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60" r:id="rId7"/>
    <p:sldId id="261" r:id="rId8"/>
  </p:sldIdLst>
  <p:sldSz cx="9144000" cy="5143500" type="screen16x9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A69CB9-4404-47F9-B0F7-17EDEBF13853}" v="1" dt="2025-08-25T20:08:42.7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2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384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nstantin Glukhenkiy" userId="24b49d37-c936-4e44-8fab-4bfac34f62f4" providerId="ADAL" clId="{98A69CB9-4404-47F9-B0F7-17EDEBF13853}"/>
    <pc:docChg chg="modSld">
      <pc:chgData name="Konstantin Glukhenkiy" userId="24b49d37-c936-4e44-8fab-4bfac34f62f4" providerId="ADAL" clId="{98A69CB9-4404-47F9-B0F7-17EDEBF13853}" dt="2025-08-25T20:11:43.353" v="10" actId="948"/>
      <pc:docMkLst>
        <pc:docMk/>
      </pc:docMkLst>
      <pc:sldChg chg="addSp modSp mod">
        <pc:chgData name="Konstantin Glukhenkiy" userId="24b49d37-c936-4e44-8fab-4bfac34f62f4" providerId="ADAL" clId="{98A69CB9-4404-47F9-B0F7-17EDEBF13853}" dt="2025-08-25T20:11:43.353" v="10" actId="948"/>
        <pc:sldMkLst>
          <pc:docMk/>
          <pc:sldMk cId="0" sldId="256"/>
        </pc:sldMkLst>
        <pc:spChg chg="add mod">
          <ac:chgData name="Konstantin Glukhenkiy" userId="24b49d37-c936-4e44-8fab-4bfac34f62f4" providerId="ADAL" clId="{98A69CB9-4404-47F9-B0F7-17EDEBF13853}" dt="2025-08-25T20:11:43.353" v="10" actId="948"/>
          <ac:spMkLst>
            <pc:docMk/>
            <pc:sldMk cId="0" sldId="256"/>
            <ac:spMk id="3" creationId="{2CB03CBC-87E6-DEB8-FAA7-E2B032E8A88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2E84E26A-C9BB-4F2D-B5F6-7DED65EA5D5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CD81FD3-C8CA-41F6-B34B-25887C174C7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927936-129F-44A1-BE2E-1F51FD6A2FC8}" type="datetimeFigureOut">
              <a:rPr lang="fr-FR" smtClean="0"/>
              <a:t>25/08/2025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E382198-7F29-4492-B410-FFC0609593E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0CFCA65-3603-4DB0-8997-53E1A7BB73A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09FC7-7DD8-4355-A3E3-DFFB24A770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1695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BF84B6-C455-4C82-9DF5-A86A77CEEBB9}" type="datetimeFigureOut">
              <a:rPr lang="fr-FR" smtClean="0"/>
              <a:t>25/08/2025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F9CB0A-6A51-43C8-91BD-CF3335B4A5A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6330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dirty="0" err="1"/>
              <a:t>Footer</a:t>
            </a:r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"/>
          <p:cNvSpPr/>
          <p:nvPr/>
        </p:nvSpPr>
        <p:spPr>
          <a:xfrm>
            <a:off x="360000" y="4784400"/>
            <a:ext cx="8424000" cy="360"/>
          </a:xfrm>
          <a:prstGeom prst="line">
            <a:avLst/>
          </a:prstGeom>
          <a:ln w="10160">
            <a:solidFill>
              <a:srgbClr val="000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" name="Image 10"/>
          <p:cNvPicPr/>
          <p:nvPr/>
        </p:nvPicPr>
        <p:blipFill>
          <a:blip r:embed="rId14"/>
          <a:stretch/>
        </p:blipFill>
        <p:spPr>
          <a:xfrm>
            <a:off x="298440" y="163800"/>
            <a:ext cx="813960" cy="589320"/>
          </a:xfrm>
          <a:prstGeom prst="rect">
            <a:avLst/>
          </a:prstGeom>
          <a:ln w="0">
            <a:noFill/>
          </a:ln>
        </p:spPr>
      </p:pic>
      <p:sp>
        <p:nvSpPr>
          <p:cNvPr id="2" name="Line 7"/>
          <p:cNvSpPr/>
          <p:nvPr/>
        </p:nvSpPr>
        <p:spPr>
          <a:xfrm>
            <a:off x="360000" y="4784400"/>
            <a:ext cx="8424000" cy="360"/>
          </a:xfrm>
          <a:prstGeom prst="line">
            <a:avLst/>
          </a:prstGeom>
          <a:ln w="10160">
            <a:solidFill>
              <a:srgbClr val="000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TextShape 3"/>
          <p:cNvSpPr/>
          <p:nvPr/>
        </p:nvSpPr>
        <p:spPr>
          <a:xfrm>
            <a:off x="7614000" y="4783680"/>
            <a:ext cx="1169280" cy="359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r>
              <a:rPr lang="fr-FR" sz="750" b="1" strike="noStrike" cap="all" spc="-1" dirty="0">
                <a:solidFill>
                  <a:srgbClr val="000000"/>
                </a:solidFill>
                <a:latin typeface="Marianne"/>
                <a:ea typeface="DejaVu Sans"/>
              </a:rPr>
              <a:t>Octobre 2023</a:t>
            </a:r>
            <a:endParaRPr lang="fr-FR" sz="750" b="0" strike="noStrike" spc="-1" dirty="0">
              <a:latin typeface="Arial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ftr" idx="1"/>
          </p:nvPr>
        </p:nvSpPr>
        <p:spPr>
          <a:xfrm>
            <a:off x="360000" y="4783680"/>
            <a:ext cx="5903280" cy="35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100000"/>
              </a:lnSpc>
              <a:buNone/>
              <a:defRPr lang="fr-FR" sz="750" b="1" strike="noStrike" spc="-1">
                <a:solidFill>
                  <a:srgbClr val="000000"/>
                </a:solidFill>
                <a:latin typeface="Marianne"/>
                <a:ea typeface="DejaVu San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fr-FR" sz="750" b="1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&lt;pied de page&gt;</a:t>
            </a:r>
            <a:endParaRPr lang="fr-FR" sz="750" b="0" strike="noStrike" spc="-1" dirty="0"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/>
          <p:nvPr/>
        </p:nvSpPr>
        <p:spPr>
          <a:xfrm>
            <a:off x="0" y="0"/>
            <a:ext cx="179280" cy="179280"/>
          </a:xfrm>
          <a:prstGeom prst="rect">
            <a:avLst/>
          </a:prstGeom>
          <a:noFill/>
          <a:ln w="0">
            <a:solidFill>
              <a:srgbClr val="000000">
                <a:alpha val="0"/>
              </a:srgb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GB"/>
          </a:p>
        </p:txBody>
      </p:sp>
      <p:sp>
        <p:nvSpPr>
          <p:cNvPr id="44" name="TextShape 2"/>
          <p:cNvSpPr/>
          <p:nvPr/>
        </p:nvSpPr>
        <p:spPr>
          <a:xfrm>
            <a:off x="558360" y="1302840"/>
            <a:ext cx="8423280" cy="1922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3250" b="1" strike="noStrike" cap="all" spc="-1" dirty="0">
                <a:solidFill>
                  <a:srgbClr val="000091"/>
                </a:solidFill>
                <a:latin typeface="Marianne"/>
                <a:ea typeface="DejaVu Sans"/>
              </a:rPr>
              <a:t>Working Party on Noise and Tyres (82th session)</a:t>
            </a:r>
            <a:endParaRPr lang="fr-FR" sz="325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</a:tabLst>
            </a:pPr>
            <a:endParaRPr lang="fr-FR" sz="185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r-FR" sz="1850" b="0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Informal document </a:t>
            </a:r>
            <a:r>
              <a:rPr lang="en-GB" sz="1850" b="0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from</a:t>
            </a:r>
            <a:r>
              <a:rPr lang="fr-FR" sz="1850" b="0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 France:</a:t>
            </a:r>
            <a:endParaRPr lang="fr-FR" sz="1850" b="0" strike="noStrike" spc="-1" dirty="0">
              <a:latin typeface="Arial"/>
            </a:endParaRPr>
          </a:p>
          <a:p>
            <a:pPr marL="343080" indent="-343080" algn="just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pos="0" algn="l"/>
              </a:tabLst>
            </a:pPr>
            <a:r>
              <a:rPr lang="fr-FR" sz="1850" b="0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Audible w</a:t>
            </a:r>
            <a:r>
              <a:rPr lang="en-GB" sz="1850" b="0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arning</a:t>
            </a:r>
            <a:r>
              <a:rPr lang="en-US" sz="1850" b="0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 in the event of failure in REESS (Rechargeable Electrical Energy Storage System) for O </a:t>
            </a:r>
            <a:r>
              <a:rPr lang="en-GB" sz="1850" b="0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categories</a:t>
            </a:r>
            <a:r>
              <a:rPr lang="en-US" sz="1850" b="0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.</a:t>
            </a:r>
            <a:endParaRPr lang="fr-FR" sz="185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</a:tabLst>
            </a:pPr>
            <a:endParaRPr lang="fr-FR" sz="185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</a:tabLst>
            </a:pPr>
            <a:endParaRPr lang="fr-FR" sz="1850" b="0" strike="noStrike" spc="-1" dirty="0">
              <a:latin typeface="Arial"/>
            </a:endParaRPr>
          </a:p>
        </p:txBody>
      </p:sp>
      <p:sp>
        <p:nvSpPr>
          <p:cNvPr id="45" name="TextShape 5"/>
          <p:cNvSpPr/>
          <p:nvPr/>
        </p:nvSpPr>
        <p:spPr>
          <a:xfrm>
            <a:off x="3897360" y="4783679"/>
            <a:ext cx="1349280" cy="359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fld id="{DEA244F5-7AA3-444D-AA7A-FDEE36CB9F87}" type="slidenum">
              <a:rPr lang="fr-FR" sz="750" b="1" strike="noStrike" spc="-1">
                <a:solidFill>
                  <a:srgbClr val="000000"/>
                </a:solidFill>
                <a:latin typeface="Marianne"/>
                <a:ea typeface="DejaVu Sans"/>
              </a:rPr>
              <a:pPr algn="ctr">
                <a:lnSpc>
                  <a:spcPct val="100000"/>
                </a:lnSpc>
                <a:buNone/>
              </a:pPr>
              <a:t>1</a:t>
            </a:fld>
            <a:endParaRPr lang="fr-FR" sz="750" b="0" strike="noStrike" spc="-1" dirty="0">
              <a:latin typeface="Arial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2CA6C00-09A6-4550-9149-25C30D3D5BFD}"/>
              </a:ext>
            </a:extLst>
          </p:cNvPr>
          <p:cNvSpPr txBox="1"/>
          <p:nvPr/>
        </p:nvSpPr>
        <p:spPr>
          <a:xfrm>
            <a:off x="7797207" y="4840209"/>
            <a:ext cx="1184433" cy="246221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GB" sz="1000" dirty="0"/>
              <a:t>September</a:t>
            </a:r>
            <a:r>
              <a:rPr lang="fr-FR" sz="1000" dirty="0"/>
              <a:t> 2025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B03CBC-87E6-DEB8-FAA7-E2B032E8A88C}"/>
              </a:ext>
            </a:extLst>
          </p:cNvPr>
          <p:cNvSpPr/>
          <p:nvPr/>
        </p:nvSpPr>
        <p:spPr>
          <a:xfrm>
            <a:off x="5050754" y="204401"/>
            <a:ext cx="4030848" cy="7091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1600"/>
              </a:lnSpc>
            </a:pPr>
            <a:r>
              <a:rPr lang="en-GB" sz="1200" u="sng" dirty="0">
                <a:solidFill>
                  <a:schemeClr val="tx1"/>
                </a:solidFill>
              </a:rPr>
              <a:t>Informal document </a:t>
            </a:r>
            <a:r>
              <a:rPr lang="en-GB" sz="1200" b="1" dirty="0">
                <a:solidFill>
                  <a:schemeClr val="tx1"/>
                </a:solidFill>
              </a:rPr>
              <a:t>GRB-82-04</a:t>
            </a:r>
            <a:endParaRPr lang="en-GB" sz="1200" dirty="0">
              <a:solidFill>
                <a:schemeClr val="tx1"/>
              </a:solidFill>
            </a:endParaRPr>
          </a:p>
          <a:p>
            <a:pPr algn="r">
              <a:lnSpc>
                <a:spcPts val="1600"/>
              </a:lnSpc>
            </a:pPr>
            <a:r>
              <a:rPr lang="en-GB" sz="1200" dirty="0">
                <a:solidFill>
                  <a:schemeClr val="tx1"/>
                </a:solidFill>
              </a:rPr>
              <a:t>(82</a:t>
            </a:r>
            <a:r>
              <a:rPr lang="en-GB" sz="1200" baseline="30000" dirty="0">
                <a:solidFill>
                  <a:schemeClr val="tx1"/>
                </a:solidFill>
              </a:rPr>
              <a:t>nd</a:t>
            </a:r>
            <a:r>
              <a:rPr lang="en-GB" sz="1200" dirty="0">
                <a:solidFill>
                  <a:schemeClr val="tx1"/>
                </a:solidFill>
              </a:rPr>
              <a:t> GRBP, 3-5 September 2025,</a:t>
            </a:r>
          </a:p>
          <a:p>
            <a:pPr algn="r">
              <a:lnSpc>
                <a:spcPts val="1600"/>
              </a:lnSpc>
            </a:pPr>
            <a:r>
              <a:rPr lang="en-GB" sz="1200" dirty="0">
                <a:solidFill>
                  <a:schemeClr val="tx1"/>
                </a:solidFill>
              </a:rPr>
              <a:t>agenda item 11)</a:t>
            </a:r>
            <a:r>
              <a:rPr lang="en-GB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Shape 1"/>
          <p:cNvSpPr/>
          <p:nvPr/>
        </p:nvSpPr>
        <p:spPr>
          <a:xfrm>
            <a:off x="1169640" y="176862"/>
            <a:ext cx="7812000" cy="81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en-GB" sz="2550" b="1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Regulation</a:t>
            </a:r>
            <a:r>
              <a:rPr lang="fr-FR" sz="2550" b="1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 100 « </a:t>
            </a:r>
            <a:r>
              <a:rPr lang="en-US" sz="2550" b="1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Electric power trained vehicles”</a:t>
            </a:r>
            <a:endParaRPr lang="fr-FR" sz="2550" b="0" strike="noStrike" spc="-1" dirty="0">
              <a:latin typeface="Arial"/>
            </a:endParaRPr>
          </a:p>
        </p:txBody>
      </p:sp>
      <p:sp>
        <p:nvSpPr>
          <p:cNvPr id="47" name="TextShape 2"/>
          <p:cNvSpPr/>
          <p:nvPr/>
        </p:nvSpPr>
        <p:spPr>
          <a:xfrm>
            <a:off x="414000" y="702540"/>
            <a:ext cx="8315640" cy="316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180360" lvl="1"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</a:pPr>
            <a:r>
              <a:rPr lang="en-US" sz="1400" b="1" spc="-1" dirty="0">
                <a:latin typeface="Marianne" panose="02000000000000000000" pitchFamily="2" charset="0"/>
                <a:ea typeface="DejaVu Sans"/>
              </a:rPr>
              <a:t>5.2.3. Warning in the event of failure in REESS:</a:t>
            </a:r>
          </a:p>
          <a:p>
            <a:pPr marL="180360" lvl="1" algn="just">
              <a:lnSpc>
                <a:spcPct val="100000"/>
              </a:lnSpc>
              <a:buClr>
                <a:srgbClr val="000091"/>
              </a:buClr>
            </a:pPr>
            <a:r>
              <a:rPr lang="en-US" sz="1400" i="1" spc="-1" dirty="0">
                <a:latin typeface="Marianne" panose="02000000000000000000" pitchFamily="2" charset="0"/>
                <a:ea typeface="DejaVu Sans"/>
              </a:rPr>
              <a:t>The vehicle shall provide a warning to the driver when the vehicle is in active driving possible mode in the event specified in paragraphs 6.13. to 6.15.</a:t>
            </a:r>
          </a:p>
          <a:p>
            <a:pPr marL="180360" lvl="1" algn="just">
              <a:lnSpc>
                <a:spcPct val="100000"/>
              </a:lnSpc>
              <a:buClr>
                <a:srgbClr val="000091"/>
              </a:buClr>
            </a:pPr>
            <a:r>
              <a:rPr lang="en-US" sz="1400" i="1" spc="-1" dirty="0">
                <a:latin typeface="Marianne" panose="02000000000000000000" pitchFamily="2" charset="0"/>
                <a:ea typeface="DejaVu Sans"/>
              </a:rPr>
              <a:t>In case of optical warning, the tell-tale shall, when illuminated, be sufficiently bright to be visible to the driver under both daylight and night-time driving conditions, when the driver has adapted to the ambient roadway light conditions.</a:t>
            </a:r>
          </a:p>
          <a:p>
            <a:pPr marL="180360" lvl="1" algn="just">
              <a:lnSpc>
                <a:spcPct val="100000"/>
              </a:lnSpc>
              <a:buClr>
                <a:srgbClr val="000091"/>
              </a:buClr>
            </a:pPr>
            <a:r>
              <a:rPr lang="en-US" sz="1400" i="1" spc="-1" dirty="0">
                <a:latin typeface="Marianne" panose="02000000000000000000" pitchFamily="2" charset="0"/>
                <a:ea typeface="DejaVu Sans"/>
              </a:rPr>
              <a:t>This tell-tale shall be activated as a check of lamp function either when the propulsion system is turned to the "On“ position, or when the propulsion system is in a position between "On" and "Start" that is designated by the manufacturer as a check position. This requirement does not apply to the tell-tale or text shown in a common space.</a:t>
            </a:r>
          </a:p>
          <a:p>
            <a:pPr marL="180360" lvl="1"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</a:pPr>
            <a:r>
              <a:rPr lang="en-US" sz="1400" b="1" i="1" spc="-1" dirty="0">
                <a:latin typeface="Marianne" panose="02000000000000000000" pitchFamily="2" charset="0"/>
                <a:ea typeface="DejaVu Sans"/>
              </a:rPr>
              <a:t>Notwithstanding the provisions above in case of vehicles of category O, the trailer shall </a:t>
            </a:r>
            <a:r>
              <a:rPr lang="en-US" sz="1400" b="1" i="1" u="sng" spc="-1" dirty="0">
                <a:latin typeface="Marianne" panose="02000000000000000000" pitchFamily="2" charset="0"/>
                <a:ea typeface="DejaVu Sans"/>
              </a:rPr>
              <a:t>provide an optical and/or audible warning to the driver of the towing vehicle </a:t>
            </a:r>
            <a:r>
              <a:rPr lang="en-US" sz="1400" b="1" i="1" spc="-1" dirty="0">
                <a:latin typeface="Marianne" panose="02000000000000000000" pitchFamily="2" charset="0"/>
                <a:ea typeface="DejaVu Sans"/>
              </a:rPr>
              <a:t>in the event specified in paragraphs 6.13. to 6.15.</a:t>
            </a:r>
          </a:p>
          <a:p>
            <a:pPr marL="180360" lvl="1"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</a:pPr>
            <a:r>
              <a:rPr lang="en-US" sz="1400" i="1" spc="-1" dirty="0">
                <a:latin typeface="Marianne" panose="02000000000000000000" pitchFamily="2" charset="0"/>
                <a:ea typeface="DejaVu Sans"/>
              </a:rPr>
              <a:t>In case of vehicles of category O3 and O4, the trailer may provide to the towing vehicle a signal to address an optical warning according to this paragraph and/or an audible warning (e.g. transmission via CAN-Bus according to ISO 11992-2) in the event specified in paragraphs 6.13. to 6.15."</a:t>
            </a:r>
            <a:r>
              <a:rPr lang="en-US" sz="1400" i="1" strike="noStrike" spc="-1" dirty="0">
                <a:latin typeface="Marianne" panose="02000000000000000000" pitchFamily="2" charset="0"/>
              </a:rPr>
              <a:t> </a:t>
            </a:r>
            <a:endParaRPr lang="fr-FR" sz="1400" i="1" strike="noStrike" spc="-1" dirty="0">
              <a:latin typeface="Marianne" panose="02000000000000000000" pitchFamily="2" charset="0"/>
            </a:endParaRPr>
          </a:p>
          <a:p>
            <a:pPr marL="180360"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None/>
            </a:pPr>
            <a:endParaRPr lang="fr-FR" sz="1400" b="0" strike="noStrike" spc="-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48" name="TextShape 5"/>
          <p:cNvSpPr/>
          <p:nvPr/>
        </p:nvSpPr>
        <p:spPr>
          <a:xfrm>
            <a:off x="3897180" y="4783679"/>
            <a:ext cx="1349280" cy="359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fld id="{4140EC6A-19BD-4D32-B505-5DFE01A4320C}" type="slidenum">
              <a:rPr lang="fr-FR" sz="750" b="1" strike="noStrike" spc="-1">
                <a:solidFill>
                  <a:srgbClr val="000000"/>
                </a:solidFill>
                <a:latin typeface="Marianne"/>
                <a:ea typeface="DejaVu Sans"/>
              </a:rPr>
              <a:pPr algn="ctr">
                <a:lnSpc>
                  <a:spcPct val="100000"/>
                </a:lnSpc>
                <a:buNone/>
              </a:pPr>
              <a:t>2</a:t>
            </a:fld>
            <a:endParaRPr lang="fr-FR" sz="750" b="0" strike="noStrike" spc="-1" dirty="0">
              <a:latin typeface="Arial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36088E6-4545-4407-AE18-758C2242E90C}"/>
              </a:ext>
            </a:extLst>
          </p:cNvPr>
          <p:cNvSpPr txBox="1"/>
          <p:nvPr/>
        </p:nvSpPr>
        <p:spPr>
          <a:xfrm>
            <a:off x="7797207" y="4840209"/>
            <a:ext cx="1184433" cy="246221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GB" sz="1000" dirty="0"/>
              <a:t>September</a:t>
            </a:r>
            <a:r>
              <a:rPr lang="fr-FR" sz="1000" dirty="0"/>
              <a:t>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Shape 2"/>
          <p:cNvSpPr/>
          <p:nvPr/>
        </p:nvSpPr>
        <p:spPr>
          <a:xfrm>
            <a:off x="414000" y="1378821"/>
            <a:ext cx="8315640" cy="316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351360" lvl="1" indent="-171000"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  <a:buFont typeface="Wingdings" charset="2"/>
              <a:buChar char=""/>
            </a:pPr>
            <a:r>
              <a:rPr lang="en-US" sz="1400" b="0" strike="noStrike" spc="-1" dirty="0">
                <a:latin typeface="Marianne"/>
                <a:ea typeface="DejaVu Sans"/>
              </a:rPr>
              <a:t>The audible warning is located on the trailer. It must warn the driver. It must therefore be loud enough.</a:t>
            </a:r>
          </a:p>
          <a:p>
            <a:pPr marL="351360" lvl="1" indent="-171000"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  <a:buFont typeface="Wingdings" charset="2"/>
              <a:buChar char=""/>
            </a:pPr>
            <a:r>
              <a:rPr lang="en-US" sz="1400" b="0" strike="noStrike" spc="-1" dirty="0">
                <a:latin typeface="Marianne"/>
                <a:ea typeface="DejaVu Sans"/>
              </a:rPr>
              <a:t>5.2.3: entry into force of the 03 and 04 series:</a:t>
            </a:r>
          </a:p>
          <a:p>
            <a:pPr marL="180360" lvl="1"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</a:pPr>
            <a:r>
              <a:rPr lang="en-US" sz="1400" spc="-1" dirty="0">
                <a:latin typeface="Marianne"/>
                <a:ea typeface="DejaVu Sans"/>
              </a:rPr>
              <a:t>	</a:t>
            </a:r>
            <a:r>
              <a:rPr lang="en-US" sz="1400" b="0" strike="noStrike" spc="-1" dirty="0">
                <a:latin typeface="Marianne"/>
                <a:ea typeface="DejaVu Sans"/>
              </a:rPr>
              <a:t>New type approval: </a:t>
            </a:r>
            <a:r>
              <a:rPr lang="en-US" sz="1400" b="1" strike="noStrike" spc="-1" dirty="0">
                <a:solidFill>
                  <a:srgbClr val="FF0000"/>
                </a:solidFill>
                <a:latin typeface="Marianne"/>
                <a:ea typeface="DejaVu Sans"/>
              </a:rPr>
              <a:t>September 1, 2023 </a:t>
            </a:r>
          </a:p>
          <a:p>
            <a:pPr marL="180360" lvl="1"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</a:pPr>
            <a:r>
              <a:rPr lang="en-US" sz="1400" spc="-1" dirty="0">
                <a:latin typeface="Marianne"/>
                <a:ea typeface="DejaVu Sans"/>
              </a:rPr>
              <a:t>	All type approval: </a:t>
            </a:r>
            <a:r>
              <a:rPr lang="en-US" sz="1400" b="1" strike="noStrike" spc="-1" dirty="0">
                <a:solidFill>
                  <a:srgbClr val="FF0000"/>
                </a:solidFill>
                <a:latin typeface="Marianne"/>
                <a:ea typeface="DejaVu Sans"/>
              </a:rPr>
              <a:t>September 1, 2025</a:t>
            </a:r>
          </a:p>
          <a:p>
            <a:pPr marL="466110" lvl="1" indent="-285750"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  <a:buFont typeface="Symbol" panose="05050102010706020507" pitchFamily="18" charset="2"/>
              <a:buChar char="Þ"/>
            </a:pPr>
            <a:r>
              <a:rPr lang="en-US" sz="1400" b="0" strike="noStrike" spc="-1" dirty="0">
                <a:latin typeface="Marianne"/>
                <a:ea typeface="DejaVu Sans"/>
              </a:rPr>
              <a:t>Should we define the “audible warning to the driver of the towing vehicle”?</a:t>
            </a:r>
          </a:p>
          <a:p>
            <a:pPr marL="466110" lvl="1" indent="-285750"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  <a:buFont typeface="Symbol" panose="05050102010706020507" pitchFamily="18" charset="2"/>
              <a:buChar char="Þ"/>
            </a:pPr>
            <a:r>
              <a:rPr lang="en-US" sz="1400" spc="-1" dirty="0">
                <a:latin typeface="Marianne"/>
                <a:ea typeface="DejaVu Sans"/>
              </a:rPr>
              <a:t>How to do this ?</a:t>
            </a:r>
            <a:r>
              <a:rPr lang="en-US" sz="1400" b="0" strike="noStrike" spc="-1" dirty="0">
                <a:latin typeface="Marianne"/>
                <a:ea typeface="DejaVu Sans"/>
              </a:rPr>
              <a:t> </a:t>
            </a:r>
            <a:endParaRPr lang="fr-FR" sz="1400" b="0" strike="noStrike" spc="-1" dirty="0">
              <a:highlight>
                <a:srgbClr val="FFFF00"/>
              </a:highlight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</a:pPr>
            <a:endParaRPr lang="fr-FR" sz="1400" b="0" strike="noStrike" spc="-1" dirty="0">
              <a:solidFill>
                <a:srgbClr val="FF0000"/>
              </a:solidFill>
              <a:highlight>
                <a:srgbClr val="FFFF00"/>
              </a:highlight>
              <a:latin typeface="Arial"/>
            </a:endParaRPr>
          </a:p>
          <a:p>
            <a:pPr marL="180360"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None/>
            </a:pPr>
            <a:endParaRPr lang="fr-FR" sz="1400" b="0" strike="noStrike" spc="-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48" name="TextShape 5"/>
          <p:cNvSpPr/>
          <p:nvPr/>
        </p:nvSpPr>
        <p:spPr>
          <a:xfrm>
            <a:off x="3897180" y="4784220"/>
            <a:ext cx="1349280" cy="359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fld id="{4140EC6A-19BD-4D32-B505-5DFE01A4320C}" type="slidenum">
              <a:rPr lang="fr-FR" sz="750" b="1" strike="noStrike" spc="-1">
                <a:solidFill>
                  <a:srgbClr val="000000"/>
                </a:solidFill>
                <a:latin typeface="Marianne"/>
                <a:ea typeface="DejaVu Sans"/>
              </a:rPr>
              <a:pPr algn="ctr">
                <a:lnSpc>
                  <a:spcPct val="100000"/>
                </a:lnSpc>
                <a:buNone/>
              </a:pPr>
              <a:t>3</a:t>
            </a:fld>
            <a:endParaRPr lang="fr-FR" sz="750" b="0" strike="noStrike" spc="-1" dirty="0">
              <a:latin typeface="Arial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DB00CDA-C712-4B83-B640-7788301A88D2}"/>
              </a:ext>
            </a:extLst>
          </p:cNvPr>
          <p:cNvSpPr txBox="1"/>
          <p:nvPr/>
        </p:nvSpPr>
        <p:spPr>
          <a:xfrm>
            <a:off x="7797207" y="4840209"/>
            <a:ext cx="1184433" cy="246221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GB" sz="1000" dirty="0"/>
              <a:t>September</a:t>
            </a:r>
            <a:r>
              <a:rPr lang="fr-FR" sz="1000" dirty="0"/>
              <a:t> 2025</a:t>
            </a:r>
          </a:p>
        </p:txBody>
      </p:sp>
      <p:sp>
        <p:nvSpPr>
          <p:cNvPr id="6" name="TextShape 1">
            <a:extLst>
              <a:ext uri="{FF2B5EF4-FFF2-40B4-BE49-F238E27FC236}">
                <a16:creationId xmlns:a16="http://schemas.microsoft.com/office/drawing/2014/main" id="{7300345F-7D5C-411F-8EC9-54B744CB1CC8}"/>
              </a:ext>
            </a:extLst>
          </p:cNvPr>
          <p:cNvSpPr/>
          <p:nvPr/>
        </p:nvSpPr>
        <p:spPr>
          <a:xfrm>
            <a:off x="1169640" y="273684"/>
            <a:ext cx="7812000" cy="53314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en-GB" sz="2550" b="1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Regulation</a:t>
            </a:r>
            <a:r>
              <a:rPr lang="fr-FR" sz="2550" b="1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 100 « </a:t>
            </a:r>
            <a:r>
              <a:rPr lang="en-US" sz="2550" b="1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Electric power trained vehicles”</a:t>
            </a:r>
            <a:endParaRPr lang="fr-FR" sz="255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06570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/>
          <p:nvPr/>
        </p:nvSpPr>
        <p:spPr>
          <a:xfrm>
            <a:off x="0" y="0"/>
            <a:ext cx="179280" cy="179280"/>
          </a:xfrm>
          <a:prstGeom prst="rect">
            <a:avLst/>
          </a:prstGeom>
          <a:noFill/>
          <a:ln w="0">
            <a:solidFill>
              <a:srgbClr val="000000">
                <a:alpha val="0"/>
              </a:srgb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GB"/>
          </a:p>
        </p:txBody>
      </p:sp>
      <p:sp>
        <p:nvSpPr>
          <p:cNvPr id="44" name="TextShape 2"/>
          <p:cNvSpPr/>
          <p:nvPr/>
        </p:nvSpPr>
        <p:spPr>
          <a:xfrm>
            <a:off x="558360" y="1302840"/>
            <a:ext cx="8423280" cy="1922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3250" b="1" strike="noStrike" cap="all" spc="-1" dirty="0">
                <a:solidFill>
                  <a:srgbClr val="000091"/>
                </a:solidFill>
                <a:latin typeface="Marianne"/>
                <a:ea typeface="DejaVu Sans"/>
              </a:rPr>
              <a:t>Working Party on Noise and Tyres (82th session)</a:t>
            </a:r>
            <a:endParaRPr lang="fr-FR" sz="325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</a:tabLst>
            </a:pPr>
            <a:endParaRPr lang="fr-FR" sz="185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r-FR" sz="1850" b="0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Informal document from France:</a:t>
            </a:r>
            <a:endParaRPr lang="fr-FR" sz="1850" b="0" strike="noStrike" spc="-1" dirty="0">
              <a:latin typeface="Arial"/>
            </a:endParaRPr>
          </a:p>
          <a:p>
            <a:pPr marL="343080" indent="-343080" algn="just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pos="0" algn="l"/>
              </a:tabLst>
            </a:pPr>
            <a:r>
              <a:rPr lang="fr-FR" sz="1850" b="0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Audible w</a:t>
            </a:r>
            <a:r>
              <a:rPr lang="en-GB" sz="1850" b="0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arning</a:t>
            </a:r>
            <a:r>
              <a:rPr lang="en-US" sz="1850" b="0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 in the event of failure in REESS (Rechargeable Electrical Energy Storage System) for O </a:t>
            </a:r>
            <a:r>
              <a:rPr lang="en-GB" sz="1850" b="0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categories</a:t>
            </a:r>
            <a:r>
              <a:rPr lang="en-US" sz="1850" b="0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.</a:t>
            </a:r>
            <a:endParaRPr lang="fr-FR" sz="185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</a:tabLst>
            </a:pPr>
            <a:endParaRPr lang="fr-FR" sz="185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</a:tabLst>
            </a:pPr>
            <a:endParaRPr lang="fr-FR" sz="1850" b="0" strike="noStrike" spc="-1" dirty="0">
              <a:latin typeface="Arial"/>
            </a:endParaRPr>
          </a:p>
        </p:txBody>
      </p:sp>
      <p:sp>
        <p:nvSpPr>
          <p:cNvPr id="45" name="TextShape 5"/>
          <p:cNvSpPr/>
          <p:nvPr/>
        </p:nvSpPr>
        <p:spPr>
          <a:xfrm>
            <a:off x="3897360" y="4783679"/>
            <a:ext cx="1349280" cy="359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fld id="{DEA244F5-7AA3-444D-AA7A-FDEE36CB9F87}" type="slidenum">
              <a:rPr lang="fr-FR" sz="750" b="1" strike="noStrike" spc="-1">
                <a:solidFill>
                  <a:srgbClr val="000000"/>
                </a:solidFill>
                <a:latin typeface="Marianne"/>
                <a:ea typeface="DejaVu Sans"/>
              </a:rPr>
              <a:pPr algn="ctr">
                <a:lnSpc>
                  <a:spcPct val="100000"/>
                </a:lnSpc>
                <a:buNone/>
              </a:pPr>
              <a:t>4</a:t>
            </a:fld>
            <a:endParaRPr lang="fr-FR" sz="750" b="0" strike="noStrike" spc="-1" dirty="0">
              <a:latin typeface="Arial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2CA6C00-09A6-4550-9149-25C30D3D5BFD}"/>
              </a:ext>
            </a:extLst>
          </p:cNvPr>
          <p:cNvSpPr txBox="1"/>
          <p:nvPr/>
        </p:nvSpPr>
        <p:spPr>
          <a:xfrm>
            <a:off x="7797207" y="4840209"/>
            <a:ext cx="1184433" cy="246221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GB" sz="1000" dirty="0"/>
              <a:t>September</a:t>
            </a:r>
            <a:r>
              <a:rPr lang="fr-FR" sz="1000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630607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cccb6d4-dbe5-46d2-b4d3-5733603d8cc6">
      <Terms xmlns="http://schemas.microsoft.com/office/infopath/2007/PartnerControls"/>
    </lcf76f155ced4ddcb4097134ff3c332f>
    <Path xmlns="acccb6d4-dbe5-46d2-b4d3-5733603d8cc6" xsi:nil="true"/>
    <TaxCatchAll xmlns="985ec44e-1bab-4c0b-9df0-6ba128686fc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8422D08C252547BB1CFA7F78E2CB83" ma:contentTypeVersion="21" ma:contentTypeDescription="Create a new document." ma:contentTypeScope="" ma:versionID="70aa97d293dc1b068aad8ec574bd5b29">
  <xsd:schema xmlns:xsd="http://www.w3.org/2001/XMLSchema" xmlns:xs="http://www.w3.org/2001/XMLSchema" xmlns:p="http://schemas.microsoft.com/office/2006/metadata/properties" xmlns:ns2="4b4a1c0d-4a69-4996-a84a-fc699b9f49de" xmlns:ns3="acccb6d4-dbe5-46d2-b4d3-5733603d8cc6" xmlns:ns4="985ec44e-1bab-4c0b-9df0-6ba128686fc9" targetNamespace="http://schemas.microsoft.com/office/2006/metadata/properties" ma:root="true" ma:fieldsID="116effa8a8d4dca7515820515ac66886" ns2:_="" ns3:_="" ns4:_="">
    <xsd:import namespace="4b4a1c0d-4a69-4996-a84a-fc699b9f49de"/>
    <xsd:import namespace="acccb6d4-dbe5-46d2-b4d3-5733603d8cc6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  <xsd:element ref="ns3: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4a1c0d-4a69-4996-a84a-fc699b9f49d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ccb6d4-dbe5-46d2-b4d3-5733603d8c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Path" ma:index="27" nillable="true" ma:displayName="Path" ma:internalName="Path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02cb41a6-c265-4598-b948-df01c7e084ec}" ma:internalName="TaxCatchAll" ma:showField="CatchAllData" ma:web="4b4a1c0d-4a69-4996-a84a-fc699b9f49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048A9F-A8DE-4486-9CC4-99BD7E086BC8}">
  <ds:schemaRefs>
    <ds:schemaRef ds:uri="http://schemas.microsoft.com/office/2006/metadata/properties"/>
    <ds:schemaRef ds:uri="http://schemas.microsoft.com/office/infopath/2007/PartnerControls"/>
    <ds:schemaRef ds:uri="acccb6d4-dbe5-46d2-b4d3-5733603d8cc6"/>
    <ds:schemaRef ds:uri="985ec44e-1bab-4c0b-9df0-6ba128686fc9"/>
  </ds:schemaRefs>
</ds:datastoreItem>
</file>

<file path=customXml/itemProps2.xml><?xml version="1.0" encoding="utf-8"?>
<ds:datastoreItem xmlns:ds="http://schemas.openxmlformats.org/officeDocument/2006/customXml" ds:itemID="{88774FA1-30F2-4671-A433-54A8E8966B6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73973C-BAA0-4D8E-BD1E-98240DEC94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4a1c0d-4a69-4996-a84a-fc699b9f49de"/>
    <ds:schemaRef ds:uri="acccb6d4-dbe5-46d2-b4d3-5733603d8cc6"/>
    <ds:schemaRef ds:uri="985ec44e-1bab-4c0b-9df0-6ba128686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4312</TotalTime>
  <Words>438</Words>
  <Application>Microsoft Office PowerPoint</Application>
  <PresentationFormat>On-screen Show (16:9)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Marianne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Manager>Client</Manager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FONDEVILLE Coralie</dc:creator>
  <dc:description/>
  <cp:lastModifiedBy>Konstantin Glukhenkiy</cp:lastModifiedBy>
  <cp:revision>220</cp:revision>
  <dcterms:created xsi:type="dcterms:W3CDTF">2020-02-27T14:35:46Z</dcterms:created>
  <dcterms:modified xsi:type="dcterms:W3CDTF">2025-08-25T20:11:43Z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Affichage à l'écran (16:9)</vt:lpwstr>
  </property>
  <property fmtid="{D5CDD505-2E9C-101B-9397-08002B2CF9AE}" pid="3" name="Slides">
    <vt:i4>8</vt:i4>
  </property>
  <property fmtid="{D5CDD505-2E9C-101B-9397-08002B2CF9AE}" pid="4" name="ContentTypeId">
    <vt:lpwstr>0x0101003B8422D08C252547BB1CFA7F78E2CB83</vt:lpwstr>
  </property>
  <property fmtid="{D5CDD505-2E9C-101B-9397-08002B2CF9AE}" pid="6" name="MediaServiceImageTags">
    <vt:lpwstr/>
  </property>
  <property fmtid="{D5CDD505-2E9C-101B-9397-08002B2CF9AE}" pid="7" name="gba66df640194346a5267c50f24d4797">
    <vt:lpwstr/>
  </property>
  <property fmtid="{D5CDD505-2E9C-101B-9397-08002B2CF9AE}" pid="8" name="Office_x0020_of_x0020_Origin">
    <vt:lpwstr/>
  </property>
  <property fmtid="{D5CDD505-2E9C-101B-9397-08002B2CF9AE}" pid="9" name="Office of Origin">
    <vt:lpwstr/>
  </property>
</Properties>
</file>