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60" r:id="rId7"/>
    <p:sldId id="261" r:id="rId8"/>
    <p:sldId id="259" r:id="rId9"/>
  </p:sldIdLst>
  <p:sldSz cx="9144000" cy="5143500" type="screen16x9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701807-289F-4D39-AF72-BBB022EAA195}" v="1" dt="2025-08-25T20:12:28.8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384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Glukhenkiy" userId="24b49d37-c936-4e44-8fab-4bfac34f62f4" providerId="ADAL" clId="{9A701807-289F-4D39-AF72-BBB022EAA195}"/>
    <pc:docChg chg="modSld">
      <pc:chgData name="Konstantin Glukhenkiy" userId="24b49d37-c936-4e44-8fab-4bfac34f62f4" providerId="ADAL" clId="{9A701807-289F-4D39-AF72-BBB022EAA195}" dt="2025-08-25T20:12:32.588" v="2" actId="6549"/>
      <pc:docMkLst>
        <pc:docMk/>
      </pc:docMkLst>
      <pc:sldChg chg="addSp modSp mod">
        <pc:chgData name="Konstantin Glukhenkiy" userId="24b49d37-c936-4e44-8fab-4bfac34f62f4" providerId="ADAL" clId="{9A701807-289F-4D39-AF72-BBB022EAA195}" dt="2025-08-25T20:12:32.588" v="2" actId="6549"/>
        <pc:sldMkLst>
          <pc:docMk/>
          <pc:sldMk cId="0" sldId="256"/>
        </pc:sldMkLst>
        <pc:spChg chg="add mod">
          <ac:chgData name="Konstantin Glukhenkiy" userId="24b49d37-c936-4e44-8fab-4bfac34f62f4" providerId="ADAL" clId="{9A701807-289F-4D39-AF72-BBB022EAA195}" dt="2025-08-25T20:12:32.588" v="2" actId="6549"/>
          <ac:spMkLst>
            <pc:docMk/>
            <pc:sldMk cId="0" sldId="256"/>
            <ac:spMk id="3" creationId="{9F2587B3-7A70-62F5-33F0-7649E4A066E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E84E26A-C9BB-4F2D-B5F6-7DED65EA5D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CD81FD3-C8CA-41F6-B34B-25887C174C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27936-129F-44A1-BE2E-1F51FD6A2FC8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382198-7F29-4492-B410-FFC0609593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CFCA65-3603-4DB0-8997-53E1A7BB73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09FC7-7DD8-4355-A3E3-DFFB24A770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695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F84B6-C455-4C82-9DF5-A86A77CEEBB9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9CB0A-6A51-43C8-91BD-CF3335B4A5A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330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"/>
          <p:cNvSpPr/>
          <p:nvPr/>
        </p:nvSpPr>
        <p:spPr>
          <a:xfrm>
            <a:off x="360000" y="47844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Image 10"/>
          <p:cNvPicPr/>
          <p:nvPr/>
        </p:nvPicPr>
        <p:blipFill>
          <a:blip r:embed="rId14"/>
          <a:stretch/>
        </p:blipFill>
        <p:spPr>
          <a:xfrm>
            <a:off x="298440" y="163800"/>
            <a:ext cx="813960" cy="589320"/>
          </a:xfrm>
          <a:prstGeom prst="rect">
            <a:avLst/>
          </a:prstGeom>
          <a:ln w="0">
            <a:noFill/>
          </a:ln>
        </p:spPr>
      </p:pic>
      <p:sp>
        <p:nvSpPr>
          <p:cNvPr id="2" name="Line 7"/>
          <p:cNvSpPr/>
          <p:nvPr/>
        </p:nvSpPr>
        <p:spPr>
          <a:xfrm>
            <a:off x="360000" y="47844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TextShape 3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fr-FR" sz="750" b="1" strike="noStrike" cap="all" spc="-1">
                <a:solidFill>
                  <a:srgbClr val="000000"/>
                </a:solidFill>
                <a:latin typeface="Marianne"/>
                <a:ea typeface="DejaVu Sans"/>
              </a:rPr>
              <a:t>Octobre 2023</a:t>
            </a:r>
            <a:endParaRPr lang="fr-FR" sz="750" b="0" strike="noStrike" spc="-1"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ftr" idx="1"/>
          </p:nvPr>
        </p:nvSpPr>
        <p:spPr>
          <a:xfrm>
            <a:off x="360000" y="4783680"/>
            <a:ext cx="5903280" cy="35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Marianne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t>&lt;pied de page&gt;</a:t>
            </a:r>
            <a:endParaRPr lang="fr-FR" sz="750" b="0" strike="noStrike" spc="-1"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 w="0">
            <a:solidFill>
              <a:srgbClr val="000000">
                <a:alpha val="0"/>
              </a:srgb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GB"/>
          </a:p>
        </p:txBody>
      </p:sp>
      <p:sp>
        <p:nvSpPr>
          <p:cNvPr id="44" name="TextShape 2"/>
          <p:cNvSpPr/>
          <p:nvPr/>
        </p:nvSpPr>
        <p:spPr>
          <a:xfrm>
            <a:off x="558360" y="1302840"/>
            <a:ext cx="8423280" cy="192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50" b="1" strike="noStrike" cap="all" spc="-1">
                <a:solidFill>
                  <a:srgbClr val="000091"/>
                </a:solidFill>
                <a:latin typeface="Marianne"/>
                <a:ea typeface="DejaVu Sans"/>
              </a:rPr>
              <a:t>Working Party on Noise and Tyres (82th session)</a:t>
            </a:r>
            <a:endParaRPr lang="fr-FR" sz="32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r-FR" sz="1850" b="0" strike="noStrike" spc="-1">
                <a:solidFill>
                  <a:srgbClr val="000000"/>
                </a:solidFill>
                <a:latin typeface="Marianne"/>
                <a:ea typeface="DejaVu Sans"/>
              </a:rPr>
              <a:t>Informal document from France:</a:t>
            </a:r>
            <a:endParaRPr lang="fr-FR" sz="185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1850" b="0" strike="noStrike" spc="-1">
                <a:solidFill>
                  <a:srgbClr val="000000"/>
                </a:solidFill>
                <a:latin typeface="Marianne"/>
                <a:ea typeface="DejaVu Sans"/>
              </a:rPr>
              <a:t>Soft horns</a:t>
            </a:r>
            <a:endParaRPr lang="fr-FR" sz="18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>
              <a:latin typeface="Arial"/>
            </a:endParaRPr>
          </a:p>
        </p:txBody>
      </p:sp>
      <p:sp>
        <p:nvSpPr>
          <p:cNvPr id="45" name="TextShape 5"/>
          <p:cNvSpPr/>
          <p:nvPr/>
        </p:nvSpPr>
        <p:spPr>
          <a:xfrm>
            <a:off x="3897360" y="4783679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DEA244F5-7AA3-444D-AA7A-FDEE36CB9F87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1</a:t>
            </a:fld>
            <a:endParaRPr lang="fr-FR" sz="750" b="0" strike="noStrike" spc="-1">
              <a:latin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2CA6C00-09A6-4550-9149-25C30D3D5BFD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2587B3-7A70-62F5-33F0-7649E4A066EF}"/>
              </a:ext>
            </a:extLst>
          </p:cNvPr>
          <p:cNvSpPr/>
          <p:nvPr/>
        </p:nvSpPr>
        <p:spPr>
          <a:xfrm>
            <a:off x="5050754" y="204401"/>
            <a:ext cx="4030848" cy="709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600"/>
              </a:lnSpc>
            </a:pPr>
            <a:r>
              <a:rPr lang="en-GB" sz="1200" u="sng" dirty="0">
                <a:solidFill>
                  <a:schemeClr val="tx1"/>
                </a:solidFill>
              </a:rPr>
              <a:t>Informal </a:t>
            </a:r>
            <a:r>
              <a:rPr lang="en-GB" sz="1200" u="sng">
                <a:solidFill>
                  <a:schemeClr val="tx1"/>
                </a:solidFill>
              </a:rPr>
              <a:t>document </a:t>
            </a:r>
            <a:r>
              <a:rPr lang="en-GB" sz="1200" b="1">
                <a:solidFill>
                  <a:schemeClr val="tx1"/>
                </a:solidFill>
              </a:rPr>
              <a:t>GRB-82-05</a:t>
            </a:r>
            <a:endParaRPr lang="en-GB" sz="1200" dirty="0">
              <a:solidFill>
                <a:schemeClr val="tx1"/>
              </a:solidFill>
            </a:endParaRPr>
          </a:p>
          <a:p>
            <a:pPr algn="r">
              <a:lnSpc>
                <a:spcPts val="1600"/>
              </a:lnSpc>
            </a:pPr>
            <a:r>
              <a:rPr lang="en-GB" sz="1200" dirty="0">
                <a:solidFill>
                  <a:schemeClr val="tx1"/>
                </a:solidFill>
              </a:rPr>
              <a:t>(82</a:t>
            </a:r>
            <a:r>
              <a:rPr lang="en-GB" sz="1200" baseline="30000" dirty="0">
                <a:solidFill>
                  <a:schemeClr val="tx1"/>
                </a:solidFill>
              </a:rPr>
              <a:t>nd</a:t>
            </a:r>
            <a:r>
              <a:rPr lang="en-GB" sz="1200" dirty="0">
                <a:solidFill>
                  <a:schemeClr val="tx1"/>
                </a:solidFill>
              </a:rPr>
              <a:t> GRBP, 3-5 September 2025,</a:t>
            </a:r>
          </a:p>
          <a:p>
            <a:pPr algn="r">
              <a:lnSpc>
                <a:spcPts val="1600"/>
              </a:lnSpc>
            </a:pPr>
            <a:r>
              <a:rPr lang="en-GB" sz="1200" dirty="0">
                <a:solidFill>
                  <a:schemeClr val="tx1"/>
                </a:solidFill>
              </a:rPr>
              <a:t>agenda item 11)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/>
          <p:nvPr/>
        </p:nvSpPr>
        <p:spPr>
          <a:xfrm>
            <a:off x="1401840" y="294840"/>
            <a:ext cx="7560000" cy="81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2550" b="1" strike="noStrike" spc="-1" dirty="0" err="1">
                <a:solidFill>
                  <a:srgbClr val="000000"/>
                </a:solidFill>
                <a:latin typeface="Marianne"/>
                <a:ea typeface="DejaVu Sans"/>
              </a:rPr>
              <a:t>Reminder</a:t>
            </a:r>
            <a:r>
              <a:rPr lang="fr-FR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of GRBP (80th session)</a:t>
            </a:r>
            <a:endParaRPr lang="fr-FR" sz="2550" b="0" strike="noStrike" spc="-1" dirty="0">
              <a:latin typeface="Arial"/>
            </a:endParaRPr>
          </a:p>
        </p:txBody>
      </p:sp>
      <p:sp>
        <p:nvSpPr>
          <p:cNvPr id="47" name="TextShape 2"/>
          <p:cNvSpPr/>
          <p:nvPr/>
        </p:nvSpPr>
        <p:spPr>
          <a:xfrm>
            <a:off x="414000" y="1109880"/>
            <a:ext cx="8315640" cy="31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b="1" spc="-1" dirty="0">
                <a:latin typeface="Marianne" panose="02000000000000000000" pitchFamily="2" charset="0"/>
                <a:ea typeface="DejaVu Sans"/>
              </a:rPr>
              <a:t>ECE/TRANS/WP.29/GRBP/78 - Report of the Working Party on Noise and </a:t>
            </a:r>
            <a:r>
              <a:rPr lang="en-US" sz="1400" b="1" spc="-1" dirty="0" err="1">
                <a:latin typeface="Marianne" panose="02000000000000000000" pitchFamily="2" charset="0"/>
                <a:ea typeface="DejaVu Sans"/>
              </a:rPr>
              <a:t>Tyres</a:t>
            </a:r>
            <a:r>
              <a:rPr lang="en-US" sz="1400" b="1" spc="-1" dirty="0">
                <a:latin typeface="Marianne" panose="02000000000000000000" pitchFamily="2" charset="0"/>
                <a:ea typeface="DejaVu Sans"/>
              </a:rPr>
              <a:t> on its Eightieth Session (17–20 September 2024):</a:t>
            </a:r>
            <a:endParaRPr lang="fr-FR" sz="1400" b="1" spc="-1" dirty="0">
              <a:latin typeface="Marianne" panose="02000000000000000000" pitchFamily="2" charset="0"/>
              <a:ea typeface="DejaVu Sans"/>
            </a:endParaRP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b="0" i="1" strike="noStrike" spc="-1" dirty="0">
                <a:latin typeface="Marianne" panose="02000000000000000000" pitchFamily="2" charset="0"/>
              </a:rPr>
              <a:t>XII.	Exchange of Views on the Future work of the Working Party on Noise and </a:t>
            </a:r>
            <a:r>
              <a:rPr lang="en-US" sz="1400" b="0" i="1" strike="noStrike" spc="-1" dirty="0" err="1">
                <a:latin typeface="Marianne" panose="02000000000000000000" pitchFamily="2" charset="0"/>
              </a:rPr>
              <a:t>Tyres</a:t>
            </a:r>
            <a:r>
              <a:rPr lang="en-US" sz="1400" b="0" i="1" strike="noStrike" spc="-1" dirty="0">
                <a:latin typeface="Marianne" panose="02000000000000000000" pitchFamily="2" charset="0"/>
              </a:rPr>
              <a:t> (agenda item 11)</a:t>
            </a: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b="0" i="1" strike="noStrike" spc="-1" dirty="0">
                <a:latin typeface="Marianne" panose="02000000000000000000" pitchFamily="2" charset="0"/>
              </a:rPr>
              <a:t>Documentation:	Informal document GRBP-80-14</a:t>
            </a: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r>
              <a:rPr lang="en-US" sz="1400" b="0" i="1" strike="noStrike" spc="-1" dirty="0">
                <a:latin typeface="Marianne" panose="02000000000000000000" pitchFamily="2" charset="0"/>
              </a:rPr>
              <a:t>41.	The Chair presented a revised list of priorities (GRBP-80-14) and invited all experts to provide comments with the aim to update the document accordingly</a:t>
            </a:r>
            <a:r>
              <a:rPr lang="en-US" sz="1400" b="1" i="1" strike="noStrike" spc="-1" dirty="0">
                <a:latin typeface="Marianne" panose="02000000000000000000" pitchFamily="2" charset="0"/>
              </a:rPr>
              <a:t>. As a new topic, the expert from France suggested development of a </a:t>
            </a:r>
            <a:r>
              <a:rPr lang="en-US" sz="1400" b="1" i="1" u="sng" strike="noStrike" spc="-1" dirty="0">
                <a:latin typeface="Marianne" panose="02000000000000000000" pitchFamily="2" charset="0"/>
              </a:rPr>
              <a:t>sound signal to announce the arrival of an electric public transport vehicle (e.g. bus) at a bus stop</a:t>
            </a:r>
            <a:r>
              <a:rPr lang="en-US" sz="1400" b="1" i="1" strike="noStrike" spc="-1" dirty="0">
                <a:latin typeface="Marianne" panose="02000000000000000000" pitchFamily="2" charset="0"/>
              </a:rPr>
              <a:t>. Some experts supported this idea, while some others pointed out that such a signal could disturb people around. GRBP agreed to continue the discussion at the next session. </a:t>
            </a:r>
            <a:endParaRPr lang="fr-FR" sz="1400" b="1" i="1" strike="noStrike" spc="-1" dirty="0">
              <a:latin typeface="Marianne" panose="02000000000000000000" pitchFamily="2" charset="0"/>
            </a:endParaRPr>
          </a:p>
          <a:p>
            <a:pPr marL="18036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None/>
            </a:pPr>
            <a:endParaRPr lang="fr-FR" sz="14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8" name="TextShape 5"/>
          <p:cNvSpPr/>
          <p:nvPr/>
        </p:nvSpPr>
        <p:spPr>
          <a:xfrm>
            <a:off x="3897180" y="4783679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4140EC6A-19BD-4D32-B505-5DFE01A4320C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2</a:t>
            </a:fld>
            <a:endParaRPr lang="fr-FR" sz="750" b="0" strike="noStrike" spc="-1"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36088E6-4545-4407-AE18-758C2242E90C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/>
          <p:nvPr/>
        </p:nvSpPr>
        <p:spPr>
          <a:xfrm>
            <a:off x="1401840" y="294840"/>
            <a:ext cx="7560000" cy="5711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GB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Current</a:t>
            </a:r>
            <a:r>
              <a:rPr lang="fr-FR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situation</a:t>
            </a:r>
            <a:endParaRPr lang="fr-FR" sz="2550" b="0" strike="noStrike" spc="-1" dirty="0">
              <a:latin typeface="Arial"/>
            </a:endParaRPr>
          </a:p>
        </p:txBody>
      </p:sp>
      <p:sp>
        <p:nvSpPr>
          <p:cNvPr id="47" name="TextShape 2"/>
          <p:cNvSpPr/>
          <p:nvPr/>
        </p:nvSpPr>
        <p:spPr>
          <a:xfrm>
            <a:off x="414000" y="1109880"/>
            <a:ext cx="8315640" cy="31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51360" lvl="1" indent="-17100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US" sz="1400" b="0" strike="noStrike" spc="-1" dirty="0">
                <a:latin typeface="Marianne"/>
                <a:ea typeface="DejaVu Sans"/>
              </a:rPr>
              <a:t>On reflection, we cannot just target buses. This soft horn system could be extended to all M and N category vehicles.</a:t>
            </a:r>
          </a:p>
          <a:p>
            <a:pPr marL="351360" lvl="1" indent="-17100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US" sz="1400" b="1" strike="noStrike" spc="-1" dirty="0">
                <a:latin typeface="Marianne"/>
                <a:ea typeface="DejaVu Sans"/>
              </a:rPr>
              <a:t>Objective: </a:t>
            </a:r>
            <a:r>
              <a:rPr lang="en-US" sz="1400" b="0" strike="noStrike" spc="-1" dirty="0">
                <a:latin typeface="Marianne"/>
                <a:ea typeface="DejaVu Sans"/>
              </a:rPr>
              <a:t>to reduce noise pollution (particularly in towns) and to be able to warn pedestrians, cyclists and others of the vehicle's arrival with the least possible discomfort.</a:t>
            </a:r>
          </a:p>
          <a:p>
            <a:pPr marL="351360" lvl="1" indent="-17100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US" sz="1400" b="0" strike="noStrike" spc="-1" dirty="0">
                <a:latin typeface="Marianne"/>
                <a:ea typeface="DejaVu Sans"/>
              </a:rPr>
              <a:t>In France, the horn is prohibited in cities or outside of cities at night. It should </a:t>
            </a:r>
            <a:r>
              <a:rPr lang="en-US" sz="1400" b="1" strike="noStrike" spc="-1" dirty="0">
                <a:latin typeface="Marianne"/>
                <a:ea typeface="DejaVu Sans"/>
              </a:rPr>
              <a:t>only be used in case of danger.</a:t>
            </a:r>
          </a:p>
          <a:p>
            <a:pPr marL="351360" lvl="1" indent="-17100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US" sz="1400" strike="noStrike" spc="-1" dirty="0">
                <a:latin typeface="Marianne"/>
                <a:ea typeface="DejaVu Sans"/>
              </a:rPr>
              <a:t>Through the work carried out in the GRBP working groups, we can see a strong demand for reducing transport noise.</a:t>
            </a:r>
          </a:p>
          <a:p>
            <a:pPr marL="351360" lvl="1" indent="-17100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US" sz="1400" strike="noStrike" spc="-1" dirty="0">
                <a:latin typeface="Marianne"/>
                <a:ea typeface="DejaVu Sans"/>
              </a:rPr>
              <a:t>A number of measures are under consideration (speed reduction, speed cameras, traffic restrictions, etc.). In France, one of the recommended measures is </a:t>
            </a:r>
            <a:r>
              <a:rPr lang="en-US" sz="1400" b="1" strike="noStrike" spc="-1" dirty="0">
                <a:latin typeface="Marianne"/>
                <a:ea typeface="DejaVu Sans"/>
              </a:rPr>
              <a:t>the addition of a soft audible signal for cars.</a:t>
            </a:r>
            <a:endParaRPr lang="fr-FR" sz="1400" b="1" strike="noStrike" spc="-1" dirty="0">
              <a:latin typeface="Marianne"/>
              <a:ea typeface="DejaVu Sans"/>
            </a:endParaRPr>
          </a:p>
          <a:p>
            <a:pPr marL="180360" lvl="1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</a:pPr>
            <a:endParaRPr lang="fr-FR" sz="1400" b="0" strike="noStrike" spc="-1" dirty="0">
              <a:highlight>
                <a:srgbClr val="FFFF00"/>
              </a:highlight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</a:pPr>
            <a:endParaRPr lang="fr-FR" sz="1400" b="0" strike="noStrike" spc="-1" dirty="0">
              <a:solidFill>
                <a:srgbClr val="FF0000"/>
              </a:solidFill>
              <a:highlight>
                <a:srgbClr val="FFFF00"/>
              </a:highlight>
              <a:latin typeface="Arial"/>
            </a:endParaRPr>
          </a:p>
          <a:p>
            <a:pPr marL="180360" algn="just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None/>
            </a:pPr>
            <a:endParaRPr lang="fr-FR" sz="14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8" name="TextShape 5"/>
          <p:cNvSpPr/>
          <p:nvPr/>
        </p:nvSpPr>
        <p:spPr>
          <a:xfrm>
            <a:off x="3897180" y="4784220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4140EC6A-19BD-4D32-B505-5DFE01A4320C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3</a:t>
            </a:fld>
            <a:endParaRPr lang="fr-FR" sz="750" b="0" strike="noStrike" spc="-1"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DB00CDA-C712-4B83-B640-7788301A88D2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20657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/>
          <p:nvPr/>
        </p:nvSpPr>
        <p:spPr>
          <a:xfrm>
            <a:off x="1401840" y="294840"/>
            <a:ext cx="7560000" cy="81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255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Proposition</a:t>
            </a:r>
            <a:endParaRPr lang="fr-FR" sz="2550" b="0" strike="noStrike" spc="-1" dirty="0"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lang="fr-FR" sz="2550" b="0" strike="noStrike" spc="-1" dirty="0">
              <a:latin typeface="Arial"/>
            </a:endParaRPr>
          </a:p>
        </p:txBody>
      </p:sp>
      <p:sp>
        <p:nvSpPr>
          <p:cNvPr id="47" name="TextShape 2"/>
          <p:cNvSpPr/>
          <p:nvPr/>
        </p:nvSpPr>
        <p:spPr>
          <a:xfrm>
            <a:off x="414000" y="1109880"/>
            <a:ext cx="8315640" cy="31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51360" lvl="1" indent="-171000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GB" sz="1400" b="0" strike="noStrike" spc="-1" dirty="0">
                <a:latin typeface="Marianne"/>
                <a:ea typeface="DejaVu Sans"/>
              </a:rPr>
              <a:t>UN Regulation No. 28 « Audible warning devices » for M and N categories:</a:t>
            </a:r>
          </a:p>
          <a:p>
            <a:pPr marL="808560" lvl="2" indent="-171000"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GB" sz="1400" b="0" strike="noStrike" spc="-1" dirty="0">
                <a:latin typeface="Marianne"/>
                <a:ea typeface="DejaVu Sans"/>
              </a:rPr>
              <a:t>Add a paragraph to define the approval criteria for soft horns.</a:t>
            </a:r>
          </a:p>
          <a:p>
            <a:pPr marL="808560" lvl="2" indent="-171000"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endParaRPr lang="en-GB" sz="1400" b="0" strike="noStrike" spc="-1" dirty="0">
              <a:latin typeface="Marianne"/>
              <a:ea typeface="DejaVu Sans"/>
            </a:endParaRPr>
          </a:p>
          <a:p>
            <a:pPr marL="355600" lvl="2" indent="-169863"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GB" sz="1400" spc="-1" dirty="0">
                <a:latin typeface="Marianne"/>
                <a:ea typeface="DejaVu Sans"/>
              </a:rPr>
              <a:t>Should it be made mandatory or optional?</a:t>
            </a:r>
          </a:p>
          <a:p>
            <a:pPr marL="355600" lvl="2" indent="-169863"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GB" sz="1400" spc="-1" dirty="0">
                <a:latin typeface="Marianne"/>
                <a:ea typeface="DejaVu Sans"/>
              </a:rPr>
              <a:t>In which subgroup could/should we work on this topic?</a:t>
            </a:r>
          </a:p>
          <a:p>
            <a:pPr marL="355600" lvl="2" indent="-169863">
              <a:spcBef>
                <a:spcPts val="601"/>
              </a:spcBef>
              <a:spcAft>
                <a:spcPts val="799"/>
              </a:spcAft>
              <a:buClr>
                <a:srgbClr val="000091"/>
              </a:buClr>
              <a:buFont typeface="Wingdings" charset="2"/>
              <a:buChar char=""/>
            </a:pPr>
            <a:r>
              <a:rPr lang="en-GB" sz="1400" spc="-1" dirty="0">
                <a:latin typeface="Marianne"/>
                <a:ea typeface="DejaVu Sans"/>
              </a:rPr>
              <a:t>…</a:t>
            </a:r>
          </a:p>
          <a:p>
            <a:pPr marL="180360">
              <a:lnSpc>
                <a:spcPct val="100000"/>
              </a:lnSpc>
              <a:spcBef>
                <a:spcPts val="601"/>
              </a:spcBef>
              <a:spcAft>
                <a:spcPts val="799"/>
              </a:spcAft>
              <a:buNone/>
            </a:pPr>
            <a:endParaRPr lang="en-GB" sz="14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8" name="TextShape 5"/>
          <p:cNvSpPr/>
          <p:nvPr/>
        </p:nvSpPr>
        <p:spPr>
          <a:xfrm>
            <a:off x="3897180" y="4802827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4140EC6A-19BD-4D32-B505-5DFE01A4320C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4</a:t>
            </a:fld>
            <a:endParaRPr lang="fr-FR" sz="750" b="0" strike="noStrike" spc="-1"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AEC13D2-0A5D-45CA-91AB-718266DEEA52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99823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3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 w="0">
            <a:solidFill>
              <a:srgbClr val="000000">
                <a:alpha val="0"/>
              </a:srgb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GB"/>
          </a:p>
        </p:txBody>
      </p:sp>
      <p:sp>
        <p:nvSpPr>
          <p:cNvPr id="54" name="TextShape 4"/>
          <p:cNvSpPr/>
          <p:nvPr/>
        </p:nvSpPr>
        <p:spPr>
          <a:xfrm>
            <a:off x="558360" y="1302840"/>
            <a:ext cx="8423280" cy="192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50" b="1" strike="noStrike" cap="all" spc="-1">
                <a:solidFill>
                  <a:srgbClr val="000091"/>
                </a:solidFill>
                <a:latin typeface="Marianne"/>
                <a:ea typeface="DejaVu Sans"/>
              </a:rPr>
              <a:t>Working Party on Noise and Tyres (82th session)</a:t>
            </a:r>
            <a:endParaRPr lang="fr-FR" sz="32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r-FR" sz="1850" b="0" strike="noStrike" spc="-1">
                <a:solidFill>
                  <a:srgbClr val="000000"/>
                </a:solidFill>
                <a:latin typeface="Marianne"/>
                <a:ea typeface="DejaVu Sans"/>
              </a:rPr>
              <a:t>Informal document from France:</a:t>
            </a:r>
            <a:endParaRPr lang="fr-FR" sz="185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1850" b="0" strike="noStrike" spc="-1">
                <a:solidFill>
                  <a:srgbClr val="000000"/>
                </a:solidFill>
                <a:latin typeface="Marianne"/>
                <a:ea typeface="DejaVu Sans"/>
              </a:rPr>
              <a:t>Soft horns</a:t>
            </a:r>
            <a:endParaRPr lang="fr-FR" sz="18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1850" b="0" strike="noStrike" spc="-1">
              <a:latin typeface="Arial"/>
            </a:endParaRPr>
          </a:p>
        </p:txBody>
      </p:sp>
      <p:sp>
        <p:nvSpPr>
          <p:cNvPr id="55" name="TextShape 6"/>
          <p:cNvSpPr/>
          <p:nvPr/>
        </p:nvSpPr>
        <p:spPr>
          <a:xfrm>
            <a:off x="3897360" y="4783679"/>
            <a:ext cx="134928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fld id="{B5452860-30B2-4C57-A276-F1D333683E3A}" type="slidenum">
              <a:rPr lang="fr-FR" sz="750" b="1" strike="noStrike" spc="-1">
                <a:solidFill>
                  <a:srgbClr val="000000"/>
                </a:solidFill>
                <a:latin typeface="Marianne"/>
                <a:ea typeface="DejaVu Sans"/>
              </a:rPr>
              <a:pPr algn="ctr">
                <a:lnSpc>
                  <a:spcPct val="100000"/>
                </a:lnSpc>
                <a:buNone/>
              </a:pPr>
              <a:t>5</a:t>
            </a:fld>
            <a:endParaRPr lang="fr-FR" sz="750" b="0" strike="noStrike" spc="-1"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01FEC17-1D43-4F05-AF8D-3A24F65F86BD}"/>
              </a:ext>
            </a:extLst>
          </p:cNvPr>
          <p:cNvSpPr txBox="1"/>
          <p:nvPr/>
        </p:nvSpPr>
        <p:spPr>
          <a:xfrm>
            <a:off x="7797207" y="4840209"/>
            <a:ext cx="1184433" cy="24622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September</a:t>
            </a:r>
            <a:r>
              <a:rPr lang="fr-FR" sz="1000" dirty="0"/>
              <a:t>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AD4676-0B62-4546-9AEE-27BF8F377744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7B042081-BBE5-46BD-9652-F952D52F1B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78EDCC-644F-4C27-9447-C6993BDB57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4263</TotalTime>
  <Words>422</Words>
  <Application>Microsoft Office PowerPoint</Application>
  <PresentationFormat>On-screen Show (16:9)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Marianne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FONDEVILLE Coralie</dc:creator>
  <dc:description/>
  <cp:lastModifiedBy>Konstantin Glukhenkiy</cp:lastModifiedBy>
  <cp:revision>216</cp:revision>
  <dcterms:created xsi:type="dcterms:W3CDTF">2020-02-27T14:35:46Z</dcterms:created>
  <dcterms:modified xsi:type="dcterms:W3CDTF">2025-08-25T20:12:35Z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(16:9)</vt:lpwstr>
  </property>
  <property fmtid="{D5CDD505-2E9C-101B-9397-08002B2CF9AE}" pid="3" name="Slides">
    <vt:i4>8</vt:i4>
  </property>
  <property fmtid="{D5CDD505-2E9C-101B-9397-08002B2CF9AE}" pid="4" name="ContentTypeId">
    <vt:lpwstr>0x0101003B8422D08C252547BB1CFA7F78E2CB83</vt:lpwstr>
  </property>
  <property fmtid="{D5CDD505-2E9C-101B-9397-08002B2CF9AE}" pid="5" name="MediaServiceImageTags">
    <vt:lpwstr/>
  </property>
  <property fmtid="{D5CDD505-2E9C-101B-9397-08002B2CF9AE}" pid="6" name="gba66df640194346a5267c50f24d4797">
    <vt:lpwstr/>
  </property>
  <property fmtid="{D5CDD505-2E9C-101B-9397-08002B2CF9AE}" pid="7" name="Office_x0020_of_x0020_Origin">
    <vt:lpwstr/>
  </property>
  <property fmtid="{D5CDD505-2E9C-101B-9397-08002B2CF9AE}" pid="8" name="Office of Origin">
    <vt:lpwstr/>
  </property>
</Properties>
</file>