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71" r:id="rId3"/>
    <p:sldId id="484" r:id="rId4"/>
    <p:sldId id="266" r:id="rId5"/>
    <p:sldId id="482" r:id="rId6"/>
  </p:sldIdLst>
  <p:sldSz cx="12192000" cy="6858000"/>
  <p:notesSz cx="6858000" cy="9144000"/>
  <p:custDataLst>
    <p:tags r:id="rId8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81" autoAdjust="0"/>
    <p:restoredTop sz="94724" autoAdjust="0"/>
  </p:normalViewPr>
  <p:slideViewPr>
    <p:cSldViewPr snapToGrid="0">
      <p:cViewPr varScale="1">
        <p:scale>
          <a:sx n="121" d="100"/>
          <a:sy n="121" d="100"/>
        </p:scale>
        <p:origin x="7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EFCE0-A761-4782-A4AC-6DA8A021C2CE}" type="datetimeFigureOut">
              <a:rPr lang="de-DE" smtClean="0"/>
              <a:t>18.03.2025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75B71-1F23-44D7-A6C1-390ED3EB8CF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554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EEBC5-BDD3-4043-A64E-C1E88CAF0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03CBA8-F7EA-4090-BC42-F7EC4243C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E2DADA-F747-42A6-BE60-5AA60ED6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FCB5-B101-4988-841F-D2D887D23CB9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14B011-7068-46EE-9AD8-E2FA2473F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0A2049-B638-414B-98D4-57BDD378C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378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8F428-AEF6-4D94-B44C-D9EDADFA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F9297D-1C82-4242-A19B-0905FB873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4635E6-A853-4333-B800-33E783F7B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C31A-7B65-46F9-B40F-DC0E35C5EB71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4F778A-452A-4603-A79E-B0DDE5F14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81B9BF-E0DE-446A-8044-74FCB94E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85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2BD1AEA-3F68-4CB3-8A37-50D07B863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1846CC0-4040-427F-9D60-BB58B4A54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E738BF-0EDB-4733-BE1F-E57ACEE2B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115D-88E4-4B6D-8A8F-ED52B68BD771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70A9EC-4374-48C2-838F-986112276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B4A67C-B1F6-44D2-85CD-17D7C12E3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3576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7958D9-0A36-A757-DD9F-F61444910A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4337" y="181917"/>
            <a:ext cx="973979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="1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Calibri" panose="020F0502020204030204" pitchFamily="34" charset="0"/>
                <a:ea typeface="현대하모니 B" panose="02020603020101020101" pitchFamily="18" charset="-127"/>
                <a:cs typeface="Calibri" panose="020F0502020204030204" pitchFamily="34" charset="0"/>
              </a:defRPr>
            </a:lvl1pPr>
          </a:lstStyle>
          <a:p>
            <a:pPr lvl="0"/>
            <a:r>
              <a:rPr lang="en-US" altLang="ko-KR" dirty="0"/>
              <a:t>B 20</a:t>
            </a:r>
          </a:p>
        </p:txBody>
      </p:sp>
    </p:spTree>
    <p:extLst>
      <p:ext uri="{BB962C8B-B14F-4D97-AF65-F5344CB8AC3E}">
        <p14:creationId xmlns:p14="http://schemas.microsoft.com/office/powerpoint/2010/main" val="319108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0CBCF8-EB37-4FC2-8891-E81846DD8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57CEE5-BFF2-4239-907E-E85110556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CACAFE-F2EA-4E9B-96FC-75C13FBE1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827E-ECB8-4FC5-9D1E-F3755113AAB4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ADDAF-C724-4F9B-A9C6-79B9C9B54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AFA375-1B98-4D8B-92D8-1D56A9D7B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232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1DC15-B9F6-4B66-A08B-2C8E2D01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F72EC3-7FD2-43FB-A88F-C11521A54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544D7A-A2B6-4771-AEBC-9B23B230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7406-D111-487F-9FFC-30B390B5C4D5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EE2FB9-90F8-438E-B151-5D6CB08B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98A4B2-9BD5-43BB-80D1-453A3150B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22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AA259-5559-484B-BB03-FA54DD87F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EF9FB4-9876-4EAD-ACF8-57458B0D3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466947-1A8F-4F52-89C9-A6E533FAE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814FA4-978E-4BF2-AD8E-84031F6F1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242E-2B58-452C-81BF-770D97F9391C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9660BF-8B91-4126-A27B-A3B8B6DD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2341B5B-85E9-47FA-87A8-5A631C46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422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5317C-9DAA-4E82-985E-BD614ACB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B7850-14AD-4AF0-A514-55B332096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C23C0C-C3A0-495E-8C43-E4D825FE2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5FB4DB-B902-48A5-A0AC-91A4E538C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DC2F354-072A-4193-A245-8BE22DD03F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A179BC-BA8A-453A-9E7E-C1B89971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EDB64-86D8-4275-B397-084BC4CAB84B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D91850-4908-433A-998A-4F526912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C59729-752E-4461-8C0B-226A3B38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5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38FEE-167B-46E1-864B-F65B4CCA3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C3B0E4E-49C8-444A-87EE-CE8E8107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9F49-DF5D-4853-8340-1EEFA1701F09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145686D-E346-4DDD-8D38-40A07D5F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AE6FE9-A7C5-4819-BF99-B4A5781D2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57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C19A064-E7AD-4023-BDD5-B6E1840E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95C3-FBDB-4BBC-9D02-C30B51693CB2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FC5BD35-EE49-49AE-A169-7DC1EB06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D263AB-A16E-4C6A-AE50-190C2614F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852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AEA08B-BB26-464A-B4AD-B5981F2FD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A1CFF7-8C8C-4C3B-A611-A862D94F9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9925A53-AD45-4971-A5F0-AF786FE96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9D1A20-7A58-42CC-8D8E-5FE8438B0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8E96-89F6-4CC2-994E-0D297EC7FEBD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2483F2-E286-4038-BFD8-A75B8318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20C2F1-9959-4F2B-AC3B-4FC75A77B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974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6EFF6-AB3E-4D32-AC00-C945906F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715491D-DFB5-4E04-ACC6-BCB70D11C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875EA5-3F93-4090-A8F9-A398228C0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7FE8FD-213E-4799-8F6D-4F79DDFC5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2235-F972-45EA-A8EA-6AFDDA09D839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8FCB6D-B439-41E0-B618-CB636267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2AA966-3059-4E16-932A-28B830AAC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21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F1325CA7-628A-42E1-AEBC-877D511234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0246178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5" imgW="347" imgH="348" progId="TCLayout.ActiveDocument.1">
                  <p:embed/>
                </p:oleObj>
              </mc:Choice>
              <mc:Fallback>
                <p:oleObj name="think-cell Folie" r:id="rId15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2130752-CB1D-402F-A9D2-B183DB47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0A68C5-398A-43DB-8052-E714734C2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124342-37D5-427C-B1E5-5B39BAE2F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B8B54-F836-484C-8114-0578C4A914A5}" type="datetime1">
              <a:rPr lang="de-DE" smtClean="0"/>
              <a:t>18.03.2025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453C61-BB1E-4BF0-97A5-B1AE77813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782640-2767-4871-84D3-7E66F969D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23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ce.org/fileadmin/DAM/trans/main/wp29/wp29regs/2019/E-ECE-324-Add.9-Rev.6.pd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unece.org/sites/default/files/2025-01/ECE-TRANS-WP.29-2024-90e_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A8E1C-978E-2CCA-FCD0-15A35AEE7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288" y="2312988"/>
            <a:ext cx="10639424" cy="23876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Joint proposal for UN-R 10, 07 series of amendments supplement 2:</a:t>
            </a:r>
            <a:br>
              <a:rPr lang="en-US" sz="4400" dirty="0"/>
            </a:br>
            <a:br>
              <a:rPr lang="en-US" dirty="0"/>
            </a:br>
            <a:r>
              <a:rPr lang="en-US" dirty="0"/>
              <a:t>Vehicle radiated immunity test:</a:t>
            </a:r>
            <a:br>
              <a:rPr lang="en-US" dirty="0"/>
            </a:br>
            <a:r>
              <a:rPr lang="en-US" sz="4000" dirty="0"/>
              <a:t>Update of ALSE method</a:t>
            </a:r>
            <a:endParaRPr lang="en-US" sz="2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85B90E-71E0-0005-4839-1E58025A3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0588"/>
            <a:ext cx="9144000" cy="1655762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endParaRPr lang="de-DE" dirty="0"/>
          </a:p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Revision 1</a:t>
            </a:r>
          </a:p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March 2025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C695D2-1D5F-FE44-7C66-5A251ED93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1</a:t>
            </a:fld>
            <a:endParaRPr lang="de-DE" dirty="0"/>
          </a:p>
        </p:txBody>
      </p:sp>
      <p:pic>
        <p:nvPicPr>
          <p:cNvPr id="5" name="Image 7" descr="Une image contenant Graphique, cercle, symbole, logo&#10;&#10;Description générée automatiquement">
            <a:extLst>
              <a:ext uri="{FF2B5EF4-FFF2-40B4-BE49-F238E27FC236}">
                <a16:creationId xmlns:a16="http://schemas.microsoft.com/office/drawing/2014/main" id="{A177771E-59BA-4D01-D04B-02CC72D1E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67" y="369219"/>
            <a:ext cx="2022413" cy="645080"/>
          </a:xfrm>
          <a:prstGeom prst="rect">
            <a:avLst/>
          </a:prstGeom>
        </p:spPr>
      </p:pic>
      <p:pic>
        <p:nvPicPr>
          <p:cNvPr id="6" name="Image 5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45A22764-87DB-1E5A-BEFD-586C458C50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983" y="369220"/>
            <a:ext cx="2057869" cy="5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00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D19B05-D4F8-F04C-16AD-A5DD545E9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Evolution of ALSE test method (vehicle)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870683-DCD2-50F0-C9F7-302EB0E8DF14}"/>
              </a:ext>
            </a:extLst>
          </p:cNvPr>
          <p:cNvSpPr txBox="1"/>
          <p:nvPr/>
        </p:nvSpPr>
        <p:spPr>
          <a:xfrm>
            <a:off x="6513644" y="1786374"/>
            <a:ext cx="44158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New requirements: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Frontal and lateral field uniformity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Field calibration/verification: 4 probe method up to 6 GHz</a:t>
            </a:r>
          </a:p>
        </p:txBody>
      </p:sp>
      <p:sp>
        <p:nvSpPr>
          <p:cNvPr id="181" name="Textfeld 180">
            <a:extLst>
              <a:ext uri="{FF2B5EF4-FFF2-40B4-BE49-F238E27FC236}">
                <a16:creationId xmlns:a16="http://schemas.microsoft.com/office/drawing/2014/main" id="{56A71A0E-6647-5178-85D7-85FAFA5B99F7}"/>
              </a:ext>
            </a:extLst>
          </p:cNvPr>
          <p:cNvSpPr txBox="1"/>
          <p:nvPr/>
        </p:nvSpPr>
        <p:spPr>
          <a:xfrm>
            <a:off x="838200" y="1787360"/>
            <a:ext cx="441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Calibration/verification: only one field probe for frequency range &gt; 2 GHz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E62B60D0-1D7C-86B9-5114-3B8AC6F52180}"/>
              </a:ext>
            </a:extLst>
          </p:cNvPr>
          <p:cNvSpPr txBox="1"/>
          <p:nvPr/>
        </p:nvSpPr>
        <p:spPr>
          <a:xfrm>
            <a:off x="838200" y="975624"/>
            <a:ext cx="43489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International standard</a:t>
            </a:r>
          </a:p>
          <a:p>
            <a:r>
              <a:rPr lang="en-US" sz="1400" dirty="0"/>
              <a:t>ISO 11451-2 published edition:</a:t>
            </a:r>
          </a:p>
          <a:p>
            <a:r>
              <a:rPr lang="en-US" sz="1400" dirty="0"/>
              <a:t>Fourth edition, 2015 (referenced by R10.07)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6822878-E99E-D399-EFB7-1FC67509FD88}"/>
              </a:ext>
            </a:extLst>
          </p:cNvPr>
          <p:cNvSpPr txBox="1"/>
          <p:nvPr/>
        </p:nvSpPr>
        <p:spPr>
          <a:xfrm>
            <a:off x="6513644" y="1199117"/>
            <a:ext cx="434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Revision of ISO 11451-2 under development. Expected publication in 2025.</a:t>
            </a:r>
          </a:p>
        </p:txBody>
      </p:sp>
      <p:sp>
        <p:nvSpPr>
          <p:cNvPr id="207" name="Pfeil: nach rechts 206">
            <a:extLst>
              <a:ext uri="{FF2B5EF4-FFF2-40B4-BE49-F238E27FC236}">
                <a16:creationId xmlns:a16="http://schemas.microsoft.com/office/drawing/2014/main" id="{EC176EAB-23D8-44A0-3D80-BAF37E00C4F1}"/>
              </a:ext>
            </a:extLst>
          </p:cNvPr>
          <p:cNvSpPr/>
          <p:nvPr/>
        </p:nvSpPr>
        <p:spPr>
          <a:xfrm>
            <a:off x="6010603" y="1275317"/>
            <a:ext cx="424754" cy="30901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0" name="Foliennummernplatzhalter 209">
            <a:extLst>
              <a:ext uri="{FF2B5EF4-FFF2-40B4-BE49-F238E27FC236}">
                <a16:creationId xmlns:a16="http://schemas.microsoft.com/office/drawing/2014/main" id="{3FE7FC3C-B25D-53D5-A1E4-F7EE05567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2</a:t>
            </a:fld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C8D7DAD-DCD4-9133-FA4E-70DE57D0E1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6552"/>
          <a:stretch/>
        </p:blipFill>
        <p:spPr>
          <a:xfrm>
            <a:off x="9419110" y="4345679"/>
            <a:ext cx="2715023" cy="168332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0FF166BB-4917-667F-2345-D3C558D4E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482" y="4310825"/>
            <a:ext cx="3153655" cy="1738512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44C3807D-F539-3BF0-0545-84C9E526BDB7}"/>
              </a:ext>
            </a:extLst>
          </p:cNvPr>
          <p:cNvSpPr txBox="1"/>
          <p:nvPr/>
        </p:nvSpPr>
        <p:spPr>
          <a:xfrm>
            <a:off x="6626845" y="6031015"/>
            <a:ext cx="2550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Verification: frontal field uniformity</a:t>
            </a:r>
          </a:p>
          <a:p>
            <a:pPr algn="ctr"/>
            <a:r>
              <a:rPr lang="en-US" sz="1200" dirty="0"/>
              <a:t>Side view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612FA05F-F14A-5FFA-290A-C9B793EEC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4760" y="4359641"/>
            <a:ext cx="2900783" cy="164088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731B185F-CBD1-B8D5-ECE1-FAB23656D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67" y="4359641"/>
            <a:ext cx="2941810" cy="1655402"/>
          </a:xfrm>
          <a:prstGeom prst="rect">
            <a:avLst/>
          </a:prstGeom>
        </p:spPr>
      </p:pic>
      <p:sp>
        <p:nvSpPr>
          <p:cNvPr id="206" name="Pfeil: nach rechts 205">
            <a:extLst>
              <a:ext uri="{FF2B5EF4-FFF2-40B4-BE49-F238E27FC236}">
                <a16:creationId xmlns:a16="http://schemas.microsoft.com/office/drawing/2014/main" id="{1C612EC0-2FE3-2855-0801-7461F9B03DE6}"/>
              </a:ext>
            </a:extLst>
          </p:cNvPr>
          <p:cNvSpPr/>
          <p:nvPr/>
        </p:nvSpPr>
        <p:spPr>
          <a:xfrm>
            <a:off x="5934886" y="5166996"/>
            <a:ext cx="424754" cy="30901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561E208-2BBA-FFAE-7828-3633920771D4}"/>
              </a:ext>
            </a:extLst>
          </p:cNvPr>
          <p:cNvSpPr txBox="1"/>
          <p:nvPr/>
        </p:nvSpPr>
        <p:spPr>
          <a:xfrm>
            <a:off x="764992" y="6008759"/>
            <a:ext cx="1527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20 MHz to 2 GHz</a:t>
            </a:r>
          </a:p>
          <a:p>
            <a:pPr algn="ctr"/>
            <a:r>
              <a:rPr lang="en-US" sz="1200" dirty="0"/>
              <a:t>Side view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D814874-F037-E189-7D5E-662B0417F16B}"/>
              </a:ext>
            </a:extLst>
          </p:cNvPr>
          <p:cNvSpPr txBox="1"/>
          <p:nvPr/>
        </p:nvSpPr>
        <p:spPr>
          <a:xfrm>
            <a:off x="3603876" y="6008759"/>
            <a:ext cx="1527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 to 6 GHz</a:t>
            </a:r>
          </a:p>
          <a:p>
            <a:pPr algn="ctr"/>
            <a:r>
              <a:rPr lang="en-US" sz="1200" dirty="0"/>
              <a:t>Side view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7C6EFBF-CF0D-F61E-F025-D6E457BDA4D8}"/>
              </a:ext>
            </a:extLst>
          </p:cNvPr>
          <p:cNvSpPr txBox="1"/>
          <p:nvPr/>
        </p:nvSpPr>
        <p:spPr>
          <a:xfrm>
            <a:off x="9531171" y="6045973"/>
            <a:ext cx="2550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Verification: lateral field uniformity</a:t>
            </a:r>
          </a:p>
          <a:p>
            <a:pPr algn="ctr"/>
            <a:r>
              <a:rPr lang="en-US" sz="1200" dirty="0"/>
              <a:t>Side view</a:t>
            </a:r>
          </a:p>
        </p:txBody>
      </p:sp>
      <p:graphicFrame>
        <p:nvGraphicFramePr>
          <p:cNvPr id="3" name="표 6">
            <a:extLst>
              <a:ext uri="{FF2B5EF4-FFF2-40B4-BE49-F238E27FC236}">
                <a16:creationId xmlns:a16="http://schemas.microsoft.com/office/drawing/2014/main" id="{FB7A30C5-D83B-C84A-A109-E023340CE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179527"/>
              </p:ext>
            </p:extLst>
          </p:nvPr>
        </p:nvGraphicFramePr>
        <p:xfrm>
          <a:off x="1398444" y="2888504"/>
          <a:ext cx="9649072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539">
                  <a:extLst>
                    <a:ext uri="{9D8B030D-6E8A-4147-A177-3AD203B41FA5}">
                      <a16:colId xmlns:a16="http://schemas.microsoft.com/office/drawing/2014/main" val="1224988441"/>
                    </a:ext>
                  </a:extLst>
                </a:gridCol>
                <a:gridCol w="3216357">
                  <a:extLst>
                    <a:ext uri="{9D8B030D-6E8A-4147-A177-3AD203B41FA5}">
                      <a16:colId xmlns:a16="http://schemas.microsoft.com/office/drawing/2014/main" val="3501056141"/>
                    </a:ext>
                  </a:extLst>
                </a:gridCol>
                <a:gridCol w="3377176">
                  <a:extLst>
                    <a:ext uri="{9D8B030D-6E8A-4147-A177-3AD203B41FA5}">
                      <a16:colId xmlns:a16="http://schemas.microsoft.com/office/drawing/2014/main" val="892789912"/>
                    </a:ext>
                  </a:extLst>
                </a:gridCol>
              </a:tblGrid>
              <a:tr h="366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alib"/>
                        </a:rPr>
                        <a:t>Frequency </a:t>
                      </a:r>
                      <a:endParaRPr lang="ko-KR" altLang="en-US" sz="1050" b="1" kern="1200" dirty="0">
                        <a:solidFill>
                          <a:schemeClr val="lt1"/>
                        </a:solidFill>
                        <a:latin typeface="calib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alib"/>
                        </a:rPr>
                        <a:t>ISO 11451-2 Ed 4</a:t>
                      </a:r>
                      <a:r>
                        <a:rPr lang="en-US" altLang="ko-KR" sz="1200" baseline="30000" dirty="0">
                          <a:latin typeface="calib"/>
                        </a:rPr>
                        <a:t>th</a:t>
                      </a:r>
                      <a:r>
                        <a:rPr lang="en-US" altLang="ko-KR" sz="1200" dirty="0">
                          <a:latin typeface="calib"/>
                        </a:rPr>
                        <a:t> (2015)</a:t>
                      </a:r>
                      <a:endParaRPr lang="ko-KR" altLang="en-US" sz="1200" dirty="0">
                        <a:latin typeface="calib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alib"/>
                        </a:rPr>
                        <a:t>ISO 11451-2 Ed 5</a:t>
                      </a:r>
                      <a:r>
                        <a:rPr lang="en-US" altLang="ko-KR" sz="1200" baseline="30000" dirty="0">
                          <a:latin typeface="calib"/>
                        </a:rPr>
                        <a:t>th</a:t>
                      </a:r>
                      <a:endParaRPr lang="en-US" altLang="ko-KR" sz="1200" dirty="0">
                        <a:latin typeface="calib"/>
                      </a:endParaRPr>
                    </a:p>
                    <a:p>
                      <a:pPr algn="ctr" latinLnBrk="1"/>
                      <a:r>
                        <a:rPr lang="en-US" altLang="ko-KR" sz="1050" b="0" dirty="0">
                          <a:latin typeface="calib"/>
                        </a:rPr>
                        <a:t>(expected publication in 2025)</a:t>
                      </a:r>
                      <a:endParaRPr lang="ko-KR" altLang="en-US" sz="1050" b="0" dirty="0">
                        <a:latin typeface="calib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1429847"/>
                  </a:ext>
                </a:extLst>
              </a:tr>
              <a:tr h="262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calib"/>
                        </a:rPr>
                        <a:t>0.1 MHz – 20/30 MHz</a:t>
                      </a:r>
                      <a:endParaRPr lang="ko-KR" altLang="en-US" sz="1200" dirty="0">
                        <a:latin typeface="calib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alib"/>
                        </a:rPr>
                        <a:t>Single field probe</a:t>
                      </a:r>
                      <a:endParaRPr lang="ko-KR" altLang="en-US" sz="1200" dirty="0">
                        <a:latin typeface="calib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alib"/>
                        </a:rPr>
                        <a:t>Four field probe</a:t>
                      </a:r>
                    </a:p>
                  </a:txBody>
                  <a:tcPr anchor="ctr">
                    <a:solidFill>
                      <a:srgbClr val="CB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336608"/>
                  </a:ext>
                </a:extLst>
              </a:tr>
              <a:tr h="2620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alib"/>
                        </a:rPr>
                        <a:t>20/30 MHz to 2 GHz</a:t>
                      </a:r>
                      <a:endParaRPr lang="ko-KR" altLang="en-US" sz="1200" dirty="0">
                        <a:latin typeface="calib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calib"/>
                        </a:rPr>
                        <a:t>Four field probe</a:t>
                      </a:r>
                      <a:endParaRPr lang="ko-KR" altLang="en-US" sz="1200" dirty="0">
                        <a:latin typeface="calib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rgbClr val="E7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94754"/>
                  </a:ext>
                </a:extLst>
              </a:tr>
              <a:tr h="262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calib"/>
                        </a:rPr>
                        <a:t>2 to 6 GHz</a:t>
                      </a:r>
                      <a:endParaRPr lang="ko-KR" altLang="en-US" sz="1200" dirty="0">
                        <a:latin typeface="calib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calib"/>
                        </a:rPr>
                        <a:t>Single field probe</a:t>
                      </a:r>
                      <a:endParaRPr lang="ko-KR" altLang="en-US" sz="1200" dirty="0">
                        <a:latin typeface="calib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rgbClr val="CB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793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82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>
            <a:extLst>
              <a:ext uri="{FF2B5EF4-FFF2-40B4-BE49-F238E27FC236}">
                <a16:creationId xmlns:a16="http://schemas.microsoft.com/office/drawing/2014/main" id="{A98F1938-192F-B006-AF03-35BCCC9D8D9E}"/>
              </a:ext>
            </a:extLst>
          </p:cNvPr>
          <p:cNvSpPr/>
          <p:nvPr/>
        </p:nvSpPr>
        <p:spPr bwMode="auto">
          <a:xfrm>
            <a:off x="1631504" y="1677572"/>
            <a:ext cx="8559326" cy="2698938"/>
          </a:xfrm>
          <a:prstGeom prst="rect">
            <a:avLst/>
          </a:prstGeom>
          <a:solidFill>
            <a:srgbClr val="F8F8F8"/>
          </a:solidFill>
          <a:ln w="317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283FF7A-A3CF-BAED-7F95-3B63886E21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58"/>
          <a:stretch/>
        </p:blipFill>
        <p:spPr>
          <a:xfrm>
            <a:off x="2711669" y="2415284"/>
            <a:ext cx="6508005" cy="1841788"/>
          </a:xfrm>
          <a:prstGeom prst="rect">
            <a:avLst/>
          </a:prstGeom>
          <a:ln>
            <a:noFill/>
          </a:ln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128CC63-211F-5553-E595-9512C465F6C2}"/>
              </a:ext>
            </a:extLst>
          </p:cNvPr>
          <p:cNvSpPr txBox="1"/>
          <p:nvPr/>
        </p:nvSpPr>
        <p:spPr>
          <a:xfrm>
            <a:off x="1919536" y="1794376"/>
            <a:ext cx="662473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Annex 6 </a:t>
            </a:r>
          </a:p>
          <a:p>
            <a:r>
              <a:rPr lang="en-US" altLang="ko-KR" sz="140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Method of testing for immunity of vehicles to electromagnetic radiation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2D673A-7762-61C1-674A-9DCDE3E19EA9}"/>
              </a:ext>
            </a:extLst>
          </p:cNvPr>
          <p:cNvSpPr txBox="1"/>
          <p:nvPr/>
        </p:nvSpPr>
        <p:spPr>
          <a:xfrm>
            <a:off x="7750130" y="1656902"/>
            <a:ext cx="261696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ko-KR" sz="1200" i="1" dirty="0">
                <a:effectLst/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Source: 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 </a:t>
            </a:r>
            <a:r>
              <a:rPr lang="es-ES" altLang="ko-KR" sz="12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Regulation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No. 10 - Rev.6</a:t>
            </a:r>
            <a:endParaRPr lang="ko-KR" altLang="en-US" sz="1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84AFD9-AF50-77BD-30A4-4D76BA99230B}"/>
              </a:ext>
            </a:extLst>
          </p:cNvPr>
          <p:cNvSpPr txBox="1"/>
          <p:nvPr/>
        </p:nvSpPr>
        <p:spPr>
          <a:xfrm>
            <a:off x="623392" y="987405"/>
            <a:ext cx="102251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600" dirty="0">
                <a:solidFill>
                  <a:schemeClr val="dk1"/>
                </a:solidFill>
                <a:latin typeface="calib"/>
                <a:ea typeface="+mn-ea"/>
              </a:rPr>
              <a:t>The number of field probes for vehicle immunity calibration is specified as follows in UN-R 10: </a:t>
            </a:r>
          </a:p>
          <a:p>
            <a:r>
              <a:rPr lang="en-US" altLang="ko-KR" sz="1600" dirty="0">
                <a:solidFill>
                  <a:schemeClr val="dk1"/>
                </a:solidFill>
                <a:latin typeface="calib"/>
                <a:ea typeface="+mn-ea"/>
              </a:rPr>
              <a:t>(No changes from UN-R10.06 to R10.07)</a:t>
            </a:r>
            <a:endParaRPr lang="ko-KR" altLang="en-US" sz="1600" dirty="0">
              <a:solidFill>
                <a:schemeClr val="dk1"/>
              </a:solidFill>
              <a:latin typeface="calib"/>
              <a:ea typeface="+mn-e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A0CF7-9B87-7E23-EAF2-B2F765E0BD1D}"/>
              </a:ext>
            </a:extLst>
          </p:cNvPr>
          <p:cNvSpPr txBox="1"/>
          <p:nvPr/>
        </p:nvSpPr>
        <p:spPr>
          <a:xfrm>
            <a:off x="623392" y="4395598"/>
            <a:ext cx="111612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600" dirty="0">
                <a:solidFill>
                  <a:schemeClr val="dk1"/>
                </a:solidFill>
                <a:latin typeface="calib"/>
                <a:ea typeface="+mn-ea"/>
              </a:rPr>
              <a:t>The reference standard</a:t>
            </a:r>
            <a:r>
              <a:rPr lang="en-US" altLang="ko-KR" sz="1600" dirty="0">
                <a:solidFill>
                  <a:schemeClr val="dk1"/>
                </a:solidFill>
                <a:latin typeface="calib"/>
              </a:rPr>
              <a:t> </a:t>
            </a:r>
            <a:r>
              <a:rPr lang="en-US" altLang="ko-KR" sz="1600" dirty="0">
                <a:solidFill>
                  <a:schemeClr val="dk1"/>
                </a:solidFill>
                <a:latin typeface="calib"/>
                <a:ea typeface="+mn-ea"/>
              </a:rPr>
              <a:t>ISO 11451-2 specifies </a:t>
            </a:r>
            <a:r>
              <a:rPr lang="en-US" altLang="ko-KR" sz="1600" b="1" dirty="0">
                <a:solidFill>
                  <a:schemeClr val="dk1"/>
                </a:solidFill>
                <a:latin typeface="calib"/>
                <a:ea typeface="+mn-ea"/>
              </a:rPr>
              <a:t>the required number of field probes </a:t>
            </a:r>
            <a:r>
              <a:rPr lang="en-US" altLang="ko-KR" sz="1600" dirty="0">
                <a:solidFill>
                  <a:schemeClr val="dk1"/>
                </a:solidFill>
                <a:latin typeface="calib"/>
                <a:ea typeface="+mn-ea"/>
              </a:rPr>
              <a:t>based on frequency bands.</a:t>
            </a:r>
            <a:br>
              <a:rPr lang="en-US" altLang="ko-KR" sz="1600" dirty="0">
                <a:solidFill>
                  <a:schemeClr val="dk1"/>
                </a:solidFill>
                <a:latin typeface="calib"/>
                <a:ea typeface="+mn-ea"/>
              </a:rPr>
            </a:br>
            <a:r>
              <a:rPr lang="en-US" altLang="ko-KR" sz="1600" dirty="0">
                <a:solidFill>
                  <a:schemeClr val="dk1"/>
                </a:solidFill>
                <a:latin typeface="calib"/>
                <a:ea typeface="+mn-ea"/>
                <a:sym typeface="Wingdings" panose="05000000000000000000" pitchFamily="2" charset="2"/>
              </a:rPr>
              <a:t> </a:t>
            </a:r>
            <a:r>
              <a:rPr lang="en-US" altLang="ko-KR" sz="1600" dirty="0">
                <a:solidFill>
                  <a:schemeClr val="dk1"/>
                </a:solidFill>
                <a:latin typeface="calib"/>
                <a:ea typeface="+mn-ea"/>
              </a:rPr>
              <a:t>R10.06 requires to use the four </a:t>
            </a:r>
            <a:r>
              <a:rPr lang="en-US" altLang="ko-KR" sz="1600" dirty="0">
                <a:solidFill>
                  <a:schemeClr val="dk1"/>
                </a:solidFill>
                <a:latin typeface="calib"/>
              </a:rPr>
              <a:t>field probe method up to 2 GHz. </a:t>
            </a:r>
          </a:p>
          <a:p>
            <a:r>
              <a:rPr lang="en-US" altLang="ko-KR" sz="1600" dirty="0">
                <a:solidFill>
                  <a:schemeClr val="dk1"/>
                </a:solidFill>
                <a:latin typeface="calib"/>
                <a:sym typeface="Wingdings" panose="05000000000000000000" pitchFamily="2" charset="2"/>
              </a:rPr>
              <a:t> </a:t>
            </a:r>
            <a:r>
              <a:rPr lang="en-US" altLang="ko-KR" sz="1600" dirty="0">
                <a:solidFill>
                  <a:schemeClr val="dk1"/>
                </a:solidFill>
                <a:latin typeface="calib"/>
              </a:rPr>
              <a:t>ISO 11451-2:2015 requires only a single field probe above 2 GHz. </a:t>
            </a:r>
          </a:p>
          <a:p>
            <a:r>
              <a:rPr lang="en-US" altLang="ko-KR" sz="1600" dirty="0">
                <a:solidFill>
                  <a:schemeClr val="dk1"/>
                </a:solidFill>
                <a:latin typeface="calib"/>
                <a:sym typeface="Wingdings" panose="05000000000000000000" pitchFamily="2" charset="2"/>
              </a:rPr>
              <a:t> </a:t>
            </a:r>
            <a:r>
              <a:rPr lang="en-US" altLang="ko-KR" sz="1600" dirty="0">
                <a:solidFill>
                  <a:schemeClr val="dk1"/>
                </a:solidFill>
                <a:latin typeface="calib"/>
              </a:rPr>
              <a:t>In the upcoming edition of ISO 11451-2, four field probes will be required up to 6 GHz.</a:t>
            </a:r>
          </a:p>
          <a:p>
            <a:r>
              <a:rPr lang="en-US" altLang="ko-KR" sz="1600" dirty="0">
                <a:solidFill>
                  <a:schemeClr val="dk1"/>
                </a:solidFill>
                <a:latin typeface="calib"/>
                <a:ea typeface="+mn-ea"/>
              </a:rPr>
              <a:t>As R10.07 introduces a new frequency range of 2 to 6 GHz, the number of field probes should be adjusted in accordance with the reference standard.</a:t>
            </a:r>
            <a:endParaRPr lang="ko-KR" altLang="en-US" sz="1600" dirty="0">
              <a:solidFill>
                <a:schemeClr val="dk1"/>
              </a:solidFill>
              <a:latin typeface="calib"/>
              <a:ea typeface="+mn-ea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D9D84C3-FB2C-A57C-5DFA-ABCACE48E2B8}"/>
              </a:ext>
            </a:extLst>
          </p:cNvPr>
          <p:cNvSpPr/>
          <p:nvPr/>
        </p:nvSpPr>
        <p:spPr>
          <a:xfrm>
            <a:off x="-4889" y="6062946"/>
            <a:ext cx="12192000" cy="33564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Proposal: Update ISO 11451-2 (reference standard) for ALSE method to upcoming edition 2025 in Supplement 2.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47A90C19-5B0C-8D3C-7894-10A77E71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Proposal</a:t>
            </a:r>
            <a:r>
              <a:rPr lang="de-DE" dirty="0"/>
              <a:t>: </a:t>
            </a:r>
            <a:r>
              <a:rPr lang="de-DE" dirty="0" err="1"/>
              <a:t>field</a:t>
            </a:r>
            <a:r>
              <a:rPr lang="de-DE" dirty="0"/>
              <a:t> </a:t>
            </a:r>
            <a:r>
              <a:rPr lang="de-DE" dirty="0" err="1"/>
              <a:t>calibration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590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D643C6B8-04B1-C941-CD7B-0D0DC98E4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Proposal</a:t>
            </a:r>
            <a:r>
              <a:rPr lang="de-DE" dirty="0"/>
              <a:t> (Appendix 1)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8DECD3-FEAB-DA81-4C62-25EAEF01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4</a:t>
            </a:fld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01FA8F2-0EEF-44F1-9398-D03877B32523}"/>
              </a:ext>
            </a:extLst>
          </p:cNvPr>
          <p:cNvSpPr txBox="1"/>
          <p:nvPr/>
        </p:nvSpPr>
        <p:spPr>
          <a:xfrm>
            <a:off x="2023512" y="1797597"/>
            <a:ext cx="7156702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de-DE" sz="12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Appendix 1, </a:t>
            </a:r>
            <a:r>
              <a:rPr lang="de-DE" sz="1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amend</a:t>
            </a:r>
            <a:r>
              <a:rPr lang="de-DE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de-DE" sz="1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to</a:t>
            </a:r>
            <a:r>
              <a:rPr lang="de-DE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de-DE" sz="1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read</a:t>
            </a:r>
            <a:r>
              <a:rPr lang="de-DE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</a:p>
          <a:p>
            <a:pPr indent="-540000">
              <a:lnSpc>
                <a:spcPts val="1200"/>
              </a:lnSpc>
              <a:spcAft>
                <a:spcPts val="600"/>
              </a:spcAft>
            </a:pP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6.	ISO 11451 "Road vehicles – Vehicle test methods for electrical disturbances from 	narrowband radiated electromagnetic energy":</a:t>
            </a:r>
          </a:p>
          <a:p>
            <a:pPr marL="540000">
              <a:lnSpc>
                <a:spcPts val="1200"/>
              </a:lnSpc>
              <a:spcAft>
                <a:spcPts val="600"/>
              </a:spcAft>
            </a:pPr>
            <a:endParaRPr lang="en-US" sz="12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540000">
              <a:lnSpc>
                <a:spcPts val="1200"/>
              </a:lnSpc>
              <a:spcAft>
                <a:spcPts val="600"/>
              </a:spcAft>
            </a:pP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	Part 1:	General principles and terminology (ISO 11451-1, Fourth edition 2015);</a:t>
            </a:r>
          </a:p>
          <a:p>
            <a:pPr marL="540000">
              <a:lnSpc>
                <a:spcPts val="1200"/>
              </a:lnSpc>
              <a:spcAft>
                <a:spcPts val="600"/>
              </a:spcAft>
            </a:pP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	Part 2:	Off-vehicle radiation sources (ISO 11451-2, </a:t>
            </a:r>
            <a:r>
              <a:rPr lang="en-US" sz="1200" strike="sngStrike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Fourth</a:t>
            </a:r>
            <a:r>
              <a:rPr lang="en-US" sz="12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Fifth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edition </a:t>
            </a:r>
            <a:r>
              <a:rPr lang="en-US" sz="1200" strike="sngStrike" dirty="0">
                <a:latin typeface="Times New Roman" panose="02020603050405020304" pitchFamily="18" charset="0"/>
                <a:ea typeface="MS Mincho" panose="02020609040205080304" pitchFamily="49" charset="-128"/>
              </a:rPr>
              <a:t>2015</a:t>
            </a:r>
            <a:r>
              <a:rPr lang="en-US" sz="12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20</a:t>
            </a:r>
            <a:r>
              <a:rPr lang="en-US" sz="1200" b="1" dirty="0"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</a:rPr>
              <a:t>25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);</a:t>
            </a:r>
          </a:p>
          <a:p>
            <a:pPr marL="540000">
              <a:lnSpc>
                <a:spcPts val="1200"/>
              </a:lnSpc>
              <a:spcAft>
                <a:spcPts val="600"/>
              </a:spcAft>
            </a:pP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	Part 4:	Harness excitation methods (ISO 11451-4, Fourth edition 2022);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D293278-1513-6D3A-8D53-1AD155847A8E}"/>
              </a:ext>
            </a:extLst>
          </p:cNvPr>
          <p:cNvSpPr txBox="1"/>
          <p:nvPr/>
        </p:nvSpPr>
        <p:spPr>
          <a:xfrm>
            <a:off x="8923020" y="2849880"/>
            <a:ext cx="243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ighlight>
                  <a:srgbClr val="FFFF00"/>
                </a:highlight>
              </a:rPr>
              <a:t>To be updated after publication</a:t>
            </a:r>
          </a:p>
          <a:p>
            <a:r>
              <a:rPr lang="en-US" sz="1200" dirty="0">
                <a:highlight>
                  <a:srgbClr val="FFFF00"/>
                </a:highlight>
              </a:rPr>
              <a:t>(expected: April/May 2025)</a:t>
            </a:r>
          </a:p>
        </p:txBody>
      </p:sp>
    </p:spTree>
    <p:extLst>
      <p:ext uri="{BB962C8B-B14F-4D97-AF65-F5344CB8AC3E}">
        <p14:creationId xmlns:p14="http://schemas.microsoft.com/office/powerpoint/2010/main" val="480075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FC9CF23-6E16-A9F0-373C-BBA40C94EA37}"/>
              </a:ext>
            </a:extLst>
          </p:cNvPr>
          <p:cNvSpPr/>
          <p:nvPr/>
        </p:nvSpPr>
        <p:spPr bwMode="auto">
          <a:xfrm>
            <a:off x="6384032" y="1628800"/>
            <a:ext cx="5256584" cy="4032448"/>
          </a:xfrm>
          <a:prstGeom prst="rect">
            <a:avLst/>
          </a:prstGeom>
          <a:solidFill>
            <a:srgbClr val="F8F8F8"/>
          </a:solidFill>
          <a:ln w="317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B961D39F-0469-4534-9931-9040E40E4BC4}"/>
              </a:ext>
            </a:extLst>
          </p:cNvPr>
          <p:cNvSpPr/>
          <p:nvPr/>
        </p:nvSpPr>
        <p:spPr bwMode="auto">
          <a:xfrm>
            <a:off x="479376" y="1700808"/>
            <a:ext cx="5256584" cy="3960440"/>
          </a:xfrm>
          <a:prstGeom prst="rect">
            <a:avLst/>
          </a:prstGeom>
          <a:solidFill>
            <a:srgbClr val="F8F8F8"/>
          </a:solidFill>
          <a:ln w="317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C879C9B-2A3A-5B23-0FCE-44CC26F68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040" y="2204864"/>
            <a:ext cx="5119115" cy="3312368"/>
          </a:xfrm>
          <a:prstGeom prst="rect">
            <a:avLst/>
          </a:prstGeom>
        </p:spPr>
      </p:pic>
      <p:pic>
        <p:nvPicPr>
          <p:cNvPr id="9" name="Image 1" descr="Une image contenant croquis, dessin, art, illustration&#10;&#10;Description générée automatiquement">
            <a:extLst>
              <a:ext uri="{FF2B5EF4-FFF2-40B4-BE49-F238E27FC236}">
                <a16:creationId xmlns:a16="http://schemas.microsoft.com/office/drawing/2014/main" id="{46EDF629-E59B-BD2A-DB5D-0BA8C38F6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00" y="1981289"/>
            <a:ext cx="4856897" cy="25755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E78DDA7-1A73-D7DA-3628-174F2EB2C455}"/>
              </a:ext>
            </a:extLst>
          </p:cNvPr>
          <p:cNvSpPr txBox="1"/>
          <p:nvPr/>
        </p:nvSpPr>
        <p:spPr>
          <a:xfrm>
            <a:off x="695400" y="4501569"/>
            <a:ext cx="475252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Key</a:t>
            </a:r>
            <a:endParaRPr lang="ko-KR" altLang="ko-KR" sz="1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spcAft>
                <a:spcPts val="600"/>
              </a:spcAft>
            </a:pPr>
            <a:r>
              <a:rPr lang="de-DE" altLang="ko-KR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θ</a:t>
            </a:r>
            <a:r>
              <a:rPr lang="en-US" altLang="ko-KR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3 dB antenna beamwidth</a:t>
            </a:r>
            <a:endParaRPr lang="ko-KR" altLang="ko-KR" sz="1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spcAft>
                <a:spcPts val="600"/>
              </a:spcAft>
            </a:pPr>
            <a:r>
              <a:rPr lang="en-US" altLang="ko-KR" sz="1100" dirty="0">
                <a:effectLst/>
                <a:latin typeface="Caladea-Regular"/>
                <a:ea typeface="MS Mincho" panose="02020609040205080304" pitchFamily="49" charset="-128"/>
                <a:cs typeface="Caladea-Regular"/>
              </a:rPr>
              <a:t>D: </a:t>
            </a:r>
            <a:r>
              <a:rPr lang="en-GB" altLang="ko-KR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the distance between the tip or phase centre of the antenna and the nearest part of the vehicle body without considering small extruding elements (such as side mirrors or fenders)</a:t>
            </a:r>
            <a:endParaRPr lang="ko-KR" altLang="ko-KR" sz="1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E19DAA-4B81-EB56-C33F-9FE4A96258CC}"/>
              </a:ext>
            </a:extLst>
          </p:cNvPr>
          <p:cNvSpPr txBox="1"/>
          <p:nvPr/>
        </p:nvSpPr>
        <p:spPr>
          <a:xfrm>
            <a:off x="407368" y="982469"/>
            <a:ext cx="106571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chemeClr val="dk1"/>
                </a:solidFill>
                <a:latin typeface="calib"/>
                <a:ea typeface="+mn-ea"/>
              </a:rPr>
              <a:t>In R10.07, an additional antenna position has been introduced for large vehicles, with the antenna distance defined as ‘D’. Currently, the </a:t>
            </a:r>
            <a:r>
              <a:rPr lang="en-US" altLang="ko-KR" dirty="0">
                <a:solidFill>
                  <a:srgbClr val="0000FF"/>
                </a:solidFill>
                <a:latin typeface="calib"/>
                <a:ea typeface="+mn-ea"/>
              </a:rPr>
              <a:t>tolerance</a:t>
            </a:r>
            <a:r>
              <a:rPr lang="en-US" altLang="ko-KR" dirty="0">
                <a:solidFill>
                  <a:schemeClr val="dk1"/>
                </a:solidFill>
                <a:latin typeface="calib"/>
                <a:ea typeface="+mn-ea"/>
              </a:rPr>
              <a:t> for ‘D’ is not specified, so it needs to be added.</a:t>
            </a:r>
            <a:endParaRPr lang="en-GB" altLang="ko-KR" dirty="0">
              <a:solidFill>
                <a:schemeClr val="dk1"/>
              </a:solidFill>
              <a:latin typeface="calib"/>
              <a:ea typeface="+mn-e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34F761-A2E9-E6F6-6878-2C40203B0F7C}"/>
              </a:ext>
            </a:extLst>
          </p:cNvPr>
          <p:cNvSpPr txBox="1"/>
          <p:nvPr/>
        </p:nvSpPr>
        <p:spPr>
          <a:xfrm>
            <a:off x="3143672" y="1727761"/>
            <a:ext cx="252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ko-KR" sz="1200" i="1" dirty="0">
                <a:latin typeface="calib"/>
                <a:ea typeface="+mn-ea"/>
              </a:rPr>
              <a:t>Source: </a:t>
            </a:r>
            <a:r>
              <a:rPr lang="en-GB" altLang="ko-KR" sz="1200" i="1" dirty="0">
                <a:latin typeface="calib"/>
                <a:ea typeface="+mn-e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ECE/TRANS/WP.29/2024/90 </a:t>
            </a:r>
            <a:endParaRPr lang="ko-KR" altLang="en-US" sz="1200" i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728828-46A4-FB91-39D9-DE5A9740F94C}"/>
              </a:ext>
            </a:extLst>
          </p:cNvPr>
          <p:cNvSpPr txBox="1"/>
          <p:nvPr/>
        </p:nvSpPr>
        <p:spPr>
          <a:xfrm>
            <a:off x="8688288" y="1639833"/>
            <a:ext cx="28803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ko-KR" sz="1200" i="1" dirty="0">
                <a:latin typeface="calib"/>
                <a:ea typeface="+mn-ea"/>
              </a:rPr>
              <a:t>Source: ISO/FDIS 11451-2 fifth edition 2025</a:t>
            </a:r>
            <a:endParaRPr lang="ko-KR" altLang="en-US" sz="1200" i="1" dirty="0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F76EED49-A5F7-9EFF-AAA1-B5C79F8AB8A1}"/>
              </a:ext>
            </a:extLst>
          </p:cNvPr>
          <p:cNvSpPr/>
          <p:nvPr/>
        </p:nvSpPr>
        <p:spPr bwMode="auto">
          <a:xfrm>
            <a:off x="6888088" y="3419708"/>
            <a:ext cx="432048" cy="864096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F7DB6AE3-D8AE-285D-FED4-D430664ECC1B}"/>
              </a:ext>
            </a:extLst>
          </p:cNvPr>
          <p:cNvSpPr/>
          <p:nvPr/>
        </p:nvSpPr>
        <p:spPr bwMode="auto">
          <a:xfrm>
            <a:off x="1127448" y="3068960"/>
            <a:ext cx="432048" cy="864096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BFB266-C21D-1F96-CA4D-E2C878032B86}"/>
              </a:ext>
            </a:extLst>
          </p:cNvPr>
          <p:cNvSpPr txBox="1"/>
          <p:nvPr/>
        </p:nvSpPr>
        <p:spPr>
          <a:xfrm>
            <a:off x="6744072" y="4355812"/>
            <a:ext cx="1944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chemeClr val="accent1"/>
                </a:solidFill>
                <a:latin typeface="calib"/>
                <a:ea typeface="+mn-ea"/>
              </a:rPr>
              <a:t>D-bumper±0.05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8F141B-6C19-4868-2F06-67881B77BA67}"/>
              </a:ext>
            </a:extLst>
          </p:cNvPr>
          <p:cNvSpPr txBox="1"/>
          <p:nvPr/>
        </p:nvSpPr>
        <p:spPr>
          <a:xfrm>
            <a:off x="1199456" y="3933056"/>
            <a:ext cx="432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chemeClr val="accent1"/>
                </a:solidFill>
                <a:latin typeface="calib"/>
                <a:ea typeface="+mn-ea"/>
              </a:rPr>
              <a:t>D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B3C002-9BE4-C125-C17A-9EC1F5F466CE}"/>
              </a:ext>
            </a:extLst>
          </p:cNvPr>
          <p:cNvSpPr txBox="1"/>
          <p:nvPr/>
        </p:nvSpPr>
        <p:spPr>
          <a:xfrm>
            <a:off x="9984432" y="1927865"/>
            <a:ext cx="187220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ko-KR" sz="1200" b="0" i="0" u="none" strike="noStrike" baseline="0" dirty="0">
                <a:latin typeface="Caladea-Regular"/>
              </a:rPr>
              <a:t>Dimensions in metres</a:t>
            </a:r>
            <a:endParaRPr lang="ko-KR" altLang="en-US" sz="1200" dirty="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4C66AA4E-F324-9B28-73C7-2084337BDC3F}"/>
              </a:ext>
            </a:extLst>
          </p:cNvPr>
          <p:cNvSpPr/>
          <p:nvPr/>
        </p:nvSpPr>
        <p:spPr bwMode="auto">
          <a:xfrm>
            <a:off x="9984432" y="1916832"/>
            <a:ext cx="1512168" cy="28803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3F31952-6DB3-01EE-8AD2-975533431778}"/>
              </a:ext>
            </a:extLst>
          </p:cNvPr>
          <p:cNvSpPr/>
          <p:nvPr/>
        </p:nvSpPr>
        <p:spPr>
          <a:xfrm>
            <a:off x="-4889" y="6062946"/>
            <a:ext cx="12192000" cy="33564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Proposal: Specify the length unit and tolerance for ‘D’.</a:t>
            </a:r>
          </a:p>
        </p:txBody>
      </p:sp>
      <p:sp>
        <p:nvSpPr>
          <p:cNvPr id="19" name="Titel 18">
            <a:extLst>
              <a:ext uri="{FF2B5EF4-FFF2-40B4-BE49-F238E27FC236}">
                <a16:creationId xmlns:a16="http://schemas.microsoft.com/office/drawing/2014/main" id="{216415F7-AAD4-4EE3-5E21-28BD38A3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Proposal</a:t>
            </a:r>
            <a:r>
              <a:rPr lang="de-DE" dirty="0"/>
              <a:t> (Annex 6, </a:t>
            </a:r>
            <a:r>
              <a:rPr lang="de-DE" dirty="0" err="1"/>
              <a:t>figure</a:t>
            </a:r>
            <a:r>
              <a:rPr lang="de-DE" dirty="0"/>
              <a:t> 4)</a:t>
            </a:r>
          </a:p>
        </p:txBody>
      </p:sp>
    </p:spTree>
    <p:extLst>
      <p:ext uri="{BB962C8B-B14F-4D97-AF65-F5344CB8AC3E}">
        <p14:creationId xmlns:p14="http://schemas.microsoft.com/office/powerpoint/2010/main" val="3845595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Breitbild</PresentationFormat>
  <Paragraphs>67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Arial</vt:lpstr>
      <vt:lpstr>Caladea-Regular</vt:lpstr>
      <vt:lpstr>calib</vt:lpstr>
      <vt:lpstr>Calibri</vt:lpstr>
      <vt:lpstr>Calibri Light</vt:lpstr>
      <vt:lpstr>Times New Roman</vt:lpstr>
      <vt:lpstr>현대하모니 M</vt:lpstr>
      <vt:lpstr>Office</vt:lpstr>
      <vt:lpstr>think-cell Folie</vt:lpstr>
      <vt:lpstr>Joint proposal for UN-R 10, 07 series of amendments supplement 2:  Vehicle radiated immunity test: Update of ALSE method</vt:lpstr>
      <vt:lpstr>Evolution of ALSE test method (vehicle)</vt:lpstr>
      <vt:lpstr>Proposal: field calibration</vt:lpstr>
      <vt:lpstr>Proposal (Appendix 1)</vt:lpstr>
      <vt:lpstr>Proposal (Annex 6, figure 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Vehicle immunity - Update of ALSE method</dc:title>
  <dc:creator>Andreas.Gierstorfer@bmw.de</dc:creator>
  <cp:lastModifiedBy>Gierstorfer Andreas, EE-353</cp:lastModifiedBy>
  <cp:revision>58</cp:revision>
  <dcterms:created xsi:type="dcterms:W3CDTF">2022-04-27T09:03:16Z</dcterms:created>
  <dcterms:modified xsi:type="dcterms:W3CDTF">2025-03-18T11:46:17Z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d53d93-3f4c-4b90-b511-bd6bdbb4fba9_Enabled">
    <vt:lpwstr>true</vt:lpwstr>
  </property>
  <property fmtid="{D5CDD505-2E9C-101B-9397-08002B2CF9AE}" pid="3" name="MSIP_Label_2fd53d93-3f4c-4b90-b511-bd6bdbb4fba9_SetDate">
    <vt:lpwstr>2022-05-05T03:17:25Z</vt:lpwstr>
  </property>
  <property fmtid="{D5CDD505-2E9C-101B-9397-08002B2CF9AE}" pid="4" name="MSIP_Label_2fd53d93-3f4c-4b90-b511-bd6bdbb4fba9_Method">
    <vt:lpwstr>Standard</vt:lpwstr>
  </property>
  <property fmtid="{D5CDD505-2E9C-101B-9397-08002B2CF9AE}" pid="5" name="MSIP_Label_2fd53d93-3f4c-4b90-b511-bd6bdbb4fba9_Name">
    <vt:lpwstr>2fd53d93-3f4c-4b90-b511-bd6bdbb4fba9</vt:lpwstr>
  </property>
  <property fmtid="{D5CDD505-2E9C-101B-9397-08002B2CF9AE}" pid="6" name="MSIP_Label_2fd53d93-3f4c-4b90-b511-bd6bdbb4fba9_SiteId">
    <vt:lpwstr>d852d5cd-724c-4128-8812-ffa5db3f8507</vt:lpwstr>
  </property>
  <property fmtid="{D5CDD505-2E9C-101B-9397-08002B2CF9AE}" pid="7" name="MSIP_Label_2fd53d93-3f4c-4b90-b511-bd6bdbb4fba9_ActionId">
    <vt:lpwstr>416cda48-13c6-4afc-bf86-4e66c66ba253</vt:lpwstr>
  </property>
  <property fmtid="{D5CDD505-2E9C-101B-9397-08002B2CF9AE}" pid="8" name="MSIP_Label_2fd53d93-3f4c-4b90-b511-bd6bdbb4fba9_ContentBits">
    <vt:lpwstr>0</vt:lpwstr>
  </property>
  <property fmtid="{D5CDD505-2E9C-101B-9397-08002B2CF9AE}" pid="9" name="MSIP_Label_c2601314-b878-4900-a263-6d04f23371fa_Enabled">
    <vt:lpwstr>true</vt:lpwstr>
  </property>
  <property fmtid="{D5CDD505-2E9C-101B-9397-08002B2CF9AE}" pid="10" name="MSIP_Label_c2601314-b878-4900-a263-6d04f23371fa_SetDate">
    <vt:lpwstr>2025-01-28T12:10:02Z</vt:lpwstr>
  </property>
  <property fmtid="{D5CDD505-2E9C-101B-9397-08002B2CF9AE}" pid="11" name="MSIP_Label_c2601314-b878-4900-a263-6d04f23371fa_Method">
    <vt:lpwstr>Privileged</vt:lpwstr>
  </property>
  <property fmtid="{D5CDD505-2E9C-101B-9397-08002B2CF9AE}" pid="12" name="MSIP_Label_c2601314-b878-4900-a263-6d04f23371fa_Name">
    <vt:lpwstr>c2601314-b878-4900-a263-6d04f23371fa</vt:lpwstr>
  </property>
  <property fmtid="{D5CDD505-2E9C-101B-9397-08002B2CF9AE}" pid="13" name="MSIP_Label_c2601314-b878-4900-a263-6d04f23371fa_SiteId">
    <vt:lpwstr>ce849bab-cc1c-465b-b62e-18f07c9ac198</vt:lpwstr>
  </property>
  <property fmtid="{D5CDD505-2E9C-101B-9397-08002B2CF9AE}" pid="14" name="MSIP_Label_c2601314-b878-4900-a263-6d04f23371fa_ActionId">
    <vt:lpwstr>1a2fae13-0f35-4afc-9426-9d256d5698c5</vt:lpwstr>
  </property>
  <property fmtid="{D5CDD505-2E9C-101B-9397-08002B2CF9AE}" pid="15" name="MSIP_Label_c2601314-b878-4900-a263-6d04f23371fa_ContentBits">
    <vt:lpwstr>0</vt:lpwstr>
  </property>
</Properties>
</file>