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147378395" r:id="rId5"/>
    <p:sldId id="2147378303" r:id="rId6"/>
    <p:sldId id="2147378392" r:id="rId7"/>
    <p:sldId id="2147378393" r:id="rId8"/>
    <p:sldId id="2147378282" r:id="rId9"/>
    <p:sldId id="281" r:id="rId10"/>
    <p:sldId id="2147378283" r:id="rId11"/>
    <p:sldId id="2147378298" r:id="rId12"/>
    <p:sldId id="2147378268" r:id="rId13"/>
    <p:sldId id="2147378265" r:id="rId14"/>
    <p:sldId id="2147378284" r:id="rId15"/>
    <p:sldId id="2147378285" r:id="rId16"/>
    <p:sldId id="2147378290" r:id="rId17"/>
    <p:sldId id="2147378286" r:id="rId18"/>
    <p:sldId id="2147378269" r:id="rId19"/>
    <p:sldId id="2147378295" r:id="rId20"/>
    <p:sldId id="266" r:id="rId21"/>
    <p:sldId id="2147378273" r:id="rId22"/>
    <p:sldId id="2147378287" r:id="rId23"/>
    <p:sldId id="2147378288" r:id="rId24"/>
    <p:sldId id="2147378267" r:id="rId25"/>
    <p:sldId id="2147378296" r:id="rId26"/>
    <p:sldId id="2147378281" r:id="rId27"/>
    <p:sldId id="2147378271" r:id="rId28"/>
    <p:sldId id="2147378255" r:id="rId29"/>
    <p:sldId id="2147378289" r:id="rId30"/>
    <p:sldId id="2147378394" r:id="rId31"/>
    <p:sldId id="2147378396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D83C00-D889-51AF-C038-ECA393D582F0}" name="Bilson, Heather" initials="BH" userId="S::u2370126@live.warwick.ac.uk::2691d11d-4768-433e-b670-a768bd635498" providerId="AD"/>
  <p188:author id="{548C5B1B-53C9-9339-DC81-17EC70A3B64F}" name="O'Brien, Shannon" initials="OS" userId="S::u2370342@live.warwick.ac.uk::b5e63e63-32b5-4e61-bf6d-0206071c26af" providerId="AD"/>
  <p188:author id="{BC19D599-3D6C-B577-418F-E72188A08304}" name="Lyman Smith, Helen" initials="HL" userId="S::u2370040@live.warwick.ac.uk::6283cebc-76ff-4cb3-b5ed-f61aea671a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C4C"/>
    <a:srgbClr val="4B4C4E"/>
    <a:srgbClr val="5BD4FF"/>
    <a:srgbClr val="FFFFFF"/>
    <a:srgbClr val="FFC000"/>
    <a:srgbClr val="C1D62F"/>
    <a:srgbClr val="FBB034"/>
    <a:srgbClr val="000000"/>
    <a:srgbClr val="FEE9C6"/>
    <a:srgbClr val="EDF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567F7-29C5-4BF1-BA6B-058092B0EDD9}" v="2" dt="2025-09-22T11:52:03.63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2877" autoAdjust="0"/>
  </p:normalViewPr>
  <p:slideViewPr>
    <p:cSldViewPr snapToGrid="0">
      <p:cViewPr varScale="1">
        <p:scale>
          <a:sx n="74" d="100"/>
          <a:sy n="74" d="100"/>
        </p:scale>
        <p:origin x="7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Guichard" userId="b25862a6-b641-4ece-b9f9-9230f3cdb908" providerId="ADAL" clId="{EDB567F7-29C5-4BF1-BA6B-058092B0EDD9}"/>
    <pc:docChg chg="undo custSel modSld">
      <pc:chgData name="Francois Guichard" userId="b25862a6-b641-4ece-b9f9-9230f3cdb908" providerId="ADAL" clId="{EDB567F7-29C5-4BF1-BA6B-058092B0EDD9}" dt="2025-09-22T11:55:40.469" v="111" actId="1036"/>
      <pc:docMkLst>
        <pc:docMk/>
      </pc:docMkLst>
      <pc:sldChg chg="addSp modSp mod">
        <pc:chgData name="Francois Guichard" userId="b25862a6-b641-4ece-b9f9-9230f3cdb908" providerId="ADAL" clId="{EDB567F7-29C5-4BF1-BA6B-058092B0EDD9}" dt="2025-09-22T11:51:56.406" v="34" actId="21"/>
        <pc:sldMkLst>
          <pc:docMk/>
          <pc:sldMk cId="2827723260" sldId="2147378392"/>
        </pc:sldMkLst>
        <pc:spChg chg="add mod">
          <ac:chgData name="Francois Guichard" userId="b25862a6-b641-4ece-b9f9-9230f3cdb908" providerId="ADAL" clId="{EDB567F7-29C5-4BF1-BA6B-058092B0EDD9}" dt="2025-09-22T11:51:56.406" v="34" actId="21"/>
          <ac:spMkLst>
            <pc:docMk/>
            <pc:sldMk cId="2827723260" sldId="2147378392"/>
            <ac:spMk id="3" creationId="{A336D005-6523-3B30-8C8B-34F43BD95B35}"/>
          </ac:spMkLst>
        </pc:spChg>
      </pc:sldChg>
      <pc:sldChg chg="addSp modSp mod">
        <pc:chgData name="Francois Guichard" userId="b25862a6-b641-4ece-b9f9-9230f3cdb908" providerId="ADAL" clId="{EDB567F7-29C5-4BF1-BA6B-058092B0EDD9}" dt="2025-09-22T11:55:40.469" v="111" actId="1036"/>
        <pc:sldMkLst>
          <pc:docMk/>
          <pc:sldMk cId="3005666457" sldId="2147378395"/>
        </pc:sldMkLst>
        <pc:spChg chg="add mod">
          <ac:chgData name="Francois Guichard" userId="b25862a6-b641-4ece-b9f9-9230f3cdb908" providerId="ADAL" clId="{EDB567F7-29C5-4BF1-BA6B-058092B0EDD9}" dt="2025-09-22T11:52:49.722" v="100" actId="1076"/>
          <ac:spMkLst>
            <pc:docMk/>
            <pc:sldMk cId="3005666457" sldId="2147378395"/>
            <ac:spMk id="7" creationId="{34672B94-CC82-CF34-EEE7-0B52198C33F7}"/>
          </ac:spMkLst>
        </pc:spChg>
        <pc:spChg chg="mod">
          <ac:chgData name="Francois Guichard" userId="b25862a6-b641-4ece-b9f9-9230f3cdb908" providerId="ADAL" clId="{EDB567F7-29C5-4BF1-BA6B-058092B0EDD9}" dt="2025-09-22T11:49:42.629" v="18" actId="21"/>
          <ac:spMkLst>
            <pc:docMk/>
            <pc:sldMk cId="3005666457" sldId="2147378395"/>
            <ac:spMk id="19" creationId="{C9C784DC-B0A6-AF84-79AC-112478CB789A}"/>
          </ac:spMkLst>
        </pc:spChg>
        <pc:spChg chg="mod">
          <ac:chgData name="Francois Guichard" userId="b25862a6-b641-4ece-b9f9-9230f3cdb908" providerId="ADAL" clId="{EDB567F7-29C5-4BF1-BA6B-058092B0EDD9}" dt="2025-09-22T11:55:40.469" v="111" actId="1036"/>
          <ac:spMkLst>
            <pc:docMk/>
            <pc:sldMk cId="3005666457" sldId="2147378395"/>
            <ac:spMk id="25" creationId="{1181A40A-3862-6B57-E075-94BDD009E791}"/>
          </ac:spMkLst>
        </pc:spChg>
        <pc:spChg chg="mod">
          <ac:chgData name="Francois Guichard" userId="b25862a6-b641-4ece-b9f9-9230f3cdb908" providerId="ADAL" clId="{EDB567F7-29C5-4BF1-BA6B-058092B0EDD9}" dt="2025-09-22T11:49:47.022" v="19" actId="1076"/>
          <ac:spMkLst>
            <pc:docMk/>
            <pc:sldMk cId="3005666457" sldId="2147378395"/>
            <ac:spMk id="26" creationId="{7E9D54CB-DCFE-D303-7A6D-EE67C5BE6492}"/>
          </ac:spMkLst>
        </pc:spChg>
        <pc:picChg chg="mod">
          <ac:chgData name="Francois Guichard" userId="b25862a6-b641-4ece-b9f9-9230f3cdb908" providerId="ADAL" clId="{EDB567F7-29C5-4BF1-BA6B-058092B0EDD9}" dt="2025-09-22T11:49:58.528" v="20" actId="1076"/>
          <ac:picMkLst>
            <pc:docMk/>
            <pc:sldMk cId="3005666457" sldId="2147378395"/>
            <ac:picMk id="5" creationId="{1888EB70-9CB9-669C-BF88-5DFC14D48287}"/>
          </ac:picMkLst>
        </pc:picChg>
        <pc:picChg chg="mod ord">
          <ac:chgData name="Francois Guichard" userId="b25862a6-b641-4ece-b9f9-9230f3cdb908" providerId="ADAL" clId="{EDB567F7-29C5-4BF1-BA6B-058092B0EDD9}" dt="2025-09-22T11:49:32.193" v="16" actId="167"/>
          <ac:picMkLst>
            <pc:docMk/>
            <pc:sldMk cId="3005666457" sldId="2147378395"/>
            <ac:picMk id="20" creationId="{D119169D-5CE8-08B3-6712-7DE06CAB231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Frequency of </a:t>
            </a:r>
            <a:r>
              <a:rPr lang="en-GB" b="1" dirty="0"/>
              <a:t>Rainfall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Light </c:v>
                </c:pt>
                <c:pt idx="1">
                  <c:v>Moderate</c:v>
                </c:pt>
                <c:pt idx="2">
                  <c:v>Heavy</c:v>
                </c:pt>
                <c:pt idx="3">
                  <c:v>Violent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28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74-4DEC-85DA-F8EB8AB43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Light </c:v>
                </c:pt>
                <c:pt idx="1">
                  <c:v>Moderate</c:v>
                </c:pt>
                <c:pt idx="2">
                  <c:v>Heavy</c:v>
                </c:pt>
                <c:pt idx="3">
                  <c:v>Violent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74-4DEC-85DA-F8EB8AB432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Scenario Suite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Light </c:v>
                </c:pt>
                <c:pt idx="1">
                  <c:v>Moderate</c:v>
                </c:pt>
                <c:pt idx="2">
                  <c:v>Heavy</c:v>
                </c:pt>
                <c:pt idx="3">
                  <c:v>Violent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38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974-4DEC-85DA-F8EB8AB43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971951"/>
        <c:axId val="1418972431"/>
      </c:lineChart>
      <c:catAx>
        <c:axId val="1418971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Rainfall</a:t>
                </a:r>
                <a:r>
                  <a:rPr lang="en-GB" baseline="0" dirty="0"/>
                  <a:t> intensity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972431"/>
        <c:crosses val="autoZero"/>
        <c:auto val="1"/>
        <c:lblAlgn val="ctr"/>
        <c:lblOffset val="100"/>
        <c:noMultiLvlLbl val="0"/>
      </c:catAx>
      <c:valAx>
        <c:axId val="141897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Relative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97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Frequency of </a:t>
            </a:r>
            <a:r>
              <a:rPr lang="en-GB" b="1" dirty="0"/>
              <a:t>Rainfall at Night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Light </c:v>
                </c:pt>
                <c:pt idx="1">
                  <c:v>Moderate</c:v>
                </c:pt>
                <c:pt idx="2">
                  <c:v>Heavy</c:v>
                </c:pt>
                <c:pt idx="3">
                  <c:v>Violent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28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3A-4007-BC93-63A95F4378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Light </c:v>
                </c:pt>
                <c:pt idx="1">
                  <c:v>Moderate</c:v>
                </c:pt>
                <c:pt idx="2">
                  <c:v>Heavy</c:v>
                </c:pt>
                <c:pt idx="3">
                  <c:v>Violent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3A-4007-BC93-63A95F4378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Scenario Suite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Light </c:v>
                </c:pt>
                <c:pt idx="1">
                  <c:v>Moderate</c:v>
                </c:pt>
                <c:pt idx="2">
                  <c:v>Heavy</c:v>
                </c:pt>
                <c:pt idx="3">
                  <c:v>Violent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28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3A-4007-BC93-63A95F437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971951"/>
        <c:axId val="1418972431"/>
      </c:lineChart>
      <c:catAx>
        <c:axId val="1418971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Rainfall</a:t>
                </a:r>
                <a:r>
                  <a:rPr lang="en-GB" baseline="0" dirty="0"/>
                  <a:t> intensity at night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972431"/>
        <c:crosses val="autoZero"/>
        <c:auto val="1"/>
        <c:lblAlgn val="ctr"/>
        <c:lblOffset val="100"/>
        <c:noMultiLvlLbl val="0"/>
      </c:catAx>
      <c:valAx>
        <c:axId val="141897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Relative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97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2D994F-A5A5-1C07-3412-BFB0D85A0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6BE75-DB68-14FA-9FBA-947B9750D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840F5-F48F-47F5-AF3E-B0E8F7B76395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688AC-0C74-D893-205B-F9A3426447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37880-7D10-FE7C-4E23-8EB6625DB9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E850-ED92-4926-B2F6-5EE43FC82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89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94312-D713-4C69-B0E1-BB5ACF40B85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F6C0E-D0F7-4407-B85D-CBF431A1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5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3E74A-92AC-EB5A-2C34-4D013245F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9AF87-9799-371E-1FAD-C0C6C44B7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56148-E8B7-9E2A-D567-C6E63AE41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DF620-8A95-4790-67C8-4D6ACC758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33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FEAF9-8BBF-1F41-38EE-5D06BAB9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A5433-3328-566A-EF2C-23D07B198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A8F8E9-1D22-AC95-A22A-5DC4B9ABC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6AD65-35DE-7EA6-0E26-A5B1847AC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6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33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541E8-5A55-FC5A-54F3-5443C380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7D3FC8-68E1-E379-344B-EF1755F4D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B48F1-6C66-6053-E4EB-DDFA580D5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9219-4065-762C-5A64-95A500DA1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7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32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D54C9-20BA-8D86-F51B-C51BCE618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3BE8D-C058-5653-57C7-7D663B923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3F719-19B6-2D57-078B-C2A34423D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FE270-F335-CAEC-9AA7-F03D0291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7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98A8D-E073-E35D-88C6-4167E0B3D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5AEFA7-E6C6-3003-7099-F5BA3C04F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8E524-8BBA-F9F7-5923-A2F771052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0F8E0-3BB9-C906-833B-6162E5A44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87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239B2-48CD-440B-DA1A-EE5E6354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C6AD-20DD-6E2E-ECDD-48950F688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E1576-EADE-5A80-4E65-A0CB9441B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8C804-0C1D-474F-19F3-BDCFF5268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3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11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53370-F74E-6FDF-866A-74C60E319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DE07F-3BDA-86C8-1393-D192D2D09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7CECC-F38C-82AE-5A2D-67F65F3A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Required to mention training or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741B8-2F04-2125-098C-F1F1C3A62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5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6424F-7EF5-E012-1D28-94C3B57A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2B704-493A-A13B-330A-0A4D23932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2DE38-21D1-4598-12F1-11C952463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062A4-5E79-6745-C75C-8A4DA4C27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5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256E8-947F-3A78-CC80-FF421008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C7AD3-77C4-640C-C781-C668FEC67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98C34-36FC-E8AE-FD0A-D47CB6CCE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92AD6-AA5A-404A-F576-3B5AC2126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26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708AB-95D9-3E09-9405-7D6C05AE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433396-701B-A30A-1417-E4B3E0C66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A928C-4F18-B51C-86DC-3DD5568C6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C899D-75F5-CA45-808D-73DA117C1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09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69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12592-2AF8-6B7B-F6E7-157FCE02A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81C36-DEDC-A4D1-60B2-77D24CF8D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AF1E6-EB57-0480-1804-E4DC7D714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7109F-AC05-4E7D-C0E8-1B241C63A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8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644FA-5937-9C8F-56F7-F7F79B8E0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747E7-92CD-3CF0-C151-1D3726A87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5BCC7-84AA-0238-0D1B-E097F464B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71312-F2D0-C606-C523-5D7E4C887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95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5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8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3525A-AAA7-C4A9-A41C-A8DC4DD7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71ED9-A87B-1C77-D72B-F37959CFE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BB8BE-BF93-E2C2-D1C9-24003BCF3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15D78-2518-977E-A44B-531F1C78C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7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3640C-27A5-3D3D-3E76-D420857C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3FE78-72C6-B148-14F5-D3B0A283D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0361-F448-301A-7AFE-F0381F369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3CFB0-2CFF-AA6A-7EAA-949E7C1DA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2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5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A066-89FB-852C-3616-49B2AE910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EC955-B9E3-5E06-65AA-06D0B6000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A5A30-C2F1-59C4-FDF7-8B7A78851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1171F-89A7-9559-20FD-78A92E125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9B63-7142-20AD-75DF-1683D3834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BC32CB-5244-6A9A-1803-C571F0BD5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D5283-5667-CCA4-FAB0-E4A375020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A4CA9-AB55-BF39-0B0D-9915C3AE6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4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8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41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7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12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4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50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9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54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89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5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67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0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microsoft.com/office/2007/relationships/hdphoto" Target="../media/hdphoto4.wdp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microsoft.com/office/2007/relationships/hdphoto" Target="../media/hdphoto7.wdp"/><Relationship Id="rId25" Type="http://schemas.microsoft.com/office/2007/relationships/hdphoto" Target="../media/hdphoto6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12.png"/><Relationship Id="rId23" Type="http://schemas.microsoft.com/office/2007/relationships/hdphoto" Target="../media/hdphoto5.wdp"/><Relationship Id="rId10" Type="http://schemas.openxmlformats.org/officeDocument/2006/relationships/image" Target="../media/image31.png"/><Relationship Id="rId19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microsoft.com/office/2007/relationships/hdphoto" Target="../media/hdphoto8.wdp"/><Relationship Id="rId2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hart" Target="../charts/char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rap.warwick.ac.uk/id/eprint/192034/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119169D-5CE8-08B3-6712-7DE06CAB2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r="36258"/>
          <a:stretch/>
        </p:blipFill>
        <p:spPr>
          <a:xfrm>
            <a:off x="-230342" y="722213"/>
            <a:ext cx="4003571" cy="402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8EB70-9CB9-669C-BF88-5DFC14D4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t="13139" r="1286" b="20334"/>
          <a:stretch/>
        </p:blipFill>
        <p:spPr>
          <a:xfrm>
            <a:off x="31341" y="25224"/>
            <a:ext cx="12192001" cy="70051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9C784DC-B0A6-AF84-79AC-112478CB789A}"/>
              </a:ext>
            </a:extLst>
          </p:cNvPr>
          <p:cNvSpPr/>
          <p:nvPr/>
        </p:nvSpPr>
        <p:spPr>
          <a:xfrm>
            <a:off x="-2" y="0"/>
            <a:ext cx="6096001" cy="6858001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567F6-0E51-EE04-F556-7FC164444604}"/>
              </a:ext>
            </a:extLst>
          </p:cNvPr>
          <p:cNvSpPr/>
          <p:nvPr/>
        </p:nvSpPr>
        <p:spPr>
          <a:xfrm>
            <a:off x="-1" y="6695808"/>
            <a:ext cx="6096000" cy="163255"/>
          </a:xfrm>
          <a:prstGeom prst="rect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181A40A-3862-6B57-E075-94BDD009E791}"/>
              </a:ext>
            </a:extLst>
          </p:cNvPr>
          <p:cNvSpPr txBox="1">
            <a:spLocks/>
          </p:cNvSpPr>
          <p:nvPr/>
        </p:nvSpPr>
        <p:spPr>
          <a:xfrm>
            <a:off x="743844" y="1043130"/>
            <a:ext cx="4346629" cy="310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914400" rtl="0" eaLnBrk="1" latinLnBrk="0" hangingPunct="1"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WMG Safe Autonomy Research Group</a:t>
            </a:r>
            <a:endParaRPr lang="en-GB" sz="18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E9D54CB-DCFE-D303-7A6D-EE67C5BE6492}"/>
              </a:ext>
            </a:extLst>
          </p:cNvPr>
          <p:cNvSpPr txBox="1">
            <a:spLocks/>
          </p:cNvSpPr>
          <p:nvPr/>
        </p:nvSpPr>
        <p:spPr>
          <a:xfrm>
            <a:off x="743844" y="1638037"/>
            <a:ext cx="5436294" cy="3019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defTabSz="914400" rtl="0" eaLnBrk="1" latinLnBrk="0" hangingPunct="1">
              <a:buFontTx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/>
              <a:t>Guidance proposal for AI Dataset Assessment for Automated Driving Systems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159E47D-E8B8-0B6E-9D59-1F596EAA1FDC}"/>
              </a:ext>
            </a:extLst>
          </p:cNvPr>
          <p:cNvSpPr txBox="1">
            <a:spLocks/>
          </p:cNvSpPr>
          <p:nvPr/>
        </p:nvSpPr>
        <p:spPr>
          <a:xfrm>
            <a:off x="659706" y="5098927"/>
            <a:ext cx="4590026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Prof Siddartha Khastgir </a:t>
            </a:r>
            <a:r>
              <a:rPr lang="en-US" dirty="0"/>
              <a:t>CEng </a:t>
            </a:r>
            <a:r>
              <a:rPr lang="en-US" dirty="0" err="1"/>
              <a:t>MIMechE</a:t>
            </a:r>
            <a:endParaRPr lang="en-GB" sz="18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85DAAB9-68EE-8B53-FCBD-DECB7782D9AB}"/>
              </a:ext>
            </a:extLst>
          </p:cNvPr>
          <p:cNvSpPr txBox="1">
            <a:spLocks/>
          </p:cNvSpPr>
          <p:nvPr/>
        </p:nvSpPr>
        <p:spPr>
          <a:xfrm>
            <a:off x="659706" y="5470843"/>
            <a:ext cx="5436293" cy="8854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(WP.29/GRVA) Working Party on Automated/Autonomous and Connected Vehicles (23rd session)</a:t>
            </a:r>
          </a:p>
          <a:p>
            <a:r>
              <a:rPr lang="en-US" dirty="0"/>
              <a:t>22 September 2025</a:t>
            </a:r>
            <a:endParaRPr lang="en-GB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79D526E-C4EB-CA26-AC7B-49B5E448B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229445"/>
            <a:ext cx="1884176" cy="545544"/>
          </a:xfrm>
          <a:prstGeom prst="rect">
            <a:avLst/>
          </a:prstGeom>
        </p:spPr>
      </p:pic>
      <p:sp>
        <p:nvSpPr>
          <p:cNvPr id="3" name="Slide Number Placeholder 30">
            <a:extLst>
              <a:ext uri="{FF2B5EF4-FFF2-40B4-BE49-F238E27FC236}">
                <a16:creationId xmlns:a16="http://schemas.microsoft.com/office/drawing/2014/main" id="{89B00352-9FD2-AC9F-EC03-1112DF1A1DF9}"/>
              </a:ext>
            </a:extLst>
          </p:cNvPr>
          <p:cNvSpPr txBox="1">
            <a:spLocks/>
          </p:cNvSpPr>
          <p:nvPr/>
        </p:nvSpPr>
        <p:spPr>
          <a:xfrm>
            <a:off x="11135360" y="6476554"/>
            <a:ext cx="21844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FA90B9-5F7F-F762-D7B7-FE9F97980504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© WMG 2024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B58EEAD-EA5F-B3E9-8ADC-22E1A9F1275B}"/>
              </a:ext>
            </a:extLst>
          </p:cNvPr>
          <p:cNvSpPr/>
          <p:nvPr/>
        </p:nvSpPr>
        <p:spPr>
          <a:xfrm>
            <a:off x="807755" y="281533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72B94-CC82-CF34-EEE7-0B52198C33F7}"/>
              </a:ext>
            </a:extLst>
          </p:cNvPr>
          <p:cNvSpPr txBox="1"/>
          <p:nvPr/>
        </p:nvSpPr>
        <p:spPr>
          <a:xfrm>
            <a:off x="1177345" y="117405"/>
            <a:ext cx="403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>
                <a:solidFill>
                  <a:schemeClr val="bg1"/>
                </a:solidFill>
              </a:rPr>
              <a:t>Informal document </a:t>
            </a:r>
            <a:r>
              <a:rPr lang="fr-CH" b="1" dirty="0">
                <a:solidFill>
                  <a:schemeClr val="bg1"/>
                </a:solidFill>
              </a:rPr>
              <a:t>GRVA-23-34</a:t>
            </a:r>
            <a:br>
              <a:rPr lang="fr-CH" b="1" dirty="0">
                <a:solidFill>
                  <a:schemeClr val="bg1"/>
                </a:solidFill>
              </a:rPr>
            </a:br>
            <a:r>
              <a:rPr lang="fr-CH" dirty="0">
                <a:solidFill>
                  <a:schemeClr val="bg1"/>
                </a:solidFill>
              </a:rPr>
              <a:t>23rd GRVA, 22-25 Sept. 2025, item 3</a:t>
            </a:r>
          </a:p>
        </p:txBody>
      </p:sp>
    </p:spTree>
    <p:extLst>
      <p:ext uri="{BB962C8B-B14F-4D97-AF65-F5344CB8AC3E}">
        <p14:creationId xmlns:p14="http://schemas.microsoft.com/office/powerpoint/2010/main" val="300566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AD99DD-51D5-ABB0-58C2-3D6670C5BEAC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8875E23-77E4-5543-B6BE-22E05B4A0DCB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11D49722-D823-BF8E-4C52-D696F62BB9AD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10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AE9FE-87A6-87AF-42E5-A0FAE2F49237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3A8D2F-4251-0BE3-1390-4242814D220D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F457B63-A72F-DE47-F1F5-58AD0147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E457A2-D188-59B5-395F-F9B206505EF8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Completeness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1D0D4B-F3D3-BCDE-1363-DEA89390838F}"/>
              </a:ext>
            </a:extLst>
          </p:cNvPr>
          <p:cNvGrpSpPr/>
          <p:nvPr/>
        </p:nvGrpSpPr>
        <p:grpSpPr>
          <a:xfrm>
            <a:off x="7172149" y="2669582"/>
            <a:ext cx="2093066" cy="2121163"/>
            <a:chOff x="3467332" y="4300430"/>
            <a:chExt cx="2093066" cy="21211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0820CBC-6C52-8FBC-BAE6-FABEE06A57D6}"/>
                </a:ext>
              </a:extLst>
            </p:cNvPr>
            <p:cNvGrpSpPr/>
            <p:nvPr/>
          </p:nvGrpSpPr>
          <p:grpSpPr>
            <a:xfrm>
              <a:off x="3467332" y="4300430"/>
              <a:ext cx="2093066" cy="2121163"/>
              <a:chOff x="3467332" y="4300430"/>
              <a:chExt cx="2093066" cy="212116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A8A879-F888-58E5-6CB0-599CD5FE5A06}"/>
                  </a:ext>
                </a:extLst>
              </p:cNvPr>
              <p:cNvSpPr/>
              <p:nvPr/>
            </p:nvSpPr>
            <p:spPr>
              <a:xfrm>
                <a:off x="3934426" y="4619060"/>
                <a:ext cx="1158948" cy="1382904"/>
              </a:xfrm>
              <a:prstGeom prst="ellipse">
                <a:avLst/>
              </a:prstGeom>
              <a:solidFill>
                <a:srgbClr val="FBB03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7E0FB1F-6769-2B96-2EC9-835CBEE3C1D6}"/>
                  </a:ext>
                </a:extLst>
              </p:cNvPr>
              <p:cNvSpPr/>
              <p:nvPr/>
            </p:nvSpPr>
            <p:spPr>
              <a:xfrm>
                <a:off x="3467332" y="4300430"/>
                <a:ext cx="2093066" cy="2121163"/>
              </a:xfrm>
              <a:prstGeom prst="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417F0F-D100-9076-D10D-D63405D351B2}"/>
                  </a:ext>
                </a:extLst>
              </p:cNvPr>
              <p:cNvSpPr txBox="1"/>
              <p:nvPr/>
            </p:nvSpPr>
            <p:spPr>
              <a:xfrm>
                <a:off x="4182289" y="4795659"/>
                <a:ext cx="628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ODD</a:t>
                </a: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2B1EB2-8640-A341-00CB-7F6465E25CBC}"/>
                  </a:ext>
                </a:extLst>
              </p:cNvPr>
              <p:cNvSpPr/>
              <p:nvPr/>
            </p:nvSpPr>
            <p:spPr>
              <a:xfrm>
                <a:off x="4190893" y="5245385"/>
                <a:ext cx="619723" cy="649133"/>
              </a:xfrm>
              <a:custGeom>
                <a:avLst/>
                <a:gdLst>
                  <a:gd name="connsiteX0" fmla="*/ 529551 w 619723"/>
                  <a:gd name="connsiteY0" fmla="*/ 74939 h 649133"/>
                  <a:gd name="connsiteX1" fmla="*/ 168044 w 619723"/>
                  <a:gd name="connsiteY1" fmla="*/ 11143 h 649133"/>
                  <a:gd name="connsiteX2" fmla="*/ 8556 w 619723"/>
                  <a:gd name="connsiteY2" fmla="*/ 287590 h 649133"/>
                  <a:gd name="connsiteX3" fmla="*/ 412593 w 619723"/>
                  <a:gd name="connsiteY3" fmla="*/ 649097 h 649133"/>
                  <a:gd name="connsiteX4" fmla="*/ 614612 w 619723"/>
                  <a:gd name="connsiteY4" fmla="*/ 266325 h 649133"/>
                  <a:gd name="connsiteX5" fmla="*/ 529551 w 619723"/>
                  <a:gd name="connsiteY5" fmla="*/ 74939 h 64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723" h="649133">
                    <a:moveTo>
                      <a:pt x="529551" y="74939"/>
                    </a:moveTo>
                    <a:cubicBezTo>
                      <a:pt x="455123" y="32409"/>
                      <a:pt x="254876" y="-24299"/>
                      <a:pt x="168044" y="11143"/>
                    </a:cubicBezTo>
                    <a:cubicBezTo>
                      <a:pt x="81212" y="46585"/>
                      <a:pt x="-32202" y="181264"/>
                      <a:pt x="8556" y="287590"/>
                    </a:cubicBezTo>
                    <a:cubicBezTo>
                      <a:pt x="49314" y="393916"/>
                      <a:pt x="311584" y="652641"/>
                      <a:pt x="412593" y="649097"/>
                    </a:cubicBezTo>
                    <a:cubicBezTo>
                      <a:pt x="513602" y="645553"/>
                      <a:pt x="596891" y="362018"/>
                      <a:pt x="614612" y="266325"/>
                    </a:cubicBezTo>
                    <a:cubicBezTo>
                      <a:pt x="632333" y="170632"/>
                      <a:pt x="603979" y="117469"/>
                      <a:pt x="529551" y="74939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DC8458-1886-C885-ECFA-7BE0A23AA3F5}"/>
                  </a:ext>
                </a:extLst>
              </p:cNvPr>
              <p:cNvSpPr txBox="1"/>
              <p:nvPr/>
            </p:nvSpPr>
            <p:spPr>
              <a:xfrm>
                <a:off x="4237996" y="5287880"/>
                <a:ext cx="6197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TOD</a:t>
                </a:r>
              </a:p>
            </p:txBody>
          </p:sp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C32A2758-A79F-72F4-9C7F-268CDB9008AE}"/>
                  </a:ext>
                </a:extLst>
              </p:cNvPr>
              <p:cNvSpPr/>
              <p:nvPr/>
            </p:nvSpPr>
            <p:spPr>
              <a:xfrm>
                <a:off x="4543695" y="5595657"/>
                <a:ext cx="138568" cy="148738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Multiplication Sign 14">
              <a:extLst>
                <a:ext uri="{FF2B5EF4-FFF2-40B4-BE49-F238E27FC236}">
                  <a16:creationId xmlns:a16="http://schemas.microsoft.com/office/drawing/2014/main" id="{91B0669E-F9DC-B1BE-EEF6-4B0C1BAF6BFA}"/>
                </a:ext>
              </a:extLst>
            </p:cNvPr>
            <p:cNvSpPr/>
            <p:nvPr/>
          </p:nvSpPr>
          <p:spPr>
            <a:xfrm>
              <a:off x="3993376" y="5877740"/>
              <a:ext cx="138568" cy="135677"/>
            </a:xfrm>
            <a:prstGeom prst="mathMultiply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7C007B-7CBE-27D3-C855-15DB46166B59}"/>
              </a:ext>
            </a:extLst>
          </p:cNvPr>
          <p:cNvGrpSpPr/>
          <p:nvPr/>
        </p:nvGrpSpPr>
        <p:grpSpPr>
          <a:xfrm>
            <a:off x="9513078" y="2665995"/>
            <a:ext cx="2093066" cy="2121163"/>
            <a:chOff x="5808261" y="4296843"/>
            <a:chExt cx="2093066" cy="2121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609044D-023C-6C0A-99E3-0DC6B41F93A4}"/>
                </a:ext>
              </a:extLst>
            </p:cNvPr>
            <p:cNvGrpSpPr/>
            <p:nvPr/>
          </p:nvGrpSpPr>
          <p:grpSpPr>
            <a:xfrm>
              <a:off x="5808261" y="4296843"/>
              <a:ext cx="2093066" cy="2121163"/>
              <a:chOff x="5808261" y="4296843"/>
              <a:chExt cx="2093066" cy="212116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14C29A-8F34-6060-9939-287A99B75EA8}"/>
                  </a:ext>
                </a:extLst>
              </p:cNvPr>
              <p:cNvSpPr/>
              <p:nvPr/>
            </p:nvSpPr>
            <p:spPr>
              <a:xfrm>
                <a:off x="5808261" y="4296843"/>
                <a:ext cx="2093066" cy="2121163"/>
              </a:xfrm>
              <a:prstGeom prst="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1221DD5-6569-7BDF-4920-0F4B6C800C3B}"/>
                  </a:ext>
                </a:extLst>
              </p:cNvPr>
              <p:cNvSpPr/>
              <p:nvPr/>
            </p:nvSpPr>
            <p:spPr>
              <a:xfrm>
                <a:off x="6159117" y="4639739"/>
                <a:ext cx="1330670" cy="1288467"/>
              </a:xfrm>
              <a:custGeom>
                <a:avLst/>
                <a:gdLst>
                  <a:gd name="connsiteX0" fmla="*/ 529551 w 619723"/>
                  <a:gd name="connsiteY0" fmla="*/ 74939 h 649133"/>
                  <a:gd name="connsiteX1" fmla="*/ 168044 w 619723"/>
                  <a:gd name="connsiteY1" fmla="*/ 11143 h 649133"/>
                  <a:gd name="connsiteX2" fmla="*/ 8556 w 619723"/>
                  <a:gd name="connsiteY2" fmla="*/ 287590 h 649133"/>
                  <a:gd name="connsiteX3" fmla="*/ 412593 w 619723"/>
                  <a:gd name="connsiteY3" fmla="*/ 649097 h 649133"/>
                  <a:gd name="connsiteX4" fmla="*/ 614612 w 619723"/>
                  <a:gd name="connsiteY4" fmla="*/ 266325 h 649133"/>
                  <a:gd name="connsiteX5" fmla="*/ 529551 w 619723"/>
                  <a:gd name="connsiteY5" fmla="*/ 74939 h 64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723" h="649133">
                    <a:moveTo>
                      <a:pt x="529551" y="74939"/>
                    </a:moveTo>
                    <a:cubicBezTo>
                      <a:pt x="455123" y="32409"/>
                      <a:pt x="254876" y="-24299"/>
                      <a:pt x="168044" y="11143"/>
                    </a:cubicBezTo>
                    <a:cubicBezTo>
                      <a:pt x="81212" y="46585"/>
                      <a:pt x="-32202" y="181264"/>
                      <a:pt x="8556" y="287590"/>
                    </a:cubicBezTo>
                    <a:cubicBezTo>
                      <a:pt x="49314" y="393916"/>
                      <a:pt x="311584" y="652641"/>
                      <a:pt x="412593" y="649097"/>
                    </a:cubicBezTo>
                    <a:cubicBezTo>
                      <a:pt x="513602" y="645553"/>
                      <a:pt x="596891" y="362018"/>
                      <a:pt x="614612" y="266325"/>
                    </a:cubicBezTo>
                    <a:cubicBezTo>
                      <a:pt x="632333" y="170632"/>
                      <a:pt x="603979" y="117469"/>
                      <a:pt x="529551" y="7493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19D06D2-E1BE-292A-31BD-0810F74FD8CB}"/>
                  </a:ext>
                </a:extLst>
              </p:cNvPr>
              <p:cNvSpPr/>
              <p:nvPr/>
            </p:nvSpPr>
            <p:spPr>
              <a:xfrm>
                <a:off x="6824452" y="5034906"/>
                <a:ext cx="514896" cy="620616"/>
              </a:xfrm>
              <a:prstGeom prst="ellipse">
                <a:avLst/>
              </a:prstGeom>
              <a:solidFill>
                <a:srgbClr val="FBB03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2CBB6D-405B-CA47-B7B4-A9CC50F7ABEA}"/>
                  </a:ext>
                </a:extLst>
              </p:cNvPr>
              <p:cNvSpPr txBox="1"/>
              <p:nvPr/>
            </p:nvSpPr>
            <p:spPr>
              <a:xfrm>
                <a:off x="6429944" y="4724997"/>
                <a:ext cx="6197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TOD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37A454-D61F-3398-886F-6F92569A913F}"/>
                  </a:ext>
                </a:extLst>
              </p:cNvPr>
              <p:cNvSpPr txBox="1"/>
              <p:nvPr/>
            </p:nvSpPr>
            <p:spPr>
              <a:xfrm>
                <a:off x="6792754" y="5190531"/>
                <a:ext cx="628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ODD</a:t>
                </a:r>
              </a:p>
            </p:txBody>
          </p:sp>
        </p:grp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7C941580-E00A-D373-3A6E-0A89B6D0DCE3}"/>
                </a:ext>
              </a:extLst>
            </p:cNvPr>
            <p:cNvSpPr/>
            <p:nvPr/>
          </p:nvSpPr>
          <p:spPr>
            <a:xfrm>
              <a:off x="6943332" y="5466240"/>
              <a:ext cx="138568" cy="14873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Multiplication Sign 24">
              <a:extLst>
                <a:ext uri="{FF2B5EF4-FFF2-40B4-BE49-F238E27FC236}">
                  <a16:creationId xmlns:a16="http://schemas.microsoft.com/office/drawing/2014/main" id="{9301F75B-B6DA-05BE-DD76-4BBE2BB8ED07}"/>
                </a:ext>
              </a:extLst>
            </p:cNvPr>
            <p:cNvSpPr/>
            <p:nvPr/>
          </p:nvSpPr>
          <p:spPr>
            <a:xfrm>
              <a:off x="6395890" y="5186198"/>
              <a:ext cx="138568" cy="135677"/>
            </a:xfrm>
            <a:prstGeom prst="mathMultiply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D2EF4A8-7607-D492-D414-733F9FB56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90695"/>
              </p:ext>
            </p:extLst>
          </p:nvPr>
        </p:nvGraphicFramePr>
        <p:xfrm>
          <a:off x="1928733" y="3617583"/>
          <a:ext cx="2983832" cy="1854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09036">
                  <a:extLst>
                    <a:ext uri="{9D8B030D-6E8A-4147-A177-3AD203B41FA5}">
                      <a16:colId xmlns:a16="http://schemas.microsoft.com/office/drawing/2014/main" val="3723425609"/>
                    </a:ext>
                  </a:extLst>
                </a:gridCol>
                <a:gridCol w="837398">
                  <a:extLst>
                    <a:ext uri="{9D8B030D-6E8A-4147-A177-3AD203B41FA5}">
                      <a16:colId xmlns:a16="http://schemas.microsoft.com/office/drawing/2014/main" val="2592393596"/>
                    </a:ext>
                  </a:extLst>
                </a:gridCol>
                <a:gridCol w="837398">
                  <a:extLst>
                    <a:ext uri="{9D8B030D-6E8A-4147-A177-3AD203B41FA5}">
                      <a16:colId xmlns:a16="http://schemas.microsoft.com/office/drawing/2014/main" val="2288173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Condition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B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8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6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91585"/>
                  </a:ext>
                </a:extLst>
              </a:tr>
            </a:tbl>
          </a:graphicData>
        </a:graphic>
      </p:graphicFrame>
      <p:sp>
        <p:nvSpPr>
          <p:cNvPr id="37" name="Arrow: Right 36">
            <a:extLst>
              <a:ext uri="{FF2B5EF4-FFF2-40B4-BE49-F238E27FC236}">
                <a16:creationId xmlns:a16="http://schemas.microsoft.com/office/drawing/2014/main" id="{4CC83BED-FB15-9508-65D1-4A6591598C9B}"/>
              </a:ext>
            </a:extLst>
          </p:cNvPr>
          <p:cNvSpPr/>
          <p:nvPr/>
        </p:nvSpPr>
        <p:spPr>
          <a:xfrm rot="5400000">
            <a:off x="3326326" y="2789340"/>
            <a:ext cx="364702" cy="436690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D202D-E85E-855A-C008-27B529C5B9D6}"/>
              </a:ext>
            </a:extLst>
          </p:cNvPr>
          <p:cNvSpPr txBox="1"/>
          <p:nvPr/>
        </p:nvSpPr>
        <p:spPr>
          <a:xfrm>
            <a:off x="798731" y="1611801"/>
            <a:ext cx="6007658" cy="8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would the system perform </a:t>
            </a:r>
            <a:r>
              <a:rPr lang="en-GB" b="1" dirty="0"/>
              <a:t>within </a:t>
            </a:r>
            <a:r>
              <a:rPr lang="en-GB" dirty="0"/>
              <a:t>its</a:t>
            </a:r>
            <a:r>
              <a:rPr lang="en-GB" b="1" dirty="0"/>
              <a:t> TOD</a:t>
            </a:r>
            <a:r>
              <a:rPr lang="en-GB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would the system perform </a:t>
            </a:r>
            <a:r>
              <a:rPr lang="en-GB" b="1" dirty="0"/>
              <a:t>outside </a:t>
            </a:r>
            <a:r>
              <a:rPr lang="en-GB" dirty="0"/>
              <a:t>its</a:t>
            </a:r>
            <a:r>
              <a:rPr lang="en-GB" b="1" dirty="0"/>
              <a:t> ODD</a:t>
            </a:r>
            <a:r>
              <a:rPr lang="en-GB" dirty="0"/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12F046-06E6-1FEF-A82C-CAF2E7646B79}"/>
              </a:ext>
            </a:extLst>
          </p:cNvPr>
          <p:cNvGrpSpPr/>
          <p:nvPr/>
        </p:nvGrpSpPr>
        <p:grpSpPr>
          <a:xfrm>
            <a:off x="6806390" y="4908685"/>
            <a:ext cx="5351123" cy="704515"/>
            <a:chOff x="6010514" y="4897965"/>
            <a:chExt cx="6146999" cy="70451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DB3C8AB-F8C8-8B75-DEC7-C307B573C3BD}"/>
                </a:ext>
              </a:extLst>
            </p:cNvPr>
            <p:cNvGrpSpPr/>
            <p:nvPr/>
          </p:nvGrpSpPr>
          <p:grpSpPr>
            <a:xfrm>
              <a:off x="6181487" y="4897965"/>
              <a:ext cx="5976026" cy="704515"/>
              <a:chOff x="8387946" y="5636356"/>
              <a:chExt cx="3210113" cy="70451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441122-5778-0594-10FC-BE8B20B59222}"/>
                  </a:ext>
                </a:extLst>
              </p:cNvPr>
              <p:cNvSpPr txBox="1"/>
              <p:nvPr/>
            </p:nvSpPr>
            <p:spPr>
              <a:xfrm>
                <a:off x="8387946" y="6002317"/>
                <a:ext cx="32101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Conditions in which vehicle will need to execute MRM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6E7FD9-7B7C-28CB-068B-CE8CF5959706}"/>
                  </a:ext>
                </a:extLst>
              </p:cNvPr>
              <p:cNvSpPr txBox="1"/>
              <p:nvPr/>
            </p:nvSpPr>
            <p:spPr>
              <a:xfrm>
                <a:off x="8387946" y="5636356"/>
                <a:ext cx="32101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Conditions which are met by ODD</a:t>
                </a:r>
              </a:p>
            </p:txBody>
          </p:sp>
        </p:grp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AFD162D3-0231-81A1-AA7F-6A5F690E3106}"/>
                </a:ext>
              </a:extLst>
            </p:cNvPr>
            <p:cNvSpPr/>
            <p:nvPr/>
          </p:nvSpPr>
          <p:spPr>
            <a:xfrm>
              <a:off x="6010514" y="4977407"/>
              <a:ext cx="138568" cy="14873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ultiplication Sign 42">
              <a:extLst>
                <a:ext uri="{FF2B5EF4-FFF2-40B4-BE49-F238E27FC236}">
                  <a16:creationId xmlns:a16="http://schemas.microsoft.com/office/drawing/2014/main" id="{9E9CB805-998C-8234-567F-F358E8B2E5DA}"/>
                </a:ext>
              </a:extLst>
            </p:cNvPr>
            <p:cNvSpPr/>
            <p:nvPr/>
          </p:nvSpPr>
          <p:spPr>
            <a:xfrm>
              <a:off x="6010514" y="5371349"/>
              <a:ext cx="138568" cy="135677"/>
            </a:xfrm>
            <a:prstGeom prst="mathMultiply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8C3850C-5807-71E6-9762-2F0880CA2C15}"/>
              </a:ext>
            </a:extLst>
          </p:cNvPr>
          <p:cNvSpPr/>
          <p:nvPr/>
        </p:nvSpPr>
        <p:spPr>
          <a:xfrm>
            <a:off x="1784459" y="5589544"/>
            <a:ext cx="462013" cy="205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66DD7-AE04-EE36-C8A1-16ABBF35EC5B}"/>
              </a:ext>
            </a:extLst>
          </p:cNvPr>
          <p:cNvSpPr txBox="1"/>
          <p:nvPr/>
        </p:nvSpPr>
        <p:spPr>
          <a:xfrm>
            <a:off x="2246472" y="5506614"/>
            <a:ext cx="304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Conditions of interest for Completeness evaluation</a:t>
            </a:r>
          </a:p>
        </p:txBody>
      </p:sp>
    </p:spTree>
    <p:extLst>
      <p:ext uri="{BB962C8B-B14F-4D97-AF65-F5344CB8AC3E}">
        <p14:creationId xmlns:p14="http://schemas.microsoft.com/office/powerpoint/2010/main" val="291154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9A589-1B07-32C7-1659-85EAFDB5E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B98534-44FB-4E02-2911-72F5B4E2536A}"/>
              </a:ext>
            </a:extLst>
          </p:cNvPr>
          <p:cNvSpPr/>
          <p:nvPr/>
        </p:nvSpPr>
        <p:spPr>
          <a:xfrm>
            <a:off x="45853" y="3276577"/>
            <a:ext cx="12090838" cy="678475"/>
          </a:xfrm>
          <a:prstGeom prst="round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41E6D6-B76F-BF95-18F3-3786424D4C8D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F6304D1-F8C2-B6EE-C76D-9FA617A6921E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D79C1A8F-9E33-7391-463A-AEE80E1674C7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11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B281F6-36C8-147A-0CD2-B037B970C55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3446E-3117-8B43-FCEC-C86B9C38EAB9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3FA3AF-B58F-0B80-E8EA-A27DDACA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519C228-E686-102C-DC93-7BAE8C7BA2AA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Scenario Level </a:t>
            </a:r>
          </a:p>
        </p:txBody>
      </p:sp>
      <p:pic>
        <p:nvPicPr>
          <p:cNvPr id="4" name="Picture 3" descr="A diagram of a pyramid&#10;&#10;AI-generated content may be incorrect.">
            <a:extLst>
              <a:ext uri="{FF2B5EF4-FFF2-40B4-BE49-F238E27FC236}">
                <a16:creationId xmlns:a16="http://schemas.microsoft.com/office/drawing/2014/main" id="{D75193A6-BAB0-9399-7E6F-77DE3739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91" y="1156996"/>
            <a:ext cx="2305110" cy="130965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66D1E74-65B4-8D20-1CBD-DCE955269EBD}"/>
              </a:ext>
            </a:extLst>
          </p:cNvPr>
          <p:cNvGrpSpPr/>
          <p:nvPr/>
        </p:nvGrpSpPr>
        <p:grpSpPr>
          <a:xfrm>
            <a:off x="83491" y="3320721"/>
            <a:ext cx="12025017" cy="1831079"/>
            <a:chOff x="132496" y="4570681"/>
            <a:chExt cx="12025017" cy="18310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3C05D6-16B8-6976-FF55-5038898D84AB}"/>
                </a:ext>
              </a:extLst>
            </p:cNvPr>
            <p:cNvSpPr txBox="1"/>
            <p:nvPr/>
          </p:nvSpPr>
          <p:spPr>
            <a:xfrm>
              <a:off x="132496" y="4573792"/>
              <a:ext cx="308770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r>
                <a:rPr lang="en-GB" b="1" i="1" dirty="0"/>
                <a:t>Element Inclusion: </a:t>
              </a:r>
            </a:p>
            <a:p>
              <a:pPr algn="ctr"/>
              <a:r>
                <a:rPr lang="en-GB" sz="1600" i="1" dirty="0"/>
                <a:t>All parent attributes within TOD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31A746-493B-EC47-D956-1D71075CDB8F}"/>
                </a:ext>
              </a:extLst>
            </p:cNvPr>
            <p:cNvGrpSpPr/>
            <p:nvPr/>
          </p:nvGrpSpPr>
          <p:grpSpPr>
            <a:xfrm>
              <a:off x="377224" y="5338528"/>
              <a:ext cx="2802070" cy="987901"/>
              <a:chOff x="-2679665" y="4139421"/>
              <a:chExt cx="2802070" cy="98790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B21F43-4D10-6401-BB03-9398ADED3598}"/>
                  </a:ext>
                </a:extLst>
              </p:cNvPr>
              <p:cNvGrpSpPr/>
              <p:nvPr/>
            </p:nvGrpSpPr>
            <p:grpSpPr>
              <a:xfrm>
                <a:off x="-2679665" y="4165440"/>
                <a:ext cx="2802070" cy="786408"/>
                <a:chOff x="-2923672" y="4517048"/>
                <a:chExt cx="2802070" cy="786408"/>
              </a:xfrm>
            </p:grpSpPr>
            <p:pic>
              <p:nvPicPr>
                <p:cNvPr id="1038" name="Picture 14" descr="No alt text provided for this image">
                  <a:extLst>
                    <a:ext uri="{FF2B5EF4-FFF2-40B4-BE49-F238E27FC236}">
                      <a16:creationId xmlns:a16="http://schemas.microsoft.com/office/drawing/2014/main" id="{EE44BC7E-5253-B168-E627-2796E0D8C8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alphaModFix amt="35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6987" b="94323" l="6393" r="94590">
                              <a14:foregroundMark x1="14918" y1="45633" x2="6885" y2="43231"/>
                              <a14:foregroundMark x1="60656" y1="7642" x2="54754" y2="7205"/>
                              <a14:foregroundMark x1="94754" y1="60044" x2="91311" y2="61135"/>
                              <a14:foregroundMark x1="49836" y1="91703" x2="41803" y2="9432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21906" y="4517048"/>
                  <a:ext cx="672584" cy="5049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2" name="Picture 18" descr="No alt text provided for this image">
                  <a:extLst>
                    <a:ext uri="{FF2B5EF4-FFF2-40B4-BE49-F238E27FC236}">
                      <a16:creationId xmlns:a16="http://schemas.microsoft.com/office/drawing/2014/main" id="{03C10F81-1F68-28DA-541F-356679EA06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alphaModFix amt="35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007" b="98997" l="890" r="98577">
                              <a14:foregroundMark x1="41993" y1="8361" x2="54270" y2="9699"/>
                              <a14:foregroundMark x1="54270" y1="9699" x2="54448" y2="10033"/>
                              <a14:foregroundMark x1="41103" y1="3344" x2="52313" y2="2007"/>
                              <a14:foregroundMark x1="2135" y1="51505" x2="13879" y2="64548"/>
                              <a14:foregroundMark x1="13879" y1="64548" x2="14413" y2="63880"/>
                              <a14:foregroundMark x1="47509" y1="92308" x2="56406" y2="91973"/>
                              <a14:foregroundMark x1="91815" y1="47492" x2="98932" y2="52508"/>
                              <a14:foregroundMark x1="890" y1="53846" x2="1601" y2="63880"/>
                              <a14:foregroundMark x1="19751" y1="60535" x2="32918" y2="64548"/>
                              <a14:foregroundMark x1="27758" y1="52174" x2="25267" y2="61538"/>
                              <a14:foregroundMark x1="69039" y1="48161" x2="76868" y2="56522"/>
                              <a14:foregroundMark x1="45730" y1="97993" x2="55694" y2="9899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542262" y="4562333"/>
                  <a:ext cx="704488" cy="4204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0" name="Picture 16" descr="No alt text provided for this image">
                  <a:extLst>
                    <a:ext uri="{FF2B5EF4-FFF2-40B4-BE49-F238E27FC236}">
                      <a16:creationId xmlns:a16="http://schemas.microsoft.com/office/drawing/2014/main" id="{9065BDC9-115F-21B7-9158-2C43AD057A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alphaModFix amt="35000"/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7527" b="92473" l="9921" r="89815">
                              <a14:foregroundMark x1="45767" y1="7527" x2="50926" y2="7957"/>
                              <a14:foregroundMark x1="46561" y1="92473" x2="49471" y2="9182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317518" y="4552669"/>
                  <a:ext cx="873725" cy="5374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6" name="Picture 22" descr="No alt text provided for this image">
                  <a:extLst>
                    <a:ext uri="{FF2B5EF4-FFF2-40B4-BE49-F238E27FC236}">
                      <a16:creationId xmlns:a16="http://schemas.microsoft.com/office/drawing/2014/main" id="{7E83EA90-E0F6-B929-4168-E758FBF21D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alphaModFix amt="35000"/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156" b="95065" l="9948" r="90925">
                              <a14:foregroundMark x1="17976" y1="5974" x2="21117" y2="11948"/>
                              <a14:foregroundMark x1="26003" y1="88312" x2="22513" y2="95065"/>
                              <a14:foregroundMark x1="89180" y1="87792" x2="90925" y2="92208"/>
                              <a14:foregroundMark x1="83770" y1="4935" x2="83770" y2="7013"/>
                              <a14:foregroundMark x1="18499" y1="4156" x2="18674" y2="623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11412" y="4542899"/>
                  <a:ext cx="789810" cy="5306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6B28D59-7FEC-8CC0-62AD-6F6AE5768302}"/>
                    </a:ext>
                  </a:extLst>
                </p:cNvPr>
                <p:cNvSpPr txBox="1"/>
                <p:nvPr/>
              </p:nvSpPr>
              <p:spPr>
                <a:xfrm>
                  <a:off x="-2923672" y="5034593"/>
                  <a:ext cx="66556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</a:rPr>
                    <a:t>Normal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7FA352-C59D-C50A-9B65-657DA73B7645}"/>
                    </a:ext>
                  </a:extLst>
                </p:cNvPr>
                <p:cNvSpPr txBox="1"/>
                <p:nvPr/>
              </p:nvSpPr>
              <p:spPr>
                <a:xfrm>
                  <a:off x="-2265681" y="5035490"/>
                  <a:ext cx="77777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</a:rPr>
                    <a:t>Compact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F2B806A-19C3-6F64-8F50-A2892075644E}"/>
                    </a:ext>
                  </a:extLst>
                </p:cNvPr>
                <p:cNvSpPr txBox="1"/>
                <p:nvPr/>
              </p:nvSpPr>
              <p:spPr>
                <a:xfrm>
                  <a:off x="-1454130" y="5034593"/>
                  <a:ext cx="4619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</a:rPr>
                    <a:t>Mini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A7C417E-059D-0467-ADB9-D2FFAF9187AD}"/>
                    </a:ext>
                  </a:extLst>
                </p:cNvPr>
                <p:cNvSpPr txBox="1"/>
                <p:nvPr/>
              </p:nvSpPr>
              <p:spPr>
                <a:xfrm>
                  <a:off x="-787169" y="5041846"/>
                  <a:ext cx="66556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</a:rPr>
                    <a:t>Double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1E761E-B8D4-44C9-489A-A9F778E80B07}"/>
                  </a:ext>
                </a:extLst>
              </p:cNvPr>
              <p:cNvSpPr txBox="1"/>
              <p:nvPr/>
            </p:nvSpPr>
            <p:spPr>
              <a:xfrm>
                <a:off x="-1923467" y="4819545"/>
                <a:ext cx="12661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/>
                  <a:t>Roundabout</a:t>
                </a:r>
              </a:p>
            </p:txBody>
          </p:sp>
          <p:pic>
            <p:nvPicPr>
              <p:cNvPr id="1026" name="Picture 2" descr="Roundabout Good Ware Flat icon | Freepik">
                <a:extLst>
                  <a:ext uri="{FF2B5EF4-FFF2-40B4-BE49-F238E27FC236}">
                    <a16:creationId xmlns:a16="http://schemas.microsoft.com/office/drawing/2014/main" id="{23F8F4FD-069C-004D-5FC0-9F302D9F8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6667" b="92000" l="7111" r="92000">
                            <a14:foregroundMark x1="54667" y1="28000" x2="44889" y2="29778"/>
                            <a14:foregroundMark x1="31556" y1="37778" x2="62667" y2="28889"/>
                            <a14:foregroundMark x1="61778" y1="26667" x2="63556" y2="63111"/>
                            <a14:foregroundMark x1="65778" y1="35556" x2="69778" y2="65333"/>
                            <a14:foregroundMark x1="56889" y1="72000" x2="26222" y2="71111"/>
                            <a14:foregroundMark x1="27556" y1="54667" x2="38222" y2="72444"/>
                            <a14:foregroundMark x1="86258" y1="73100" x2="91111" y2="68444"/>
                            <a14:foregroundMark x1="69333" y1="89333" x2="72680" y2="86123"/>
                            <a14:foregroundMark x1="90667" y1="36444" x2="91111" y2="65778"/>
                            <a14:foregroundMark x1="92000" y1="72000" x2="91111" y2="64000"/>
                            <a14:foregroundMark x1="66667" y1="9333" x2="38667" y2="6667"/>
                            <a14:foregroundMark x1="8000" y1="34667" x2="10667" y2="60444"/>
                            <a14:foregroundMark x1="9778" y1="36000" x2="9778" y2="68000"/>
                            <a14:foregroundMark x1="38667" y1="91556" x2="53778" y2="89333"/>
                            <a14:foregroundMark x1="54667" y1="91111" x2="64444" y2="92444"/>
                            <a14:foregroundMark x1="69333" y1="91556" x2="33333" y2="90222"/>
                            <a14:foregroundMark x1="44444" y1="91111" x2="31556" y2="90667"/>
                            <a14:foregroundMark x1="64000" y1="29333" x2="69778" y2="52444"/>
                            <a14:foregroundMark x1="68444" y1="36444" x2="72889" y2="53778"/>
                            <a14:foregroundMark x1="91556" y1="32889" x2="92000" y2="52444"/>
                            <a14:foregroundMark x1="31556" y1="9333" x2="40889" y2="14222"/>
                            <a14:foregroundMark x1="30222" y1="8889" x2="55111" y2="10667"/>
                            <a14:foregroundMark x1="7111" y1="30222" x2="12444" y2="69778"/>
                            <a14:backgroundMark x1="83111" y1="77778" x2="80444" y2="84000"/>
                            <a14:backgroundMark x1="85778" y1="77333" x2="83111" y2="78667"/>
                            <a14:backgroundMark x1="84000" y1="79111" x2="78667" y2="85333"/>
                            <a14:backgroundMark x1="78222" y1="83111" x2="76444" y2="87556"/>
                            <a14:backgroundMark x1="86667" y1="78222" x2="84444" y2="77778"/>
                            <a14:backgroundMark x1="87111" y1="76444" x2="85333" y2="76444"/>
                            <a14:backgroundMark x1="88444" y1="76000" x2="86667" y2="76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0346" y="4139421"/>
                <a:ext cx="660690" cy="66069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44841D-C7EE-BB9A-0112-5F71FC4E4D00}"/>
                </a:ext>
              </a:extLst>
            </p:cNvPr>
            <p:cNvGrpSpPr/>
            <p:nvPr/>
          </p:nvGrpSpPr>
          <p:grpSpPr>
            <a:xfrm>
              <a:off x="4431626" y="5377681"/>
              <a:ext cx="3326409" cy="858441"/>
              <a:chOff x="3425896" y="3569648"/>
              <a:chExt cx="3326409" cy="858441"/>
            </a:xfrm>
          </p:grpSpPr>
          <p:pic>
            <p:nvPicPr>
              <p:cNvPr id="1060" name="Picture 36" descr="Run - Flat - Wired - Lordicon">
                <a:extLst>
                  <a:ext uri="{FF2B5EF4-FFF2-40B4-BE49-F238E27FC236}">
                    <a16:creationId xmlns:a16="http://schemas.microsoft.com/office/drawing/2014/main" id="{47FFCBD8-4B38-0353-DB45-E87AD00964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3468" y="3622781"/>
                <a:ext cx="512716" cy="512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38" descr="Walk - Flat - Wired - Lordicon">
                <a:extLst>
                  <a:ext uri="{FF2B5EF4-FFF2-40B4-BE49-F238E27FC236}">
                    <a16:creationId xmlns:a16="http://schemas.microsoft.com/office/drawing/2014/main" id="{8E9A102A-4D12-5E95-C1EE-A580DC826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3908" y="3623615"/>
                <a:ext cx="458749" cy="458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40" descr="Maneuver - Free transportation icons">
                <a:extLst>
                  <a:ext uri="{FF2B5EF4-FFF2-40B4-BE49-F238E27FC236}">
                    <a16:creationId xmlns:a16="http://schemas.microsoft.com/office/drawing/2014/main" id="{8CBDC86F-735D-41BE-221B-27E1EF67B6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158" y="3569648"/>
                <a:ext cx="512716" cy="512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42" descr="Overtake - Free transport icons">
                <a:extLst>
                  <a:ext uri="{FF2B5EF4-FFF2-40B4-BE49-F238E27FC236}">
                    <a16:creationId xmlns:a16="http://schemas.microsoft.com/office/drawing/2014/main" id="{3D9D2983-8A38-EABA-0CEC-2F9BA3454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4547" y="3601383"/>
                <a:ext cx="512717" cy="51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51C7AB-134A-9C06-0D41-DD93DECFF8E6}"/>
                  </a:ext>
                </a:extLst>
              </p:cNvPr>
              <p:cNvSpPr txBox="1"/>
              <p:nvPr/>
            </p:nvSpPr>
            <p:spPr>
              <a:xfrm>
                <a:off x="3425896" y="4120312"/>
                <a:ext cx="6238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/>
                  <a:t>Walk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958C68-CAA7-071F-D816-26D729461CA3}"/>
                  </a:ext>
                </a:extLst>
              </p:cNvPr>
              <p:cNvSpPr txBox="1"/>
              <p:nvPr/>
            </p:nvSpPr>
            <p:spPr>
              <a:xfrm>
                <a:off x="4197424" y="4117046"/>
                <a:ext cx="5223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/>
                  <a:t>Run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7662C5-9C2C-197E-478E-EC6BBAB15161}"/>
                  </a:ext>
                </a:extLst>
              </p:cNvPr>
              <p:cNvSpPr txBox="1"/>
              <p:nvPr/>
            </p:nvSpPr>
            <p:spPr>
              <a:xfrm>
                <a:off x="6011653" y="4114204"/>
                <a:ext cx="7406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/>
                  <a:t>U-Turn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C9089F-8C7C-AE23-F6A9-246A88EAE58F}"/>
                  </a:ext>
                </a:extLst>
              </p:cNvPr>
              <p:cNvSpPr txBox="1"/>
              <p:nvPr/>
            </p:nvSpPr>
            <p:spPr>
              <a:xfrm>
                <a:off x="4752706" y="4116710"/>
                <a:ext cx="13163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/>
                  <a:t>Lane Change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0935C40-62A4-DDA2-651B-3C7AA0DCF089}"/>
                </a:ext>
              </a:extLst>
            </p:cNvPr>
            <p:cNvGrpSpPr/>
            <p:nvPr/>
          </p:nvGrpSpPr>
          <p:grpSpPr>
            <a:xfrm>
              <a:off x="9310099" y="5279637"/>
              <a:ext cx="2749761" cy="1122123"/>
              <a:chOff x="3959640" y="5106090"/>
              <a:chExt cx="2749761" cy="1122123"/>
            </a:xfrm>
          </p:grpSpPr>
          <p:pic>
            <p:nvPicPr>
              <p:cNvPr id="1052" name="Picture 28" descr="Sun cloud - Free weather icons">
                <a:extLst>
                  <a:ext uri="{FF2B5EF4-FFF2-40B4-BE49-F238E27FC236}">
                    <a16:creationId xmlns:a16="http://schemas.microsoft.com/office/drawing/2014/main" id="{B29284BD-4716-4555-279F-FB189A470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9640" y="5106090"/>
                <a:ext cx="485706" cy="485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32" descr="Rain Cloud Vector Icon, Cloud Icons ...">
                <a:extLst>
                  <a:ext uri="{FF2B5EF4-FFF2-40B4-BE49-F238E27FC236}">
                    <a16:creationId xmlns:a16="http://schemas.microsoft.com/office/drawing/2014/main" id="{78B426DD-7094-6DCC-822B-0DF2162BE6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68" b="10755"/>
              <a:stretch>
                <a:fillRect/>
              </a:stretch>
            </p:blipFill>
            <p:spPr bwMode="auto">
              <a:xfrm>
                <a:off x="3959640" y="5828231"/>
                <a:ext cx="485706" cy="369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34" descr="Examples of (a) normal and (b) dangerous lane change | Download Scientific  Diagram">
                <a:extLst>
                  <a:ext uri="{FF2B5EF4-FFF2-40B4-BE49-F238E27FC236}">
                    <a16:creationId xmlns:a16="http://schemas.microsoft.com/office/drawing/2014/main" id="{A49B7DB4-DF8C-3B3F-42F4-00015DD94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226"/>
              <a:stretch>
                <a:fillRect/>
              </a:stretch>
            </p:blipFill>
            <p:spPr bwMode="auto">
              <a:xfrm>
                <a:off x="5089848" y="5140524"/>
                <a:ext cx="1619553" cy="429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4" descr="Examples of (a) normal and (b) dangerous lane change | Download Scientific  Diagram">
                <a:extLst>
                  <a:ext uri="{FF2B5EF4-FFF2-40B4-BE49-F238E27FC236}">
                    <a16:creationId xmlns:a16="http://schemas.microsoft.com/office/drawing/2014/main" id="{00C1198A-7F36-6C17-A88B-A4CE362DD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198"/>
              <a:stretch>
                <a:fillRect/>
              </a:stretch>
            </p:blipFill>
            <p:spPr bwMode="auto">
              <a:xfrm>
                <a:off x="5089848" y="5807429"/>
                <a:ext cx="1619553" cy="420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232D6CBB-3E09-FE30-3AA9-F02241C6D6C8}"/>
                  </a:ext>
                </a:extLst>
              </p:cNvPr>
              <p:cNvSpPr/>
              <p:nvPr/>
            </p:nvSpPr>
            <p:spPr>
              <a:xfrm>
                <a:off x="4126275" y="5625591"/>
                <a:ext cx="157164" cy="164278"/>
              </a:xfrm>
              <a:prstGeom prst="downArrow">
                <a:avLst/>
              </a:prstGeom>
              <a:solidFill>
                <a:srgbClr val="FBB034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23336351-4338-9140-A166-9DC760E479C9}"/>
                  </a:ext>
                </a:extLst>
              </p:cNvPr>
              <p:cNvSpPr/>
              <p:nvPr/>
            </p:nvSpPr>
            <p:spPr>
              <a:xfrm>
                <a:off x="5752869" y="5622577"/>
                <a:ext cx="157164" cy="164278"/>
              </a:xfrm>
              <a:prstGeom prst="downArrow">
                <a:avLst/>
              </a:prstGeom>
              <a:solidFill>
                <a:srgbClr val="FBB034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99E0B-E42C-1150-0553-CE9918D3269C}"/>
                </a:ext>
              </a:extLst>
            </p:cNvPr>
            <p:cNvSpPr txBox="1"/>
            <p:nvPr/>
          </p:nvSpPr>
          <p:spPr>
            <a:xfrm>
              <a:off x="4642924" y="4570681"/>
              <a:ext cx="2739526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r>
                <a:rPr lang="en-GB" b="1" i="1" dirty="0"/>
                <a:t>Behaviour Inclusion: </a:t>
              </a:r>
            </a:p>
            <a:p>
              <a:pPr algn="ctr"/>
              <a:r>
                <a:rPr lang="en-GB" sz="1600" i="1" dirty="0"/>
                <a:t>All behaviours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9171B8-668F-32F4-96BD-F158C6719321}"/>
                </a:ext>
              </a:extLst>
            </p:cNvPr>
            <p:cNvSpPr txBox="1"/>
            <p:nvPr/>
          </p:nvSpPr>
          <p:spPr>
            <a:xfrm>
              <a:off x="8864734" y="4570681"/>
              <a:ext cx="329277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r>
                <a:rPr lang="en-GB" b="1" i="1" dirty="0"/>
                <a:t>Time Transition Inclusion: </a:t>
              </a:r>
            </a:p>
            <a:p>
              <a:pPr algn="ctr"/>
              <a:r>
                <a:rPr lang="en-GB" sz="1600" i="1" dirty="0"/>
                <a:t>All potential time transitions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E62052D-C59E-4FDB-BFB0-9FC98CF99898}"/>
              </a:ext>
            </a:extLst>
          </p:cNvPr>
          <p:cNvSpPr/>
          <p:nvPr/>
        </p:nvSpPr>
        <p:spPr>
          <a:xfrm>
            <a:off x="9877891" y="1156996"/>
            <a:ext cx="2279622" cy="3810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EFBEC3-9A61-49F5-A1FB-816FD61AF245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26A65-B874-18FF-6238-22A2D40744DC}"/>
              </a:ext>
            </a:extLst>
          </p:cNvPr>
          <p:cNvSpPr txBox="1"/>
          <p:nvPr/>
        </p:nvSpPr>
        <p:spPr>
          <a:xfrm>
            <a:off x="680433" y="1946183"/>
            <a:ext cx="1147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Within each criteria, assigns a score of 1 if included and 0 if excluded</a:t>
            </a:r>
          </a:p>
        </p:txBody>
      </p:sp>
    </p:spTree>
    <p:extLst>
      <p:ext uri="{BB962C8B-B14F-4D97-AF65-F5344CB8AC3E}">
        <p14:creationId xmlns:p14="http://schemas.microsoft.com/office/powerpoint/2010/main" val="216612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BC59-66FF-09B0-EAEC-C32A02AB4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11A4E9-8AC9-4FA0-1235-1D10D41988D9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7A746D-C4FC-5400-AF5C-85C230F924D1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D7A1DA96-BD49-12D9-19FF-DA8DB8B0B6BE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12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28C90-7AD8-19E3-9F6D-4BC953A2532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C8CD5D-7071-C25F-6BB1-7B33F94B5BB0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2BF6C8C-6C15-D65C-6730-0E40A2AD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A5DC9F2-79CE-E12C-C820-93B5B0A17EC4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Value Level 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180BCA-9744-4DEA-6393-40230FC56F8D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E5A3-14EB-30F0-2925-EF308C17BEBC}"/>
              </a:ext>
            </a:extLst>
          </p:cNvPr>
          <p:cNvSpPr txBox="1"/>
          <p:nvPr/>
        </p:nvSpPr>
        <p:spPr>
          <a:xfrm>
            <a:off x="680433" y="1946183"/>
            <a:ext cx="1147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Assigns 1 if both within TOD and outside ODD conditions are met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6163D6-10A2-8ABF-A0FD-CACC07D54163}"/>
              </a:ext>
            </a:extLst>
          </p:cNvPr>
          <p:cNvGrpSpPr/>
          <p:nvPr/>
        </p:nvGrpSpPr>
        <p:grpSpPr>
          <a:xfrm>
            <a:off x="3315132" y="3573357"/>
            <a:ext cx="3390120" cy="1030519"/>
            <a:chOff x="7515142" y="1780315"/>
            <a:chExt cx="3390120" cy="1030519"/>
          </a:xfrm>
        </p:grpSpPr>
        <p:pic>
          <p:nvPicPr>
            <p:cNvPr id="25" name="Picture 48" descr="Red Micro Car SVG, PNG Icon, Symbol ...">
              <a:extLst>
                <a:ext uri="{FF2B5EF4-FFF2-40B4-BE49-F238E27FC236}">
                  <a16:creationId xmlns:a16="http://schemas.microsoft.com/office/drawing/2014/main" id="{C49BC4F5-E8A5-BF4E-0E80-FF03864F1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31" b="18612"/>
            <a:stretch>
              <a:fillRect/>
            </a:stretch>
          </p:blipFill>
          <p:spPr bwMode="auto">
            <a:xfrm>
              <a:off x="7515142" y="1888631"/>
              <a:ext cx="849958" cy="52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0" descr="IconExperience » G-Collection » Bus 2 Icon">
              <a:extLst>
                <a:ext uri="{FF2B5EF4-FFF2-40B4-BE49-F238E27FC236}">
                  <a16:creationId xmlns:a16="http://schemas.microsoft.com/office/drawing/2014/main" id="{029B82DE-A8ED-DC4F-DE3F-71E5A1FCF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78"/>
            <a:stretch>
              <a:fillRect/>
            </a:stretch>
          </p:blipFill>
          <p:spPr bwMode="auto">
            <a:xfrm>
              <a:off x="8412695" y="1901503"/>
              <a:ext cx="912642" cy="52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2" descr="IconExperience » G-Collection » Truck Container Icon">
              <a:extLst>
                <a:ext uri="{FF2B5EF4-FFF2-40B4-BE49-F238E27FC236}">
                  <a16:creationId xmlns:a16="http://schemas.microsoft.com/office/drawing/2014/main" id="{0EECDA89-92CA-6A5B-575E-1B2AA4A4F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03"/>
            <a:stretch>
              <a:fillRect/>
            </a:stretch>
          </p:blipFill>
          <p:spPr bwMode="auto">
            <a:xfrm>
              <a:off x="9447834" y="1925512"/>
              <a:ext cx="739037" cy="48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4" descr="Free Red Steering Wheel And Driver Hands SVG, PNG Icon, Symbol. Download  Image.">
              <a:extLst>
                <a:ext uri="{FF2B5EF4-FFF2-40B4-BE49-F238E27FC236}">
                  <a16:creationId xmlns:a16="http://schemas.microsoft.com/office/drawing/2014/main" id="{B5207CB0-FE5F-F6AA-14E9-E4648BE0D4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22"/>
            <a:stretch>
              <a:fillRect/>
            </a:stretch>
          </p:blipFill>
          <p:spPr bwMode="auto">
            <a:xfrm>
              <a:off x="9061349" y="1851437"/>
              <a:ext cx="660690" cy="57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6" descr="IconExperience » G-Collection » Delivery Truck Icon">
              <a:extLst>
                <a:ext uri="{FF2B5EF4-FFF2-40B4-BE49-F238E27FC236}">
                  <a16:creationId xmlns:a16="http://schemas.microsoft.com/office/drawing/2014/main" id="{5307F101-2AE5-9BBC-D91C-EA94CCBD9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015" y="1780315"/>
              <a:ext cx="629247" cy="62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95DEBA-864B-3066-CC20-C61D2754D91A}"/>
                </a:ext>
              </a:extLst>
            </p:cNvPr>
            <p:cNvSpPr txBox="1"/>
            <p:nvPr/>
          </p:nvSpPr>
          <p:spPr>
            <a:xfrm>
              <a:off x="8739427" y="2503057"/>
              <a:ext cx="1398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Motor Vehicle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F6124-1DFB-F6B2-2804-F8FBC5EB9958}"/>
                </a:ext>
              </a:extLst>
            </p:cNvPr>
            <p:cNvSpPr txBox="1"/>
            <p:nvPr/>
          </p:nvSpPr>
          <p:spPr>
            <a:xfrm>
              <a:off x="7761491" y="2340041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Car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466D41-99D7-757D-8EDD-861CB147BABC}"/>
                </a:ext>
              </a:extLst>
            </p:cNvPr>
            <p:cNvSpPr txBox="1"/>
            <p:nvPr/>
          </p:nvSpPr>
          <p:spPr>
            <a:xfrm>
              <a:off x="8659664" y="2356413"/>
              <a:ext cx="4187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Bus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0F6B59-D05C-5AD2-5136-B6E14271C104}"/>
                </a:ext>
              </a:extLst>
            </p:cNvPr>
            <p:cNvSpPr txBox="1"/>
            <p:nvPr/>
          </p:nvSpPr>
          <p:spPr>
            <a:xfrm>
              <a:off x="10359808" y="2334452"/>
              <a:ext cx="4299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Van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2CEC98-4EA3-A017-F736-E434755191D3}"/>
                </a:ext>
              </a:extLst>
            </p:cNvPr>
            <p:cNvSpPr txBox="1"/>
            <p:nvPr/>
          </p:nvSpPr>
          <p:spPr>
            <a:xfrm>
              <a:off x="9572306" y="2356413"/>
              <a:ext cx="5405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Truck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865E2BE-30C1-5578-8F62-73D6B718B8EB}"/>
              </a:ext>
            </a:extLst>
          </p:cNvPr>
          <p:cNvSpPr txBox="1"/>
          <p:nvPr/>
        </p:nvSpPr>
        <p:spPr>
          <a:xfrm>
            <a:off x="543167" y="5629829"/>
            <a:ext cx="11477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Amends the score of “Element Inclusion” – an indication that an element cannot be considered </a:t>
            </a:r>
            <a:r>
              <a:rPr lang="en-GB" i="1" dirty="0"/>
              <a:t>complete</a:t>
            </a:r>
            <a:r>
              <a:rPr lang="en-GB" dirty="0"/>
              <a:t> if its values are not specified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ABDD92-D25D-5567-7185-8C72678CC814}"/>
              </a:ext>
            </a:extLst>
          </p:cNvPr>
          <p:cNvGrpSpPr/>
          <p:nvPr/>
        </p:nvGrpSpPr>
        <p:grpSpPr>
          <a:xfrm>
            <a:off x="7361035" y="3573357"/>
            <a:ext cx="4796477" cy="1059857"/>
            <a:chOff x="5883975" y="2531305"/>
            <a:chExt cx="4796477" cy="1059857"/>
          </a:xfrm>
        </p:grpSpPr>
        <p:pic>
          <p:nvPicPr>
            <p:cNvPr id="2050" name="Picture 2" descr="Storm - Free weather icons">
              <a:extLst>
                <a:ext uri="{FF2B5EF4-FFF2-40B4-BE49-F238E27FC236}">
                  <a16:creationId xmlns:a16="http://schemas.microsoft.com/office/drawing/2014/main" id="{1516066D-F85B-2AAD-6C96-76619A03D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060" y="2542571"/>
              <a:ext cx="666653" cy="666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eavy rain - Free weather icons">
              <a:extLst>
                <a:ext uri="{FF2B5EF4-FFF2-40B4-BE49-F238E27FC236}">
                  <a16:creationId xmlns:a16="http://schemas.microsoft.com/office/drawing/2014/main" id="{321DA350-8E1E-22AB-E61D-1E1C359BA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15" y="2677042"/>
              <a:ext cx="523791" cy="52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Light rain - Free weather icons">
              <a:extLst>
                <a:ext uri="{FF2B5EF4-FFF2-40B4-BE49-F238E27FC236}">
                  <a16:creationId xmlns:a16="http://schemas.microsoft.com/office/drawing/2014/main" id="{932B7130-EAB8-8B1C-996A-8D7795AB8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235" y="2613429"/>
              <a:ext cx="584909" cy="58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Download Cloud, Rain, Icon. Royalty-Free Vector Graphic - Pixabay">
              <a:extLst>
                <a:ext uri="{FF2B5EF4-FFF2-40B4-BE49-F238E27FC236}">
                  <a16:creationId xmlns:a16="http://schemas.microsoft.com/office/drawing/2014/main" id="{9B411FBF-3EA5-E575-5E30-C79A5F8B18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9" t="24363" r="19347" b="22210"/>
            <a:stretch>
              <a:fillRect/>
            </a:stretch>
          </p:blipFill>
          <p:spPr bwMode="auto">
            <a:xfrm>
              <a:off x="6873098" y="2601859"/>
              <a:ext cx="791251" cy="650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Page 3 | Heavy Rainfall Vector Art, Icons, and Graphics for Free Download">
              <a:extLst>
                <a:ext uri="{FF2B5EF4-FFF2-40B4-BE49-F238E27FC236}">
                  <a16:creationId xmlns:a16="http://schemas.microsoft.com/office/drawing/2014/main" id="{8A7523F7-F524-B145-69B8-8EE3EE33A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000" b="99500" l="10000" r="90000">
                          <a14:foregroundMark x1="44000" y1="9500" x2="50000" y2="10000"/>
                          <a14:foregroundMark x1="52500" y1="8000" x2="50000" y2="6000"/>
                          <a14:foregroundMark x1="33000" y1="46500" x2="62000" y2="58000"/>
                          <a14:foregroundMark x1="51500" y1="49500" x2="71500" y2="71500"/>
                          <a14:foregroundMark x1="74000" y1="56000" x2="51000" y2="87500"/>
                          <a14:foregroundMark x1="24500" y1="51000" x2="36500" y2="93500"/>
                          <a14:foregroundMark x1="19000" y1="67000" x2="40500" y2="93500"/>
                          <a14:foregroundMark x1="18000" y1="53000" x2="39500" y2="96500"/>
                          <a14:foregroundMark x1="74500" y1="53500" x2="70500" y2="99500"/>
                          <a14:foregroundMark x1="78000" y1="60000" x2="83000" y2="93000"/>
                          <a14:foregroundMark x1="80000" y1="56000" x2="83000" y2="76000"/>
                          <a14:foregroundMark x1="75500" y1="50500" x2="86500" y2="65000"/>
                          <a14:foregroundMark x1="79000" y1="47500" x2="85500" y2="62500"/>
                          <a14:foregroundMark x1="21500" y1="49500" x2="17500" y2="94500"/>
                          <a14:foregroundMark x1="18000" y1="59000" x2="15500" y2="99000"/>
                          <a14:foregroundMark x1="18500" y1="51000" x2="19500" y2="7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031" y="2531305"/>
              <a:ext cx="666155" cy="66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044007-B949-B7DB-A963-8E5ED3DB8502}"/>
                </a:ext>
              </a:extLst>
            </p:cNvPr>
            <p:cNvSpPr txBox="1"/>
            <p:nvPr/>
          </p:nvSpPr>
          <p:spPr>
            <a:xfrm>
              <a:off x="5883975" y="3151562"/>
              <a:ext cx="8996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&lt;2.5 mm/h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6BDE14-DE58-108F-D945-905601516E94}"/>
                </a:ext>
              </a:extLst>
            </p:cNvPr>
            <p:cNvSpPr txBox="1"/>
            <p:nvPr/>
          </p:nvSpPr>
          <p:spPr>
            <a:xfrm>
              <a:off x="6696589" y="3149736"/>
              <a:ext cx="11320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2.5 – 7.6 mm/h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E0EB55-C6DC-9ED1-12B7-A581D20E35EA}"/>
                </a:ext>
              </a:extLst>
            </p:cNvPr>
            <p:cNvSpPr txBox="1"/>
            <p:nvPr/>
          </p:nvSpPr>
          <p:spPr>
            <a:xfrm>
              <a:off x="7717664" y="3152783"/>
              <a:ext cx="1095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7.6 – 50 mm/h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6C3031-F694-FBCB-EE26-05087697F2C1}"/>
                </a:ext>
              </a:extLst>
            </p:cNvPr>
            <p:cNvSpPr txBox="1"/>
            <p:nvPr/>
          </p:nvSpPr>
          <p:spPr>
            <a:xfrm>
              <a:off x="8693808" y="3161751"/>
              <a:ext cx="11400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50 – 100 mm/h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42D7CF-6DE2-CDE0-4493-6F3BE5C61081}"/>
                </a:ext>
              </a:extLst>
            </p:cNvPr>
            <p:cNvSpPr txBox="1"/>
            <p:nvPr/>
          </p:nvSpPr>
          <p:spPr>
            <a:xfrm>
              <a:off x="9700697" y="3152783"/>
              <a:ext cx="9797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&gt;100 mm/h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96BA68-ACAA-6EB5-DB61-31A4A7FF89DD}"/>
                </a:ext>
              </a:extLst>
            </p:cNvPr>
            <p:cNvSpPr txBox="1"/>
            <p:nvPr/>
          </p:nvSpPr>
          <p:spPr>
            <a:xfrm>
              <a:off x="7878376" y="3283385"/>
              <a:ext cx="838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Rainfall</a:t>
              </a:r>
            </a:p>
          </p:txBody>
        </p:sp>
      </p:grpSp>
      <p:pic>
        <p:nvPicPr>
          <p:cNvPr id="46" name="Picture 45" descr="A diagram of a pyramid&#10;&#10;AI-generated content may be incorrect.">
            <a:extLst>
              <a:ext uri="{FF2B5EF4-FFF2-40B4-BE49-F238E27FC236}">
                <a16:creationId xmlns:a16="http://schemas.microsoft.com/office/drawing/2014/main" id="{9247C0E7-8C25-7B70-4471-B1F6CB5AF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91" y="1156996"/>
            <a:ext cx="2305110" cy="130965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020835D-C763-4530-B71E-F43EBBEC44F9}"/>
              </a:ext>
            </a:extLst>
          </p:cNvPr>
          <p:cNvSpPr/>
          <p:nvPr/>
        </p:nvSpPr>
        <p:spPr>
          <a:xfrm>
            <a:off x="9877891" y="1495142"/>
            <a:ext cx="2279622" cy="3810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556A7C-81AF-92D6-E335-1E24B6639E1F}"/>
              </a:ext>
            </a:extLst>
          </p:cNvPr>
          <p:cNvGrpSpPr/>
          <p:nvPr/>
        </p:nvGrpSpPr>
        <p:grpSpPr>
          <a:xfrm>
            <a:off x="42853" y="3635409"/>
            <a:ext cx="2802070" cy="995122"/>
            <a:chOff x="326519" y="3854501"/>
            <a:chExt cx="2802070" cy="995122"/>
          </a:xfrm>
        </p:grpSpPr>
        <p:pic>
          <p:nvPicPr>
            <p:cNvPr id="4" name="Picture 2" descr="Roundabout Good Ware Flat icon | Freepik">
              <a:extLst>
                <a:ext uri="{FF2B5EF4-FFF2-40B4-BE49-F238E27FC236}">
                  <a16:creationId xmlns:a16="http://schemas.microsoft.com/office/drawing/2014/main" id="{E9D6A79A-1CCD-3715-786B-91AC64025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667" b="92000" l="7111" r="92000">
                          <a14:foregroundMark x1="54667" y1="28000" x2="44889" y2="29778"/>
                          <a14:foregroundMark x1="31556" y1="37778" x2="62667" y2="28889"/>
                          <a14:foregroundMark x1="61778" y1="26667" x2="63556" y2="63111"/>
                          <a14:foregroundMark x1="65778" y1="35556" x2="69778" y2="65333"/>
                          <a14:foregroundMark x1="56889" y1="72000" x2="26222" y2="71111"/>
                          <a14:foregroundMark x1="27556" y1="54667" x2="38222" y2="72444"/>
                          <a14:foregroundMark x1="86258" y1="73100" x2="91111" y2="68444"/>
                          <a14:foregroundMark x1="69333" y1="89333" x2="72680" y2="86123"/>
                          <a14:foregroundMark x1="90667" y1="36444" x2="91111" y2="65778"/>
                          <a14:foregroundMark x1="92000" y1="72000" x2="91111" y2="64000"/>
                          <a14:foregroundMark x1="66667" y1="9333" x2="38667" y2="6667"/>
                          <a14:foregroundMark x1="8000" y1="34667" x2="10667" y2="60444"/>
                          <a14:foregroundMark x1="9778" y1="36000" x2="9778" y2="68000"/>
                          <a14:foregroundMark x1="38667" y1="91556" x2="53778" y2="89333"/>
                          <a14:foregroundMark x1="54667" y1="91111" x2="64444" y2="92444"/>
                          <a14:foregroundMark x1="69333" y1="91556" x2="33333" y2="90222"/>
                          <a14:foregroundMark x1="44444" y1="91111" x2="31556" y2="90667"/>
                          <a14:foregroundMark x1="64000" y1="29333" x2="69778" y2="52444"/>
                          <a14:foregroundMark x1="68444" y1="36444" x2="72889" y2="53778"/>
                          <a14:foregroundMark x1="91556" y1="32889" x2="92000" y2="52444"/>
                          <a14:foregroundMark x1="31556" y1="9333" x2="40889" y2="14222"/>
                          <a14:foregroundMark x1="30222" y1="8889" x2="55111" y2="10667"/>
                          <a14:foregroundMark x1="7111" y1="30222" x2="12444" y2="69778"/>
                          <a14:backgroundMark x1="83111" y1="77778" x2="80444" y2="84000"/>
                          <a14:backgroundMark x1="85778" y1="77333" x2="83111" y2="78667"/>
                          <a14:backgroundMark x1="84000" y1="79111" x2="78667" y2="85333"/>
                          <a14:backgroundMark x1="78222" y1="83111" x2="76444" y2="87556"/>
                          <a14:backgroundMark x1="86667" y1="78222" x2="84444" y2="77778"/>
                          <a14:backgroundMark x1="87111" y1="76444" x2="85333" y2="76444"/>
                          <a14:backgroundMark x1="88444" y1="76000" x2="86667" y2="76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663" y="3854501"/>
              <a:ext cx="660690" cy="66069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7A7BE8B-BC85-30ED-D8AF-80F6EDFB3455}"/>
                </a:ext>
              </a:extLst>
            </p:cNvPr>
            <p:cNvSpPr txBox="1"/>
            <p:nvPr/>
          </p:nvSpPr>
          <p:spPr>
            <a:xfrm>
              <a:off x="1036963" y="4541846"/>
              <a:ext cx="1266116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/>
                  </a:solidFill>
                </a:rPr>
                <a:t>Roundabout</a:t>
              </a:r>
            </a:p>
          </p:txBody>
        </p:sp>
        <p:pic>
          <p:nvPicPr>
            <p:cNvPr id="48" name="Picture 14" descr="No alt text provided for this image">
              <a:extLst>
                <a:ext uri="{FF2B5EF4-FFF2-40B4-BE49-F238E27FC236}">
                  <a16:creationId xmlns:a16="http://schemas.microsoft.com/office/drawing/2014/main" id="{A1327819-A9D0-EAA4-7680-FD27685B6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alphaModFix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6987" b="94323" l="6393" r="94590">
                          <a14:foregroundMark x1="14918" y1="45633" x2="6885" y2="43231"/>
                          <a14:foregroundMark x1="60656" y1="7642" x2="54754" y2="7205"/>
                          <a14:foregroundMark x1="94754" y1="60044" x2="91311" y2="61135"/>
                          <a14:foregroundMark x1="49836" y1="91703" x2="41803" y2="94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85" y="3875773"/>
              <a:ext cx="672584" cy="504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8" descr="No alt text provided for this image">
              <a:extLst>
                <a:ext uri="{FF2B5EF4-FFF2-40B4-BE49-F238E27FC236}">
                  <a16:creationId xmlns:a16="http://schemas.microsoft.com/office/drawing/2014/main" id="{94127202-E3EF-163F-A635-E27A92F0E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alphaModFix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2007" b="98997" l="890" r="98577">
                          <a14:foregroundMark x1="41993" y1="8361" x2="54270" y2="9699"/>
                          <a14:foregroundMark x1="54270" y1="9699" x2="54448" y2="10033"/>
                          <a14:foregroundMark x1="41103" y1="3344" x2="52313" y2="2007"/>
                          <a14:foregroundMark x1="2135" y1="51505" x2="13879" y2="64548"/>
                          <a14:foregroundMark x1="13879" y1="64548" x2="14413" y2="63880"/>
                          <a14:foregroundMark x1="47509" y1="92308" x2="56406" y2="91973"/>
                          <a14:foregroundMark x1="91815" y1="47492" x2="98932" y2="52508"/>
                          <a14:foregroundMark x1="890" y1="53846" x2="1601" y2="63880"/>
                          <a14:foregroundMark x1="19751" y1="60535" x2="32918" y2="64548"/>
                          <a14:foregroundMark x1="27758" y1="52174" x2="25267" y2="61538"/>
                          <a14:foregroundMark x1="69039" y1="48161" x2="76868" y2="56522"/>
                          <a14:foregroundMark x1="45730" y1="97993" x2="55694" y2="989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9" y="3921058"/>
              <a:ext cx="704488" cy="420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6" descr="No alt text provided for this image">
              <a:extLst>
                <a:ext uri="{FF2B5EF4-FFF2-40B4-BE49-F238E27FC236}">
                  <a16:creationId xmlns:a16="http://schemas.microsoft.com/office/drawing/2014/main" id="{9348F8E6-2E08-6D3D-F67A-A7115B2E3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alphaModFix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527" b="92473" l="9921" r="89815">
                          <a14:foregroundMark x1="45767" y1="7527" x2="50926" y2="7957"/>
                          <a14:foregroundMark x1="46561" y1="92473" x2="49471" y2="91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30" y="3901158"/>
              <a:ext cx="873725" cy="537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2" descr="No alt text provided for this image">
              <a:extLst>
                <a:ext uri="{FF2B5EF4-FFF2-40B4-BE49-F238E27FC236}">
                  <a16:creationId xmlns:a16="http://schemas.microsoft.com/office/drawing/2014/main" id="{941015AE-D6AE-8916-A422-7F005052A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alphaModFix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4156" b="95065" l="9948" r="90925">
                          <a14:foregroundMark x1="17976" y1="5974" x2="21117" y2="11948"/>
                          <a14:foregroundMark x1="26003" y1="88312" x2="22513" y2="95065"/>
                          <a14:foregroundMark x1="89180" y1="87792" x2="90925" y2="92208"/>
                          <a14:foregroundMark x1="83770" y1="4935" x2="83770" y2="7013"/>
                          <a14:foregroundMark x1="18499" y1="4156" x2="18674" y2="6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79" y="3901624"/>
              <a:ext cx="789810" cy="53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CA4352-3221-5A00-91EF-A1F5D4379125}"/>
                </a:ext>
              </a:extLst>
            </p:cNvPr>
            <p:cNvSpPr txBox="1"/>
            <p:nvPr/>
          </p:nvSpPr>
          <p:spPr>
            <a:xfrm>
              <a:off x="326519" y="4393318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Normal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EB85DD-88A3-42B3-8312-9CAFB77DD4DA}"/>
                </a:ext>
              </a:extLst>
            </p:cNvPr>
            <p:cNvSpPr txBox="1"/>
            <p:nvPr/>
          </p:nvSpPr>
          <p:spPr>
            <a:xfrm>
              <a:off x="984510" y="4394215"/>
              <a:ext cx="7777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Compact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62C373-53F1-E394-D878-4B8F5C0C1C8D}"/>
                </a:ext>
              </a:extLst>
            </p:cNvPr>
            <p:cNvSpPr txBox="1"/>
            <p:nvPr/>
          </p:nvSpPr>
          <p:spPr>
            <a:xfrm>
              <a:off x="1796061" y="4393318"/>
              <a:ext cx="4619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Mini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79529F-449B-5DE8-CC8C-33283A37626F}"/>
                </a:ext>
              </a:extLst>
            </p:cNvPr>
            <p:cNvSpPr txBox="1"/>
            <p:nvPr/>
          </p:nvSpPr>
          <p:spPr>
            <a:xfrm>
              <a:off x="2463022" y="4400571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Double</a:t>
              </a: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1AC3EE4-3011-E49F-7F31-922E498A072E}"/>
              </a:ext>
            </a:extLst>
          </p:cNvPr>
          <p:cNvSpPr/>
          <p:nvPr/>
        </p:nvSpPr>
        <p:spPr>
          <a:xfrm>
            <a:off x="66675" y="2819073"/>
            <a:ext cx="12090838" cy="678475"/>
          </a:xfrm>
          <a:prstGeom prst="roundRect">
            <a:avLst/>
          </a:prstGeom>
          <a:solidFill>
            <a:srgbClr val="5BD4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FFA82C-6028-BD7E-F142-40A6BCE8A228}"/>
              </a:ext>
            </a:extLst>
          </p:cNvPr>
          <p:cNvSpPr txBox="1"/>
          <p:nvPr/>
        </p:nvSpPr>
        <p:spPr>
          <a:xfrm>
            <a:off x="2235797" y="295050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b="1" i="1" dirty="0"/>
              <a:t>Categorical</a:t>
            </a:r>
            <a:endParaRPr lang="en-GB" sz="1600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F8EA81-8672-1F99-5029-D295B2D0DA32}"/>
              </a:ext>
            </a:extLst>
          </p:cNvPr>
          <p:cNvSpPr txBox="1"/>
          <p:nvPr/>
        </p:nvSpPr>
        <p:spPr>
          <a:xfrm>
            <a:off x="8935038" y="295050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b="1" i="1" dirty="0"/>
              <a:t>Numerical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27951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A3465-D0C3-219A-DCDD-B9F417D2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27FDB5-649E-E729-035E-8B83ECAC46EE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C5E0E9-9A53-00F5-6518-1A0A4A1DCD1B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5035853E-503D-6CC8-A4E2-D400190BF08F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13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D88FE5-D380-CD11-E694-01F66EC475C0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D27D-1C82-8FD4-EB45-EDBA04A8F091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48082A5-1DF9-D851-CAB5-966D00C5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864E27C-95F2-995F-C9B9-30D656F40B21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Value Level 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9F6F712-B169-EF84-3A09-62D7C0C254E6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A0CD5-74DA-5BFD-DAB9-5AD81EF73AD9}"/>
              </a:ext>
            </a:extLst>
          </p:cNvPr>
          <p:cNvSpPr txBox="1"/>
          <p:nvPr/>
        </p:nvSpPr>
        <p:spPr>
          <a:xfrm>
            <a:off x="680433" y="1946183"/>
            <a:ext cx="1147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Assigns 1 if both within TOD and outside ODD conditions are met</a:t>
            </a:r>
          </a:p>
        </p:txBody>
      </p:sp>
      <p:pic>
        <p:nvPicPr>
          <p:cNvPr id="46" name="Picture 45" descr="A diagram of a pyramid&#10;&#10;AI-generated content may be incorrect.">
            <a:extLst>
              <a:ext uri="{FF2B5EF4-FFF2-40B4-BE49-F238E27FC236}">
                <a16:creationId xmlns:a16="http://schemas.microsoft.com/office/drawing/2014/main" id="{BABCDBA1-3B89-D768-7FFB-7488186C9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91" y="1156996"/>
            <a:ext cx="2305110" cy="130965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B0E8BD-2409-9A34-AC76-EA3CC3CB8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78655"/>
              </p:ext>
            </p:extLst>
          </p:nvPr>
        </p:nvGraphicFramePr>
        <p:xfrm>
          <a:off x="503433" y="2890978"/>
          <a:ext cx="11021959" cy="2946413"/>
        </p:xfrm>
        <a:graphic>
          <a:graphicData uri="http://schemas.openxmlformats.org/drawingml/2006/table">
            <a:tbl>
              <a:tblPr firstRow="1" firstCol="1" bandRow="1"/>
              <a:tblGrid>
                <a:gridCol w="2300727">
                  <a:extLst>
                    <a:ext uri="{9D8B030D-6E8A-4147-A177-3AD203B41FA5}">
                      <a16:colId xmlns:a16="http://schemas.microsoft.com/office/drawing/2014/main" val="402475407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9630217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714973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2957109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212679092"/>
                    </a:ext>
                  </a:extLst>
                </a:gridCol>
                <a:gridCol w="2066432">
                  <a:extLst>
                    <a:ext uri="{9D8B030D-6E8A-4147-A177-3AD203B41FA5}">
                      <a16:colId xmlns:a16="http://schemas.microsoft.com/office/drawing/2014/main" val="3047521182"/>
                    </a:ext>
                  </a:extLst>
                </a:gridCol>
              </a:tblGrid>
              <a:tr h="4037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TOD Requirement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ODD Specification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Candidate Scenario Suite Data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Completeness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02832"/>
                  </a:ext>
                </a:extLst>
              </a:tr>
              <a:tr h="266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 TOD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Out-of-ODD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TOD ^ Out-of-ODD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201"/>
                  </a:ext>
                </a:extLst>
              </a:tr>
              <a:tr h="26607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Environmental Conditions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61696"/>
                  </a:ext>
                </a:extLst>
              </a:tr>
              <a:tr h="322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Wind [ 0 to 17.1 ]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Wind [ 0 to 20.7 ]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Wind [ 0 to 24.4 ]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582725"/>
                  </a:ext>
                </a:extLst>
              </a:tr>
              <a:tr h="3223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Scenery Elements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20168"/>
                  </a:ext>
                </a:extLst>
              </a:tr>
              <a:tr h="322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Drivable Area Type [ Motorway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Drivable Area Type [ Motorway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Drivable Area Type [ Motorway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791307"/>
                  </a:ext>
                </a:extLst>
              </a:tr>
              <a:tr h="322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Special structure [ Bridge, Rail crossing, Tunnel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Special structure [ Bridge, Rail crossing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Special structure [ Bridge, Tunnel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248936"/>
                  </a:ext>
                </a:extLst>
              </a:tr>
              <a:tr h="3223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Dynamic Elements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1699"/>
                  </a:ext>
                </a:extLst>
              </a:tr>
              <a:tr h="322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VRU [ Cyclist, Motorcyclist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VRU [ Motorcyclist, Pedestrian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VRU [ Motorcyclist, Pedestrian 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08970"/>
                  </a:ext>
                </a:extLst>
              </a:tr>
            </a:tbl>
          </a:graphicData>
        </a:graphic>
      </p:graphicFrame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9895AFC-F79D-C264-8259-C35969C953D5}"/>
              </a:ext>
            </a:extLst>
          </p:cNvPr>
          <p:cNvSpPr/>
          <p:nvPr/>
        </p:nvSpPr>
        <p:spPr>
          <a:xfrm>
            <a:off x="8107933" y="2590806"/>
            <a:ext cx="1046600" cy="369332"/>
          </a:xfrm>
          <a:prstGeom prst="wedgeRoundRectCallout">
            <a:avLst>
              <a:gd name="adj1" fmla="val -21803"/>
              <a:gd name="adj2" fmla="val 157227"/>
              <a:gd name="adj3" fmla="val 16667"/>
            </a:avLst>
          </a:prstGeom>
          <a:solidFill>
            <a:srgbClr val="FEE9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Scenario Suite vs ODD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A897DB4F-B209-8ACB-AC3A-E9A14E6B9B81}"/>
              </a:ext>
            </a:extLst>
          </p:cNvPr>
          <p:cNvSpPr/>
          <p:nvPr/>
        </p:nvSpPr>
        <p:spPr>
          <a:xfrm>
            <a:off x="6682074" y="2615687"/>
            <a:ext cx="1046600" cy="369331"/>
          </a:xfrm>
          <a:prstGeom prst="wedgeRoundRectCallout">
            <a:avLst>
              <a:gd name="adj1" fmla="val 26906"/>
              <a:gd name="adj2" fmla="val 146644"/>
              <a:gd name="adj3" fmla="val 16667"/>
            </a:avLst>
          </a:prstGeom>
          <a:solidFill>
            <a:srgbClr val="FEE9C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Scenario Suite vs TOD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337B182-89C0-40F0-2C9B-DB14FCF8F8BC}"/>
              </a:ext>
            </a:extLst>
          </p:cNvPr>
          <p:cNvSpPr/>
          <p:nvPr/>
        </p:nvSpPr>
        <p:spPr>
          <a:xfrm>
            <a:off x="9877891" y="1495142"/>
            <a:ext cx="2279622" cy="3810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394F-AC92-39F2-A354-A43C1FB9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385DB3-553F-EFA1-E0A0-1D602AA36B5D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ED95C5-5080-706F-5899-94CA95086E3C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67BBCC61-7308-780D-3D3D-F7970E9EB3AC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14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8650E-98A5-D484-B783-AD3F79E76372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941A3-A516-2999-6C8A-94471A4975EF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B4703DD-B1D2-8FF8-EAE3-92CEDA944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0BFCD9B-9207-B780-4ECD-A7FAF9714346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Micro-parameter Level 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7CEABFA-9AA1-1643-975F-8D073B6C6963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0AE52-E3FF-8855-80CB-04967F9D3645}"/>
              </a:ext>
            </a:extLst>
          </p:cNvPr>
          <p:cNvSpPr txBox="1"/>
          <p:nvPr/>
        </p:nvSpPr>
        <p:spPr>
          <a:xfrm>
            <a:off x="680432" y="5750929"/>
            <a:ext cx="11328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Amends the score of “Element Inclusion” after Value Level evaluation – an indication that an element cannot be considered </a:t>
            </a:r>
            <a:r>
              <a:rPr lang="en-GB" i="1" dirty="0"/>
              <a:t>complete</a:t>
            </a:r>
            <a:r>
              <a:rPr lang="en-GB" dirty="0"/>
              <a:t> if it its micro-parameters have not been considered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C14CF3-5A38-E606-D0FF-37AD477A17D7}"/>
              </a:ext>
            </a:extLst>
          </p:cNvPr>
          <p:cNvGrpSpPr/>
          <p:nvPr/>
        </p:nvGrpSpPr>
        <p:grpSpPr>
          <a:xfrm>
            <a:off x="908976" y="3669502"/>
            <a:ext cx="4956173" cy="1770297"/>
            <a:chOff x="345353" y="3013611"/>
            <a:chExt cx="4956173" cy="1770297"/>
          </a:xfrm>
        </p:grpSpPr>
        <p:pic>
          <p:nvPicPr>
            <p:cNvPr id="9" name="Picture 2" descr="Roundabout Good Ware Flat icon | Freepik">
              <a:extLst>
                <a:ext uri="{FF2B5EF4-FFF2-40B4-BE49-F238E27FC236}">
                  <a16:creationId xmlns:a16="http://schemas.microsoft.com/office/drawing/2014/main" id="{9EB5A5C0-A0D8-F029-8646-4BAB74E3A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697" y="3852990"/>
              <a:ext cx="660690" cy="6606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C1D39E-2A6C-C089-0006-8D9CEBE49948}"/>
                </a:ext>
              </a:extLst>
            </p:cNvPr>
            <p:cNvSpPr txBox="1"/>
            <p:nvPr/>
          </p:nvSpPr>
          <p:spPr>
            <a:xfrm>
              <a:off x="2136984" y="4476131"/>
              <a:ext cx="1266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Roundabout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ECC24C9-E64F-AF3D-7B89-D1820A57A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3310" y="3456819"/>
              <a:ext cx="454558" cy="3961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6EDE56-4C16-089B-7364-2AB716A75AA2}"/>
                </a:ext>
              </a:extLst>
            </p:cNvPr>
            <p:cNvSpPr txBox="1"/>
            <p:nvPr/>
          </p:nvSpPr>
          <p:spPr>
            <a:xfrm>
              <a:off x="3348901" y="3246826"/>
              <a:ext cx="1952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Number of exits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CCD724-62E0-C6D7-12B1-77B78367C0F9}"/>
                </a:ext>
              </a:extLst>
            </p:cNvPr>
            <p:cNvCxnSpPr>
              <a:cxnSpLocks/>
            </p:cNvCxnSpPr>
            <p:nvPr/>
          </p:nvCxnSpPr>
          <p:spPr>
            <a:xfrm>
              <a:off x="2218154" y="3410999"/>
              <a:ext cx="399047" cy="4311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8D8C65-AF17-254C-EEE3-108B698801C9}"/>
                </a:ext>
              </a:extLst>
            </p:cNvPr>
            <p:cNvSpPr txBox="1"/>
            <p:nvPr/>
          </p:nvSpPr>
          <p:spPr>
            <a:xfrm>
              <a:off x="1118038" y="3013611"/>
              <a:ext cx="2037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Central island features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C307D09-B581-ACDA-6099-9C1FB977066A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4187569"/>
              <a:ext cx="771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39D81A-07FE-9F42-E493-F77CB8864C9E}"/>
                </a:ext>
              </a:extLst>
            </p:cNvPr>
            <p:cNvSpPr txBox="1"/>
            <p:nvPr/>
          </p:nvSpPr>
          <p:spPr>
            <a:xfrm>
              <a:off x="345353" y="4015442"/>
              <a:ext cx="1295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Traffic control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815834-E90C-43B5-4A20-5FE61D12C99A}"/>
                </a:ext>
              </a:extLst>
            </p:cNvPr>
            <p:cNvSpPr txBox="1"/>
            <p:nvPr/>
          </p:nvSpPr>
          <p:spPr>
            <a:xfrm>
              <a:off x="3727135" y="4029446"/>
              <a:ext cx="1405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Splitter islands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37919B0-ED14-D0B7-2D7F-A56561A7C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5930" y="4205903"/>
              <a:ext cx="57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77B686-C209-4C93-F04C-F1E50FB3A776}"/>
              </a:ext>
            </a:extLst>
          </p:cNvPr>
          <p:cNvGrpSpPr/>
          <p:nvPr/>
        </p:nvGrpSpPr>
        <p:grpSpPr>
          <a:xfrm>
            <a:off x="6999125" y="3486335"/>
            <a:ext cx="4238648" cy="1926500"/>
            <a:chOff x="6193010" y="2857407"/>
            <a:chExt cx="4238648" cy="1926500"/>
          </a:xfrm>
        </p:grpSpPr>
        <p:pic>
          <p:nvPicPr>
            <p:cNvPr id="3074" name="Picture 2" descr="Pedestrian - Free people icons">
              <a:extLst>
                <a:ext uri="{FF2B5EF4-FFF2-40B4-BE49-F238E27FC236}">
                  <a16:creationId xmlns:a16="http://schemas.microsoft.com/office/drawing/2014/main" id="{71B19385-5A90-3AEC-753F-3832DDD3F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67" y="3723081"/>
              <a:ext cx="773181" cy="773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AD3BBE-D022-4A4F-0E79-6B5733D73CA9}"/>
                </a:ext>
              </a:extLst>
            </p:cNvPr>
            <p:cNvSpPr txBox="1"/>
            <p:nvPr/>
          </p:nvSpPr>
          <p:spPr>
            <a:xfrm>
              <a:off x="7028037" y="4476130"/>
              <a:ext cx="2063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Vulnerable Road User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311114D-81AC-4142-5D4A-25126D61C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4169" y="3242395"/>
              <a:ext cx="454558" cy="3961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D2C6C5-6669-6297-ED92-7191615AE39D}"/>
                </a:ext>
              </a:extLst>
            </p:cNvPr>
            <p:cNvSpPr txBox="1"/>
            <p:nvPr/>
          </p:nvSpPr>
          <p:spPr>
            <a:xfrm>
              <a:off x="8441448" y="2936609"/>
              <a:ext cx="1952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Clothing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5B35CF-AC1F-0407-7A9E-CE04F076C9A3}"/>
                </a:ext>
              </a:extLst>
            </p:cNvPr>
            <p:cNvCxnSpPr>
              <a:cxnSpLocks/>
            </p:cNvCxnSpPr>
            <p:nvPr/>
          </p:nvCxnSpPr>
          <p:spPr>
            <a:xfrm>
              <a:off x="7459274" y="3171031"/>
              <a:ext cx="416652" cy="45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99322B-335C-FDF9-9154-70C68C496F31}"/>
                </a:ext>
              </a:extLst>
            </p:cNvPr>
            <p:cNvSpPr txBox="1"/>
            <p:nvPr/>
          </p:nvSpPr>
          <p:spPr>
            <a:xfrm>
              <a:off x="6620333" y="2857407"/>
              <a:ext cx="1707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Physical attributes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38FCFE-3C9F-EE01-3B4B-D4BE2E55B2FB}"/>
                </a:ext>
              </a:extLst>
            </p:cNvPr>
            <p:cNvCxnSpPr>
              <a:cxnSpLocks/>
            </p:cNvCxnSpPr>
            <p:nvPr/>
          </p:nvCxnSpPr>
          <p:spPr>
            <a:xfrm>
              <a:off x="7035443" y="3740382"/>
              <a:ext cx="632157" cy="1405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29CA49-D05D-DE08-F758-25E2CB67493A}"/>
                </a:ext>
              </a:extLst>
            </p:cNvPr>
            <p:cNvSpPr txBox="1"/>
            <p:nvPr/>
          </p:nvSpPr>
          <p:spPr>
            <a:xfrm>
              <a:off x="6193010" y="3544855"/>
              <a:ext cx="1044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Objects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1293FAF-2BD5-17C7-79F0-33734E7365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1448" y="3810645"/>
              <a:ext cx="564900" cy="63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160FBC-A477-1DC8-6921-3F63201E53E3}"/>
                </a:ext>
              </a:extLst>
            </p:cNvPr>
            <p:cNvSpPr txBox="1"/>
            <p:nvPr/>
          </p:nvSpPr>
          <p:spPr>
            <a:xfrm>
              <a:off x="9046301" y="3632332"/>
              <a:ext cx="1385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Mobility assist</a:t>
              </a:r>
            </a:p>
          </p:txBody>
        </p:sp>
      </p:grpSp>
      <p:pic>
        <p:nvPicPr>
          <p:cNvPr id="37" name="Picture 36" descr="A diagram of a pyramid&#10;&#10;AI-generated content may be incorrect.">
            <a:extLst>
              <a:ext uri="{FF2B5EF4-FFF2-40B4-BE49-F238E27FC236}">
                <a16:creationId xmlns:a16="http://schemas.microsoft.com/office/drawing/2014/main" id="{3682ADF3-D263-2EB6-6A21-188D1E1AF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91" y="1156996"/>
            <a:ext cx="2305110" cy="130965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5CF8022-E85B-FA95-5256-1511AF2CD0EE}"/>
              </a:ext>
            </a:extLst>
          </p:cNvPr>
          <p:cNvSpPr/>
          <p:nvPr/>
        </p:nvSpPr>
        <p:spPr>
          <a:xfrm>
            <a:off x="9877891" y="1820262"/>
            <a:ext cx="227962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D12F46-0238-1B7C-1B02-B7DCE1D4B7AC}"/>
              </a:ext>
            </a:extLst>
          </p:cNvPr>
          <p:cNvSpPr/>
          <p:nvPr/>
        </p:nvSpPr>
        <p:spPr>
          <a:xfrm>
            <a:off x="50581" y="2610624"/>
            <a:ext cx="12090838" cy="678475"/>
          </a:xfrm>
          <a:prstGeom prst="roundRect">
            <a:avLst/>
          </a:prstGeom>
          <a:solidFill>
            <a:srgbClr val="C1D62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798D44-2519-7B8A-E208-CB24C13A966D}"/>
              </a:ext>
            </a:extLst>
          </p:cNvPr>
          <p:cNvSpPr txBox="1"/>
          <p:nvPr/>
        </p:nvSpPr>
        <p:spPr>
          <a:xfrm>
            <a:off x="4714788" y="2781155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b="1" i="1" dirty="0"/>
              <a:t>Influential attributes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D5AF54-A9B2-97B4-57C3-B4E943CFAB67}"/>
              </a:ext>
            </a:extLst>
          </p:cNvPr>
          <p:cNvSpPr txBox="1"/>
          <p:nvPr/>
        </p:nvSpPr>
        <p:spPr>
          <a:xfrm>
            <a:off x="680433" y="1946183"/>
            <a:ext cx="931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Within each element, assigns a score of 1 if associated micro-parameters are included</a:t>
            </a:r>
          </a:p>
        </p:txBody>
      </p:sp>
    </p:spTree>
    <p:extLst>
      <p:ext uri="{BB962C8B-B14F-4D97-AF65-F5344CB8AC3E}">
        <p14:creationId xmlns:p14="http://schemas.microsoft.com/office/powerpoint/2010/main" val="343084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3E83-48B3-0780-E254-ED3779588698}"/>
              </a:ext>
            </a:extLst>
          </p:cNvPr>
          <p:cNvSpPr/>
          <p:nvPr/>
        </p:nvSpPr>
        <p:spPr>
          <a:xfrm>
            <a:off x="0" y="137315"/>
            <a:ext cx="12192000" cy="6720685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266AEB1-7134-5DE8-4D2D-6EEE41692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01805"/>
              </p:ext>
            </p:extLst>
          </p:nvPr>
        </p:nvGraphicFramePr>
        <p:xfrm>
          <a:off x="7230912" y="2028071"/>
          <a:ext cx="4961088" cy="27353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1288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</a:tblGrid>
              <a:tr h="62982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rgbClr val="4B4C4D"/>
                          </a:solidFill>
                          <a:latin typeface="+mn-lt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rgbClr val="4B4C4D"/>
                          </a:solidFill>
                          <a:latin typeface="+mn-lt"/>
                        </a:rPr>
                        <a:t>Completeness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In-TOD conditions</a:t>
                      </a:r>
                      <a:endParaRPr lang="en-US" sz="11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Out-of-ODD conditions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&amp; out-of-TOD)</a:t>
                      </a:r>
                      <a:endParaRPr lang="en-US" sz="105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Occurrence distribution comparison</a:t>
                      </a:r>
                      <a:endParaRPr lang="en-US" sz="11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Micro-parameters</a:t>
                      </a:r>
                      <a:endParaRPr lang="en-US" sz="11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466982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F5DB8-64BC-E206-6BF3-823DCE714D67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20FC-A11B-BC3C-5A2C-4A22EAAA26D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red and black rectangle&#10;&#10;Description automatically generated">
            <a:extLst>
              <a:ext uri="{FF2B5EF4-FFF2-40B4-BE49-F238E27FC236}">
                <a16:creationId xmlns:a16="http://schemas.microsoft.com/office/drawing/2014/main" id="{49A04BC1-5B3D-FEA9-845B-1ECAB9F9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1424939"/>
            <a:ext cx="265177" cy="381001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2227E620-55BE-7E90-D384-3586B77A1A7C}"/>
              </a:ext>
            </a:extLst>
          </p:cNvPr>
          <p:cNvSpPr/>
          <p:nvPr/>
        </p:nvSpPr>
        <p:spPr>
          <a:xfrm>
            <a:off x="0" y="1156297"/>
            <a:ext cx="8080019" cy="5839013"/>
          </a:xfrm>
          <a:custGeom>
            <a:avLst/>
            <a:gdLst>
              <a:gd name="connsiteX0" fmla="*/ 0 w 8080019"/>
              <a:gd name="connsiteY0" fmla="*/ 0 h 5756534"/>
              <a:gd name="connsiteX1" fmla="*/ 8080019 w 8080019"/>
              <a:gd name="connsiteY1" fmla="*/ 0 h 5756534"/>
              <a:gd name="connsiteX2" fmla="*/ 8080019 w 8080019"/>
              <a:gd name="connsiteY2" fmla="*/ 5756534 h 5756534"/>
              <a:gd name="connsiteX3" fmla="*/ 0 w 8080019"/>
              <a:gd name="connsiteY3" fmla="*/ 5756534 h 5756534"/>
              <a:gd name="connsiteX4" fmla="*/ 0 w 8080019"/>
              <a:gd name="connsiteY4" fmla="*/ 0 h 575653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5727344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6079769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019" h="5775584">
                <a:moveTo>
                  <a:pt x="0" y="0"/>
                </a:moveTo>
                <a:lnTo>
                  <a:pt x="8080019" y="0"/>
                </a:lnTo>
                <a:lnTo>
                  <a:pt x="6079769" y="5775584"/>
                </a:lnTo>
                <a:lnTo>
                  <a:pt x="0" y="5756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30">
            <a:extLst>
              <a:ext uri="{FF2B5EF4-FFF2-40B4-BE49-F238E27FC236}">
                <a16:creationId xmlns:a16="http://schemas.microsoft.com/office/drawing/2014/main" id="{18655ACB-23C4-A5AC-78CE-DEE7DFDDEB09}"/>
              </a:ext>
            </a:extLst>
          </p:cNvPr>
          <p:cNvSpPr txBox="1">
            <a:spLocks/>
          </p:cNvSpPr>
          <p:nvPr/>
        </p:nvSpPr>
        <p:spPr>
          <a:xfrm>
            <a:off x="11049166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15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09E056-A461-C70A-59AE-439922B1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EF3CAA-256C-EE28-2748-90645340122F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24F2E55-BFCC-82E5-A2E2-E012222B4952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EDC9B5-2437-74FC-5E35-93991EB50F6C}"/>
              </a:ext>
            </a:extLst>
          </p:cNvPr>
          <p:cNvCxnSpPr>
            <a:cxnSpLocks/>
          </p:cNvCxnSpPr>
          <p:nvPr/>
        </p:nvCxnSpPr>
        <p:spPr>
          <a:xfrm flipH="1">
            <a:off x="6848475" y="4762853"/>
            <a:ext cx="5343525" cy="5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F1760-3298-3BCB-4748-5651D844976E}"/>
              </a:ext>
            </a:extLst>
          </p:cNvPr>
          <p:cNvCxnSpPr>
            <a:cxnSpLocks/>
          </p:cNvCxnSpPr>
          <p:nvPr/>
        </p:nvCxnSpPr>
        <p:spPr>
          <a:xfrm flipH="1">
            <a:off x="7031831" y="4234824"/>
            <a:ext cx="51601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C619E8-F93A-887E-B5D4-488A08B0B652}"/>
              </a:ext>
            </a:extLst>
          </p:cNvPr>
          <p:cNvCxnSpPr>
            <a:cxnSpLocks/>
          </p:cNvCxnSpPr>
          <p:nvPr/>
        </p:nvCxnSpPr>
        <p:spPr>
          <a:xfrm flipH="1">
            <a:off x="7205663" y="3709166"/>
            <a:ext cx="49863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8F7149-7E35-6520-DC6C-B2E6EBBF33CB}"/>
              </a:ext>
            </a:extLst>
          </p:cNvPr>
          <p:cNvCxnSpPr>
            <a:cxnSpLocks/>
          </p:cNvCxnSpPr>
          <p:nvPr/>
        </p:nvCxnSpPr>
        <p:spPr>
          <a:xfrm flipH="1">
            <a:off x="7381875" y="3183509"/>
            <a:ext cx="48101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2" name="Picture 51" descr="A diagram of a pyramid&#10;&#10;AI-generated content may be incorrect.">
            <a:extLst>
              <a:ext uri="{FF2B5EF4-FFF2-40B4-BE49-F238E27FC236}">
                <a16:creationId xmlns:a16="http://schemas.microsoft.com/office/drawing/2014/main" id="{7FC1C000-5003-21F0-BEB0-03821ABBB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3" y="2358528"/>
            <a:ext cx="5521313" cy="3136958"/>
          </a:xfrm>
          <a:prstGeom prst="rect">
            <a:avLst/>
          </a:prstGeom>
        </p:spPr>
      </p:pic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49E8D9A4-7904-BA46-3954-0AE44A7626AA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Completeness</a:t>
            </a:r>
          </a:p>
        </p:txBody>
      </p:sp>
    </p:spTree>
    <p:extLst>
      <p:ext uri="{BB962C8B-B14F-4D97-AF65-F5344CB8AC3E}">
        <p14:creationId xmlns:p14="http://schemas.microsoft.com/office/powerpoint/2010/main" val="405953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1121B-128D-622D-0582-DFF12ACD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50E44D-D212-857A-CFCE-A71C87A21203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48DA88-687F-202A-017E-70B2467239DC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C5332AE-D0A1-E803-3772-F56CB83CD26E}"/>
              </a:ext>
            </a:extLst>
          </p:cNvPr>
          <p:cNvSpPr txBox="1">
            <a:spLocks/>
          </p:cNvSpPr>
          <p:nvPr/>
        </p:nvSpPr>
        <p:spPr>
          <a:xfrm>
            <a:off x="503433" y="334463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OASISS in AI Safety Assurance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A58A36D-B0EA-03F1-270F-74EAD6EB0A40}"/>
              </a:ext>
            </a:extLst>
          </p:cNvPr>
          <p:cNvSpPr txBox="1">
            <a:spLocks/>
          </p:cNvSpPr>
          <p:nvPr/>
        </p:nvSpPr>
        <p:spPr>
          <a:xfrm>
            <a:off x="8743336" y="6430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1B6195-72C9-4FAE-85A2-892D04A20BBB}" type="slidenum">
              <a:rPr lang="en-GB" smtClean="0">
                <a:solidFill>
                  <a:schemeClr val="bg1"/>
                </a:solidFill>
              </a:rPr>
              <a:pPr/>
              <a:t>16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C463A0-126A-FA85-D553-CD08B92EB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8B7149AB-5A77-8CC7-1EA6-5C2861BF166E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16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Slide Number Placeholder 30">
            <a:extLst>
              <a:ext uri="{FF2B5EF4-FFF2-40B4-BE49-F238E27FC236}">
                <a16:creationId xmlns:a16="http://schemas.microsoft.com/office/drawing/2014/main" id="{B78E0B15-D20A-295F-13DC-DAE4665EB79B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16</a:t>
            </a:fld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08E9DA1-DCFE-DCE8-0C32-42C7127285F0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6B75A43-9E21-4D61-5377-520803108E01}"/>
              </a:ext>
            </a:extLst>
          </p:cNvPr>
          <p:cNvSpPr/>
          <p:nvPr/>
        </p:nvSpPr>
        <p:spPr>
          <a:xfrm>
            <a:off x="7275988" y="2218202"/>
            <a:ext cx="2776298" cy="529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Is the dataset representative of the TOD?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E37691-3404-EFE0-0E14-E7F8D5481EE4}"/>
              </a:ext>
            </a:extLst>
          </p:cNvPr>
          <p:cNvGrpSpPr/>
          <p:nvPr/>
        </p:nvGrpSpPr>
        <p:grpSpPr>
          <a:xfrm>
            <a:off x="7491686" y="730510"/>
            <a:ext cx="2159537" cy="1575376"/>
            <a:chOff x="2246214" y="1455730"/>
            <a:chExt cx="2159537" cy="15753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E3E926-37BE-1BF0-E696-C992BD5C2C2A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6816AEC7-A1A2-0771-4256-35FDABA925BC}"/>
                </a:ext>
              </a:extLst>
            </p:cNvPr>
            <p:cNvSpPr txBox="1"/>
            <p:nvPr/>
          </p:nvSpPr>
          <p:spPr>
            <a:xfrm>
              <a:off x="2246214" y="1692103"/>
              <a:ext cx="2159537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Representativeness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D677BFC-2D7F-992C-1F5F-ADF48A5072E7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8CE9B4-0A5D-7092-8DC0-55A253F7F8E3}"/>
              </a:ext>
            </a:extLst>
          </p:cNvPr>
          <p:cNvGrpSpPr/>
          <p:nvPr/>
        </p:nvGrpSpPr>
        <p:grpSpPr>
          <a:xfrm rot="19216301">
            <a:off x="6614135" y="2185405"/>
            <a:ext cx="368213" cy="403797"/>
            <a:chOff x="2041610" y="2052095"/>
            <a:chExt cx="368213" cy="403797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77270BBC-FBE1-0242-4DAC-C44B140F97CC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Arrow: Right 6">
              <a:extLst>
                <a:ext uri="{FF2B5EF4-FFF2-40B4-BE49-F238E27FC236}">
                  <a16:creationId xmlns:a16="http://schemas.microsoft.com/office/drawing/2014/main" id="{C0BD70EC-D321-BD84-C6A2-9C22BA0D6053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AEE3216-4DC8-7221-7994-2488136681A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1341" y="1294311"/>
            <a:ext cx="10351905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3E83-48B3-0780-E254-ED3779588698}"/>
              </a:ext>
            </a:extLst>
          </p:cNvPr>
          <p:cNvSpPr/>
          <p:nvPr/>
        </p:nvSpPr>
        <p:spPr>
          <a:xfrm>
            <a:off x="0" y="137315"/>
            <a:ext cx="12192000" cy="6720685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F5DB8-64BC-E206-6BF3-823DCE714D67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20FC-A11B-BC3C-5A2C-4A22EAAA26D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227E620-55BE-7E90-D384-3586B77A1A7C}"/>
              </a:ext>
            </a:extLst>
          </p:cNvPr>
          <p:cNvSpPr/>
          <p:nvPr/>
        </p:nvSpPr>
        <p:spPr>
          <a:xfrm>
            <a:off x="0" y="1156297"/>
            <a:ext cx="8080019" cy="5839013"/>
          </a:xfrm>
          <a:custGeom>
            <a:avLst/>
            <a:gdLst>
              <a:gd name="connsiteX0" fmla="*/ 0 w 8080019"/>
              <a:gd name="connsiteY0" fmla="*/ 0 h 5756534"/>
              <a:gd name="connsiteX1" fmla="*/ 8080019 w 8080019"/>
              <a:gd name="connsiteY1" fmla="*/ 0 h 5756534"/>
              <a:gd name="connsiteX2" fmla="*/ 8080019 w 8080019"/>
              <a:gd name="connsiteY2" fmla="*/ 5756534 h 5756534"/>
              <a:gd name="connsiteX3" fmla="*/ 0 w 8080019"/>
              <a:gd name="connsiteY3" fmla="*/ 5756534 h 5756534"/>
              <a:gd name="connsiteX4" fmla="*/ 0 w 8080019"/>
              <a:gd name="connsiteY4" fmla="*/ 0 h 575653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5727344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6079769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019" h="5775584">
                <a:moveTo>
                  <a:pt x="0" y="0"/>
                </a:moveTo>
                <a:lnTo>
                  <a:pt x="8080019" y="0"/>
                </a:lnTo>
                <a:lnTo>
                  <a:pt x="6079769" y="5775584"/>
                </a:lnTo>
                <a:lnTo>
                  <a:pt x="0" y="5756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2ED0570-401A-3E6C-3447-5B1136BF193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Representativeness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27E28DB-8A76-F1A8-8830-5CB87BE30E9B}"/>
              </a:ext>
            </a:extLst>
          </p:cNvPr>
          <p:cNvSpPr txBox="1">
            <a:spLocks/>
          </p:cNvSpPr>
          <p:nvPr/>
        </p:nvSpPr>
        <p:spPr>
          <a:xfrm>
            <a:off x="8092425" y="1952527"/>
            <a:ext cx="3702807" cy="40578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“A scenario suite is </a:t>
            </a:r>
            <a:r>
              <a:rPr lang="en-GB" sz="2400" dirty="0">
                <a:solidFill>
                  <a:srgbClr val="00B0F0"/>
                </a:solidFill>
              </a:rPr>
              <a:t>representative of the system’s area of deployment </a:t>
            </a:r>
            <a:r>
              <a:rPr lang="en-GB" sz="2400" dirty="0"/>
              <a:t>if the suite exhibits a distribution that is </a:t>
            </a:r>
            <a:r>
              <a:rPr lang="en-GB" sz="2400" dirty="0">
                <a:solidFill>
                  <a:srgbClr val="00B0F0"/>
                </a:solidFill>
              </a:rPr>
              <a:t>same or similar </a:t>
            </a:r>
            <a:r>
              <a:rPr lang="en-GB" sz="2400" dirty="0"/>
              <a:t>to that of real-world recorded data from that area at both </a:t>
            </a:r>
            <a:r>
              <a:rPr lang="en-GB" sz="2400" dirty="0">
                <a:solidFill>
                  <a:srgbClr val="00B0F0"/>
                </a:solidFill>
              </a:rPr>
              <a:t>individual element </a:t>
            </a:r>
            <a:r>
              <a:rPr lang="en-GB" sz="2400" dirty="0"/>
              <a:t>and</a:t>
            </a:r>
            <a:r>
              <a:rPr lang="en-GB" sz="2400" dirty="0">
                <a:solidFill>
                  <a:srgbClr val="00B0F0"/>
                </a:solidFill>
              </a:rPr>
              <a:t> joint element </a:t>
            </a:r>
            <a:r>
              <a:rPr lang="en-GB" sz="2400" dirty="0"/>
              <a:t>levels.”</a:t>
            </a:r>
          </a:p>
        </p:txBody>
      </p:sp>
      <p:sp>
        <p:nvSpPr>
          <p:cNvPr id="5" name="Slide Number Placeholder 30">
            <a:extLst>
              <a:ext uri="{FF2B5EF4-FFF2-40B4-BE49-F238E27FC236}">
                <a16:creationId xmlns:a16="http://schemas.microsoft.com/office/drawing/2014/main" id="{18655ACB-23C4-A5AC-78CE-DEE7DFDDEB09}"/>
              </a:ext>
            </a:extLst>
          </p:cNvPr>
          <p:cNvSpPr txBox="1">
            <a:spLocks/>
          </p:cNvSpPr>
          <p:nvPr/>
        </p:nvSpPr>
        <p:spPr>
          <a:xfrm>
            <a:off x="11049166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17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09E056-A461-C70A-59AE-439922B1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EF3CAA-256C-EE28-2748-90645340122F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2025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EA780F4-6981-7BE8-6878-761129D6B62C}"/>
              </a:ext>
            </a:extLst>
          </p:cNvPr>
          <p:cNvGrpSpPr/>
          <p:nvPr/>
        </p:nvGrpSpPr>
        <p:grpSpPr>
          <a:xfrm>
            <a:off x="1555360" y="2698201"/>
            <a:ext cx="4847989" cy="2003873"/>
            <a:chOff x="1949643" y="2723368"/>
            <a:chExt cx="4847989" cy="2003873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F82CC46E-1184-23D3-727B-2E4EACCC6505}"/>
                </a:ext>
              </a:extLst>
            </p:cNvPr>
            <p:cNvGrpSpPr/>
            <p:nvPr/>
          </p:nvGrpSpPr>
          <p:grpSpPr>
            <a:xfrm>
              <a:off x="1949643" y="2723368"/>
              <a:ext cx="2529565" cy="2003873"/>
              <a:chOff x="1949643" y="2723368"/>
              <a:chExt cx="2529565" cy="2003873"/>
            </a:xfrm>
          </p:grpSpPr>
          <p:sp>
            <p:nvSpPr>
              <p:cNvPr id="135" name="Isosceles Triangle 134">
                <a:extLst>
                  <a:ext uri="{FF2B5EF4-FFF2-40B4-BE49-F238E27FC236}">
                    <a16:creationId xmlns:a16="http://schemas.microsoft.com/office/drawing/2014/main" id="{CF0106F2-F507-FF89-CF10-4A9B85B0BAED}"/>
                  </a:ext>
                </a:extLst>
              </p:cNvPr>
              <p:cNvSpPr/>
              <p:nvPr/>
            </p:nvSpPr>
            <p:spPr>
              <a:xfrm>
                <a:off x="2500311" y="2723368"/>
                <a:ext cx="1338264" cy="1103302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2E4190E-AF66-C483-F306-35B4B0825863}"/>
                  </a:ext>
                </a:extLst>
              </p:cNvPr>
              <p:cNvSpPr txBox="1"/>
              <p:nvPr/>
            </p:nvSpPr>
            <p:spPr>
              <a:xfrm>
                <a:off x="2727682" y="3341327"/>
                <a:ext cx="986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rgbClr val="000000"/>
                    </a:solidFill>
                  </a:rPr>
                  <a:t>Level 1</a:t>
                </a: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45C2869-7DEC-79A7-E74F-5207132F9C1F}"/>
                  </a:ext>
                </a:extLst>
              </p:cNvPr>
              <p:cNvSpPr/>
              <p:nvPr/>
            </p:nvSpPr>
            <p:spPr>
              <a:xfrm>
                <a:off x="1949643" y="3845594"/>
                <a:ext cx="2439001" cy="881647"/>
              </a:xfrm>
              <a:custGeom>
                <a:avLst/>
                <a:gdLst>
                  <a:gd name="connsiteX0" fmla="*/ 527641 w 2391978"/>
                  <a:gd name="connsiteY0" fmla="*/ 0 h 869145"/>
                  <a:gd name="connsiteX1" fmla="*/ 1864337 w 2391978"/>
                  <a:gd name="connsiteY1" fmla="*/ 0 h 869145"/>
                  <a:gd name="connsiteX2" fmla="*/ 2391978 w 2391978"/>
                  <a:gd name="connsiteY2" fmla="*/ 869145 h 869145"/>
                  <a:gd name="connsiteX3" fmla="*/ 0 w 2391978"/>
                  <a:gd name="connsiteY3" fmla="*/ 869145 h 86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978" h="869145">
                    <a:moveTo>
                      <a:pt x="527641" y="0"/>
                    </a:moveTo>
                    <a:lnTo>
                      <a:pt x="1864337" y="0"/>
                    </a:lnTo>
                    <a:lnTo>
                      <a:pt x="2391978" y="869145"/>
                    </a:lnTo>
                    <a:lnTo>
                      <a:pt x="0" y="86914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1FC0864-62D7-F0A7-D0D4-7326D30322B6}"/>
                  </a:ext>
                </a:extLst>
              </p:cNvPr>
              <p:cNvSpPr txBox="1"/>
              <p:nvPr/>
            </p:nvSpPr>
            <p:spPr>
              <a:xfrm>
                <a:off x="2744937" y="4116382"/>
                <a:ext cx="986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rgbClr val="000000"/>
                    </a:solidFill>
                  </a:rPr>
                  <a:t>Level 2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4A78BD3F-74CB-11D8-03CF-7F4866DC1C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0809" y="3525993"/>
                <a:ext cx="878399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542DFBC-267B-6A3B-0211-715C7344A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4496" y="4285659"/>
                <a:ext cx="764712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B7E0C26-A39A-647A-259A-F2832355A0B6}"/>
                </a:ext>
              </a:extLst>
            </p:cNvPr>
            <p:cNvSpPr txBox="1"/>
            <p:nvPr/>
          </p:nvSpPr>
          <p:spPr>
            <a:xfrm>
              <a:off x="4587623" y="3356716"/>
              <a:ext cx="2210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Single distribution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D681497-4AC7-49D5-8A3D-C98716E6A367}"/>
                </a:ext>
              </a:extLst>
            </p:cNvPr>
            <p:cNvSpPr txBox="1"/>
            <p:nvPr/>
          </p:nvSpPr>
          <p:spPr>
            <a:xfrm>
              <a:off x="4556452" y="4116382"/>
              <a:ext cx="2210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Joint distribution</a:t>
              </a:r>
            </a:p>
          </p:txBody>
        </p:sp>
      </p:grpSp>
      <p:sp>
        <p:nvSpPr>
          <p:cNvPr id="141" name="Right Triangle 140">
            <a:extLst>
              <a:ext uri="{FF2B5EF4-FFF2-40B4-BE49-F238E27FC236}">
                <a16:creationId xmlns:a16="http://schemas.microsoft.com/office/drawing/2014/main" id="{328626A0-E729-2A24-0E15-205201ECBBC1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9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F7E70-B54D-D256-06B6-FD3B1DAA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519318-2853-FFAD-6AE0-36EDBF708DCF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0BED03-05E1-00B4-63A8-B079CF290783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E95268AE-DFA3-DD11-11F3-620C83E36B6F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18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153B8-8185-3B29-2B56-0007D3463E0E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9E9D11-13FF-1A9F-6A88-3C02F430EAB0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B95E0B0-8136-6F08-7CB8-D09F24E21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5CC4242-373A-1B7F-FEF5-AA975813D6ED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Representativeness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B39718-834F-2F56-5410-61E7DB37D488}"/>
              </a:ext>
            </a:extLst>
          </p:cNvPr>
          <p:cNvSpPr txBox="1"/>
          <p:nvPr/>
        </p:nvSpPr>
        <p:spPr>
          <a:xfrm>
            <a:off x="803439" y="1985973"/>
            <a:ext cx="6007658" cy="46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How well would the system perform </a:t>
            </a:r>
            <a:r>
              <a:rPr lang="en-GB" b="1" dirty="0"/>
              <a:t>within</a:t>
            </a:r>
            <a:r>
              <a:rPr lang="en-GB" dirty="0"/>
              <a:t> its </a:t>
            </a:r>
            <a:r>
              <a:rPr lang="en-GB" b="1" dirty="0"/>
              <a:t>TOD</a:t>
            </a:r>
            <a:r>
              <a:rPr lang="en-GB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20674C-1F55-E075-B643-63CA3FEA3650}"/>
              </a:ext>
            </a:extLst>
          </p:cNvPr>
          <p:cNvGrpSpPr/>
          <p:nvPr/>
        </p:nvGrpSpPr>
        <p:grpSpPr>
          <a:xfrm>
            <a:off x="7228409" y="2669570"/>
            <a:ext cx="2093066" cy="2121163"/>
            <a:chOff x="3467332" y="4300430"/>
            <a:chExt cx="2093066" cy="212116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C30AE69-EEDB-AA03-BE4E-6465FD163922}"/>
                </a:ext>
              </a:extLst>
            </p:cNvPr>
            <p:cNvSpPr/>
            <p:nvPr/>
          </p:nvSpPr>
          <p:spPr>
            <a:xfrm>
              <a:off x="3934426" y="4619060"/>
              <a:ext cx="1158948" cy="1382904"/>
            </a:xfrm>
            <a:prstGeom prst="ellipse">
              <a:avLst/>
            </a:prstGeom>
            <a:solidFill>
              <a:srgbClr val="FBB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31673A8-622B-312E-C0FE-248D8616F2B3}"/>
                </a:ext>
              </a:extLst>
            </p:cNvPr>
            <p:cNvSpPr/>
            <p:nvPr/>
          </p:nvSpPr>
          <p:spPr>
            <a:xfrm>
              <a:off x="3467332" y="4300430"/>
              <a:ext cx="2093066" cy="2121163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FE3088-B5D1-17F4-C9EA-62A56B98FFD5}"/>
                </a:ext>
              </a:extLst>
            </p:cNvPr>
            <p:cNvSpPr txBox="1"/>
            <p:nvPr/>
          </p:nvSpPr>
          <p:spPr>
            <a:xfrm>
              <a:off x="4182289" y="4795659"/>
              <a:ext cx="628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ODD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D245B8-264B-3DD1-30DE-AF8C961EFDBF}"/>
                </a:ext>
              </a:extLst>
            </p:cNvPr>
            <p:cNvSpPr/>
            <p:nvPr/>
          </p:nvSpPr>
          <p:spPr>
            <a:xfrm>
              <a:off x="4190893" y="5245385"/>
              <a:ext cx="619723" cy="649133"/>
            </a:xfrm>
            <a:custGeom>
              <a:avLst/>
              <a:gdLst>
                <a:gd name="connsiteX0" fmla="*/ 529551 w 619723"/>
                <a:gd name="connsiteY0" fmla="*/ 74939 h 649133"/>
                <a:gd name="connsiteX1" fmla="*/ 168044 w 619723"/>
                <a:gd name="connsiteY1" fmla="*/ 11143 h 649133"/>
                <a:gd name="connsiteX2" fmla="*/ 8556 w 619723"/>
                <a:gd name="connsiteY2" fmla="*/ 287590 h 649133"/>
                <a:gd name="connsiteX3" fmla="*/ 412593 w 619723"/>
                <a:gd name="connsiteY3" fmla="*/ 649097 h 649133"/>
                <a:gd name="connsiteX4" fmla="*/ 614612 w 619723"/>
                <a:gd name="connsiteY4" fmla="*/ 266325 h 649133"/>
                <a:gd name="connsiteX5" fmla="*/ 529551 w 619723"/>
                <a:gd name="connsiteY5" fmla="*/ 74939 h 6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723" h="649133">
                  <a:moveTo>
                    <a:pt x="529551" y="74939"/>
                  </a:moveTo>
                  <a:cubicBezTo>
                    <a:pt x="455123" y="32409"/>
                    <a:pt x="254876" y="-24299"/>
                    <a:pt x="168044" y="11143"/>
                  </a:cubicBezTo>
                  <a:cubicBezTo>
                    <a:pt x="81212" y="46585"/>
                    <a:pt x="-32202" y="181264"/>
                    <a:pt x="8556" y="287590"/>
                  </a:cubicBezTo>
                  <a:cubicBezTo>
                    <a:pt x="49314" y="393916"/>
                    <a:pt x="311584" y="652641"/>
                    <a:pt x="412593" y="649097"/>
                  </a:cubicBezTo>
                  <a:cubicBezTo>
                    <a:pt x="513602" y="645553"/>
                    <a:pt x="596891" y="362018"/>
                    <a:pt x="614612" y="266325"/>
                  </a:cubicBezTo>
                  <a:cubicBezTo>
                    <a:pt x="632333" y="170632"/>
                    <a:pt x="603979" y="117469"/>
                    <a:pt x="529551" y="74939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E83D33-21D6-DB1A-E23B-DE9521B8E57C}"/>
                </a:ext>
              </a:extLst>
            </p:cNvPr>
            <p:cNvSpPr txBox="1"/>
            <p:nvPr/>
          </p:nvSpPr>
          <p:spPr>
            <a:xfrm>
              <a:off x="4237996" y="5287880"/>
              <a:ext cx="619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TOD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892A44-EDD0-D305-D467-47C988269E36}"/>
              </a:ext>
            </a:extLst>
          </p:cNvPr>
          <p:cNvGrpSpPr/>
          <p:nvPr/>
        </p:nvGrpSpPr>
        <p:grpSpPr>
          <a:xfrm>
            <a:off x="9569338" y="2665983"/>
            <a:ext cx="2093066" cy="2121163"/>
            <a:chOff x="5808261" y="4296843"/>
            <a:chExt cx="2093066" cy="212116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246AF42-8A05-5878-2E1F-55D4D6C6B865}"/>
                </a:ext>
              </a:extLst>
            </p:cNvPr>
            <p:cNvSpPr/>
            <p:nvPr/>
          </p:nvSpPr>
          <p:spPr>
            <a:xfrm>
              <a:off x="5808261" y="4296843"/>
              <a:ext cx="2093066" cy="2121163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4AE5AC-7660-F0EC-AE2E-F029AF3E4F8B}"/>
                </a:ext>
              </a:extLst>
            </p:cNvPr>
            <p:cNvSpPr/>
            <p:nvPr/>
          </p:nvSpPr>
          <p:spPr>
            <a:xfrm>
              <a:off x="6159117" y="4639739"/>
              <a:ext cx="1330670" cy="1288467"/>
            </a:xfrm>
            <a:custGeom>
              <a:avLst/>
              <a:gdLst>
                <a:gd name="connsiteX0" fmla="*/ 529551 w 619723"/>
                <a:gd name="connsiteY0" fmla="*/ 74939 h 649133"/>
                <a:gd name="connsiteX1" fmla="*/ 168044 w 619723"/>
                <a:gd name="connsiteY1" fmla="*/ 11143 h 649133"/>
                <a:gd name="connsiteX2" fmla="*/ 8556 w 619723"/>
                <a:gd name="connsiteY2" fmla="*/ 287590 h 649133"/>
                <a:gd name="connsiteX3" fmla="*/ 412593 w 619723"/>
                <a:gd name="connsiteY3" fmla="*/ 649097 h 649133"/>
                <a:gd name="connsiteX4" fmla="*/ 614612 w 619723"/>
                <a:gd name="connsiteY4" fmla="*/ 266325 h 649133"/>
                <a:gd name="connsiteX5" fmla="*/ 529551 w 619723"/>
                <a:gd name="connsiteY5" fmla="*/ 74939 h 6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723" h="649133">
                  <a:moveTo>
                    <a:pt x="529551" y="74939"/>
                  </a:moveTo>
                  <a:cubicBezTo>
                    <a:pt x="455123" y="32409"/>
                    <a:pt x="254876" y="-24299"/>
                    <a:pt x="168044" y="11143"/>
                  </a:cubicBezTo>
                  <a:cubicBezTo>
                    <a:pt x="81212" y="46585"/>
                    <a:pt x="-32202" y="181264"/>
                    <a:pt x="8556" y="287590"/>
                  </a:cubicBezTo>
                  <a:cubicBezTo>
                    <a:pt x="49314" y="393916"/>
                    <a:pt x="311584" y="652641"/>
                    <a:pt x="412593" y="649097"/>
                  </a:cubicBezTo>
                  <a:cubicBezTo>
                    <a:pt x="513602" y="645553"/>
                    <a:pt x="596891" y="362018"/>
                    <a:pt x="614612" y="266325"/>
                  </a:cubicBezTo>
                  <a:cubicBezTo>
                    <a:pt x="632333" y="170632"/>
                    <a:pt x="603979" y="117469"/>
                    <a:pt x="529551" y="74939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AAE68E6-3409-4F48-39F1-C353635E6677}"/>
                </a:ext>
              </a:extLst>
            </p:cNvPr>
            <p:cNvSpPr/>
            <p:nvPr/>
          </p:nvSpPr>
          <p:spPr>
            <a:xfrm>
              <a:off x="6824452" y="5034906"/>
              <a:ext cx="514896" cy="620616"/>
            </a:xfrm>
            <a:prstGeom prst="ellipse">
              <a:avLst/>
            </a:prstGeom>
            <a:solidFill>
              <a:srgbClr val="FBB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BFBDAA4-4CDE-C28D-EF37-AEAB6D1A2438}"/>
                </a:ext>
              </a:extLst>
            </p:cNvPr>
            <p:cNvSpPr txBox="1"/>
            <p:nvPr/>
          </p:nvSpPr>
          <p:spPr>
            <a:xfrm>
              <a:off x="6429944" y="4724997"/>
              <a:ext cx="619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TOD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09B9F3-D3C7-AF1E-E414-B4F90B513D8A}"/>
                </a:ext>
              </a:extLst>
            </p:cNvPr>
            <p:cNvSpPr txBox="1"/>
            <p:nvPr/>
          </p:nvSpPr>
          <p:spPr>
            <a:xfrm>
              <a:off x="6792754" y="5190531"/>
              <a:ext cx="628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ODD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3B10DE2-B232-EC6E-1EA6-071DF97C7D51}"/>
              </a:ext>
            </a:extLst>
          </p:cNvPr>
          <p:cNvSpPr txBox="1"/>
          <p:nvPr/>
        </p:nvSpPr>
        <p:spPr>
          <a:xfrm>
            <a:off x="7354447" y="4872404"/>
            <a:ext cx="480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Area of interest for representativeness evaluation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1B59719-5FBF-B588-6371-668713BF5CD2}"/>
              </a:ext>
            </a:extLst>
          </p:cNvPr>
          <p:cNvSpPr/>
          <p:nvPr/>
        </p:nvSpPr>
        <p:spPr>
          <a:xfrm>
            <a:off x="7071038" y="4921565"/>
            <a:ext cx="233944" cy="247945"/>
          </a:xfrm>
          <a:custGeom>
            <a:avLst/>
            <a:gdLst>
              <a:gd name="connsiteX0" fmla="*/ 529551 w 619723"/>
              <a:gd name="connsiteY0" fmla="*/ 74939 h 649133"/>
              <a:gd name="connsiteX1" fmla="*/ 168044 w 619723"/>
              <a:gd name="connsiteY1" fmla="*/ 11143 h 649133"/>
              <a:gd name="connsiteX2" fmla="*/ 8556 w 619723"/>
              <a:gd name="connsiteY2" fmla="*/ 287590 h 649133"/>
              <a:gd name="connsiteX3" fmla="*/ 412593 w 619723"/>
              <a:gd name="connsiteY3" fmla="*/ 649097 h 649133"/>
              <a:gd name="connsiteX4" fmla="*/ 614612 w 619723"/>
              <a:gd name="connsiteY4" fmla="*/ 266325 h 649133"/>
              <a:gd name="connsiteX5" fmla="*/ 529551 w 619723"/>
              <a:gd name="connsiteY5" fmla="*/ 74939 h 6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723" h="649133">
                <a:moveTo>
                  <a:pt x="529551" y="74939"/>
                </a:moveTo>
                <a:cubicBezTo>
                  <a:pt x="455123" y="32409"/>
                  <a:pt x="254876" y="-24299"/>
                  <a:pt x="168044" y="11143"/>
                </a:cubicBezTo>
                <a:cubicBezTo>
                  <a:pt x="81212" y="46585"/>
                  <a:pt x="-32202" y="181264"/>
                  <a:pt x="8556" y="287590"/>
                </a:cubicBezTo>
                <a:cubicBezTo>
                  <a:pt x="49314" y="393916"/>
                  <a:pt x="311584" y="652641"/>
                  <a:pt x="412593" y="649097"/>
                </a:cubicBezTo>
                <a:cubicBezTo>
                  <a:pt x="513602" y="645553"/>
                  <a:pt x="596891" y="362018"/>
                  <a:pt x="614612" y="266325"/>
                </a:cubicBezTo>
                <a:cubicBezTo>
                  <a:pt x="632333" y="170632"/>
                  <a:pt x="603979" y="117469"/>
                  <a:pt x="529551" y="7493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C841D5-7459-932E-6A0B-D5EA21E66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44951"/>
              </p:ext>
            </p:extLst>
          </p:nvPr>
        </p:nvGraphicFramePr>
        <p:xfrm>
          <a:off x="1928733" y="3617583"/>
          <a:ext cx="2983832" cy="1854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09036">
                  <a:extLst>
                    <a:ext uri="{9D8B030D-6E8A-4147-A177-3AD203B41FA5}">
                      <a16:colId xmlns:a16="http://schemas.microsoft.com/office/drawing/2014/main" val="3723425609"/>
                    </a:ext>
                  </a:extLst>
                </a:gridCol>
                <a:gridCol w="837398">
                  <a:extLst>
                    <a:ext uri="{9D8B030D-6E8A-4147-A177-3AD203B41FA5}">
                      <a16:colId xmlns:a16="http://schemas.microsoft.com/office/drawing/2014/main" val="2592393596"/>
                    </a:ext>
                  </a:extLst>
                </a:gridCol>
                <a:gridCol w="837398">
                  <a:extLst>
                    <a:ext uri="{9D8B030D-6E8A-4147-A177-3AD203B41FA5}">
                      <a16:colId xmlns:a16="http://schemas.microsoft.com/office/drawing/2014/main" val="2288173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Condition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B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8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6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9158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69D041-1911-DB57-E4FC-289F29237433}"/>
              </a:ext>
            </a:extLst>
          </p:cNvPr>
          <p:cNvSpPr/>
          <p:nvPr/>
        </p:nvSpPr>
        <p:spPr>
          <a:xfrm>
            <a:off x="2126166" y="5561517"/>
            <a:ext cx="352978" cy="205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6B2EF-B04B-8DC2-E4B2-1CCD471E6F63}"/>
              </a:ext>
            </a:extLst>
          </p:cNvPr>
          <p:cNvSpPr txBox="1"/>
          <p:nvPr/>
        </p:nvSpPr>
        <p:spPr>
          <a:xfrm>
            <a:off x="2588178" y="5478587"/>
            <a:ext cx="232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Conditions of interest for Representativeness evaluation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D8FC95-B4F6-8F4C-09A2-234891D0892E}"/>
              </a:ext>
            </a:extLst>
          </p:cNvPr>
          <p:cNvSpPr/>
          <p:nvPr/>
        </p:nvSpPr>
        <p:spPr>
          <a:xfrm rot="5400000">
            <a:off x="3326326" y="2789340"/>
            <a:ext cx="364702" cy="436690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6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6C4FC-7E66-684E-140E-519C4D43E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5C09F4-35F0-1076-21BE-9B95F779A021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DD1EC1-CA43-1D64-4308-C65BF250E702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D398EA70-0C73-B715-07F8-FD7DB30C70DE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19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77B268-CCFF-61DC-EF7A-C5EFEB0ACC36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9E158-8703-7C5B-A21D-42625790073E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709E69F-3C23-EF9C-482D-D7AD211A2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341C006-BF46-3983-7E5E-7C95C8A22AE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Representativeness: Single distribution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4AD995-68D7-50C6-A1A4-1248834E0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161" y="1263489"/>
            <a:ext cx="2881839" cy="1202572"/>
          </a:xfrm>
          <a:prstGeom prst="rect">
            <a:avLst/>
          </a:prstGeo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957A6967-4353-ECD2-FA3B-B783239D3859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E9DC0A-2561-5C0B-419E-3F7AEFABBB10}"/>
              </a:ext>
            </a:extLst>
          </p:cNvPr>
          <p:cNvSpPr txBox="1"/>
          <p:nvPr/>
        </p:nvSpPr>
        <p:spPr>
          <a:xfrm>
            <a:off x="680433" y="1946183"/>
            <a:ext cx="856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Frequency of occurrence of individual elements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021DA-C9F4-2CF9-08C1-2ACE5FEB9722}"/>
              </a:ext>
            </a:extLst>
          </p:cNvPr>
          <p:cNvSpPr/>
          <p:nvPr/>
        </p:nvSpPr>
        <p:spPr>
          <a:xfrm>
            <a:off x="9246744" y="1308791"/>
            <a:ext cx="275221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028F2-E068-7DD5-20F8-21B771EEEF02}"/>
              </a:ext>
            </a:extLst>
          </p:cNvPr>
          <p:cNvSpPr/>
          <p:nvPr/>
        </p:nvSpPr>
        <p:spPr>
          <a:xfrm>
            <a:off x="158620" y="4495780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Driving studies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26427F-5423-1C6C-D622-50414A393F89}"/>
              </a:ext>
            </a:extLst>
          </p:cNvPr>
          <p:cNvSpPr/>
          <p:nvPr/>
        </p:nvSpPr>
        <p:spPr>
          <a:xfrm>
            <a:off x="857769" y="3397657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HD maps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0A7918-2174-9517-6C48-842D25AEB30D}"/>
              </a:ext>
            </a:extLst>
          </p:cNvPr>
          <p:cNvSpPr/>
          <p:nvPr/>
        </p:nvSpPr>
        <p:spPr>
          <a:xfrm>
            <a:off x="2350654" y="2561461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Weather data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E87438-A244-0590-D8AE-658A2376BF74}"/>
              </a:ext>
            </a:extLst>
          </p:cNvPr>
          <p:cNvSpPr/>
          <p:nvPr/>
        </p:nvSpPr>
        <p:spPr>
          <a:xfrm>
            <a:off x="966759" y="5554520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5" name="Flowchart: Stored Data 14">
            <a:extLst>
              <a:ext uri="{FF2B5EF4-FFF2-40B4-BE49-F238E27FC236}">
                <a16:creationId xmlns:a16="http://schemas.microsoft.com/office/drawing/2014/main" id="{C7845B22-10B6-8B5D-7B92-51E127BBCB26}"/>
              </a:ext>
            </a:extLst>
          </p:cNvPr>
          <p:cNvSpPr/>
          <p:nvPr/>
        </p:nvSpPr>
        <p:spPr>
          <a:xfrm>
            <a:off x="2944509" y="4208876"/>
            <a:ext cx="1615440" cy="1227681"/>
          </a:xfrm>
          <a:prstGeom prst="flowChartOnlineStorag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TOD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71588C-0E59-A4CE-0DD0-17EE6567BD5F}"/>
              </a:ext>
            </a:extLst>
          </p:cNvPr>
          <p:cNvCxnSpPr/>
          <p:nvPr/>
        </p:nvCxnSpPr>
        <p:spPr>
          <a:xfrm>
            <a:off x="3637280" y="3576320"/>
            <a:ext cx="114949" cy="4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24EB10-C236-BDD8-D213-15A2AB1FFF30}"/>
              </a:ext>
            </a:extLst>
          </p:cNvPr>
          <p:cNvCxnSpPr>
            <a:cxnSpLocks/>
          </p:cNvCxnSpPr>
          <p:nvPr/>
        </p:nvCxnSpPr>
        <p:spPr>
          <a:xfrm>
            <a:off x="2722504" y="4073018"/>
            <a:ext cx="222005" cy="166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0B929A-624A-3B89-84D1-38299E71E503}"/>
              </a:ext>
            </a:extLst>
          </p:cNvPr>
          <p:cNvCxnSpPr>
            <a:cxnSpLocks/>
          </p:cNvCxnSpPr>
          <p:nvPr/>
        </p:nvCxnSpPr>
        <p:spPr>
          <a:xfrm>
            <a:off x="2245360" y="4952536"/>
            <a:ext cx="5659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CFEC7A-A672-3248-A6F6-CDE54A130070}"/>
              </a:ext>
            </a:extLst>
          </p:cNvPr>
          <p:cNvCxnSpPr>
            <a:cxnSpLocks/>
          </p:cNvCxnSpPr>
          <p:nvPr/>
        </p:nvCxnSpPr>
        <p:spPr>
          <a:xfrm flipV="1">
            <a:off x="2811295" y="5548976"/>
            <a:ext cx="194176" cy="18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Arrow: Down 27">
            <a:extLst>
              <a:ext uri="{FF2B5EF4-FFF2-40B4-BE49-F238E27FC236}">
                <a16:creationId xmlns:a16="http://schemas.microsoft.com/office/drawing/2014/main" id="{8EDE8BC4-547C-12B4-3100-39F84A870CBD}"/>
              </a:ext>
            </a:extLst>
          </p:cNvPr>
          <p:cNvSpPr/>
          <p:nvPr/>
        </p:nvSpPr>
        <p:spPr>
          <a:xfrm rot="16200000">
            <a:off x="4852171" y="4617395"/>
            <a:ext cx="369333" cy="410641"/>
          </a:xfrm>
          <a:prstGeom prst="downArrow">
            <a:avLst/>
          </a:prstGeom>
          <a:solidFill>
            <a:srgbClr val="FBB03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D3CDEBC7-BDA1-3CDB-262E-40088695E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549244"/>
              </p:ext>
            </p:extLst>
          </p:nvPr>
        </p:nvGraphicFramePr>
        <p:xfrm>
          <a:off x="5867811" y="3180665"/>
          <a:ext cx="4646274" cy="3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37195006-E4F5-6331-025E-59D1798053A8}"/>
              </a:ext>
            </a:extLst>
          </p:cNvPr>
          <p:cNvGrpSpPr/>
          <p:nvPr/>
        </p:nvGrpSpPr>
        <p:grpSpPr>
          <a:xfrm>
            <a:off x="10202923" y="3325081"/>
            <a:ext cx="311162" cy="311162"/>
            <a:chOff x="1481639" y="4881080"/>
            <a:chExt cx="311162" cy="3111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5" name="Picture 4" descr="Affirmations PNG Transparent Images Free Download | Vector Files | Pngtree">
              <a:extLst>
                <a:ext uri="{FF2B5EF4-FFF2-40B4-BE49-F238E27FC236}">
                  <a16:creationId xmlns:a16="http://schemas.microsoft.com/office/drawing/2014/main" id="{B1E6AFDF-B1D7-3965-DC23-B9179CCC2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639" y="4881080"/>
              <a:ext cx="311162" cy="31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See related image detail. Yes Svg Png Icon Free Download (#487176) - OnlineWebFonts.COM">
              <a:extLst>
                <a:ext uri="{FF2B5EF4-FFF2-40B4-BE49-F238E27FC236}">
                  <a16:creationId xmlns:a16="http://schemas.microsoft.com/office/drawing/2014/main" id="{9C4D57A8-45D4-7F69-0641-2D200CBD9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48" b="89950" l="6533" r="94472">
                          <a14:foregroundMark x1="8543" y1="45226" x2="7035" y2="49749"/>
                          <a14:foregroundMark x1="91960" y1="21608" x2="91457" y2="28141"/>
                          <a14:foregroundMark x1="94472" y1="23116" x2="94472" y2="27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038" y="4948168"/>
              <a:ext cx="177230" cy="17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C4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1F8B7-9FAC-111A-2E07-DBE68192B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8CFB6D-003A-A338-3741-AB8709584289}"/>
              </a:ext>
            </a:extLst>
          </p:cNvPr>
          <p:cNvSpPr/>
          <p:nvPr/>
        </p:nvSpPr>
        <p:spPr>
          <a:xfrm>
            <a:off x="-47625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CA5B776-C2D7-7158-DA0D-AE4E90D36E89}"/>
              </a:ext>
            </a:extLst>
          </p:cNvPr>
          <p:cNvSpPr txBox="1">
            <a:spLocks/>
          </p:cNvSpPr>
          <p:nvPr/>
        </p:nvSpPr>
        <p:spPr>
          <a:xfrm>
            <a:off x="581025" y="2633937"/>
            <a:ext cx="4676775" cy="5048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2C4DF89-152C-0A5A-5995-C5C574FDA3DB}"/>
              </a:ext>
            </a:extLst>
          </p:cNvPr>
          <p:cNvSpPr txBox="1">
            <a:spLocks/>
          </p:cNvSpPr>
          <p:nvPr/>
        </p:nvSpPr>
        <p:spPr>
          <a:xfrm>
            <a:off x="561359" y="1303285"/>
            <a:ext cx="10840305" cy="38677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Disclaimer: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Presentation at the views of WMG, University of Warwick, UK.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It doesn’t reflect the views of any of the contracting parties or the funder. </a:t>
            </a:r>
            <a:endParaRPr lang="en-GB" sz="280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F43D360-E407-77B0-E6F0-00D33CE01DFF}"/>
              </a:ext>
            </a:extLst>
          </p:cNvPr>
          <p:cNvSpPr txBox="1">
            <a:spLocks/>
          </p:cNvSpPr>
          <p:nvPr/>
        </p:nvSpPr>
        <p:spPr>
          <a:xfrm>
            <a:off x="581025" y="3640209"/>
            <a:ext cx="4676775" cy="5048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58DF87-A6EC-E8CC-D104-743B7F4B0122}"/>
              </a:ext>
            </a:extLst>
          </p:cNvPr>
          <p:cNvCxnSpPr>
            <a:cxnSpLocks/>
          </p:cNvCxnSpPr>
          <p:nvPr/>
        </p:nvCxnSpPr>
        <p:spPr>
          <a:xfrm>
            <a:off x="158620" y="6630476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0">
            <a:extLst>
              <a:ext uri="{FF2B5EF4-FFF2-40B4-BE49-F238E27FC236}">
                <a16:creationId xmlns:a16="http://schemas.microsoft.com/office/drawing/2014/main" id="{1212BC65-390A-8189-1AD4-33711997810A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A653EE2-B410-987B-97D0-42D459FFB271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© WMG 2024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1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24194-D40F-40DC-1F04-2650F687F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5C689C-04E0-2294-94A0-CE398A37DE1C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F114E0-1982-9BBD-91B4-E250508F97C9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3D74AD30-E7F6-B2D9-06D0-87ABC40BAB2D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20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9F78DA-F022-AAA3-F899-B4C6CC33E26D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DB8D1-BC00-0DB9-2E1E-B44A4BFA4E03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338C0AC-197B-7E0E-17DB-999482E9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F38764-F08F-886F-285E-29B75E09B745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Representativeness: Joint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C92B4-3451-41DA-366F-3EFA11221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161" y="1263489"/>
            <a:ext cx="2881839" cy="1202572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E8DBE1-8159-A423-67D2-AB849F82AC56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98F3C-3924-9E0B-D172-232A1A0C7C8C}"/>
              </a:ext>
            </a:extLst>
          </p:cNvPr>
          <p:cNvSpPr txBox="1"/>
          <p:nvPr/>
        </p:nvSpPr>
        <p:spPr>
          <a:xfrm>
            <a:off x="680433" y="1946183"/>
            <a:ext cx="856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Frequency of occurrence of elements with respect to other elements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D3F8A-9FA7-FDA8-E410-C3F1DDC677CB}"/>
              </a:ext>
            </a:extLst>
          </p:cNvPr>
          <p:cNvSpPr/>
          <p:nvPr/>
        </p:nvSpPr>
        <p:spPr>
          <a:xfrm>
            <a:off x="9310161" y="1864775"/>
            <a:ext cx="275221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EF5E58-E72C-BDD0-713E-121226CBF2D4}"/>
              </a:ext>
            </a:extLst>
          </p:cNvPr>
          <p:cNvSpPr/>
          <p:nvPr/>
        </p:nvSpPr>
        <p:spPr>
          <a:xfrm>
            <a:off x="158620" y="4495780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Driving studies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96013C-D306-05E9-D820-2FA95E345F1D}"/>
              </a:ext>
            </a:extLst>
          </p:cNvPr>
          <p:cNvSpPr/>
          <p:nvPr/>
        </p:nvSpPr>
        <p:spPr>
          <a:xfrm>
            <a:off x="857769" y="3397657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Accident database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06B729-AADF-AC40-2732-DB37B695F687}"/>
              </a:ext>
            </a:extLst>
          </p:cNvPr>
          <p:cNvSpPr/>
          <p:nvPr/>
        </p:nvSpPr>
        <p:spPr>
          <a:xfrm>
            <a:off x="2350654" y="2561461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Insurance claims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B5D989-B682-240E-5AEF-304FE5C30631}"/>
              </a:ext>
            </a:extLst>
          </p:cNvPr>
          <p:cNvSpPr/>
          <p:nvPr/>
        </p:nvSpPr>
        <p:spPr>
          <a:xfrm>
            <a:off x="966759" y="5554520"/>
            <a:ext cx="1757680" cy="919201"/>
          </a:xfrm>
          <a:prstGeom prst="ellipse">
            <a:avLst/>
          </a:prstGeom>
          <a:solidFill>
            <a:srgbClr val="FEE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7" name="Flowchart: Stored Data 16">
            <a:extLst>
              <a:ext uri="{FF2B5EF4-FFF2-40B4-BE49-F238E27FC236}">
                <a16:creationId xmlns:a16="http://schemas.microsoft.com/office/drawing/2014/main" id="{702BCD9D-C99A-8BCF-5D46-46E64F128D5B}"/>
              </a:ext>
            </a:extLst>
          </p:cNvPr>
          <p:cNvSpPr/>
          <p:nvPr/>
        </p:nvSpPr>
        <p:spPr>
          <a:xfrm>
            <a:off x="2944509" y="4208876"/>
            <a:ext cx="1615440" cy="1227681"/>
          </a:xfrm>
          <a:prstGeom prst="flowChartOnlineStorag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TOD data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321422-5F5A-B010-2B93-FD008C3F29A8}"/>
              </a:ext>
            </a:extLst>
          </p:cNvPr>
          <p:cNvCxnSpPr/>
          <p:nvPr/>
        </p:nvCxnSpPr>
        <p:spPr>
          <a:xfrm>
            <a:off x="3637280" y="3576320"/>
            <a:ext cx="114949" cy="4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0491CF-5669-D108-4ABA-0FE6BCB9ED51}"/>
              </a:ext>
            </a:extLst>
          </p:cNvPr>
          <p:cNvCxnSpPr>
            <a:cxnSpLocks/>
          </p:cNvCxnSpPr>
          <p:nvPr/>
        </p:nvCxnSpPr>
        <p:spPr>
          <a:xfrm>
            <a:off x="2722504" y="4073018"/>
            <a:ext cx="222005" cy="166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31F77F-B723-5572-6871-55A851641A7D}"/>
              </a:ext>
            </a:extLst>
          </p:cNvPr>
          <p:cNvCxnSpPr>
            <a:cxnSpLocks/>
          </p:cNvCxnSpPr>
          <p:nvPr/>
        </p:nvCxnSpPr>
        <p:spPr>
          <a:xfrm>
            <a:off x="2245360" y="4952536"/>
            <a:ext cx="5659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FFC43B-8BD9-AEBB-D33C-BC83ED4DD5B4}"/>
              </a:ext>
            </a:extLst>
          </p:cNvPr>
          <p:cNvCxnSpPr>
            <a:cxnSpLocks/>
          </p:cNvCxnSpPr>
          <p:nvPr/>
        </p:nvCxnSpPr>
        <p:spPr>
          <a:xfrm flipV="1">
            <a:off x="2811295" y="5548976"/>
            <a:ext cx="194176" cy="18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2665FDC-B4D3-C571-3BF9-E39F3D07B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434160"/>
              </p:ext>
            </p:extLst>
          </p:nvPr>
        </p:nvGraphicFramePr>
        <p:xfrm>
          <a:off x="5867811" y="3180665"/>
          <a:ext cx="4646274" cy="3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3" name="Picture 2" descr="Hazard Icon Png - 47+ Koleksi Gambar">
            <a:extLst>
              <a:ext uri="{FF2B5EF4-FFF2-40B4-BE49-F238E27FC236}">
                <a16:creationId xmlns:a16="http://schemas.microsoft.com/office/drawing/2014/main" id="{347CAF96-D565-AC8B-6832-70F65219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6" b="89241" l="2110" r="96414">
                        <a14:foregroundMark x1="8439" y1="72574" x2="9072" y2="79536"/>
                        <a14:foregroundMark x1="91350" y1="71097" x2="92827" y2="77426"/>
                        <a14:foregroundMark x1="8439" y1="73207" x2="11181" y2="81646"/>
                        <a14:foregroundMark x1="6962" y1="76793" x2="4375" y2="79380"/>
                        <a14:foregroundMark x1="93460" y1="75316" x2="96414" y2="79536"/>
                        <a14:backgroundMark x1="633" y1="82489" x2="633" y2="82489"/>
                        <a14:backgroundMark x1="4852" y1="87342" x2="0" y2="83755"/>
                        <a14:backgroundMark x1="5696" y1="86709" x2="633" y2="83755"/>
                        <a14:backgroundMark x1="3586" y1="87975" x2="1477" y2="86709"/>
                        <a14:backgroundMark x1="633" y1="78903" x2="2110" y2="8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104" y="3142108"/>
            <a:ext cx="338554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Down 23">
            <a:extLst>
              <a:ext uri="{FF2B5EF4-FFF2-40B4-BE49-F238E27FC236}">
                <a16:creationId xmlns:a16="http://schemas.microsoft.com/office/drawing/2014/main" id="{91D58A26-CB28-69A6-1338-85BA262C3800}"/>
              </a:ext>
            </a:extLst>
          </p:cNvPr>
          <p:cNvSpPr/>
          <p:nvPr/>
        </p:nvSpPr>
        <p:spPr>
          <a:xfrm rot="16200000">
            <a:off x="4852171" y="4617395"/>
            <a:ext cx="369333" cy="410641"/>
          </a:xfrm>
          <a:prstGeom prst="downArrow">
            <a:avLst/>
          </a:prstGeom>
          <a:solidFill>
            <a:srgbClr val="FBB03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9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3E83-48B3-0780-E254-ED3779588698}"/>
              </a:ext>
            </a:extLst>
          </p:cNvPr>
          <p:cNvSpPr/>
          <p:nvPr/>
        </p:nvSpPr>
        <p:spPr>
          <a:xfrm>
            <a:off x="0" y="137315"/>
            <a:ext cx="12192000" cy="6720685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F5DB8-64BC-E206-6BF3-823DCE714D67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20FC-A11B-BC3C-5A2C-4A22EAAA26D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red and black rectangle&#10;&#10;Description automatically generated">
            <a:extLst>
              <a:ext uri="{FF2B5EF4-FFF2-40B4-BE49-F238E27FC236}">
                <a16:creationId xmlns:a16="http://schemas.microsoft.com/office/drawing/2014/main" id="{49A04BC1-5B3D-FEA9-845B-1ECAB9F9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1424939"/>
            <a:ext cx="265177" cy="381001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47B433A-4260-DE18-B427-FC36D48FE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14989"/>
              </p:ext>
            </p:extLst>
          </p:nvPr>
        </p:nvGraphicFramePr>
        <p:xfrm>
          <a:off x="7230912" y="2028071"/>
          <a:ext cx="4961088" cy="27353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1288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</a:tblGrid>
              <a:tr h="62982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rgbClr val="4B4C4D"/>
                          </a:solidFill>
                          <a:latin typeface="+mn-lt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rgbClr val="4B4C4D"/>
                          </a:solidFill>
                          <a:latin typeface="+mn-lt"/>
                        </a:rPr>
                        <a:t>Representativeness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In-TOD conditions</a:t>
                      </a:r>
                      <a:endParaRPr lang="en-US" sz="11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Out-of-ODD conditions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&amp; out-of-TOD)</a:t>
                      </a:r>
                      <a:endParaRPr lang="en-US" sz="105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Occurrence distribution comparison</a:t>
                      </a:r>
                      <a:endParaRPr lang="en-US" sz="11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  <a:tr h="5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Micro-parameters</a:t>
                      </a:r>
                      <a:endParaRPr lang="en-US" sz="11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466982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2227E620-55BE-7E90-D384-3586B77A1A7C}"/>
              </a:ext>
            </a:extLst>
          </p:cNvPr>
          <p:cNvSpPr/>
          <p:nvPr/>
        </p:nvSpPr>
        <p:spPr>
          <a:xfrm>
            <a:off x="0" y="1156297"/>
            <a:ext cx="8080019" cy="5839013"/>
          </a:xfrm>
          <a:custGeom>
            <a:avLst/>
            <a:gdLst>
              <a:gd name="connsiteX0" fmla="*/ 0 w 8080019"/>
              <a:gd name="connsiteY0" fmla="*/ 0 h 5756534"/>
              <a:gd name="connsiteX1" fmla="*/ 8080019 w 8080019"/>
              <a:gd name="connsiteY1" fmla="*/ 0 h 5756534"/>
              <a:gd name="connsiteX2" fmla="*/ 8080019 w 8080019"/>
              <a:gd name="connsiteY2" fmla="*/ 5756534 h 5756534"/>
              <a:gd name="connsiteX3" fmla="*/ 0 w 8080019"/>
              <a:gd name="connsiteY3" fmla="*/ 5756534 h 5756534"/>
              <a:gd name="connsiteX4" fmla="*/ 0 w 8080019"/>
              <a:gd name="connsiteY4" fmla="*/ 0 h 575653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5727344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6079769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019" h="5775584">
                <a:moveTo>
                  <a:pt x="0" y="0"/>
                </a:moveTo>
                <a:lnTo>
                  <a:pt x="8080019" y="0"/>
                </a:lnTo>
                <a:lnTo>
                  <a:pt x="6079769" y="5775584"/>
                </a:lnTo>
                <a:lnTo>
                  <a:pt x="0" y="5756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2ED0570-401A-3E6C-3447-5B1136BF193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Representativeness</a:t>
            </a:r>
          </a:p>
        </p:txBody>
      </p:sp>
      <p:sp>
        <p:nvSpPr>
          <p:cNvPr id="5" name="Slide Number Placeholder 30">
            <a:extLst>
              <a:ext uri="{FF2B5EF4-FFF2-40B4-BE49-F238E27FC236}">
                <a16:creationId xmlns:a16="http://schemas.microsoft.com/office/drawing/2014/main" id="{18655ACB-23C4-A5AC-78CE-DEE7DFDDEB09}"/>
              </a:ext>
            </a:extLst>
          </p:cNvPr>
          <p:cNvSpPr txBox="1">
            <a:spLocks/>
          </p:cNvSpPr>
          <p:nvPr/>
        </p:nvSpPr>
        <p:spPr>
          <a:xfrm>
            <a:off x="11049166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21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09E056-A461-C70A-59AE-439922B1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EF3CAA-256C-EE28-2748-90645340122F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2025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895438-2349-B10E-8903-42963E60246E}"/>
              </a:ext>
            </a:extLst>
          </p:cNvPr>
          <p:cNvCxnSpPr>
            <a:cxnSpLocks/>
          </p:cNvCxnSpPr>
          <p:nvPr/>
        </p:nvCxnSpPr>
        <p:spPr>
          <a:xfrm flipH="1">
            <a:off x="6848475" y="4762853"/>
            <a:ext cx="5343525" cy="5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7121D7A-74DC-2CF4-059B-07B91ACD67EF}"/>
              </a:ext>
            </a:extLst>
          </p:cNvPr>
          <p:cNvCxnSpPr>
            <a:cxnSpLocks/>
          </p:cNvCxnSpPr>
          <p:nvPr/>
        </p:nvCxnSpPr>
        <p:spPr>
          <a:xfrm flipH="1">
            <a:off x="7031831" y="4234824"/>
            <a:ext cx="51601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25B46BA-E75E-319F-B2DE-BF51FC42EDEA}"/>
              </a:ext>
            </a:extLst>
          </p:cNvPr>
          <p:cNvCxnSpPr>
            <a:cxnSpLocks/>
          </p:cNvCxnSpPr>
          <p:nvPr/>
        </p:nvCxnSpPr>
        <p:spPr>
          <a:xfrm flipH="1">
            <a:off x="7205663" y="3709166"/>
            <a:ext cx="49863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5F46EA5-9767-FADE-B250-516FE2A738D4}"/>
              </a:ext>
            </a:extLst>
          </p:cNvPr>
          <p:cNvCxnSpPr>
            <a:cxnSpLocks/>
          </p:cNvCxnSpPr>
          <p:nvPr/>
        </p:nvCxnSpPr>
        <p:spPr>
          <a:xfrm flipH="1">
            <a:off x="7381875" y="3183509"/>
            <a:ext cx="48101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B1F45E1-4578-FB21-F0CD-E0EA38C5E067}"/>
              </a:ext>
            </a:extLst>
          </p:cNvPr>
          <p:cNvGrpSpPr/>
          <p:nvPr/>
        </p:nvGrpSpPr>
        <p:grpSpPr>
          <a:xfrm>
            <a:off x="1949643" y="2723368"/>
            <a:ext cx="4847989" cy="2003873"/>
            <a:chOff x="1949643" y="2723368"/>
            <a:chExt cx="4847989" cy="20038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6D18192-9AF1-6534-A404-D1D71C8C0360}"/>
                </a:ext>
              </a:extLst>
            </p:cNvPr>
            <p:cNvGrpSpPr/>
            <p:nvPr/>
          </p:nvGrpSpPr>
          <p:grpSpPr>
            <a:xfrm>
              <a:off x="1949643" y="2723368"/>
              <a:ext cx="2529565" cy="2003873"/>
              <a:chOff x="1949643" y="2723368"/>
              <a:chExt cx="2529565" cy="2003873"/>
            </a:xfrm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1C56ED4C-45F1-63AD-68C9-31414DB51661}"/>
                  </a:ext>
                </a:extLst>
              </p:cNvPr>
              <p:cNvSpPr/>
              <p:nvPr/>
            </p:nvSpPr>
            <p:spPr>
              <a:xfrm>
                <a:off x="2500311" y="2723368"/>
                <a:ext cx="1338264" cy="1103302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E68D332-1749-CADE-C3D4-0CECABA5F5B7}"/>
                  </a:ext>
                </a:extLst>
              </p:cNvPr>
              <p:cNvSpPr txBox="1"/>
              <p:nvPr/>
            </p:nvSpPr>
            <p:spPr>
              <a:xfrm>
                <a:off x="2727682" y="3341327"/>
                <a:ext cx="986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rgbClr val="000000"/>
                    </a:solidFill>
                  </a:rPr>
                  <a:t>Level 1</a:t>
                </a: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5CC3762-F640-3878-06DE-D70AB79003D1}"/>
                  </a:ext>
                </a:extLst>
              </p:cNvPr>
              <p:cNvSpPr/>
              <p:nvPr/>
            </p:nvSpPr>
            <p:spPr>
              <a:xfrm>
                <a:off x="1949643" y="3845594"/>
                <a:ext cx="2439001" cy="881647"/>
              </a:xfrm>
              <a:custGeom>
                <a:avLst/>
                <a:gdLst>
                  <a:gd name="connsiteX0" fmla="*/ 527641 w 2391978"/>
                  <a:gd name="connsiteY0" fmla="*/ 0 h 869145"/>
                  <a:gd name="connsiteX1" fmla="*/ 1864337 w 2391978"/>
                  <a:gd name="connsiteY1" fmla="*/ 0 h 869145"/>
                  <a:gd name="connsiteX2" fmla="*/ 2391978 w 2391978"/>
                  <a:gd name="connsiteY2" fmla="*/ 869145 h 869145"/>
                  <a:gd name="connsiteX3" fmla="*/ 0 w 2391978"/>
                  <a:gd name="connsiteY3" fmla="*/ 869145 h 86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978" h="869145">
                    <a:moveTo>
                      <a:pt x="527641" y="0"/>
                    </a:moveTo>
                    <a:lnTo>
                      <a:pt x="1864337" y="0"/>
                    </a:lnTo>
                    <a:lnTo>
                      <a:pt x="2391978" y="869145"/>
                    </a:lnTo>
                    <a:lnTo>
                      <a:pt x="0" y="86914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45D26EF-2141-AC80-CF54-44F8FA4CCE49}"/>
                  </a:ext>
                </a:extLst>
              </p:cNvPr>
              <p:cNvSpPr txBox="1"/>
              <p:nvPr/>
            </p:nvSpPr>
            <p:spPr>
              <a:xfrm>
                <a:off x="2765528" y="4118300"/>
                <a:ext cx="986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rgbClr val="000000"/>
                    </a:solidFill>
                  </a:rPr>
                  <a:t>Level 2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FB5F053-BE01-6C78-2472-671C457EE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0809" y="3525993"/>
                <a:ext cx="878399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37984D7-9F6A-8807-1643-A791C710E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4496" y="4285659"/>
                <a:ext cx="764712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8995B62-0119-6F81-257B-D108DA2D31B3}"/>
                </a:ext>
              </a:extLst>
            </p:cNvPr>
            <p:cNvSpPr txBox="1"/>
            <p:nvPr/>
          </p:nvSpPr>
          <p:spPr>
            <a:xfrm>
              <a:off x="4587623" y="3356716"/>
              <a:ext cx="22100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Single distribution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DD33204-CB86-22BE-8FA6-A9C3EE1F1997}"/>
                </a:ext>
              </a:extLst>
            </p:cNvPr>
            <p:cNvSpPr txBox="1"/>
            <p:nvPr/>
          </p:nvSpPr>
          <p:spPr>
            <a:xfrm>
              <a:off x="4556452" y="4116382"/>
              <a:ext cx="22100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Joint distribution</a:t>
              </a:r>
            </a:p>
          </p:txBody>
        </p:sp>
      </p:grpSp>
      <p:sp>
        <p:nvSpPr>
          <p:cNvPr id="146" name="Right Triangle 145">
            <a:extLst>
              <a:ext uri="{FF2B5EF4-FFF2-40B4-BE49-F238E27FC236}">
                <a16:creationId xmlns:a16="http://schemas.microsoft.com/office/drawing/2014/main" id="{13B308AC-A3E5-8584-2A21-C0E394C1DA8D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6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988C-212C-C7CD-B00F-EAF0CD23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4D3C46-19C2-AE04-6068-65F931AAE5F1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775BC-F674-BB98-0E2D-06F4535A2F6F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9A567BE-9699-4F4A-723D-39C31F319DA6}"/>
              </a:ext>
            </a:extLst>
          </p:cNvPr>
          <p:cNvSpPr txBox="1">
            <a:spLocks/>
          </p:cNvSpPr>
          <p:nvPr/>
        </p:nvSpPr>
        <p:spPr>
          <a:xfrm>
            <a:off x="503433" y="334463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OASISS in AI Safety Assurance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FEAFEC-F93A-64B8-C5DE-5C0875D5F06B}"/>
              </a:ext>
            </a:extLst>
          </p:cNvPr>
          <p:cNvSpPr txBox="1">
            <a:spLocks/>
          </p:cNvSpPr>
          <p:nvPr/>
        </p:nvSpPr>
        <p:spPr>
          <a:xfrm>
            <a:off x="8743336" y="6430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1B6195-72C9-4FAE-85A2-892D04A20BBB}" type="slidenum">
              <a:rPr lang="en-GB" smtClean="0">
                <a:solidFill>
                  <a:schemeClr val="bg1"/>
                </a:solidFill>
              </a:rPr>
              <a:pPr/>
              <a:t>22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A748644-9589-5423-FA53-FC43B117E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52C92398-D48C-351F-CE53-6B58D58ED334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22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Slide Number Placeholder 30">
            <a:extLst>
              <a:ext uri="{FF2B5EF4-FFF2-40B4-BE49-F238E27FC236}">
                <a16:creationId xmlns:a16="http://schemas.microsoft.com/office/drawing/2014/main" id="{E3134341-DFAC-7284-ED49-2C4E50C6CC9C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22</a:t>
            </a:fld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455166F-D50F-5144-6A3E-CDF83A5DC762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7BEAE8-7524-8A64-1153-AC5C64180562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D2ED7D-12E2-93F4-DE00-2F18BF3D0AA0}"/>
              </a:ext>
            </a:extLst>
          </p:cNvPr>
          <p:cNvGrpSpPr/>
          <p:nvPr/>
        </p:nvGrpSpPr>
        <p:grpSpPr>
          <a:xfrm>
            <a:off x="7872490" y="4640826"/>
            <a:ext cx="1584744" cy="1575376"/>
            <a:chOff x="2557887" y="1455730"/>
            <a:chExt cx="1584744" cy="157537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88E5C83-FCF5-B690-07EC-6020C19FCE0C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771E7DB7-2CC6-7033-C765-4813B49DF217}"/>
                </a:ext>
              </a:extLst>
            </p:cNvPr>
            <p:cNvSpPr txBox="1"/>
            <p:nvPr/>
          </p:nvSpPr>
          <p:spPr>
            <a:xfrm>
              <a:off x="2557887" y="1703194"/>
              <a:ext cx="1584744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Acceptability Argument</a:t>
              </a:r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7FA35F9-9565-13DC-F705-F4A44E078775}"/>
              </a:ext>
            </a:extLst>
          </p:cNvPr>
          <p:cNvSpPr/>
          <p:nvPr/>
        </p:nvSpPr>
        <p:spPr>
          <a:xfrm>
            <a:off x="7198484" y="6162056"/>
            <a:ext cx="3176560" cy="454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Are the deficiencies within the dataset acceptable for the considered TOD?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352593E-12D9-A38C-0D77-398BB895F52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0" y="660034"/>
            <a:ext cx="10156816" cy="5998984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3CFF5215-AFC6-75FE-E2A0-5FDCFD0706AC}"/>
              </a:ext>
            </a:extLst>
          </p:cNvPr>
          <p:cNvGrpSpPr/>
          <p:nvPr/>
        </p:nvGrpSpPr>
        <p:grpSpPr>
          <a:xfrm rot="1963695">
            <a:off x="6655078" y="4397249"/>
            <a:ext cx="368213" cy="403797"/>
            <a:chOff x="2041610" y="2052095"/>
            <a:chExt cx="368213" cy="403797"/>
          </a:xfrm>
        </p:grpSpPr>
        <p:sp>
          <p:nvSpPr>
            <p:cNvPr id="93" name="Arrow: Right 92">
              <a:extLst>
                <a:ext uri="{FF2B5EF4-FFF2-40B4-BE49-F238E27FC236}">
                  <a16:creationId xmlns:a16="http://schemas.microsoft.com/office/drawing/2014/main" id="{561B706B-A196-554E-4CF5-09892F785BFF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4" name="Arrow: Right 6">
              <a:extLst>
                <a:ext uri="{FF2B5EF4-FFF2-40B4-BE49-F238E27FC236}">
                  <a16:creationId xmlns:a16="http://schemas.microsoft.com/office/drawing/2014/main" id="{B49A1168-65A1-0060-E5D3-0A835A9F0DA4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69980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B914-056A-8ADD-E181-D1BD70F4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6E116A-98F0-48E2-4E84-DCB2EF2D9E99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13DFB96-557B-2CA6-F304-9BC2CB757624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FAC17C01-B9D3-AD05-B36E-3E7991B031F6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23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876D9E-D3EC-F73B-F0BC-4A2F89B9FD5D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6267D3-C000-55AC-65EF-CAC898563048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44A8F5-6611-7E45-217E-2F78B1BCB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8DAD840-CE29-CCC3-0022-4E49D5334E1B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Acceptability Argument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FFAC01-5954-804F-A1B4-710457BCA73B}"/>
              </a:ext>
            </a:extLst>
          </p:cNvPr>
          <p:cNvSpPr txBox="1"/>
          <p:nvPr/>
        </p:nvSpPr>
        <p:spPr>
          <a:xfrm>
            <a:off x="726811" y="1480797"/>
            <a:ext cx="7174015" cy="420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evaluation of the acceptability argument is </a:t>
            </a:r>
            <a:r>
              <a:rPr lang="en-GB" b="1" i="1" dirty="0"/>
              <a:t>subjective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As a </a:t>
            </a:r>
            <a:r>
              <a:rPr lang="en-GB" b="1" i="1" dirty="0"/>
              <a:t>model-agnostic framework</a:t>
            </a:r>
            <a:r>
              <a:rPr lang="en-GB" dirty="0"/>
              <a:t>, allows justification of any deficiencies that the Completeness and Representativeness evaluations detect, as what the framework considers as a “gap”, may be non-influential to that specific AI model’s performance - depending on its learning capacity.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Training scenarios are </a:t>
            </a:r>
            <a:r>
              <a:rPr lang="en-GB" b="1" i="1" dirty="0"/>
              <a:t>expected to be more tailored to the AI model’s requirements</a:t>
            </a:r>
            <a:r>
              <a:rPr lang="en-GB" dirty="0"/>
              <a:t>, which may result in deviations from real-world frequency occurrence distributions. This would automatically result in a lower representativeness score.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F5C6DC-0859-9E63-99BE-2623956870F7}"/>
              </a:ext>
            </a:extLst>
          </p:cNvPr>
          <p:cNvGrpSpPr/>
          <p:nvPr/>
        </p:nvGrpSpPr>
        <p:grpSpPr>
          <a:xfrm>
            <a:off x="9054348" y="2357437"/>
            <a:ext cx="2143125" cy="2143125"/>
            <a:chOff x="9054348" y="2357437"/>
            <a:chExt cx="2143125" cy="2143125"/>
          </a:xfrm>
        </p:grpSpPr>
        <p:pic>
          <p:nvPicPr>
            <p:cNvPr id="2052" name="Picture 4" descr="Checklist Icon Form Approved. Apply ...">
              <a:extLst>
                <a:ext uri="{FF2B5EF4-FFF2-40B4-BE49-F238E27FC236}">
                  <a16:creationId xmlns:a16="http://schemas.microsoft.com/office/drawing/2014/main" id="{DEB94FD4-66B3-F81D-66AE-5CC5D810B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4348" y="23574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ED4289-C025-BD7D-527D-9543633FF132}"/>
                </a:ext>
              </a:extLst>
            </p:cNvPr>
            <p:cNvGrpSpPr/>
            <p:nvPr/>
          </p:nvGrpSpPr>
          <p:grpSpPr>
            <a:xfrm>
              <a:off x="9691343" y="3896593"/>
              <a:ext cx="107279" cy="107278"/>
              <a:chOff x="8901334" y="3296958"/>
              <a:chExt cx="311162" cy="311162"/>
            </a:xfrm>
          </p:grpSpPr>
          <p:pic>
            <p:nvPicPr>
              <p:cNvPr id="4" name="Picture 4" descr="Affirmations PNG Transparent Images Free Download | Vector Files | Pngtree">
                <a:extLst>
                  <a:ext uri="{FF2B5EF4-FFF2-40B4-BE49-F238E27FC236}">
                    <a16:creationId xmlns:a16="http://schemas.microsoft.com/office/drawing/2014/main" id="{35427666-3A07-5E6D-02C5-372B2B35B1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334" y="3296958"/>
                <a:ext cx="311162" cy="311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0" descr="See related image detail. Yes Svg Png Icon Free Download (#487176) - OnlineWebFonts.COM">
                <a:extLst>
                  <a:ext uri="{FF2B5EF4-FFF2-40B4-BE49-F238E27FC236}">
                    <a16:creationId xmlns:a16="http://schemas.microsoft.com/office/drawing/2014/main" id="{107A5948-C079-C46A-F632-2C4919FCE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48" b="89950" l="6533" r="94472">
                            <a14:foregroundMark x1="8543" y1="45226" x2="7035" y2="49749"/>
                            <a14:foregroundMark x1="91960" y1="21608" x2="91457" y2="28141"/>
                            <a14:foregroundMark x1="94472" y1="23116" x2="94472" y2="276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5733" y="3364046"/>
                <a:ext cx="177230" cy="177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" descr="Hazard Icon Png - 47+ Koleksi Gambar">
              <a:extLst>
                <a:ext uri="{FF2B5EF4-FFF2-40B4-BE49-F238E27FC236}">
                  <a16:creationId xmlns:a16="http://schemas.microsoft.com/office/drawing/2014/main" id="{062AFD4D-575A-1AF4-97B4-33A416485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848" y="3654440"/>
              <a:ext cx="107279" cy="1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3D7EA2-6CF9-A029-AEE3-7DA57DACDEDD}"/>
                </a:ext>
              </a:extLst>
            </p:cNvPr>
            <p:cNvGrpSpPr/>
            <p:nvPr/>
          </p:nvGrpSpPr>
          <p:grpSpPr>
            <a:xfrm>
              <a:off x="9689848" y="2946942"/>
              <a:ext cx="107279" cy="107278"/>
              <a:chOff x="8901334" y="3296958"/>
              <a:chExt cx="311162" cy="311162"/>
            </a:xfrm>
          </p:grpSpPr>
          <p:pic>
            <p:nvPicPr>
              <p:cNvPr id="40" name="Picture 4" descr="Affirmations PNG Transparent Images Free Download | Vector Files | Pngtree">
                <a:extLst>
                  <a:ext uri="{FF2B5EF4-FFF2-40B4-BE49-F238E27FC236}">
                    <a16:creationId xmlns:a16="http://schemas.microsoft.com/office/drawing/2014/main" id="{9922862C-575B-B226-3CDA-F2F26668F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334" y="3296958"/>
                <a:ext cx="311162" cy="311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0" descr="See related image detail. Yes Svg Png Icon Free Download (#487176) - OnlineWebFonts.COM">
                <a:extLst>
                  <a:ext uri="{FF2B5EF4-FFF2-40B4-BE49-F238E27FC236}">
                    <a16:creationId xmlns:a16="http://schemas.microsoft.com/office/drawing/2014/main" id="{3DB7CD61-EEA9-27DA-A07E-D4BAA4D63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48" b="89950" l="6533" r="94472">
                            <a14:foregroundMark x1="8543" y1="45226" x2="7035" y2="49749"/>
                            <a14:foregroundMark x1="91960" y1="21608" x2="91457" y2="28141"/>
                            <a14:foregroundMark x1="94472" y1="23116" x2="94472" y2="276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5733" y="3364046"/>
                <a:ext cx="177230" cy="177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1243A92-7BF2-DB41-38B8-F919E97B684E}"/>
                </a:ext>
              </a:extLst>
            </p:cNvPr>
            <p:cNvGrpSpPr/>
            <p:nvPr/>
          </p:nvGrpSpPr>
          <p:grpSpPr>
            <a:xfrm>
              <a:off x="9689848" y="3189270"/>
              <a:ext cx="107279" cy="107278"/>
              <a:chOff x="8901334" y="3296958"/>
              <a:chExt cx="311162" cy="311162"/>
            </a:xfrm>
          </p:grpSpPr>
          <p:pic>
            <p:nvPicPr>
              <p:cNvPr id="46" name="Picture 4" descr="Affirmations PNG Transparent Images Free Download | Vector Files | Pngtree">
                <a:extLst>
                  <a:ext uri="{FF2B5EF4-FFF2-40B4-BE49-F238E27FC236}">
                    <a16:creationId xmlns:a16="http://schemas.microsoft.com/office/drawing/2014/main" id="{3EA746E5-82A2-8988-20FF-F265471A6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334" y="3296958"/>
                <a:ext cx="311162" cy="311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0" descr="See related image detail. Yes Svg Png Icon Free Download (#487176) - OnlineWebFonts.COM">
                <a:extLst>
                  <a:ext uri="{FF2B5EF4-FFF2-40B4-BE49-F238E27FC236}">
                    <a16:creationId xmlns:a16="http://schemas.microsoft.com/office/drawing/2014/main" id="{8B0AD59D-C619-23C1-C134-32EE763673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48" b="89950" l="6533" r="94472">
                            <a14:foregroundMark x1="8543" y1="45226" x2="7035" y2="49749"/>
                            <a14:foregroundMark x1="91960" y1="21608" x2="91457" y2="28141"/>
                            <a14:foregroundMark x1="94472" y1="23116" x2="94472" y2="276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5733" y="3364046"/>
                <a:ext cx="177230" cy="177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2" descr="Hazard Icon Png - 47+ Koleksi Gambar">
              <a:extLst>
                <a:ext uri="{FF2B5EF4-FFF2-40B4-BE49-F238E27FC236}">
                  <a16:creationId xmlns:a16="http://schemas.microsoft.com/office/drawing/2014/main" id="{10A6D353-DF89-94C9-3B91-D4193C69C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848" y="3421837"/>
              <a:ext cx="107279" cy="1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05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4DC68-DB3E-2508-2C02-8B9121BE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70314A-E611-5837-F9C0-90D3CAE1F16F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B6834A-8D7A-B3E1-505D-D32B35124261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80732D-9FEE-F087-9001-E07D5C86A09C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FF5D988-A473-D1C6-76B5-85DD7710EC7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896AD3D-956D-27F5-9867-C95A1105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AA8F0D-440F-BBF0-B060-956C46A6B7D5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30">
            <a:extLst>
              <a:ext uri="{FF2B5EF4-FFF2-40B4-BE49-F238E27FC236}">
                <a16:creationId xmlns:a16="http://schemas.microsoft.com/office/drawing/2014/main" id="{16B5CCD0-6CE2-C114-DF4C-747733339113}"/>
              </a:ext>
            </a:extLst>
          </p:cNvPr>
          <p:cNvSpPr txBox="1">
            <a:spLocks/>
          </p:cNvSpPr>
          <p:nvPr/>
        </p:nvSpPr>
        <p:spPr>
          <a:xfrm>
            <a:off x="11018382" y="6418186"/>
            <a:ext cx="354874" cy="381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24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CC4C91A-25A9-4764-C75B-BEEDA5753A0C}"/>
              </a:ext>
            </a:extLst>
          </p:cNvPr>
          <p:cNvSpPr txBox="1">
            <a:spLocks/>
          </p:cNvSpPr>
          <p:nvPr/>
        </p:nvSpPr>
        <p:spPr>
          <a:xfrm>
            <a:off x="503432" y="357047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Summary of the Concepts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19D82B-DC00-1E60-8BE9-B22028D2A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54837"/>
              </p:ext>
            </p:extLst>
          </p:nvPr>
        </p:nvGraphicFramePr>
        <p:xfrm>
          <a:off x="2981551" y="5100689"/>
          <a:ext cx="5231900" cy="1511564"/>
        </p:xfrm>
        <a:graphic>
          <a:graphicData uri="http://schemas.openxmlformats.org/drawingml/2006/table">
            <a:tbl>
              <a:tblPr firstRow="1" firstCol="1" bandRow="1"/>
              <a:tblGrid>
                <a:gridCol w="2435381">
                  <a:extLst>
                    <a:ext uri="{9D8B030D-6E8A-4147-A177-3AD203B41FA5}">
                      <a16:colId xmlns:a16="http://schemas.microsoft.com/office/drawing/2014/main" val="2479185612"/>
                    </a:ext>
                  </a:extLst>
                </a:gridCol>
                <a:gridCol w="1213059">
                  <a:extLst>
                    <a:ext uri="{9D8B030D-6E8A-4147-A177-3AD203B41FA5}">
                      <a16:colId xmlns:a16="http://schemas.microsoft.com/office/drawing/2014/main" val="537210791"/>
                    </a:ext>
                  </a:extLst>
                </a:gridCol>
                <a:gridCol w="1583460">
                  <a:extLst>
                    <a:ext uri="{9D8B030D-6E8A-4147-A177-3AD203B41FA5}">
                      <a16:colId xmlns:a16="http://schemas.microsoft.com/office/drawing/2014/main" val="180800069"/>
                    </a:ext>
                  </a:extLst>
                </a:gridCol>
              </a:tblGrid>
              <a:tr h="274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Features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Completeness</a:t>
                      </a:r>
                      <a:endParaRPr lang="en-GB" sz="1600" b="1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Representativeness</a:t>
                      </a:r>
                      <a:endParaRPr lang="en-GB" sz="1600" b="1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14275"/>
                  </a:ext>
                </a:extLst>
              </a:tr>
              <a:tr h="2745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In-TOD conditions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1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1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785910"/>
                  </a:ext>
                </a:extLst>
              </a:tr>
              <a:tr h="2745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Out-of-ODD conditions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&amp; out-of-TOD)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1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GB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65307"/>
                  </a:ext>
                </a:extLst>
              </a:tr>
              <a:tr h="2986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Occurrence distribution comparison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GB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1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68494"/>
                  </a:ext>
                </a:extLst>
              </a:tr>
              <a:tr h="2745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Micro-parameters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1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1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89038"/>
                  </a:ext>
                </a:extLst>
              </a:tr>
            </a:tbl>
          </a:graphicData>
        </a:graphic>
      </p:graphicFrame>
      <p:pic>
        <p:nvPicPr>
          <p:cNvPr id="8" name="Picture 7" descr="A diagram with text and words&#10;&#10;AI-generated content may be incorrect.">
            <a:extLst>
              <a:ext uri="{FF2B5EF4-FFF2-40B4-BE49-F238E27FC236}">
                <a16:creationId xmlns:a16="http://schemas.microsoft.com/office/drawing/2014/main" id="{D53F557E-D59D-66A5-C9EB-8E9B2A206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75" y="2516053"/>
            <a:ext cx="6393395" cy="2495641"/>
          </a:xfrm>
          <a:prstGeom prst="rect">
            <a:avLst/>
          </a:prstGeom>
        </p:spPr>
      </p:pic>
      <p:cxnSp>
        <p:nvCxnSpPr>
          <p:cNvPr id="9" name="Google Shape;2324;p216">
            <a:extLst>
              <a:ext uri="{FF2B5EF4-FFF2-40B4-BE49-F238E27FC236}">
                <a16:creationId xmlns:a16="http://schemas.microsoft.com/office/drawing/2014/main" id="{8F238158-ED26-3DAC-A1AB-9D9C96F4CE16}"/>
              </a:ext>
            </a:extLst>
          </p:cNvPr>
          <p:cNvCxnSpPr>
            <a:cxnSpLocks/>
          </p:cNvCxnSpPr>
          <p:nvPr/>
        </p:nvCxnSpPr>
        <p:spPr>
          <a:xfrm>
            <a:off x="7613692" y="3065504"/>
            <a:ext cx="2872056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325;p216">
            <a:extLst>
              <a:ext uri="{FF2B5EF4-FFF2-40B4-BE49-F238E27FC236}">
                <a16:creationId xmlns:a16="http://schemas.microsoft.com/office/drawing/2014/main" id="{72F49D1B-E41F-14D2-D117-04D0049AF9AF}"/>
              </a:ext>
            </a:extLst>
          </p:cNvPr>
          <p:cNvCxnSpPr>
            <a:cxnSpLocks/>
          </p:cNvCxnSpPr>
          <p:nvPr/>
        </p:nvCxnSpPr>
        <p:spPr>
          <a:xfrm flipV="1">
            <a:off x="10485748" y="3064364"/>
            <a:ext cx="0" cy="1800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336;p216">
            <a:extLst>
              <a:ext uri="{FF2B5EF4-FFF2-40B4-BE49-F238E27FC236}">
                <a16:creationId xmlns:a16="http://schemas.microsoft.com/office/drawing/2014/main" id="{E907E4D9-0EBA-CDFE-6D4E-0A0E607383B6}"/>
              </a:ext>
            </a:extLst>
          </p:cNvPr>
          <p:cNvCxnSpPr>
            <a:cxnSpLocks/>
          </p:cNvCxnSpPr>
          <p:nvPr/>
        </p:nvCxnSpPr>
        <p:spPr>
          <a:xfrm>
            <a:off x="4455002" y="2129181"/>
            <a:ext cx="0" cy="77918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48D491-13CA-AD5B-E1DC-B5FB31C58282}"/>
              </a:ext>
            </a:extLst>
          </p:cNvPr>
          <p:cNvGrpSpPr/>
          <p:nvPr/>
        </p:nvGrpSpPr>
        <p:grpSpPr>
          <a:xfrm>
            <a:off x="492905" y="1267140"/>
            <a:ext cx="2358689" cy="1848600"/>
            <a:chOff x="1103848" y="2759327"/>
            <a:chExt cx="2358689" cy="1848600"/>
          </a:xfrm>
        </p:grpSpPr>
        <p:sp>
          <p:nvSpPr>
            <p:cNvPr id="15" name="Google Shape;2337;p216">
              <a:extLst>
                <a:ext uri="{FF2B5EF4-FFF2-40B4-BE49-F238E27FC236}">
                  <a16:creationId xmlns:a16="http://schemas.microsoft.com/office/drawing/2014/main" id="{E20815AA-1EA6-2CDF-2C95-6ACC304E831E}"/>
                </a:ext>
              </a:extLst>
            </p:cNvPr>
            <p:cNvSpPr/>
            <p:nvPr/>
          </p:nvSpPr>
          <p:spPr>
            <a:xfrm>
              <a:off x="1103848" y="2759327"/>
              <a:ext cx="1873200" cy="1848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2338;p216">
              <a:extLst>
                <a:ext uri="{FF2B5EF4-FFF2-40B4-BE49-F238E27FC236}">
                  <a16:creationId xmlns:a16="http://schemas.microsoft.com/office/drawing/2014/main" id="{0C112FC2-E066-53CD-4F58-A070552FAAF0}"/>
                </a:ext>
              </a:extLst>
            </p:cNvPr>
            <p:cNvSpPr/>
            <p:nvPr/>
          </p:nvSpPr>
          <p:spPr>
            <a:xfrm>
              <a:off x="2384923" y="3504361"/>
              <a:ext cx="1077614" cy="23401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Helvetica Neue"/>
                </a:rPr>
                <a:t>e.g. ODD</a:t>
              </a:r>
              <a:endParaRPr sz="1400" b="1" dirty="0">
                <a:solidFill>
                  <a:schemeClr val="tx2">
                    <a:lumMod val="60000"/>
                    <a:lumOff val="40000"/>
                  </a:schemeClr>
                </a:solidFill>
                <a:sym typeface="Helvetica Neue"/>
              </a:endParaRPr>
            </a:p>
          </p:txBody>
        </p:sp>
        <p:pic>
          <p:nvPicPr>
            <p:cNvPr id="18" name="Google Shape;2339;p216">
              <a:extLst>
                <a:ext uri="{FF2B5EF4-FFF2-40B4-BE49-F238E27FC236}">
                  <a16:creationId xmlns:a16="http://schemas.microsoft.com/office/drawing/2014/main" id="{02161A8D-D24C-B300-B82F-4F6FC618C13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1245" y="3412652"/>
              <a:ext cx="224650" cy="17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340;p216">
              <a:extLst>
                <a:ext uri="{FF2B5EF4-FFF2-40B4-BE49-F238E27FC236}">
                  <a16:creationId xmlns:a16="http://schemas.microsoft.com/office/drawing/2014/main" id="{EF73BE6F-5B1D-2366-0372-D691289AA23F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56585" y="3742322"/>
              <a:ext cx="286500" cy="28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341;p216">
              <a:extLst>
                <a:ext uri="{FF2B5EF4-FFF2-40B4-BE49-F238E27FC236}">
                  <a16:creationId xmlns:a16="http://schemas.microsoft.com/office/drawing/2014/main" id="{D5E60921-2FFE-98C8-0B59-84377D6C2E20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256117" y="4028822"/>
              <a:ext cx="299075" cy="29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42;p216">
              <a:extLst>
                <a:ext uri="{FF2B5EF4-FFF2-40B4-BE49-F238E27FC236}">
                  <a16:creationId xmlns:a16="http://schemas.microsoft.com/office/drawing/2014/main" id="{894494E3-E560-6FE7-DFFF-5C147C9D47F6}"/>
                </a:ext>
              </a:extLst>
            </p:cNvPr>
            <p:cNvSpPr txBox="1"/>
            <p:nvPr/>
          </p:nvSpPr>
          <p:spPr>
            <a:xfrm>
              <a:off x="1473070" y="3283127"/>
              <a:ext cx="839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Wind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 to 24.4 m/s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343;p216">
              <a:extLst>
                <a:ext uri="{FF2B5EF4-FFF2-40B4-BE49-F238E27FC236}">
                  <a16:creationId xmlns:a16="http://schemas.microsoft.com/office/drawing/2014/main" id="{5628DFA0-602C-52B7-A523-2397F16D9D0B}"/>
                </a:ext>
              </a:extLst>
            </p:cNvPr>
            <p:cNvSpPr txBox="1"/>
            <p:nvPr/>
          </p:nvSpPr>
          <p:spPr>
            <a:xfrm>
              <a:off x="1915382" y="3670022"/>
              <a:ext cx="88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Roundabout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Mini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344;p216">
              <a:extLst>
                <a:ext uri="{FF2B5EF4-FFF2-40B4-BE49-F238E27FC236}">
                  <a16:creationId xmlns:a16="http://schemas.microsoft.com/office/drawing/2014/main" id="{37D5B080-6356-2FED-4282-7440E72714D6}"/>
                </a:ext>
              </a:extLst>
            </p:cNvPr>
            <p:cNvSpPr txBox="1"/>
            <p:nvPr/>
          </p:nvSpPr>
          <p:spPr>
            <a:xfrm>
              <a:off x="1833548" y="2995277"/>
              <a:ext cx="1190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Vehicle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Non-Motor Vehicle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345;p216">
              <a:extLst>
                <a:ext uri="{FF2B5EF4-FFF2-40B4-BE49-F238E27FC236}">
                  <a16:creationId xmlns:a16="http://schemas.microsoft.com/office/drawing/2014/main" id="{D96D7791-123F-FC98-E6E6-3A209171A593}"/>
                </a:ext>
              </a:extLst>
            </p:cNvPr>
            <p:cNvSpPr txBox="1"/>
            <p:nvPr/>
          </p:nvSpPr>
          <p:spPr>
            <a:xfrm>
              <a:off x="1429893" y="4102981"/>
              <a:ext cx="1161664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VRU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Pedestrian, Motorcyclist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8" name="Google Shape;2346;p216">
              <a:extLst>
                <a:ext uri="{FF2B5EF4-FFF2-40B4-BE49-F238E27FC236}">
                  <a16:creationId xmlns:a16="http://schemas.microsoft.com/office/drawing/2014/main" id="{675A7DD3-7720-7924-0D22-3451A8C87238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16223" y="2858314"/>
              <a:ext cx="401525" cy="2189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2347;p216">
            <a:extLst>
              <a:ext uri="{FF2B5EF4-FFF2-40B4-BE49-F238E27FC236}">
                <a16:creationId xmlns:a16="http://schemas.microsoft.com/office/drawing/2014/main" id="{F01F79EF-777A-ABE5-967B-5AE943D5497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5397" t="19761" r="16048" b="20425"/>
          <a:stretch/>
        </p:blipFill>
        <p:spPr>
          <a:xfrm>
            <a:off x="5195976" y="2166433"/>
            <a:ext cx="401525" cy="34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348;p216">
            <a:extLst>
              <a:ext uri="{FF2B5EF4-FFF2-40B4-BE49-F238E27FC236}">
                <a16:creationId xmlns:a16="http://schemas.microsoft.com/office/drawing/2014/main" id="{5A4E933B-7AEA-912F-0924-7A954AFA62D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5397" t="19761" r="16048" b="20425"/>
          <a:stretch/>
        </p:blipFill>
        <p:spPr>
          <a:xfrm>
            <a:off x="6268655" y="2166433"/>
            <a:ext cx="401525" cy="349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3E89E5-0256-1949-E92D-757C339A6EF0}"/>
              </a:ext>
            </a:extLst>
          </p:cNvPr>
          <p:cNvGrpSpPr/>
          <p:nvPr/>
        </p:nvGrpSpPr>
        <p:grpSpPr>
          <a:xfrm>
            <a:off x="9623407" y="3254603"/>
            <a:ext cx="1942796" cy="1975057"/>
            <a:chOff x="954990" y="1375517"/>
            <a:chExt cx="1942796" cy="1975057"/>
          </a:xfrm>
        </p:grpSpPr>
        <p:sp>
          <p:nvSpPr>
            <p:cNvPr id="33" name="Google Shape;2331;p216">
              <a:extLst>
                <a:ext uri="{FF2B5EF4-FFF2-40B4-BE49-F238E27FC236}">
                  <a16:creationId xmlns:a16="http://schemas.microsoft.com/office/drawing/2014/main" id="{3419195C-6F5A-0E5B-1EF7-3C58E04ED92F}"/>
                </a:ext>
              </a:extLst>
            </p:cNvPr>
            <p:cNvSpPr txBox="1"/>
            <p:nvPr/>
          </p:nvSpPr>
          <p:spPr>
            <a:xfrm>
              <a:off x="1065551" y="2574327"/>
              <a:ext cx="1190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VRU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Pedestrian, Cyclist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2326;p216">
              <a:extLst>
                <a:ext uri="{FF2B5EF4-FFF2-40B4-BE49-F238E27FC236}">
                  <a16:creationId xmlns:a16="http://schemas.microsoft.com/office/drawing/2014/main" id="{8416423B-B581-CAA3-9E06-7D98F8872831}"/>
                </a:ext>
              </a:extLst>
            </p:cNvPr>
            <p:cNvSpPr txBox="1"/>
            <p:nvPr/>
          </p:nvSpPr>
          <p:spPr>
            <a:xfrm>
              <a:off x="1476707" y="1721003"/>
              <a:ext cx="957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Rainfall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0.01 to 100 mm/h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8" name="Google Shape;2333;p216">
              <a:extLst>
                <a:ext uri="{FF2B5EF4-FFF2-40B4-BE49-F238E27FC236}">
                  <a16:creationId xmlns:a16="http://schemas.microsoft.com/office/drawing/2014/main" id="{6B4E32D1-6FA1-7934-7DC6-4EF3023A11DA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62688" y="1636670"/>
              <a:ext cx="299075" cy="29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18" descr="Image result for average graph icon">
              <a:extLst>
                <a:ext uri="{FF2B5EF4-FFF2-40B4-BE49-F238E27FC236}">
                  <a16:creationId xmlns:a16="http://schemas.microsoft.com/office/drawing/2014/main" id="{FAE888CA-4A2B-DBBC-1D33-70240BD40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537" y="1910536"/>
              <a:ext cx="137089" cy="13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Google Shape;2321;p216">
              <a:extLst>
                <a:ext uri="{FF2B5EF4-FFF2-40B4-BE49-F238E27FC236}">
                  <a16:creationId xmlns:a16="http://schemas.microsoft.com/office/drawing/2014/main" id="{76BA7C65-B480-8875-81E4-DEFEF528D63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6258" y="2188964"/>
              <a:ext cx="224650" cy="17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2322;p216">
              <a:extLst>
                <a:ext uri="{FF2B5EF4-FFF2-40B4-BE49-F238E27FC236}">
                  <a16:creationId xmlns:a16="http://schemas.microsoft.com/office/drawing/2014/main" id="{B4360B67-C7FB-E89C-886E-1CE1480C13C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8978" y="2926746"/>
              <a:ext cx="286500" cy="28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2323;p216">
              <a:extLst>
                <a:ext uri="{FF2B5EF4-FFF2-40B4-BE49-F238E27FC236}">
                  <a16:creationId xmlns:a16="http://schemas.microsoft.com/office/drawing/2014/main" id="{39D8251D-F71C-116D-818D-56C60BF768BE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83375" y="2511567"/>
              <a:ext cx="299075" cy="29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2327;p216">
              <a:extLst>
                <a:ext uri="{FF2B5EF4-FFF2-40B4-BE49-F238E27FC236}">
                  <a16:creationId xmlns:a16="http://schemas.microsoft.com/office/drawing/2014/main" id="{F9A11FCA-87B4-56E4-8426-23146743E9D4}"/>
                </a:ext>
              </a:extLst>
            </p:cNvPr>
            <p:cNvSpPr txBox="1"/>
            <p:nvPr/>
          </p:nvSpPr>
          <p:spPr>
            <a:xfrm>
              <a:off x="1227679" y="2061207"/>
              <a:ext cx="839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Wind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 to 23 m/s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2329;p216">
              <a:extLst>
                <a:ext uri="{FF2B5EF4-FFF2-40B4-BE49-F238E27FC236}">
                  <a16:creationId xmlns:a16="http://schemas.microsoft.com/office/drawing/2014/main" id="{D5BFB325-71F2-5BA3-23F5-ED7934C28D8D}"/>
                </a:ext>
              </a:extLst>
            </p:cNvPr>
            <p:cNvSpPr txBox="1"/>
            <p:nvPr/>
          </p:nvSpPr>
          <p:spPr>
            <a:xfrm>
              <a:off x="1358166" y="2882213"/>
              <a:ext cx="1190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Roundabout</a:t>
              </a:r>
              <a:endParaRPr sz="9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Mini, Compact</a:t>
              </a:r>
              <a:endParaRPr sz="700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2330;p216">
              <a:extLst>
                <a:ext uri="{FF2B5EF4-FFF2-40B4-BE49-F238E27FC236}">
                  <a16:creationId xmlns:a16="http://schemas.microsoft.com/office/drawing/2014/main" id="{F48AA3FE-BE1D-7313-A1C5-8C03D9B33DE7}"/>
                </a:ext>
              </a:extLst>
            </p:cNvPr>
            <p:cNvSpPr txBox="1"/>
            <p:nvPr/>
          </p:nvSpPr>
          <p:spPr>
            <a:xfrm>
              <a:off x="2058086" y="2439730"/>
              <a:ext cx="839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Vehicle</a:t>
              </a:r>
              <a:endParaRPr sz="90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Motor Vehicle</a:t>
              </a:r>
              <a:endParaRPr sz="70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2332;p216">
              <a:extLst>
                <a:ext uri="{FF2B5EF4-FFF2-40B4-BE49-F238E27FC236}">
                  <a16:creationId xmlns:a16="http://schemas.microsoft.com/office/drawing/2014/main" id="{10666C58-8125-C390-F8C3-064E9AABC6B6}"/>
                </a:ext>
              </a:extLst>
            </p:cNvPr>
            <p:cNvSpPr/>
            <p:nvPr/>
          </p:nvSpPr>
          <p:spPr>
            <a:xfrm rot="16643364">
              <a:off x="942690" y="1489674"/>
              <a:ext cx="1873200" cy="1848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7" name="Google Shape;2335;p216">
              <a:extLst>
                <a:ext uri="{FF2B5EF4-FFF2-40B4-BE49-F238E27FC236}">
                  <a16:creationId xmlns:a16="http://schemas.microsoft.com/office/drawing/2014/main" id="{B5994464-B864-2422-4188-A8CD60E5F059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74761" y="2306192"/>
              <a:ext cx="401525" cy="218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36442EF0-9740-216D-7C79-6BBB1072728A}"/>
                </a:ext>
              </a:extLst>
            </p:cNvPr>
            <p:cNvSpPr/>
            <p:nvPr/>
          </p:nvSpPr>
          <p:spPr>
            <a:xfrm>
              <a:off x="1225619" y="1375517"/>
              <a:ext cx="1350667" cy="260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e.g. London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465CC0A-4787-FA32-FDFC-56C894214A54}"/>
                </a:ext>
              </a:extLst>
            </p:cNvPr>
            <p:cNvSpPr txBox="1"/>
            <p:nvPr/>
          </p:nvSpPr>
          <p:spPr>
            <a:xfrm>
              <a:off x="2223008" y="1998493"/>
              <a:ext cx="498037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600" i="1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21 mm/h</a:t>
              </a:r>
              <a:endParaRPr lang="en-GB" sz="1400" i="1" dirty="0"/>
            </a:p>
          </p:txBody>
        </p:sp>
        <p:pic>
          <p:nvPicPr>
            <p:cNvPr id="60" name="Picture 2" descr="Download Free average Icons - SVG and ...">
              <a:extLst>
                <a:ext uri="{FF2B5EF4-FFF2-40B4-BE49-F238E27FC236}">
                  <a16:creationId xmlns:a16="http://schemas.microsoft.com/office/drawing/2014/main" id="{D03E178D-F8B4-8AD6-B601-9EEB0D4D2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546" y="2399678"/>
              <a:ext cx="121418" cy="12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9CFF28D-0711-1B29-F792-75F02E4B9529}"/>
                </a:ext>
              </a:extLst>
            </p:cNvPr>
            <p:cNvSpPr txBox="1"/>
            <p:nvPr/>
          </p:nvSpPr>
          <p:spPr>
            <a:xfrm>
              <a:off x="1225619" y="2380274"/>
              <a:ext cx="54354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600" i="1" dirty="0">
                  <a:solidFill>
                    <a:schemeClr val="bg2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15 m/s</a:t>
              </a:r>
              <a:endParaRPr lang="en-GB" sz="1400" i="1" dirty="0"/>
            </a:p>
          </p:txBody>
        </p:sp>
      </p:grpSp>
      <p:cxnSp>
        <p:nvCxnSpPr>
          <p:cNvPr id="62" name="Google Shape;2324;p216">
            <a:extLst>
              <a:ext uri="{FF2B5EF4-FFF2-40B4-BE49-F238E27FC236}">
                <a16:creationId xmlns:a16="http://schemas.microsoft.com/office/drawing/2014/main" id="{1C36561D-AA9A-2227-D904-FAD27383D78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851594" y="2129181"/>
            <a:ext cx="1603408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56952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CD89D9-0B53-2143-E609-7C7FBB7B2F99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3F6E6BA-147B-629B-565B-982A52F65C99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FB143-4924-58AC-004C-7E3738BFC9C3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17BCA2-96DC-2E3A-8234-B9344BD7E2C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2B3BEB1B-B3C5-D652-EEEB-F273D95FA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434AA23-F629-51FC-0398-12ECBBD4D5D1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30">
            <a:extLst>
              <a:ext uri="{FF2B5EF4-FFF2-40B4-BE49-F238E27FC236}">
                <a16:creationId xmlns:a16="http://schemas.microsoft.com/office/drawing/2014/main" id="{EA786E03-5F51-29DD-C988-AA3082FD0432}"/>
              </a:ext>
            </a:extLst>
          </p:cNvPr>
          <p:cNvSpPr txBox="1">
            <a:spLocks/>
          </p:cNvSpPr>
          <p:nvPr/>
        </p:nvSpPr>
        <p:spPr>
          <a:xfrm>
            <a:off x="11018382" y="6418186"/>
            <a:ext cx="354874" cy="381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25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4CAC6D-86FB-F63C-48C3-C28F8E59D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01703"/>
              </p:ext>
            </p:extLst>
          </p:nvPr>
        </p:nvGraphicFramePr>
        <p:xfrm>
          <a:off x="3045383" y="2819783"/>
          <a:ext cx="5948220" cy="254712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74110">
                  <a:extLst>
                    <a:ext uri="{9D8B030D-6E8A-4147-A177-3AD203B41FA5}">
                      <a16:colId xmlns:a16="http://schemas.microsoft.com/office/drawing/2014/main" val="2479185612"/>
                    </a:ext>
                  </a:extLst>
                </a:gridCol>
                <a:gridCol w="2974110">
                  <a:extLst>
                    <a:ext uri="{9D8B030D-6E8A-4147-A177-3AD203B41FA5}">
                      <a16:colId xmlns:a16="http://schemas.microsoft.com/office/drawing/2014/main" val="3070881826"/>
                    </a:ext>
                  </a:extLst>
                </a:gridCol>
              </a:tblGrid>
              <a:tr h="296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i="0" kern="100" dirty="0">
                          <a:effectLst/>
                        </a:rPr>
                        <a:t>Input dataset-related properties </a:t>
                      </a:r>
                      <a:endParaRPr lang="en-GB" sz="1400" b="1" i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i="0" kern="100" dirty="0">
                          <a:effectLst/>
                        </a:rPr>
                        <a:t>Scenario suite-related properties</a:t>
                      </a:r>
                      <a:endParaRPr lang="en-GB" sz="1400" b="1" i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7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Accuracy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Completeness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72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Correctness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785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Independence of datasets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-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6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Integrity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-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65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Representativeness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89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Temporality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84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Traceability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3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Verifiability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16127"/>
                  </a:ext>
                </a:extLst>
              </a:tr>
            </a:tbl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4B27B93-F044-D871-CAC3-133D41C83B98}"/>
              </a:ext>
            </a:extLst>
          </p:cNvPr>
          <p:cNvSpPr txBox="1">
            <a:spLocks/>
          </p:cNvSpPr>
          <p:nvPr/>
        </p:nvSpPr>
        <p:spPr>
          <a:xfrm>
            <a:off x="503432" y="357047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OASISS Compliance with ISO PAS 8800 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98C5A5-87F0-7EC4-04CB-28CA9C39C7DB}"/>
              </a:ext>
            </a:extLst>
          </p:cNvPr>
          <p:cNvGrpSpPr/>
          <p:nvPr/>
        </p:nvGrpSpPr>
        <p:grpSpPr>
          <a:xfrm>
            <a:off x="3048557" y="2426681"/>
            <a:ext cx="5938696" cy="323194"/>
            <a:chOff x="3288144" y="1952981"/>
            <a:chExt cx="5938696" cy="3231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A643D1-2373-7D12-3CC8-D625BE7714A2}"/>
                </a:ext>
              </a:extLst>
            </p:cNvPr>
            <p:cNvSpPr/>
            <p:nvPr/>
          </p:nvSpPr>
          <p:spPr>
            <a:xfrm>
              <a:off x="3288144" y="1952982"/>
              <a:ext cx="2958305" cy="323193"/>
            </a:xfrm>
            <a:prstGeom prst="roundRect">
              <a:avLst/>
            </a:prstGeom>
            <a:solidFill>
              <a:srgbClr val="FBB034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kern="100" dirty="0">
                  <a:solidFill>
                    <a:schemeClr val="tx1"/>
                  </a:solidFill>
                </a:rPr>
                <a:t>ISO PAS 8800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ACB5AFA-6E1C-02E2-41E7-83B64979ECB1}"/>
                </a:ext>
              </a:extLst>
            </p:cNvPr>
            <p:cNvSpPr/>
            <p:nvPr/>
          </p:nvSpPr>
          <p:spPr>
            <a:xfrm>
              <a:off x="6280439" y="1952981"/>
              <a:ext cx="2946401" cy="323193"/>
            </a:xfrm>
            <a:prstGeom prst="roundRect">
              <a:avLst/>
            </a:prstGeom>
            <a:solidFill>
              <a:srgbClr val="FBB034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kern="100" dirty="0">
                  <a:solidFill>
                    <a:schemeClr val="tx1"/>
                  </a:solidFill>
                </a:rPr>
                <a:t>OASISS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A34B01-3586-5625-859E-3E8DE7E186D5}"/>
              </a:ext>
            </a:extLst>
          </p:cNvPr>
          <p:cNvSpPr txBox="1"/>
          <p:nvPr/>
        </p:nvSpPr>
        <p:spPr>
          <a:xfrm>
            <a:off x="503431" y="1386840"/>
            <a:ext cx="1137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OASISS framework aligns with ISO PAS 8800 by covering the following properties to address data insufficiencies:</a:t>
            </a:r>
          </a:p>
        </p:txBody>
      </p:sp>
    </p:spTree>
    <p:extLst>
      <p:ext uri="{BB962C8B-B14F-4D97-AF65-F5344CB8AC3E}">
        <p14:creationId xmlns:p14="http://schemas.microsoft.com/office/powerpoint/2010/main" val="1960317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942BA-1F8B-972F-1657-385029F7E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6BF54-9DC9-3073-5F48-3D29CE5FEB4B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D80B79-5609-685A-6F99-2160225D44EE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F8439E1B-3219-BA35-35C9-A2E2BC4EE4E7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26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6BFD7-D119-8380-1DA1-72467319C1F2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C3873E-896C-CD6A-6F27-A1C5CBED332C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D559AAD-4EC3-3E40-2658-162681E75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9ED2485-A30B-04A6-2848-163FEB9CBCEB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Current status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F1510D-C69F-BC59-25EA-244398A977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28" t="4995" r="6198"/>
          <a:stretch>
            <a:fillRect/>
          </a:stretch>
        </p:blipFill>
        <p:spPr>
          <a:xfrm>
            <a:off x="7504676" y="1316773"/>
            <a:ext cx="4253588" cy="3835689"/>
          </a:xfrm>
          <a:prstGeom prst="rect">
            <a:avLst/>
          </a:prstGeom>
        </p:spPr>
      </p:pic>
      <p:pic>
        <p:nvPicPr>
          <p:cNvPr id="1026" name="Picture 2" descr="usability - Tasks State Colors with Icons - User Experience Stack Exchange">
            <a:extLst>
              <a:ext uri="{FF2B5EF4-FFF2-40B4-BE49-F238E27FC236}">
                <a16:creationId xmlns:a16="http://schemas.microsoft.com/office/drawing/2014/main" id="{FA8F2CB0-FF0A-53FF-8833-38F73EA95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64419" r="70846" b="18963"/>
          <a:stretch>
            <a:fillRect/>
          </a:stretch>
        </p:blipFill>
        <p:spPr bwMode="auto">
          <a:xfrm>
            <a:off x="974021" y="1737989"/>
            <a:ext cx="502465" cy="5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sability - Tasks State Colors with Icons - User Experience Stack Exchange">
            <a:extLst>
              <a:ext uri="{FF2B5EF4-FFF2-40B4-BE49-F238E27FC236}">
                <a16:creationId xmlns:a16="http://schemas.microsoft.com/office/drawing/2014/main" id="{5BC06680-D390-5EAE-28F4-76CF084B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51729" r="68680" b="34674"/>
          <a:stretch>
            <a:fillRect/>
          </a:stretch>
        </p:blipFill>
        <p:spPr bwMode="auto">
          <a:xfrm>
            <a:off x="982754" y="3054017"/>
            <a:ext cx="575353" cy="4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sability - Tasks State Colors with Icons - User Experience Stack Exchange">
            <a:extLst>
              <a:ext uri="{FF2B5EF4-FFF2-40B4-BE49-F238E27FC236}">
                <a16:creationId xmlns:a16="http://schemas.microsoft.com/office/drawing/2014/main" id="{A75D4E9E-8DFA-A89B-B6F6-95EBE160F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37529" r="68358" b="48875"/>
          <a:stretch>
            <a:fillRect/>
          </a:stretch>
        </p:blipFill>
        <p:spPr bwMode="auto">
          <a:xfrm>
            <a:off x="974021" y="4535365"/>
            <a:ext cx="578741" cy="4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80515D-DC06-2FF8-DFE2-36998368F696}"/>
              </a:ext>
            </a:extLst>
          </p:cNvPr>
          <p:cNvSpPr txBox="1"/>
          <p:nvPr/>
        </p:nvSpPr>
        <p:spPr>
          <a:xfrm>
            <a:off x="1585317" y="1737989"/>
            <a:ext cx="58464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Paper on OASISS accepted at IEEE ITSC 2025</a:t>
            </a:r>
          </a:p>
          <a:p>
            <a:r>
              <a:rPr lang="en-GB" sz="1600" dirty="0"/>
              <a:t>A paper detailing the proposed framework has been peer-reviewed and accepted for publication</a:t>
            </a:r>
            <a:endParaRPr lang="en-GB" sz="16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C5F99-9A07-5C23-B58F-553EF6677660}"/>
              </a:ext>
            </a:extLst>
          </p:cNvPr>
          <p:cNvSpPr txBox="1"/>
          <p:nvPr/>
        </p:nvSpPr>
        <p:spPr>
          <a:xfrm>
            <a:off x="1585317" y="3054017"/>
            <a:ext cx="5846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Tool in Development:</a:t>
            </a:r>
            <a:br>
              <a:rPr lang="en-GB" dirty="0"/>
            </a:br>
            <a:r>
              <a:rPr lang="en-GB" dirty="0"/>
              <a:t>Actively developing a software tool to implement the framework in a usable and scalable 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5488C9-C30F-7E33-D12E-3D5130B34103}"/>
              </a:ext>
            </a:extLst>
          </p:cNvPr>
          <p:cNvSpPr txBox="1"/>
          <p:nvPr/>
        </p:nvSpPr>
        <p:spPr>
          <a:xfrm>
            <a:off x="1502822" y="4536025"/>
            <a:ext cx="600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Real-World Application:</a:t>
            </a:r>
          </a:p>
          <a:p>
            <a:r>
              <a:rPr lang="en-GB" dirty="0"/>
              <a:t>The tool will be used on a real-world system to demonstrate its working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D6E80-D890-6646-A2EC-574C90E2D4F1}"/>
              </a:ext>
            </a:extLst>
          </p:cNvPr>
          <p:cNvSpPr txBox="1"/>
          <p:nvPr/>
        </p:nvSpPr>
        <p:spPr>
          <a:xfrm>
            <a:off x="7349923" y="5299192"/>
            <a:ext cx="4700875" cy="109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b="1" dirty="0"/>
              <a:t>Citation: </a:t>
            </a:r>
            <a:r>
              <a:rPr lang="en-GB" sz="1100" dirty="0"/>
              <a:t>Jeyachandran et. al. (2025) Introducing OASISS : ODD-based AI Safety In </a:t>
            </a:r>
            <a:r>
              <a:rPr lang="en-GB" sz="1100" dirty="0" err="1"/>
              <a:t>autonomouS</a:t>
            </a:r>
            <a:r>
              <a:rPr lang="en-GB" sz="1100" dirty="0"/>
              <a:t> Systems. In: The IEEE International Conference on Intelligent Transportation Systems (ITSC), Gold Coast, Australia, 18-21 Nov 2025 (In Press)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/>
              <a:t>Paper  Open Access: </a:t>
            </a:r>
            <a:r>
              <a:rPr lang="en-GB" sz="1100" dirty="0">
                <a:hlinkClick r:id="rId6"/>
              </a:rPr>
              <a:t>https://wrap.warwick.ac.uk/id/eprint/192034/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549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A245-6550-51DB-1EB9-584C605F3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DD7F89-BE6B-C321-A0FC-A096DC7FE1C2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312BDE-23B1-541A-354B-6A0F84B65A51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6570D344-0578-9019-2B47-C46BA7A4332F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27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F114C-A213-6D4B-F621-D3E8463B1C3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C16F39-5124-66B1-1EC5-C39F3F84ADC4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F81BEE3-BEF9-9356-3F65-BA00A8784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7027E0B-ECB9-7300-111C-6CADA806A32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Next steps…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928FDE-1498-A45C-35A0-34EC589A71DC}"/>
              </a:ext>
            </a:extLst>
          </p:cNvPr>
          <p:cNvSpPr txBox="1"/>
          <p:nvPr/>
        </p:nvSpPr>
        <p:spPr>
          <a:xfrm>
            <a:off x="726811" y="1480797"/>
            <a:ext cx="10637689" cy="461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For AI model evaluation and assurance, it is key to </a:t>
            </a:r>
            <a:r>
              <a:rPr lang="en-GB" b="1" dirty="0"/>
              <a:t>undertake a dataset assessment </a:t>
            </a:r>
            <a:r>
              <a:rPr lang="en-GB" dirty="0"/>
              <a:t>for the training and testing data used as part of AI model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Two key properties for assessment: </a:t>
            </a:r>
            <a:r>
              <a:rPr lang="en-GB" b="1" dirty="0"/>
              <a:t>Completeness</a:t>
            </a:r>
            <a:r>
              <a:rPr lang="en-GB" dirty="0"/>
              <a:t> and </a:t>
            </a:r>
            <a:r>
              <a:rPr lang="en-GB" b="1" dirty="0"/>
              <a:t>Representativeness</a:t>
            </a:r>
            <a:r>
              <a:rPr lang="en-GB" dirty="0"/>
              <a:t> of the dataset (with respect to TOD and ODD of the system)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UNR and GTR on Automated Driving System don’t cover such requirements at an engineering implementation level or measuring guidance for authorities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Need to consider the concepts of: Completeness; Representativeness and Acceptability Argument, as additional guidance for AI dataset assessment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OASISS provides a framework for engineering level guidance for developers and authorities providing quantified insights into the system’s trustworthiness for operation within that area </a:t>
            </a:r>
          </a:p>
        </p:txBody>
      </p:sp>
    </p:spTree>
    <p:extLst>
      <p:ext uri="{BB962C8B-B14F-4D97-AF65-F5344CB8AC3E}">
        <p14:creationId xmlns:p14="http://schemas.microsoft.com/office/powerpoint/2010/main" val="3677861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B892B-72DF-8874-D4E4-FB173B85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92B5C5-83C6-B76B-0F11-5CA93820FEDD}"/>
              </a:ext>
            </a:extLst>
          </p:cNvPr>
          <p:cNvSpPr/>
          <p:nvPr/>
        </p:nvSpPr>
        <p:spPr>
          <a:xfrm>
            <a:off x="-47625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E46D2D-6356-B6D0-F16C-130E24A0864C}"/>
              </a:ext>
            </a:extLst>
          </p:cNvPr>
          <p:cNvSpPr txBox="1">
            <a:spLocks/>
          </p:cNvSpPr>
          <p:nvPr/>
        </p:nvSpPr>
        <p:spPr>
          <a:xfrm>
            <a:off x="581025" y="2633937"/>
            <a:ext cx="4676775" cy="5048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225D00D-9F22-A4AF-1509-A816CB89EC78}"/>
              </a:ext>
            </a:extLst>
          </p:cNvPr>
          <p:cNvSpPr txBox="1">
            <a:spLocks/>
          </p:cNvSpPr>
          <p:nvPr/>
        </p:nvSpPr>
        <p:spPr>
          <a:xfrm>
            <a:off x="581025" y="1329982"/>
            <a:ext cx="10840305" cy="43953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Declaration:</a:t>
            </a:r>
          </a:p>
          <a:p>
            <a:pPr algn="ctr"/>
            <a:endParaRPr lang="en-US" sz="1600" b="0" dirty="0"/>
          </a:p>
          <a:p>
            <a:pPr algn="ctr"/>
            <a:r>
              <a:rPr lang="en-US" sz="2000" b="0" dirty="0"/>
              <a:t>The author and the speaker of this presentation (and companion document GRVA-23-25) confirm that they have authorization to use all content including photos and visual elements.</a:t>
            </a:r>
          </a:p>
          <a:p>
            <a:pPr algn="ctr"/>
            <a:r>
              <a:rPr lang="en-US" sz="2000" b="0" dirty="0"/>
              <a:t>The material is either copyright-free or the author/speaker hold the necessary copyright or permission.</a:t>
            </a:r>
          </a:p>
          <a:p>
            <a:pPr algn="ctr"/>
            <a:r>
              <a:rPr lang="en-US" sz="2000" b="0" dirty="0"/>
              <a:t>The UNECE will remove any material from its events and supporting websites if there is unlawful use of copyrighted material.</a:t>
            </a:r>
          </a:p>
          <a:p>
            <a:pPr algn="ctr"/>
            <a:r>
              <a:rPr lang="en-US" sz="2000" b="0" dirty="0"/>
              <a:t>The author/speaker takes responsibility for any infringement on copyright and holds the UNECE harmless to this effect.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294EBA2-DA1B-E76C-F0FC-DD526E7EBC91}"/>
              </a:ext>
            </a:extLst>
          </p:cNvPr>
          <p:cNvSpPr txBox="1">
            <a:spLocks/>
          </p:cNvSpPr>
          <p:nvPr/>
        </p:nvSpPr>
        <p:spPr>
          <a:xfrm>
            <a:off x="581025" y="3640209"/>
            <a:ext cx="4676775" cy="5048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3DF867-B572-F27F-6EBA-146000EE4FEF}"/>
              </a:ext>
            </a:extLst>
          </p:cNvPr>
          <p:cNvCxnSpPr>
            <a:cxnSpLocks/>
          </p:cNvCxnSpPr>
          <p:nvPr/>
        </p:nvCxnSpPr>
        <p:spPr>
          <a:xfrm>
            <a:off x="158620" y="6630476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0">
            <a:extLst>
              <a:ext uri="{FF2B5EF4-FFF2-40B4-BE49-F238E27FC236}">
                <a16:creationId xmlns:a16="http://schemas.microsoft.com/office/drawing/2014/main" id="{649122F1-EC5F-E639-48FE-39DE13E69552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28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785D81-B053-3CB9-838B-D5FCA4371ACA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© WMG 2024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EDA49-4850-43B2-B8C5-C8D73F78CE15}"/>
              </a:ext>
            </a:extLst>
          </p:cNvPr>
          <p:cNvSpPr/>
          <p:nvPr/>
        </p:nvSpPr>
        <p:spPr>
          <a:xfrm>
            <a:off x="0" y="251316"/>
            <a:ext cx="12192000" cy="5099747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DE8AB-7E3F-1BA5-8F73-2B094E438F3F}"/>
              </a:ext>
            </a:extLst>
          </p:cNvPr>
          <p:cNvSpPr/>
          <p:nvPr/>
        </p:nvSpPr>
        <p:spPr>
          <a:xfrm>
            <a:off x="-14143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WMG Logo&#10;">
            <a:extLst>
              <a:ext uri="{FF2B5EF4-FFF2-40B4-BE49-F238E27FC236}">
                <a16:creationId xmlns:a16="http://schemas.microsoft.com/office/drawing/2014/main" id="{D97364F5-833A-A5E9-A102-61C87095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98" y="5615197"/>
            <a:ext cx="1748254" cy="5253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443483-C5EE-75ED-CABC-5376D02D7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54143" y="3106756"/>
            <a:ext cx="3180080" cy="0"/>
          </a:xfrm>
          <a:prstGeom prst="line">
            <a:avLst/>
          </a:prstGeom>
          <a:ln w="38100">
            <a:solidFill>
              <a:srgbClr val="E32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F17D19-53B9-AC37-32A9-6C3DC790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455160" y="3106756"/>
            <a:ext cx="3180080" cy="0"/>
          </a:xfrm>
          <a:prstGeom prst="line">
            <a:avLst/>
          </a:prstGeom>
          <a:ln w="38100">
            <a:solidFill>
              <a:srgbClr val="FFB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6CB97B-04CC-D2E3-5EED-744F7EEE8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256177" y="3106756"/>
            <a:ext cx="3180080" cy="0"/>
          </a:xfrm>
          <a:prstGeom prst="line">
            <a:avLst/>
          </a:prstGeom>
          <a:ln w="38100">
            <a:solidFill>
              <a:srgbClr val="05A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CEA1AE47-65A3-55EC-430B-4AE3916DD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0318" y="3315972"/>
            <a:ext cx="456730" cy="456730"/>
          </a:xfrm>
          <a:prstGeom prst="rect">
            <a:avLst/>
          </a:prstGeom>
        </p:spPr>
      </p:pic>
      <p:pic>
        <p:nvPicPr>
          <p:cNvPr id="13" name="Graphic 12" descr="Email with solid fill">
            <a:extLst>
              <a:ext uri="{FF2B5EF4-FFF2-40B4-BE49-F238E27FC236}">
                <a16:creationId xmlns:a16="http://schemas.microsoft.com/office/drawing/2014/main" id="{2272626F-5519-E468-0031-AB908BE87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0318" y="3974587"/>
            <a:ext cx="340193" cy="340193"/>
          </a:xfrm>
          <a:prstGeom prst="rect">
            <a:avLst/>
          </a:prstGeom>
        </p:spPr>
      </p:pic>
      <p:pic>
        <p:nvPicPr>
          <p:cNvPr id="14" name="Picture 13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BAB42498-4A9C-AF7A-F5F2-0CF9E29D8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30" y="3396571"/>
            <a:ext cx="265498" cy="271361"/>
          </a:xfrm>
          <a:prstGeom prst="rect">
            <a:avLst/>
          </a:prstGeom>
        </p:spPr>
      </p:pic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6875BD5-6665-D340-78B8-F6C44AFBA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30" y="3927343"/>
            <a:ext cx="309152" cy="3091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85A3BD-3BE9-5ADE-C5C3-664B60E71E59}"/>
              </a:ext>
            </a:extLst>
          </p:cNvPr>
          <p:cNvSpPr txBox="1"/>
          <p:nvPr/>
        </p:nvSpPr>
        <p:spPr>
          <a:xfrm>
            <a:off x="716437" y="867266"/>
            <a:ext cx="652334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7A9A8F-8743-3547-1F56-CED4ADD0ED46}"/>
              </a:ext>
            </a:extLst>
          </p:cNvPr>
          <p:cNvSpPr txBox="1">
            <a:spLocks/>
          </p:cNvSpPr>
          <p:nvPr/>
        </p:nvSpPr>
        <p:spPr>
          <a:xfrm>
            <a:off x="4824199" y="3326915"/>
            <a:ext cx="3104937" cy="4102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FBFBFB"/>
                </a:solidFill>
                <a:latin typeface="+mn-lt"/>
              </a:rPr>
              <a:t>warwick.ac.uk/</a:t>
            </a:r>
            <a:r>
              <a:rPr lang="en-GB" sz="1600" dirty="0" err="1">
                <a:solidFill>
                  <a:srgbClr val="FBFBFB"/>
                </a:solidFill>
                <a:latin typeface="+mn-lt"/>
              </a:rPr>
              <a:t>wmg</a:t>
            </a:r>
            <a:endParaRPr lang="en-GB" sz="1600" dirty="0">
              <a:solidFill>
                <a:srgbClr val="FBFBFB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052C98C-8FDC-82F1-BA90-E11C7BA928E5}"/>
              </a:ext>
            </a:extLst>
          </p:cNvPr>
          <p:cNvSpPr txBox="1">
            <a:spLocks/>
          </p:cNvSpPr>
          <p:nvPr/>
        </p:nvSpPr>
        <p:spPr>
          <a:xfrm>
            <a:off x="4846230" y="4018597"/>
            <a:ext cx="3338127" cy="4102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689A841-E243-589E-7209-0E317C3A85F9}"/>
              </a:ext>
            </a:extLst>
          </p:cNvPr>
          <p:cNvSpPr txBox="1">
            <a:spLocks/>
          </p:cNvSpPr>
          <p:nvPr/>
        </p:nvSpPr>
        <p:spPr>
          <a:xfrm>
            <a:off x="8596868" y="3326915"/>
            <a:ext cx="3104937" cy="4102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FBFBFB"/>
                </a:solidFill>
                <a:latin typeface="+mn-lt"/>
              </a:rPr>
              <a:t>@</a:t>
            </a:r>
            <a:r>
              <a:rPr lang="en-GB" sz="1600" dirty="0" err="1">
                <a:solidFill>
                  <a:srgbClr val="FBFBFB"/>
                </a:solidFill>
                <a:latin typeface="+mn-lt"/>
              </a:rPr>
              <a:t>siddkhastgir</a:t>
            </a:r>
            <a:endParaRPr lang="en-GB" sz="1600" dirty="0">
              <a:solidFill>
                <a:srgbClr val="FBFBFB"/>
              </a:solidFill>
              <a:latin typeface="+mn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5A393BF-41A8-70FB-C537-DF7083AB19B8}"/>
              </a:ext>
            </a:extLst>
          </p:cNvPr>
          <p:cNvSpPr txBox="1">
            <a:spLocks/>
          </p:cNvSpPr>
          <p:nvPr/>
        </p:nvSpPr>
        <p:spPr>
          <a:xfrm>
            <a:off x="8676286" y="3957274"/>
            <a:ext cx="3104937" cy="4102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FBFBFB"/>
                </a:solidFill>
                <a:latin typeface="+mn-lt"/>
              </a:rPr>
              <a:t>Siddartha Khastgir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53C9876-EE6C-6B30-164B-EA0DCB212DBC}"/>
              </a:ext>
            </a:extLst>
          </p:cNvPr>
          <p:cNvSpPr txBox="1">
            <a:spLocks/>
          </p:cNvSpPr>
          <p:nvPr/>
        </p:nvSpPr>
        <p:spPr>
          <a:xfrm>
            <a:off x="716437" y="3262168"/>
            <a:ext cx="324612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600" b="1">
                <a:solidFill>
                  <a:srgbClr val="FBFBFB"/>
                </a:solidFill>
                <a:latin typeface="+mn-lt"/>
              </a:rPr>
              <a:t>WMG</a:t>
            </a:r>
          </a:p>
          <a:p>
            <a:pPr>
              <a:lnSpc>
                <a:spcPct val="120000"/>
              </a:lnSpc>
            </a:pPr>
            <a:r>
              <a:rPr lang="en-GB" sz="1600">
                <a:solidFill>
                  <a:srgbClr val="FBFBFB"/>
                </a:solidFill>
                <a:latin typeface="+mn-lt"/>
              </a:rPr>
              <a:t>University of Warwick</a:t>
            </a:r>
          </a:p>
          <a:p>
            <a:pPr>
              <a:lnSpc>
                <a:spcPct val="120000"/>
              </a:lnSpc>
            </a:pPr>
            <a:r>
              <a:rPr lang="en-GB" sz="1600">
                <a:solidFill>
                  <a:srgbClr val="FBFBFB"/>
                </a:solidFill>
                <a:latin typeface="+mn-lt"/>
              </a:rPr>
              <a:t>Coventry</a:t>
            </a:r>
          </a:p>
          <a:p>
            <a:pPr>
              <a:lnSpc>
                <a:spcPct val="120000"/>
              </a:lnSpc>
            </a:pPr>
            <a:r>
              <a:rPr lang="en-GB" sz="1600">
                <a:solidFill>
                  <a:srgbClr val="FBFBFB"/>
                </a:solidFill>
                <a:latin typeface="+mn-lt"/>
              </a:rPr>
              <a:t>CV4 7AL</a:t>
            </a:r>
          </a:p>
          <a:p>
            <a:pPr>
              <a:lnSpc>
                <a:spcPct val="120000"/>
              </a:lnSpc>
            </a:pPr>
            <a:r>
              <a:rPr lang="en-GB" sz="1600">
                <a:solidFill>
                  <a:srgbClr val="FBFBFB"/>
                </a:solidFill>
                <a:latin typeface="+mn-lt"/>
              </a:rPr>
              <a:t>United Kingdom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FF6A4F-D4F4-8F9A-DDB0-B12D3DBBCFBD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0">
            <a:extLst>
              <a:ext uri="{FF2B5EF4-FFF2-40B4-BE49-F238E27FC236}">
                <a16:creationId xmlns:a16="http://schemas.microsoft.com/office/drawing/2014/main" id="{1314C257-25B7-A54F-2714-9FADEF32D029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29</a:t>
            </a:fld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DEB34-B4A2-909B-D879-C86B2C530720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WMG 2025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7169CB-C6D3-B4BE-CEC3-8B7999E031AC}"/>
              </a:ext>
            </a:extLst>
          </p:cNvPr>
          <p:cNvSpPr txBox="1">
            <a:spLocks/>
          </p:cNvSpPr>
          <p:nvPr/>
        </p:nvSpPr>
        <p:spPr>
          <a:xfrm>
            <a:off x="4824199" y="3935514"/>
            <a:ext cx="3338127" cy="4102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FBFBFB"/>
                </a:solidFill>
                <a:latin typeface="+mn-lt"/>
              </a:rPr>
              <a:t>S.Khastgir.1@warwick.ac.uk</a:t>
            </a:r>
          </a:p>
        </p:txBody>
      </p:sp>
    </p:spTree>
    <p:extLst>
      <p:ext uri="{BB962C8B-B14F-4D97-AF65-F5344CB8AC3E}">
        <p14:creationId xmlns:p14="http://schemas.microsoft.com/office/powerpoint/2010/main" val="383811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FCB5-1CEB-4C9E-3480-11C4F026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C3F2A9-0408-2FD2-A21E-ACBD480B429B}"/>
              </a:ext>
            </a:extLst>
          </p:cNvPr>
          <p:cNvSpPr/>
          <p:nvPr/>
        </p:nvSpPr>
        <p:spPr>
          <a:xfrm>
            <a:off x="0" y="0"/>
            <a:ext cx="4701309" cy="15255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90A94-D2B6-E953-23D0-FD1F7237BB2B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231B42-1BE5-2B26-BEAE-9BCB6A08C722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24E527D-F67C-A6BA-9F16-575AA9DE2BED}"/>
              </a:ext>
            </a:extLst>
          </p:cNvPr>
          <p:cNvSpPr txBox="1">
            <a:spLocks/>
          </p:cNvSpPr>
          <p:nvPr/>
        </p:nvSpPr>
        <p:spPr>
          <a:xfrm>
            <a:off x="503434" y="363959"/>
            <a:ext cx="8937552" cy="58776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Background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B017618-EEBE-2FB6-E75F-0212EA538C99}"/>
              </a:ext>
            </a:extLst>
          </p:cNvPr>
          <p:cNvSpPr txBox="1">
            <a:spLocks/>
          </p:cNvSpPr>
          <p:nvPr/>
        </p:nvSpPr>
        <p:spPr>
          <a:xfrm>
            <a:off x="324198" y="1604616"/>
            <a:ext cx="6763868" cy="45249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Artificial Intelligence (AI) forms a key building block of current and future Automated Driving Systems (ADS)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UN Regulation (UNR) and Global Technical Regulation (GTR) on Automated Driving System progressing to meet their mid-2026 timelines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Both UNR and GTR have </a:t>
            </a:r>
            <a:r>
              <a:rPr lang="en-US" sz="2000" b="1" dirty="0"/>
              <a:t>limited focus on requirements for AI development and assurance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New </a:t>
            </a:r>
            <a:r>
              <a:rPr lang="en-US" sz="2000" b="1" dirty="0"/>
              <a:t>Informal Working Group (IWG) on AI </a:t>
            </a:r>
            <a:r>
              <a:rPr lang="en-US" sz="2000" dirty="0"/>
              <a:t>(AI-IWG) initiated:  1</a:t>
            </a:r>
            <a:r>
              <a:rPr lang="en-US" sz="2000" baseline="30000" dirty="0"/>
              <a:t>st</a:t>
            </a:r>
            <a:r>
              <a:rPr lang="en-US" sz="2000" dirty="0"/>
              <a:t> meeting in August 2025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1600" dirty="0"/>
              <a:t>Scope for the AI-IWG is </a:t>
            </a:r>
            <a:r>
              <a:rPr lang="en-US" sz="1600" b="1" dirty="0"/>
              <a:t>broader than automated driving </a:t>
            </a:r>
            <a:r>
              <a:rPr lang="en-US" sz="1600" dirty="0"/>
              <a:t>and covers wider AI applications in automotive 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D095495-5EBF-A9B8-DCA5-0E19D36D6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9" name="Slide Number Placeholder 30">
            <a:extLst>
              <a:ext uri="{FF2B5EF4-FFF2-40B4-BE49-F238E27FC236}">
                <a16:creationId xmlns:a16="http://schemas.microsoft.com/office/drawing/2014/main" id="{ECDCCCE4-90FC-535A-CAC5-6481403D00D0}"/>
              </a:ext>
            </a:extLst>
          </p:cNvPr>
          <p:cNvSpPr txBox="1">
            <a:spLocks/>
          </p:cNvSpPr>
          <p:nvPr/>
        </p:nvSpPr>
        <p:spPr>
          <a:xfrm>
            <a:off x="11135360" y="6476554"/>
            <a:ext cx="21844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3</a:t>
            </a:fld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DE0A147-FF8B-7CE4-086D-192CFDE3F254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© WMG 2024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EF7EAC-7999-3BC6-2AFA-796148E91025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</a:rPr>
              <a:t>© WMG 2024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744C8ACE-D17C-7703-4124-DF978B25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66" y="3022070"/>
            <a:ext cx="4705840" cy="1441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6D005-6523-3B30-8C8B-34F43BD95B35}"/>
              </a:ext>
            </a:extLst>
          </p:cNvPr>
          <p:cNvSpPr txBox="1"/>
          <p:nvPr/>
        </p:nvSpPr>
        <p:spPr>
          <a:xfrm>
            <a:off x="8333509" y="5382491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GRVA-23-34</a:t>
            </a:r>
          </a:p>
        </p:txBody>
      </p:sp>
    </p:spTree>
    <p:extLst>
      <p:ext uri="{BB962C8B-B14F-4D97-AF65-F5344CB8AC3E}">
        <p14:creationId xmlns:p14="http://schemas.microsoft.com/office/powerpoint/2010/main" val="282772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BBDCF-3FFB-DA5A-D8C7-3FF13DE5B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700579-4E09-A1BA-3033-6510F7B3CEA3}"/>
              </a:ext>
            </a:extLst>
          </p:cNvPr>
          <p:cNvSpPr/>
          <p:nvPr/>
        </p:nvSpPr>
        <p:spPr>
          <a:xfrm>
            <a:off x="0" y="0"/>
            <a:ext cx="4701309" cy="15255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E88DF-BE87-D518-563D-9C20CAF7FBB5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C21AF1-004D-F2F8-FAA8-E016D08B61C6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78CD7C5-4A06-AB86-2F53-3295B1982711}"/>
              </a:ext>
            </a:extLst>
          </p:cNvPr>
          <p:cNvSpPr txBox="1">
            <a:spLocks/>
          </p:cNvSpPr>
          <p:nvPr/>
        </p:nvSpPr>
        <p:spPr>
          <a:xfrm>
            <a:off x="503434" y="363959"/>
            <a:ext cx="8937552" cy="58776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Challenge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5BA90B8-4ABF-3BC7-AF69-5EE486F6AC60}"/>
              </a:ext>
            </a:extLst>
          </p:cNvPr>
          <p:cNvSpPr txBox="1">
            <a:spLocks/>
          </p:cNvSpPr>
          <p:nvPr/>
        </p:nvSpPr>
        <p:spPr>
          <a:xfrm>
            <a:off x="324198" y="1604616"/>
            <a:ext cx="10889041" cy="45249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These activities fall short in </a:t>
            </a:r>
            <a:r>
              <a:rPr lang="en-US" sz="2000" b="1" dirty="0"/>
              <a:t>providing engineering level guidance or measurable principles for authorities to assess the appropriateness of the AI </a:t>
            </a:r>
            <a:r>
              <a:rPr lang="en-US" sz="2000" dirty="0"/>
              <a:t>used in the ADS’ performance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Any guidelines for AI development and assurance </a:t>
            </a:r>
            <a:r>
              <a:rPr lang="en-US" sz="2000" b="1" dirty="0"/>
              <a:t>need to be technology agnostic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Every AI-based system will have the following development phases: 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1600" dirty="0"/>
              <a:t>Model creation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1600" dirty="0"/>
              <a:t>Model training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1600" dirty="0"/>
              <a:t>Model testing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dirty="0"/>
              <a:t>Model training and model testing will require the use of “training” data and “testing” data,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endParaRPr lang="en-US" sz="2000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,Sans-Serif"/>
              <a:buChar char="•"/>
            </a:pPr>
            <a:r>
              <a:rPr lang="en-US" sz="2000" b="1" dirty="0"/>
              <a:t>Focus: Is the training and testing data / scenarios of the AI system sufficient?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C87867-5DBB-63F1-85AE-AD9D5223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9" name="Slide Number Placeholder 30">
            <a:extLst>
              <a:ext uri="{FF2B5EF4-FFF2-40B4-BE49-F238E27FC236}">
                <a16:creationId xmlns:a16="http://schemas.microsoft.com/office/drawing/2014/main" id="{20D95753-DEE8-D039-8BA8-D7E6849D80E1}"/>
              </a:ext>
            </a:extLst>
          </p:cNvPr>
          <p:cNvSpPr txBox="1">
            <a:spLocks/>
          </p:cNvSpPr>
          <p:nvPr/>
        </p:nvSpPr>
        <p:spPr>
          <a:xfrm>
            <a:off x="11135360" y="6476554"/>
            <a:ext cx="21844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4</a:t>
            </a:fld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EF39500-C4CC-4FE6-DFA0-9D233677D027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© WMG 2024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EE13D5-AA22-71A1-E1DA-6DC973697B9E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</a:rPr>
              <a:t>© WMG 2024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7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8232A-3D0A-49D4-0517-B3CE9BA75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18247EF-2FBB-E712-E747-A87E5C34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75" y="4323241"/>
            <a:ext cx="3182700" cy="1960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E3CA6D-0218-7180-B55E-101B6B131BE3}"/>
              </a:ext>
            </a:extLst>
          </p:cNvPr>
          <p:cNvSpPr txBox="1"/>
          <p:nvPr/>
        </p:nvSpPr>
        <p:spPr>
          <a:xfrm>
            <a:off x="2541145" y="1263867"/>
            <a:ext cx="71097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spc="600" dirty="0">
                <a:solidFill>
                  <a:schemeClr val="accent1">
                    <a:lumMod val="65000"/>
                    <a:alpha val="20000"/>
                  </a:schemeClr>
                </a:solidFill>
              </a:rPr>
              <a:t>OASISS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E5A4EC-2B40-8B2B-0D1F-3E9A08C71204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26E5A5-5C4B-EA98-5CD8-A9BCA2B4B4C7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6688EBDE-58DD-6518-6560-1966389A55A1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5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07D7B-C177-6586-B713-47A67F5D3763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0C2D79-4478-77D3-EB72-7E227DB8F701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AF06CA4-CFDB-42D4-5332-48D882FA6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F9CD103-A9A1-2763-66E8-F5DB45C067B1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Introducing OASISS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932F2-2496-C65F-BC19-889A36CCE886}"/>
              </a:ext>
            </a:extLst>
          </p:cNvPr>
          <p:cNvSpPr txBox="1"/>
          <p:nvPr/>
        </p:nvSpPr>
        <p:spPr>
          <a:xfrm>
            <a:off x="2218974" y="2140489"/>
            <a:ext cx="775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BB034"/>
                </a:solidFill>
              </a:rPr>
              <a:t>O</a:t>
            </a:r>
            <a:r>
              <a:rPr lang="en-GB" sz="2800" dirty="0"/>
              <a:t>DD-based </a:t>
            </a:r>
            <a:r>
              <a:rPr lang="en-GB" sz="2800" b="1" dirty="0">
                <a:solidFill>
                  <a:srgbClr val="FBB034"/>
                </a:solidFill>
              </a:rPr>
              <a:t>A</a:t>
            </a:r>
            <a:r>
              <a:rPr lang="en-GB" sz="2800" dirty="0"/>
              <a:t>I </a:t>
            </a:r>
            <a:r>
              <a:rPr lang="en-GB" sz="2800" b="1" dirty="0">
                <a:solidFill>
                  <a:srgbClr val="FBB034"/>
                </a:solidFill>
              </a:rPr>
              <a:t>S</a:t>
            </a:r>
            <a:r>
              <a:rPr lang="en-GB" sz="2800" dirty="0"/>
              <a:t>afety </a:t>
            </a:r>
            <a:r>
              <a:rPr lang="en-GB" sz="2800" b="1" dirty="0">
                <a:solidFill>
                  <a:srgbClr val="FBB034"/>
                </a:solidFill>
              </a:rPr>
              <a:t>I</a:t>
            </a:r>
            <a:r>
              <a:rPr lang="en-GB" sz="2800" dirty="0"/>
              <a:t>n </a:t>
            </a:r>
            <a:r>
              <a:rPr lang="en-GB" sz="2800" dirty="0" err="1"/>
              <a:t>autonomou</a:t>
            </a:r>
            <a:r>
              <a:rPr lang="en-GB" sz="2800" b="1" dirty="0" err="1">
                <a:solidFill>
                  <a:srgbClr val="FBB034"/>
                </a:solidFill>
              </a:rPr>
              <a:t>S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BB034"/>
                </a:solidFill>
              </a:rPr>
              <a:t>S</a:t>
            </a:r>
            <a:r>
              <a:rPr lang="en-GB" sz="2800" dirty="0"/>
              <a:t>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5C94E-E9F9-39D1-362C-29CDB0514A81}"/>
              </a:ext>
            </a:extLst>
          </p:cNvPr>
          <p:cNvSpPr txBox="1"/>
          <p:nvPr/>
        </p:nvSpPr>
        <p:spPr>
          <a:xfrm>
            <a:off x="841517" y="3408792"/>
            <a:ext cx="1050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methodology to </a:t>
            </a:r>
            <a:r>
              <a:rPr lang="en-GB" sz="1800" b="1" i="1" dirty="0">
                <a:solidFill>
                  <a:srgbClr val="FBB0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quantitatively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assess the </a:t>
            </a:r>
            <a:r>
              <a:rPr lang="en-GB" sz="1800" b="1" i="1" dirty="0">
                <a:solidFill>
                  <a:srgbClr val="FBB0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adequacy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of the </a:t>
            </a:r>
            <a:r>
              <a:rPr lang="en-GB" sz="1800" b="1" i="1" dirty="0">
                <a:solidFill>
                  <a:srgbClr val="FBB0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training and testing datasets</a:t>
            </a:r>
            <a:r>
              <a:rPr lang="en-GB" sz="1800" dirty="0">
                <a:solidFill>
                  <a:srgbClr val="FBB0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used on an AI model to ensure its safe deployment into its </a:t>
            </a:r>
            <a:r>
              <a:rPr lang="en-GB" sz="1800" b="1" i="1" dirty="0">
                <a:solidFill>
                  <a:srgbClr val="FBB0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intended</a:t>
            </a:r>
            <a:r>
              <a:rPr lang="en-GB" sz="1800" dirty="0">
                <a:solidFill>
                  <a:srgbClr val="FBB0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operating environment.</a:t>
            </a:r>
            <a:endParaRPr lang="en-GB" dirty="0"/>
          </a:p>
        </p:txBody>
      </p:sp>
      <p:pic>
        <p:nvPicPr>
          <p:cNvPr id="34" name="Picture 4" descr="Close-up on Euro NCAP’s autonomous roadmap | Automotive World">
            <a:extLst>
              <a:ext uri="{FF2B5EF4-FFF2-40B4-BE49-F238E27FC236}">
                <a16:creationId xmlns:a16="http://schemas.microsoft.com/office/drawing/2014/main" id="{8D9EE5E7-B6C1-B409-133B-F594A1F35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/>
          <a:stretch/>
        </p:blipFill>
        <p:spPr bwMode="auto">
          <a:xfrm>
            <a:off x="6613226" y="4323241"/>
            <a:ext cx="3182699" cy="19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65896E8-C8EE-3860-F419-183015832E19}"/>
              </a:ext>
            </a:extLst>
          </p:cNvPr>
          <p:cNvGrpSpPr/>
          <p:nvPr/>
        </p:nvGrpSpPr>
        <p:grpSpPr>
          <a:xfrm>
            <a:off x="5423192" y="4200899"/>
            <a:ext cx="311162" cy="311162"/>
            <a:chOff x="1481639" y="4881080"/>
            <a:chExt cx="311162" cy="3111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9" name="Picture 4" descr="Affirmations PNG Transparent Images Free Download | Vector Files | Pngtree">
              <a:extLst>
                <a:ext uri="{FF2B5EF4-FFF2-40B4-BE49-F238E27FC236}">
                  <a16:creationId xmlns:a16="http://schemas.microsoft.com/office/drawing/2014/main" id="{8DB86DA2-F1C6-F202-673A-963458C15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639" y="4881080"/>
              <a:ext cx="311162" cy="31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See related image detail. Yes Svg Png Icon Free Download (#487176) - OnlineWebFonts.COM">
              <a:extLst>
                <a:ext uri="{FF2B5EF4-FFF2-40B4-BE49-F238E27FC236}">
                  <a16:creationId xmlns:a16="http://schemas.microsoft.com/office/drawing/2014/main" id="{B75B53F3-3E2A-CD65-326C-4B9AD1ACD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48" b="89950" l="6533" r="94472">
                          <a14:foregroundMark x1="8543" y1="45226" x2="7035" y2="49749"/>
                          <a14:foregroundMark x1="91960" y1="21608" x2="91457" y2="28141"/>
                          <a14:foregroundMark x1="94472" y1="23116" x2="94472" y2="27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038" y="4948168"/>
              <a:ext cx="177230" cy="17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2" descr="Hazard Icon Png - 47+ Koleksi Gambar">
            <a:extLst>
              <a:ext uri="{FF2B5EF4-FFF2-40B4-BE49-F238E27FC236}">
                <a16:creationId xmlns:a16="http://schemas.microsoft.com/office/drawing/2014/main" id="{83B85521-457C-3D2F-58A4-8A38DD79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16" b="89241" l="2110" r="96414">
                        <a14:foregroundMark x1="8439" y1="72574" x2="9072" y2="79536"/>
                        <a14:foregroundMark x1="91350" y1="71097" x2="92827" y2="77426"/>
                        <a14:foregroundMark x1="8439" y1="73207" x2="11181" y2="81646"/>
                        <a14:foregroundMark x1="6962" y1="76793" x2="4375" y2="79380"/>
                        <a14:foregroundMark x1="93460" y1="75316" x2="96414" y2="79536"/>
                        <a14:backgroundMark x1="633" y1="82489" x2="633" y2="82489"/>
                        <a14:backgroundMark x1="4852" y1="87342" x2="0" y2="83755"/>
                        <a14:backgroundMark x1="5696" y1="86709" x2="633" y2="83755"/>
                        <a14:backgroundMark x1="3586" y1="87975" x2="1477" y2="86709"/>
                        <a14:backgroundMark x1="633" y1="78903" x2="2110" y2="8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48" y="4187203"/>
            <a:ext cx="338554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rrow: Down 97">
            <a:extLst>
              <a:ext uri="{FF2B5EF4-FFF2-40B4-BE49-F238E27FC236}">
                <a16:creationId xmlns:a16="http://schemas.microsoft.com/office/drawing/2014/main" id="{2BF408B4-71DF-7E73-C291-902ACB5FBC34}"/>
              </a:ext>
            </a:extLst>
          </p:cNvPr>
          <p:cNvSpPr/>
          <p:nvPr/>
        </p:nvSpPr>
        <p:spPr>
          <a:xfrm>
            <a:off x="4134406" y="3692710"/>
            <a:ext cx="2727620" cy="2469346"/>
          </a:xfrm>
          <a:prstGeom prst="downArrow">
            <a:avLst/>
          </a:prstGeom>
          <a:solidFill>
            <a:srgbClr val="FBB03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DCE27A6-58E0-A637-DD26-61F23BB09729}"/>
              </a:ext>
            </a:extLst>
          </p:cNvPr>
          <p:cNvSpPr/>
          <p:nvPr/>
        </p:nvSpPr>
        <p:spPr>
          <a:xfrm>
            <a:off x="7147296" y="4214227"/>
            <a:ext cx="3035131" cy="454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Is the dataset complete with respect to the TOD?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6175C-D140-4D17-86AC-5D860AA7BAAE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91F99-7964-3F53-51C1-6EF55EBD851B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16C43B6-DB87-560F-0CDC-51A55AADC37B}"/>
              </a:ext>
            </a:extLst>
          </p:cNvPr>
          <p:cNvSpPr txBox="1">
            <a:spLocks/>
          </p:cNvSpPr>
          <p:nvPr/>
        </p:nvSpPr>
        <p:spPr>
          <a:xfrm>
            <a:off x="503433" y="334463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OASISS in AI Safety Assurance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D5C0C76-87D8-83FF-7A3F-ED6CB5A39CC4}"/>
              </a:ext>
            </a:extLst>
          </p:cNvPr>
          <p:cNvSpPr txBox="1">
            <a:spLocks/>
          </p:cNvSpPr>
          <p:nvPr/>
        </p:nvSpPr>
        <p:spPr>
          <a:xfrm>
            <a:off x="8743336" y="6430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1B6195-72C9-4FAE-85A2-892D04A20BBB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91F6EB3-6CD8-5B15-1D6B-D00438134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25297B1C-81F1-5660-A03F-323E762C4C06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6</a:t>
            </a:fld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5DA727-06AD-1492-A23D-BEC4D092DF11}"/>
              </a:ext>
            </a:extLst>
          </p:cNvPr>
          <p:cNvGrpSpPr/>
          <p:nvPr/>
        </p:nvGrpSpPr>
        <p:grpSpPr>
          <a:xfrm>
            <a:off x="4703261" y="2743653"/>
            <a:ext cx="1575376" cy="1575376"/>
            <a:chOff x="2562571" y="1455730"/>
            <a:chExt cx="1575376" cy="157537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3D56982-605C-1947-B65A-045BB5D1874B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030BBBBF-C2D6-7AF8-1EA1-55E5BA3E21C3}"/>
                </a:ext>
              </a:extLst>
            </p:cNvPr>
            <p:cNvSpPr txBox="1"/>
            <p:nvPr/>
          </p:nvSpPr>
          <p:spPr>
            <a:xfrm>
              <a:off x="2793279" y="2017579"/>
              <a:ext cx="1113960" cy="45696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solidFill>
                    <a:schemeClr val="tx1">
                      <a:lumMod val="50000"/>
                    </a:schemeClr>
                  </a:solidFill>
                </a:rPr>
                <a:t>OASISS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5D6927-B36A-F342-D11C-ACF9A6D033EB}"/>
              </a:ext>
            </a:extLst>
          </p:cNvPr>
          <p:cNvGrpSpPr/>
          <p:nvPr/>
        </p:nvGrpSpPr>
        <p:grpSpPr>
          <a:xfrm rot="12895988">
            <a:off x="4068982" y="2388109"/>
            <a:ext cx="368213" cy="403797"/>
            <a:chOff x="2041610" y="2052095"/>
            <a:chExt cx="368213" cy="403797"/>
          </a:xfrm>
          <a:noFill/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1B84E550-6686-4F89-E2F9-381D9AABA3A0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Arrow: Right 6">
              <a:extLst>
                <a:ext uri="{FF2B5EF4-FFF2-40B4-BE49-F238E27FC236}">
                  <a16:creationId xmlns:a16="http://schemas.microsoft.com/office/drawing/2014/main" id="{EE278452-6E51-BCA6-0256-80B240149F31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D35C38-9FEA-5D3F-BA3C-47A6905E4F05}"/>
              </a:ext>
            </a:extLst>
          </p:cNvPr>
          <p:cNvGrpSpPr/>
          <p:nvPr/>
        </p:nvGrpSpPr>
        <p:grpSpPr>
          <a:xfrm>
            <a:off x="2075392" y="1293193"/>
            <a:ext cx="1645642" cy="1645642"/>
            <a:chOff x="222381" y="1415818"/>
            <a:chExt cx="1645642" cy="164564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850A4D-9A2E-4729-6F35-0FB649244E44}"/>
                </a:ext>
              </a:extLst>
            </p:cNvPr>
            <p:cNvSpPr/>
            <p:nvPr/>
          </p:nvSpPr>
          <p:spPr>
            <a:xfrm>
              <a:off x="222381" y="1415818"/>
              <a:ext cx="1645642" cy="16456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459161CD-ACFF-AF47-4556-C573ED0F4ADF}"/>
                </a:ext>
              </a:extLst>
            </p:cNvPr>
            <p:cNvSpPr txBox="1"/>
            <p:nvPr/>
          </p:nvSpPr>
          <p:spPr>
            <a:xfrm>
              <a:off x="463380" y="1656817"/>
              <a:ext cx="1163644" cy="11636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i="1" kern="1200" dirty="0">
                  <a:solidFill>
                    <a:schemeClr val="tx1">
                      <a:lumMod val="50000"/>
                    </a:schemeClr>
                  </a:solidFill>
                </a:rPr>
                <a:t>Training Dataset</a:t>
              </a:r>
              <a:endParaRPr lang="en-GB" sz="1800" i="1" kern="1200" dirty="0"/>
            </a:p>
          </p:txBody>
        </p:sp>
      </p:grpSp>
      <p:sp>
        <p:nvSpPr>
          <p:cNvPr id="33" name="Slide Number Placeholder 30">
            <a:extLst>
              <a:ext uri="{FF2B5EF4-FFF2-40B4-BE49-F238E27FC236}">
                <a16:creationId xmlns:a16="http://schemas.microsoft.com/office/drawing/2014/main" id="{957F9910-315B-CC5C-7D5E-02A42644520E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6</a:t>
            </a:fld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CD725BD-1BA4-D897-59CB-7C592CD2A21E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57669-90D6-6414-FB1C-E5D261E4D27D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A8778B-36DD-D2CE-6BF6-0C70EF0A99F1}"/>
              </a:ext>
            </a:extLst>
          </p:cNvPr>
          <p:cNvGrpSpPr/>
          <p:nvPr/>
        </p:nvGrpSpPr>
        <p:grpSpPr>
          <a:xfrm>
            <a:off x="2075392" y="4024847"/>
            <a:ext cx="1645642" cy="1645642"/>
            <a:chOff x="222381" y="1415818"/>
            <a:chExt cx="1645642" cy="1645642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5DF1F4-3BCB-12E8-F4EF-A641CB9EC589}"/>
                </a:ext>
              </a:extLst>
            </p:cNvPr>
            <p:cNvSpPr/>
            <p:nvPr/>
          </p:nvSpPr>
          <p:spPr>
            <a:xfrm>
              <a:off x="222381" y="1415818"/>
              <a:ext cx="1645642" cy="1645642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6A667749-2740-13E4-E0CF-ECDFE11960AE}"/>
                </a:ext>
              </a:extLst>
            </p:cNvPr>
            <p:cNvSpPr txBox="1"/>
            <p:nvPr/>
          </p:nvSpPr>
          <p:spPr>
            <a:xfrm>
              <a:off x="463380" y="1656817"/>
              <a:ext cx="1163644" cy="11636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i="1" kern="1200" dirty="0">
                  <a:solidFill>
                    <a:schemeClr val="tx1">
                      <a:lumMod val="50000"/>
                    </a:schemeClr>
                  </a:solidFill>
                </a:rPr>
                <a:t>Testing Dataset</a:t>
              </a:r>
              <a:endParaRPr lang="en-GB" sz="1800" i="1" kern="12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9A554E-7752-ED32-ED79-829E0B88896F}"/>
              </a:ext>
            </a:extLst>
          </p:cNvPr>
          <p:cNvGrpSpPr/>
          <p:nvPr/>
        </p:nvGrpSpPr>
        <p:grpSpPr>
          <a:xfrm rot="9267640">
            <a:off x="4060827" y="4074122"/>
            <a:ext cx="368213" cy="403797"/>
            <a:chOff x="2041610" y="2052095"/>
            <a:chExt cx="368213" cy="403797"/>
          </a:xfrm>
          <a:noFill/>
        </p:grpSpPr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981FFC77-7E0E-281C-53E9-ACC45DDBB847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Arrow: Right 6">
              <a:extLst>
                <a:ext uri="{FF2B5EF4-FFF2-40B4-BE49-F238E27FC236}">
                  <a16:creationId xmlns:a16="http://schemas.microsoft.com/office/drawing/2014/main" id="{BCD48C9E-D0C9-C9D3-C9F9-2736B982C614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C3F035B-67F9-1AD1-3909-7565DAC9CF90}"/>
              </a:ext>
            </a:extLst>
          </p:cNvPr>
          <p:cNvSpPr/>
          <p:nvPr/>
        </p:nvSpPr>
        <p:spPr>
          <a:xfrm>
            <a:off x="7275988" y="2218202"/>
            <a:ext cx="2776298" cy="529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Is the dataset representative of the TOD?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20882E-DAD6-3AFD-C44E-C436F564C85A}"/>
              </a:ext>
            </a:extLst>
          </p:cNvPr>
          <p:cNvSpPr/>
          <p:nvPr/>
        </p:nvSpPr>
        <p:spPr>
          <a:xfrm>
            <a:off x="3949979" y="6145402"/>
            <a:ext cx="3035131" cy="454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0000"/>
                </a:solidFill>
              </a:rPr>
              <a:t>Is the training and testing sufficient?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3D487F-F425-EAAF-93D4-F5F8F3CA3227}"/>
              </a:ext>
            </a:extLst>
          </p:cNvPr>
          <p:cNvGrpSpPr/>
          <p:nvPr/>
        </p:nvGrpSpPr>
        <p:grpSpPr>
          <a:xfrm>
            <a:off x="7491686" y="730510"/>
            <a:ext cx="2159537" cy="1575376"/>
            <a:chOff x="2246214" y="1455730"/>
            <a:chExt cx="2159537" cy="15753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2CE987-B1A1-6ACD-6B4C-3C1036AB436A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0A111CDD-DA15-4ED9-1673-50C5582DB47B}"/>
                </a:ext>
              </a:extLst>
            </p:cNvPr>
            <p:cNvSpPr txBox="1"/>
            <p:nvPr/>
          </p:nvSpPr>
          <p:spPr>
            <a:xfrm>
              <a:off x="2246214" y="1692103"/>
              <a:ext cx="2159537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Representativeness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52D5F1-C24A-6C69-0230-38CC6FE7A008}"/>
              </a:ext>
            </a:extLst>
          </p:cNvPr>
          <p:cNvGrpSpPr/>
          <p:nvPr/>
        </p:nvGrpSpPr>
        <p:grpSpPr>
          <a:xfrm>
            <a:off x="7831435" y="2676348"/>
            <a:ext cx="1584744" cy="1575376"/>
            <a:chOff x="2557887" y="1455730"/>
            <a:chExt cx="1584744" cy="157537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9F7BC0-3DF5-1D5E-8296-CADB74002B7A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5E0C2858-8A3D-C76B-D56E-BB9C21D0C74D}"/>
                </a:ext>
              </a:extLst>
            </p:cNvPr>
            <p:cNvSpPr txBox="1"/>
            <p:nvPr/>
          </p:nvSpPr>
          <p:spPr>
            <a:xfrm>
              <a:off x="2557887" y="1703194"/>
              <a:ext cx="1584744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Completeness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4C83A8B-37A3-A9CD-8769-D6745DB89846}"/>
              </a:ext>
            </a:extLst>
          </p:cNvPr>
          <p:cNvGrpSpPr/>
          <p:nvPr/>
        </p:nvGrpSpPr>
        <p:grpSpPr>
          <a:xfrm>
            <a:off x="7872490" y="4640826"/>
            <a:ext cx="1584744" cy="1575376"/>
            <a:chOff x="2557887" y="1455730"/>
            <a:chExt cx="1584744" cy="157537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D3582-75D5-C54A-4096-D36B53EB1EE0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288E2431-832C-AAD5-FB87-74D8D460E0E5}"/>
                </a:ext>
              </a:extLst>
            </p:cNvPr>
            <p:cNvSpPr txBox="1"/>
            <p:nvPr/>
          </p:nvSpPr>
          <p:spPr>
            <a:xfrm>
              <a:off x="2557887" y="1703194"/>
              <a:ext cx="1584744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Acceptability Argument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E2EF460-6DF2-4DF2-D638-9E6F11B37D08}"/>
              </a:ext>
            </a:extLst>
          </p:cNvPr>
          <p:cNvGrpSpPr/>
          <p:nvPr/>
        </p:nvGrpSpPr>
        <p:grpSpPr>
          <a:xfrm rot="19216301">
            <a:off x="6614135" y="2185405"/>
            <a:ext cx="368213" cy="403797"/>
            <a:chOff x="2041610" y="2052095"/>
            <a:chExt cx="368213" cy="403797"/>
          </a:xfrm>
        </p:grpSpPr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0641189A-B9D6-1217-531B-A93629661AE6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3" name="Arrow: Right 6">
              <a:extLst>
                <a:ext uri="{FF2B5EF4-FFF2-40B4-BE49-F238E27FC236}">
                  <a16:creationId xmlns:a16="http://schemas.microsoft.com/office/drawing/2014/main" id="{57D38B46-5B5C-FF90-FA07-24619057D8D8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0D36C6-E7EF-292C-064B-5C33D1B7D0FA}"/>
              </a:ext>
            </a:extLst>
          </p:cNvPr>
          <p:cNvGrpSpPr/>
          <p:nvPr/>
        </p:nvGrpSpPr>
        <p:grpSpPr>
          <a:xfrm>
            <a:off x="6769808" y="3303189"/>
            <a:ext cx="368213" cy="403797"/>
            <a:chOff x="2041610" y="2052095"/>
            <a:chExt cx="368213" cy="403797"/>
          </a:xfrm>
        </p:grpSpPr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F702ACD9-6206-9454-E772-5BCE2824FA40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6" name="Arrow: Right 6">
              <a:extLst>
                <a:ext uri="{FF2B5EF4-FFF2-40B4-BE49-F238E27FC236}">
                  <a16:creationId xmlns:a16="http://schemas.microsoft.com/office/drawing/2014/main" id="{DAE8A012-377E-0877-01D6-36110719613C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06662D-BBAA-C7C5-1F02-4D8DAF12D577}"/>
              </a:ext>
            </a:extLst>
          </p:cNvPr>
          <p:cNvGrpSpPr/>
          <p:nvPr/>
        </p:nvGrpSpPr>
        <p:grpSpPr>
          <a:xfrm rot="1963695">
            <a:off x="6655078" y="4397249"/>
            <a:ext cx="368213" cy="403797"/>
            <a:chOff x="2041610" y="2052095"/>
            <a:chExt cx="368213" cy="403797"/>
          </a:xfrm>
        </p:grpSpPr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5C9B5C95-AD21-BDA6-C37E-7A6EC00C38DC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0" name="Arrow: Right 6">
              <a:extLst>
                <a:ext uri="{FF2B5EF4-FFF2-40B4-BE49-F238E27FC236}">
                  <a16:creationId xmlns:a16="http://schemas.microsoft.com/office/drawing/2014/main" id="{3C5CB188-ED30-58A7-DED1-849E0FAEE1C9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B2D421A1-B489-A036-A389-9E17369D1EF8}"/>
              </a:ext>
            </a:extLst>
          </p:cNvPr>
          <p:cNvSpPr/>
          <p:nvPr/>
        </p:nvSpPr>
        <p:spPr>
          <a:xfrm>
            <a:off x="7198484" y="6162056"/>
            <a:ext cx="3176560" cy="454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Are the deficiencies within the dataset acceptable for the considered TOD?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3E7153-8EE3-AC91-D57A-84974F989355}"/>
              </a:ext>
            </a:extLst>
          </p:cNvPr>
          <p:cNvSpPr txBox="1"/>
          <p:nvPr/>
        </p:nvSpPr>
        <p:spPr>
          <a:xfrm>
            <a:off x="26433" y="2921264"/>
            <a:ext cx="2346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System ODD Specification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9CC6F1-68EA-A4C7-370B-88A31CA99C3A}"/>
              </a:ext>
            </a:extLst>
          </p:cNvPr>
          <p:cNvSpPr txBox="1"/>
          <p:nvPr/>
        </p:nvSpPr>
        <p:spPr>
          <a:xfrm>
            <a:off x="609242" y="3731610"/>
            <a:ext cx="171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TOD Specification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268F4B66-D26C-FDBB-D2C7-DEF37A09AF2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2372818" y="3075153"/>
            <a:ext cx="2011221" cy="259182"/>
          </a:xfrm>
          <a:prstGeom prst="bentConnector3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E7662A7-20E2-3DD1-C163-66BE6B7C9FFE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2321722" y="3592142"/>
            <a:ext cx="2062317" cy="293357"/>
          </a:xfrm>
          <a:prstGeom prst="bentConnector3">
            <a:avLst>
              <a:gd name="adj1" fmla="val 51255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68EB06-5947-F7BE-443E-34496769E55B}"/>
              </a:ext>
            </a:extLst>
          </p:cNvPr>
          <p:cNvSpPr txBox="1"/>
          <p:nvPr/>
        </p:nvSpPr>
        <p:spPr>
          <a:xfrm>
            <a:off x="161085" y="3126379"/>
            <a:ext cx="19800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(Operational Design Domain)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04AA91-77C8-D201-16DE-09708D6CC6AD}"/>
              </a:ext>
            </a:extLst>
          </p:cNvPr>
          <p:cNvSpPr txBox="1"/>
          <p:nvPr/>
        </p:nvSpPr>
        <p:spPr>
          <a:xfrm>
            <a:off x="475467" y="3926449"/>
            <a:ext cx="1941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(Target Operational Domain)</a:t>
            </a:r>
          </a:p>
        </p:txBody>
      </p:sp>
    </p:spTree>
    <p:extLst>
      <p:ext uri="{BB962C8B-B14F-4D97-AF65-F5344CB8AC3E}">
        <p14:creationId xmlns:p14="http://schemas.microsoft.com/office/powerpoint/2010/main" val="41359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C4D1E-B09B-E845-BCA1-024C7659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map of the world&#10;&#10;AI-generated content may be incorrect.">
            <a:extLst>
              <a:ext uri="{FF2B5EF4-FFF2-40B4-BE49-F238E27FC236}">
                <a16:creationId xmlns:a16="http://schemas.microsoft.com/office/drawing/2014/main" id="{D374177D-266C-C438-0E89-D7A459BE4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8" t="5255" r="11143" b="5307"/>
          <a:stretch>
            <a:fillRect/>
          </a:stretch>
        </p:blipFill>
        <p:spPr>
          <a:xfrm>
            <a:off x="1891914" y="1541393"/>
            <a:ext cx="4680000" cy="4429464"/>
          </a:xfrm>
          <a:custGeom>
            <a:avLst/>
            <a:gdLst>
              <a:gd name="connsiteX0" fmla="*/ 1503715 w 4680000"/>
              <a:gd name="connsiteY0" fmla="*/ 0 h 4429464"/>
              <a:gd name="connsiteX1" fmla="*/ 3176286 w 4680000"/>
              <a:gd name="connsiteY1" fmla="*/ 0 h 4429464"/>
              <a:gd name="connsiteX2" fmla="*/ 3250834 w 4680000"/>
              <a:gd name="connsiteY2" fmla="*/ 27285 h 4429464"/>
              <a:gd name="connsiteX3" fmla="*/ 4680000 w 4680000"/>
              <a:gd name="connsiteY3" fmla="*/ 2183396 h 4429464"/>
              <a:gd name="connsiteX4" fmla="*/ 3035845 w 4680000"/>
              <a:gd name="connsiteY4" fmla="*/ 4418194 h 4429464"/>
              <a:gd name="connsiteX5" fmla="*/ 2992015 w 4680000"/>
              <a:gd name="connsiteY5" fmla="*/ 4429464 h 4429464"/>
              <a:gd name="connsiteX6" fmla="*/ 1687986 w 4680000"/>
              <a:gd name="connsiteY6" fmla="*/ 4429464 h 4429464"/>
              <a:gd name="connsiteX7" fmla="*/ 1644156 w 4680000"/>
              <a:gd name="connsiteY7" fmla="*/ 4418194 h 4429464"/>
              <a:gd name="connsiteX8" fmla="*/ 0 w 4680000"/>
              <a:gd name="connsiteY8" fmla="*/ 2183396 h 4429464"/>
              <a:gd name="connsiteX9" fmla="*/ 1429167 w 4680000"/>
              <a:gd name="connsiteY9" fmla="*/ 27285 h 442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0000" h="4429464">
                <a:moveTo>
                  <a:pt x="1503715" y="0"/>
                </a:moveTo>
                <a:lnTo>
                  <a:pt x="3176286" y="0"/>
                </a:lnTo>
                <a:lnTo>
                  <a:pt x="3250834" y="27285"/>
                </a:lnTo>
                <a:cubicBezTo>
                  <a:pt x="4090695" y="382516"/>
                  <a:pt x="4680000" y="1214137"/>
                  <a:pt x="4680000" y="2183396"/>
                </a:cubicBezTo>
                <a:cubicBezTo>
                  <a:pt x="4680000" y="3233427"/>
                  <a:pt x="3988385" y="4121924"/>
                  <a:pt x="3035845" y="4418194"/>
                </a:cubicBezTo>
                <a:lnTo>
                  <a:pt x="2992015" y="4429464"/>
                </a:lnTo>
                <a:lnTo>
                  <a:pt x="1687986" y="4429464"/>
                </a:lnTo>
                <a:lnTo>
                  <a:pt x="1644156" y="4418194"/>
                </a:lnTo>
                <a:cubicBezTo>
                  <a:pt x="691616" y="4121924"/>
                  <a:pt x="0" y="3233427"/>
                  <a:pt x="0" y="2183396"/>
                </a:cubicBezTo>
                <a:cubicBezTo>
                  <a:pt x="0" y="1214137"/>
                  <a:pt x="589306" y="382516"/>
                  <a:pt x="1429167" y="27285"/>
                </a:cubicBezTo>
                <a:close/>
              </a:path>
            </a:pathLst>
          </a:cu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4E6D0631-8070-BD22-66F9-436933EE80A8}"/>
              </a:ext>
            </a:extLst>
          </p:cNvPr>
          <p:cNvSpPr/>
          <p:nvPr/>
        </p:nvSpPr>
        <p:spPr>
          <a:xfrm>
            <a:off x="1886420" y="1394025"/>
            <a:ext cx="4680000" cy="4680000"/>
          </a:xfrm>
          <a:prstGeom prst="ellipse">
            <a:avLst/>
          </a:prstGeom>
          <a:solidFill>
            <a:srgbClr val="FBB034">
              <a:alpha val="26000"/>
            </a:srgbClr>
          </a:solid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D20771-3080-9611-A1A6-B639CFF7D0DE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050D25-9156-7739-05E4-F9BF73267F41}"/>
              </a:ext>
            </a:extLst>
          </p:cNvPr>
          <p:cNvSpPr txBox="1">
            <a:spLocks/>
          </p:cNvSpPr>
          <p:nvPr/>
        </p:nvSpPr>
        <p:spPr>
          <a:xfrm>
            <a:off x="11213239" y="6473721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EC57E320-B916-D845-5AA4-0687A3A1EF00}"/>
              </a:ext>
            </a:extLst>
          </p:cNvPr>
          <p:cNvSpPr txBox="1">
            <a:spLocks/>
          </p:cNvSpPr>
          <p:nvPr/>
        </p:nvSpPr>
        <p:spPr>
          <a:xfrm>
            <a:off x="11030446" y="6478571"/>
            <a:ext cx="33405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7</a:t>
            </a:fld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CD9CE-3BCA-9A11-6B45-0F72D51EA977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253EA8-D6D7-7412-94C8-B02A92FD5254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C04EBC3-53D2-7E81-B67B-BBED04E7E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BEB550F-109E-0C49-7A5C-9A10244D72B0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Extended Ontology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9AB65E-7911-6F4A-24D8-C4314A4C61D5}"/>
              </a:ext>
            </a:extLst>
          </p:cNvPr>
          <p:cNvGrpSpPr/>
          <p:nvPr/>
        </p:nvGrpSpPr>
        <p:grpSpPr>
          <a:xfrm>
            <a:off x="7491686" y="730510"/>
            <a:ext cx="2159537" cy="1575376"/>
            <a:chOff x="2246214" y="1455730"/>
            <a:chExt cx="2159537" cy="157537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713617-BA93-283C-E787-96A1F948E5DD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Oval 4">
              <a:extLst>
                <a:ext uri="{FF2B5EF4-FFF2-40B4-BE49-F238E27FC236}">
                  <a16:creationId xmlns:a16="http://schemas.microsoft.com/office/drawing/2014/main" id="{24BFF55F-AA61-D702-CEA3-280320922F55}"/>
                </a:ext>
              </a:extLst>
            </p:cNvPr>
            <p:cNvSpPr txBox="1"/>
            <p:nvPr/>
          </p:nvSpPr>
          <p:spPr>
            <a:xfrm>
              <a:off x="2246214" y="1692103"/>
              <a:ext cx="2159537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Representativeness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EDF8E7-1B96-41FC-66CB-C125A106466C}"/>
              </a:ext>
            </a:extLst>
          </p:cNvPr>
          <p:cNvGrpSpPr/>
          <p:nvPr/>
        </p:nvGrpSpPr>
        <p:grpSpPr>
          <a:xfrm>
            <a:off x="7831435" y="2676348"/>
            <a:ext cx="1584744" cy="1575376"/>
            <a:chOff x="2557887" y="1455730"/>
            <a:chExt cx="1584744" cy="157537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3519F39-C8B4-95D4-DAF6-FB9806E21518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Oval 4">
              <a:extLst>
                <a:ext uri="{FF2B5EF4-FFF2-40B4-BE49-F238E27FC236}">
                  <a16:creationId xmlns:a16="http://schemas.microsoft.com/office/drawing/2014/main" id="{D7D0D1F6-C3DC-2F57-F7EE-5340F8F99F79}"/>
                </a:ext>
              </a:extLst>
            </p:cNvPr>
            <p:cNvSpPr txBox="1"/>
            <p:nvPr/>
          </p:nvSpPr>
          <p:spPr>
            <a:xfrm>
              <a:off x="2557887" y="1703194"/>
              <a:ext cx="1584744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Completeness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40E6E1-FD1E-A50C-BE82-F192E99DA643}"/>
              </a:ext>
            </a:extLst>
          </p:cNvPr>
          <p:cNvGrpSpPr/>
          <p:nvPr/>
        </p:nvGrpSpPr>
        <p:grpSpPr>
          <a:xfrm>
            <a:off x="7872490" y="4640826"/>
            <a:ext cx="1584744" cy="1575376"/>
            <a:chOff x="2557887" y="1455730"/>
            <a:chExt cx="1584744" cy="157537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2EF2DA0-5626-7648-E48D-CB6CF1D2DF72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Oval 4">
              <a:extLst>
                <a:ext uri="{FF2B5EF4-FFF2-40B4-BE49-F238E27FC236}">
                  <a16:creationId xmlns:a16="http://schemas.microsoft.com/office/drawing/2014/main" id="{F7DA32D2-0199-D4D4-4B1F-509E2CBB3C2B}"/>
                </a:ext>
              </a:extLst>
            </p:cNvPr>
            <p:cNvSpPr txBox="1"/>
            <p:nvPr/>
          </p:nvSpPr>
          <p:spPr>
            <a:xfrm>
              <a:off x="2557887" y="1703194"/>
              <a:ext cx="1584744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Acceptability Argument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768A3E-FF20-157C-3215-BA3C4C94879A}"/>
              </a:ext>
            </a:extLst>
          </p:cNvPr>
          <p:cNvGrpSpPr/>
          <p:nvPr/>
        </p:nvGrpSpPr>
        <p:grpSpPr>
          <a:xfrm rot="19216301">
            <a:off x="6614135" y="2185405"/>
            <a:ext cx="368213" cy="403797"/>
            <a:chOff x="2041610" y="2052095"/>
            <a:chExt cx="368213" cy="403797"/>
          </a:xfrm>
        </p:grpSpPr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9E4BA8BF-FDF1-E1B0-EEB6-09D8CDDD57EE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Arrow: Right 6">
              <a:extLst>
                <a:ext uri="{FF2B5EF4-FFF2-40B4-BE49-F238E27FC236}">
                  <a16:creationId xmlns:a16="http://schemas.microsoft.com/office/drawing/2014/main" id="{853BF17C-FE20-20B8-CBF2-93AEDA83AD2F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FA3BE6-2199-7F84-752E-6C28220EB3E4}"/>
              </a:ext>
            </a:extLst>
          </p:cNvPr>
          <p:cNvGrpSpPr/>
          <p:nvPr/>
        </p:nvGrpSpPr>
        <p:grpSpPr>
          <a:xfrm>
            <a:off x="6769808" y="3303189"/>
            <a:ext cx="368213" cy="403797"/>
            <a:chOff x="2041610" y="2052095"/>
            <a:chExt cx="368213" cy="403797"/>
          </a:xfrm>
        </p:grpSpPr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4C41884C-27A6-1583-19B9-4A49B2596E87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Arrow: Right 6">
              <a:extLst>
                <a:ext uri="{FF2B5EF4-FFF2-40B4-BE49-F238E27FC236}">
                  <a16:creationId xmlns:a16="http://schemas.microsoft.com/office/drawing/2014/main" id="{64E848C7-C8CC-B258-60D4-ECD75560D715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EAA23AC-8D63-989E-BEAD-E652F69B7A2C}"/>
              </a:ext>
            </a:extLst>
          </p:cNvPr>
          <p:cNvGrpSpPr/>
          <p:nvPr/>
        </p:nvGrpSpPr>
        <p:grpSpPr>
          <a:xfrm rot="1963695">
            <a:off x="6655078" y="4397249"/>
            <a:ext cx="368213" cy="403797"/>
            <a:chOff x="2041610" y="2052095"/>
            <a:chExt cx="368213" cy="403797"/>
          </a:xfrm>
        </p:grpSpPr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A765FD86-D5FD-09E3-BDD8-A555D5A1C411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Arrow: Right 6">
              <a:extLst>
                <a:ext uri="{FF2B5EF4-FFF2-40B4-BE49-F238E27FC236}">
                  <a16:creationId xmlns:a16="http://schemas.microsoft.com/office/drawing/2014/main" id="{713A09AD-49F0-FCA4-1CC9-191FDA2234FA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ACEDA85-14B9-6195-B54B-544975E1E8E7}"/>
              </a:ext>
            </a:extLst>
          </p:cNvPr>
          <p:cNvSpPr txBox="1"/>
          <p:nvPr/>
        </p:nvSpPr>
        <p:spPr>
          <a:xfrm>
            <a:off x="1400175" y="6227740"/>
            <a:ext cx="591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Guidance to the expected level of granularity</a:t>
            </a:r>
          </a:p>
        </p:txBody>
      </p:sp>
      <p:sp>
        <p:nvSpPr>
          <p:cNvPr id="45" name="Oval 4">
            <a:extLst>
              <a:ext uri="{FF2B5EF4-FFF2-40B4-BE49-F238E27FC236}">
                <a16:creationId xmlns:a16="http://schemas.microsoft.com/office/drawing/2014/main" id="{0214CAC4-4126-6A0F-1C19-9E0C757F214D}"/>
              </a:ext>
            </a:extLst>
          </p:cNvPr>
          <p:cNvSpPr txBox="1"/>
          <p:nvPr/>
        </p:nvSpPr>
        <p:spPr>
          <a:xfrm>
            <a:off x="2632890" y="3026237"/>
            <a:ext cx="3309263" cy="135750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b="1" kern="1200" dirty="0">
                <a:solidFill>
                  <a:schemeClr val="bg2">
                    <a:lumMod val="25000"/>
                    <a:alpha val="35000"/>
                  </a:schemeClr>
                </a:solidFill>
              </a:rPr>
              <a:t>OASISS</a:t>
            </a:r>
          </a:p>
        </p:txBody>
      </p:sp>
    </p:spTree>
    <p:extLst>
      <p:ext uri="{BB962C8B-B14F-4D97-AF65-F5344CB8AC3E}">
        <p14:creationId xmlns:p14="http://schemas.microsoft.com/office/powerpoint/2010/main" val="23924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CEE9-E128-8FE8-9A85-53889CFC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79588C1-9E5F-104B-B9A1-81F5C7D90C07}"/>
              </a:ext>
            </a:extLst>
          </p:cNvPr>
          <p:cNvSpPr/>
          <p:nvPr/>
        </p:nvSpPr>
        <p:spPr>
          <a:xfrm>
            <a:off x="7147296" y="4214227"/>
            <a:ext cx="3035131" cy="454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Is the dataset complete with respect to the TOD?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5DBD7-8507-1497-ADBC-176AC2D9AE36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24780-BDD2-C057-30E8-C7B42B35331B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D387940-328D-32FA-570F-B1A4D9D95040}"/>
              </a:ext>
            </a:extLst>
          </p:cNvPr>
          <p:cNvSpPr txBox="1">
            <a:spLocks/>
          </p:cNvSpPr>
          <p:nvPr/>
        </p:nvSpPr>
        <p:spPr>
          <a:xfrm>
            <a:off x="503433" y="334463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OASISS in AI Safety Assurance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AC0D2F0-E859-9556-5517-29456588004E}"/>
              </a:ext>
            </a:extLst>
          </p:cNvPr>
          <p:cNvSpPr txBox="1">
            <a:spLocks/>
          </p:cNvSpPr>
          <p:nvPr/>
        </p:nvSpPr>
        <p:spPr>
          <a:xfrm>
            <a:off x="8743336" y="6430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1B6195-72C9-4FAE-85A2-892D04A20BBB}" type="slidenum">
              <a:rPr lang="en-GB" smtClean="0">
                <a:solidFill>
                  <a:schemeClr val="bg1"/>
                </a:solidFill>
              </a:rPr>
              <a:pPr/>
              <a:t>8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785D051-C9A4-E260-DAEE-DFDA8F41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D62183A3-7AB1-52A9-5F16-1A0935EBCB31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8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Slide Number Placeholder 30">
            <a:extLst>
              <a:ext uri="{FF2B5EF4-FFF2-40B4-BE49-F238E27FC236}">
                <a16:creationId xmlns:a16="http://schemas.microsoft.com/office/drawing/2014/main" id="{51FC9EBF-93E0-8DAF-9FCE-F5E516B31DF9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tx1">
                    <a:lumMod val="50000"/>
                  </a:schemeClr>
                </a:solidFill>
              </a:rPr>
              <a:pPr algn="ctr"/>
              <a:t>8</a:t>
            </a:fld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80168B3-80FD-B0EC-AD2F-C20B9CFE15D3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© WMG 2025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0D5C4-DB99-1837-A878-2E635FCCC535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3062B2-06E4-47F3-34A5-EACEF6048E0A}"/>
              </a:ext>
            </a:extLst>
          </p:cNvPr>
          <p:cNvGrpSpPr/>
          <p:nvPr/>
        </p:nvGrpSpPr>
        <p:grpSpPr>
          <a:xfrm>
            <a:off x="7831435" y="2676348"/>
            <a:ext cx="1584744" cy="1575376"/>
            <a:chOff x="2557887" y="1455730"/>
            <a:chExt cx="1584744" cy="157537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0D14FA-BF5B-8A3B-D19B-DFC4339E11D9}"/>
                </a:ext>
              </a:extLst>
            </p:cNvPr>
            <p:cNvSpPr/>
            <p:nvPr/>
          </p:nvSpPr>
          <p:spPr>
            <a:xfrm>
              <a:off x="2562571" y="1455730"/>
              <a:ext cx="1575376" cy="1575376"/>
            </a:xfrm>
            <a:prstGeom prst="ellipse">
              <a:avLst/>
            </a:prstGeom>
            <a:solidFill>
              <a:srgbClr val="FBB034"/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42847BCC-81E1-9E88-7BF7-8AD5258D647D}"/>
                </a:ext>
              </a:extLst>
            </p:cNvPr>
            <p:cNvSpPr txBox="1"/>
            <p:nvPr/>
          </p:nvSpPr>
          <p:spPr>
            <a:xfrm>
              <a:off x="2557887" y="1703194"/>
              <a:ext cx="1584744" cy="11139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chemeClr val="tx1">
                      <a:lumMod val="50000"/>
                    </a:schemeClr>
                  </a:solidFill>
                </a:rPr>
                <a:t>Completeness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54D4C1F-D2E9-D030-E8A8-0EC05A6B8AD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2507" y="693126"/>
            <a:ext cx="10985944" cy="599898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DF2E21A-C576-72D4-BAAB-A6EDAB610584}"/>
              </a:ext>
            </a:extLst>
          </p:cNvPr>
          <p:cNvGrpSpPr/>
          <p:nvPr/>
        </p:nvGrpSpPr>
        <p:grpSpPr>
          <a:xfrm>
            <a:off x="6769808" y="3303189"/>
            <a:ext cx="368213" cy="403797"/>
            <a:chOff x="2041610" y="2052095"/>
            <a:chExt cx="368213" cy="403797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CCE4B1E1-FE46-64AD-734B-AAF75C167BE6}"/>
                </a:ext>
              </a:extLst>
            </p:cNvPr>
            <p:cNvSpPr/>
            <p:nvPr/>
          </p:nvSpPr>
          <p:spPr>
            <a:xfrm rot="10844712">
              <a:off x="2041610" y="2052095"/>
              <a:ext cx="368213" cy="4037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BB034"/>
            </a:solidFill>
            <a:ln>
              <a:solidFill>
                <a:srgbClr val="FBB034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Arrow: Right 6">
              <a:extLst>
                <a:ext uri="{FF2B5EF4-FFF2-40B4-BE49-F238E27FC236}">
                  <a16:creationId xmlns:a16="http://schemas.microsoft.com/office/drawing/2014/main" id="{8C5B9208-FB49-E4DC-2543-4943C9CC45A4}"/>
                </a:ext>
              </a:extLst>
            </p:cNvPr>
            <p:cNvSpPr txBox="1"/>
            <p:nvPr/>
          </p:nvSpPr>
          <p:spPr>
            <a:xfrm rot="21644712">
              <a:off x="2152069" y="2133572"/>
              <a:ext cx="257749" cy="24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0872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3E83-48B3-0780-E254-ED3779588698}"/>
              </a:ext>
            </a:extLst>
          </p:cNvPr>
          <p:cNvSpPr/>
          <p:nvPr/>
        </p:nvSpPr>
        <p:spPr>
          <a:xfrm>
            <a:off x="0" y="137315"/>
            <a:ext cx="12192000" cy="6720685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F5DB8-64BC-E206-6BF3-823DCE714D67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FB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20FC-A11B-BC3C-5A2C-4A22EAAA26D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FBB034"/>
          </a:solidFill>
          <a:ln>
            <a:solidFill>
              <a:srgbClr val="FBB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227E620-55BE-7E90-D384-3586B77A1A7C}"/>
              </a:ext>
            </a:extLst>
          </p:cNvPr>
          <p:cNvSpPr/>
          <p:nvPr/>
        </p:nvSpPr>
        <p:spPr>
          <a:xfrm>
            <a:off x="0" y="1156297"/>
            <a:ext cx="8080019" cy="5839013"/>
          </a:xfrm>
          <a:custGeom>
            <a:avLst/>
            <a:gdLst>
              <a:gd name="connsiteX0" fmla="*/ 0 w 8080019"/>
              <a:gd name="connsiteY0" fmla="*/ 0 h 5756534"/>
              <a:gd name="connsiteX1" fmla="*/ 8080019 w 8080019"/>
              <a:gd name="connsiteY1" fmla="*/ 0 h 5756534"/>
              <a:gd name="connsiteX2" fmla="*/ 8080019 w 8080019"/>
              <a:gd name="connsiteY2" fmla="*/ 5756534 h 5756534"/>
              <a:gd name="connsiteX3" fmla="*/ 0 w 8080019"/>
              <a:gd name="connsiteY3" fmla="*/ 5756534 h 5756534"/>
              <a:gd name="connsiteX4" fmla="*/ 0 w 8080019"/>
              <a:gd name="connsiteY4" fmla="*/ 0 h 575653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5727344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6079769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019" h="5775584">
                <a:moveTo>
                  <a:pt x="0" y="0"/>
                </a:moveTo>
                <a:lnTo>
                  <a:pt x="8080019" y="0"/>
                </a:lnTo>
                <a:lnTo>
                  <a:pt x="6079769" y="5775584"/>
                </a:lnTo>
                <a:lnTo>
                  <a:pt x="0" y="5756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27E28DB-8A76-F1A8-8830-5CB87BE30E9B}"/>
              </a:ext>
            </a:extLst>
          </p:cNvPr>
          <p:cNvSpPr txBox="1">
            <a:spLocks/>
          </p:cNvSpPr>
          <p:nvPr/>
        </p:nvSpPr>
        <p:spPr>
          <a:xfrm>
            <a:off x="8159647" y="2320598"/>
            <a:ext cx="3952724" cy="3566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“A scenario suite is </a:t>
            </a:r>
            <a:r>
              <a:rPr lang="en-GB" sz="2400" dirty="0">
                <a:solidFill>
                  <a:srgbClr val="00B0F0"/>
                </a:solidFill>
              </a:rPr>
              <a:t>complete with respect to the system’s area of deployment </a:t>
            </a:r>
            <a:r>
              <a:rPr lang="en-GB" sz="2400" dirty="0"/>
              <a:t>if it includes all operating conditions as they would occur </a:t>
            </a:r>
            <a:r>
              <a:rPr lang="en-GB" sz="2400" dirty="0">
                <a:solidFill>
                  <a:srgbClr val="00B0F0"/>
                </a:solidFill>
              </a:rPr>
              <a:t>within that area</a:t>
            </a:r>
            <a:r>
              <a:rPr lang="en-GB" sz="2400" dirty="0"/>
              <a:t> as well as those conditions that extend </a:t>
            </a:r>
            <a:r>
              <a:rPr lang="en-GB" sz="2400" dirty="0">
                <a:solidFill>
                  <a:srgbClr val="00B0F0"/>
                </a:solidFill>
              </a:rPr>
              <a:t>beyond the operational capacity </a:t>
            </a:r>
            <a:r>
              <a:rPr lang="en-GB" sz="2400" dirty="0"/>
              <a:t>of the system.” </a:t>
            </a:r>
          </a:p>
        </p:txBody>
      </p:sp>
      <p:sp>
        <p:nvSpPr>
          <p:cNvPr id="5" name="Slide Number Placeholder 30">
            <a:extLst>
              <a:ext uri="{FF2B5EF4-FFF2-40B4-BE49-F238E27FC236}">
                <a16:creationId xmlns:a16="http://schemas.microsoft.com/office/drawing/2014/main" id="{18655ACB-23C4-A5AC-78CE-DEE7DFDDEB09}"/>
              </a:ext>
            </a:extLst>
          </p:cNvPr>
          <p:cNvSpPr txBox="1">
            <a:spLocks/>
          </p:cNvSpPr>
          <p:nvPr/>
        </p:nvSpPr>
        <p:spPr>
          <a:xfrm>
            <a:off x="11049166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9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09E056-A461-C70A-59AE-439922B1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EF3CAA-256C-EE28-2748-90645340122F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2025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 descr="A diagram of a pyramid&#10;&#10;AI-generated content may be incorrect.">
            <a:extLst>
              <a:ext uri="{FF2B5EF4-FFF2-40B4-BE49-F238E27FC236}">
                <a16:creationId xmlns:a16="http://schemas.microsoft.com/office/drawing/2014/main" id="{F0B12D56-394D-BCB8-8D3C-3727DCA95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3" y="2358528"/>
            <a:ext cx="5521313" cy="3136958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5E5B6EC-7AA4-A33B-1213-9FFB00ACDD9C}"/>
              </a:ext>
            </a:extLst>
          </p:cNvPr>
          <p:cNvSpPr/>
          <p:nvPr/>
        </p:nvSpPr>
        <p:spPr>
          <a:xfrm>
            <a:off x="680432" y="1441457"/>
            <a:ext cx="286327" cy="381001"/>
          </a:xfrm>
          <a:prstGeom prst="rtTriangle">
            <a:avLst/>
          </a:prstGeom>
          <a:solidFill>
            <a:srgbClr val="FBB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CF00F5B-35D9-BEBE-A1CC-48B9622DA154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Completeness</a:t>
            </a:r>
          </a:p>
        </p:txBody>
      </p:sp>
    </p:spTree>
    <p:extLst>
      <p:ext uri="{BB962C8B-B14F-4D97-AF65-F5344CB8AC3E}">
        <p14:creationId xmlns:p14="http://schemas.microsoft.com/office/powerpoint/2010/main" val="303692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WMG">
      <a:dk1>
        <a:srgbClr val="4B4C4D"/>
      </a:dk1>
      <a:lt1>
        <a:srgbClr val="FFFFFF"/>
      </a:lt1>
      <a:dk2>
        <a:srgbClr val="EE2E22"/>
      </a:dk2>
      <a:lt2>
        <a:srgbClr val="CFD0D2"/>
      </a:lt2>
      <a:accent1>
        <a:srgbClr val="FFFFFF"/>
      </a:accent1>
      <a:accent2>
        <a:srgbClr val="EE2E22"/>
      </a:accent2>
      <a:accent3>
        <a:srgbClr val="4B4C4D"/>
      </a:accent3>
      <a:accent4>
        <a:srgbClr val="CFD0D2"/>
      </a:accent4>
      <a:accent5>
        <a:srgbClr val="EE2E22"/>
      </a:accent5>
      <a:accent6>
        <a:srgbClr val="4B4C4D"/>
      </a:accent6>
      <a:hlink>
        <a:srgbClr val="0070C0"/>
      </a:hlink>
      <a:folHlink>
        <a:srgbClr val="96607D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21" ma:contentTypeDescription="Create a new document." ma:contentTypeScope="" ma:versionID="70aa97d293dc1b068aad8ec574bd5b29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116effa8a8d4dca7515820515ac66886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Path" ma:index="27" nillable="true" ma:displayName="Path" ma:internalName="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Path xmlns="acccb6d4-dbe5-46d2-b4d3-5733603d8cc6" xsi:nil="true"/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42FB2438-7CE2-46A7-9E40-64F0713FF7AC}"/>
</file>

<file path=customXml/itemProps2.xml><?xml version="1.0" encoding="utf-8"?>
<ds:datastoreItem xmlns:ds="http://schemas.openxmlformats.org/officeDocument/2006/customXml" ds:itemID="{605B6CF3-7CE8-4571-9942-A951A29F9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F34AC-895E-48A9-B7AE-BF04D20BB481}">
  <ds:schemaRefs>
    <ds:schemaRef ds:uri="http://schemas.microsoft.com/office/2006/metadata/properties"/>
    <ds:schemaRef ds:uri="http://schemas.microsoft.com/office/infopath/2007/PartnerControls"/>
    <ds:schemaRef ds:uri="acccb6d4-dbe5-46d2-b4d3-5733603d8cc6"/>
    <ds:schemaRef ds:uri="985ec44e-1bab-4c0b-9df0-6ba128686f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10740</TotalTime>
  <Words>1831</Words>
  <Application>Microsoft Office PowerPoint</Application>
  <PresentationFormat>Widescreen</PresentationFormat>
  <Paragraphs>449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Arial,Sans-Serif</vt:lpstr>
      <vt:lpstr>Helvetica Neue</vt:lpstr>
      <vt:lpstr>Aptos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Shannon</dc:creator>
  <cp:lastModifiedBy>Francois Guichard</cp:lastModifiedBy>
  <cp:revision>80</cp:revision>
  <dcterms:created xsi:type="dcterms:W3CDTF">2024-07-18T13:23:28Z</dcterms:created>
  <dcterms:modified xsi:type="dcterms:W3CDTF">2025-09-22T11:55:44Z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Office of Origin">
    <vt:lpwstr/>
  </property>
  <property fmtid="{D5CDD505-2E9C-101B-9397-08002B2CF9AE}" pid="4" name="MediaServiceImageTags">
    <vt:lpwstr/>
  </property>
  <property fmtid="{D5CDD505-2E9C-101B-9397-08002B2CF9AE}" pid="5" name="gba66df640194346a5267c50f24d4797">
    <vt:lpwstr/>
  </property>
  <property fmtid="{D5CDD505-2E9C-101B-9397-08002B2CF9AE}" pid="6" name="Office_x0020_of_x0020_Origin">
    <vt:lpwstr/>
  </property>
</Properties>
</file>