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80" r:id="rId3"/>
    <p:sldId id="823" r:id="rId4"/>
    <p:sldId id="824" r:id="rId5"/>
    <p:sldId id="833" r:id="rId6"/>
    <p:sldId id="834" r:id="rId7"/>
    <p:sldId id="835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66FF33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1" autoAdjust="0"/>
    <p:restoredTop sz="94660"/>
  </p:normalViewPr>
  <p:slideViewPr>
    <p:cSldViewPr snapToGrid="0">
      <p:cViewPr varScale="1">
        <p:scale>
          <a:sx n="83" d="100"/>
          <a:sy n="83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JI KODAKA (小髙 賢二)" userId="ccaf8c31-5c0e-489c-960c-d6a47c7ac928" providerId="ADAL" clId="{D97982FB-19E8-45EF-BD04-F26C94F71B17}"/>
    <pc:docChg chg="modSld">
      <pc:chgData name="KENJI KODAKA (小髙 賢二)" userId="ccaf8c31-5c0e-489c-960c-d6a47c7ac928" providerId="ADAL" clId="{D97982FB-19E8-45EF-BD04-F26C94F71B17}" dt="2025-01-16T00:47:46.195" v="37"/>
      <pc:docMkLst>
        <pc:docMk/>
      </pc:docMkLst>
      <pc:sldChg chg="modSp mod">
        <pc:chgData name="KENJI KODAKA (小髙 賢二)" userId="ccaf8c31-5c0e-489c-960c-d6a47c7ac928" providerId="ADAL" clId="{D97982FB-19E8-45EF-BD04-F26C94F71B17}" dt="2025-01-16T00:45:02.726" v="33" actId="403"/>
        <pc:sldMkLst>
          <pc:docMk/>
          <pc:sldMk cId="3573338545" sldId="823"/>
        </pc:sldMkLst>
        <pc:spChg chg="mod">
          <ac:chgData name="KENJI KODAKA (小髙 賢二)" userId="ccaf8c31-5c0e-489c-960c-d6a47c7ac928" providerId="ADAL" clId="{D97982FB-19E8-45EF-BD04-F26C94F71B17}" dt="2025-01-16T00:44:52.751" v="32" actId="1038"/>
          <ac:spMkLst>
            <pc:docMk/>
            <pc:sldMk cId="3573338545" sldId="823"/>
            <ac:spMk id="7" creationId="{3E5E1299-714F-88BD-1F7F-89BC737FA4B0}"/>
          </ac:spMkLst>
        </pc:spChg>
        <pc:spChg chg="mod">
          <ac:chgData name="KENJI KODAKA (小髙 賢二)" userId="ccaf8c31-5c0e-489c-960c-d6a47c7ac928" providerId="ADAL" clId="{D97982FB-19E8-45EF-BD04-F26C94F71B17}" dt="2025-01-16T00:44:52.751" v="32" actId="1038"/>
          <ac:spMkLst>
            <pc:docMk/>
            <pc:sldMk cId="3573338545" sldId="823"/>
            <ac:spMk id="8" creationId="{A499CE08-694F-010A-7FBC-1413A1BCF272}"/>
          </ac:spMkLst>
        </pc:spChg>
        <pc:spChg chg="mod">
          <ac:chgData name="KENJI KODAKA (小髙 賢二)" userId="ccaf8c31-5c0e-489c-960c-d6a47c7ac928" providerId="ADAL" clId="{D97982FB-19E8-45EF-BD04-F26C94F71B17}" dt="2025-01-16T00:44:52.751" v="32" actId="1038"/>
          <ac:spMkLst>
            <pc:docMk/>
            <pc:sldMk cId="3573338545" sldId="823"/>
            <ac:spMk id="9" creationId="{19EC9A81-7B73-0E22-74D4-D56D4BEACFD9}"/>
          </ac:spMkLst>
        </pc:spChg>
        <pc:spChg chg="mod">
          <ac:chgData name="KENJI KODAKA (小髙 賢二)" userId="ccaf8c31-5c0e-489c-960c-d6a47c7ac928" providerId="ADAL" clId="{D97982FB-19E8-45EF-BD04-F26C94F71B17}" dt="2025-01-16T00:44:52.751" v="32" actId="1038"/>
          <ac:spMkLst>
            <pc:docMk/>
            <pc:sldMk cId="3573338545" sldId="823"/>
            <ac:spMk id="10" creationId="{A2F17AD4-65F5-FC66-26E2-B6350C4A8108}"/>
          </ac:spMkLst>
        </pc:spChg>
        <pc:spChg chg="mod">
          <ac:chgData name="KENJI KODAKA (小髙 賢二)" userId="ccaf8c31-5c0e-489c-960c-d6a47c7ac928" providerId="ADAL" clId="{D97982FB-19E8-45EF-BD04-F26C94F71B17}" dt="2025-01-16T00:45:02.726" v="33" actId="403"/>
          <ac:spMkLst>
            <pc:docMk/>
            <pc:sldMk cId="3573338545" sldId="823"/>
            <ac:spMk id="16" creationId="{9F67422C-9266-1787-EFD3-D71651A8B3D6}"/>
          </ac:spMkLst>
        </pc:spChg>
      </pc:sldChg>
      <pc:sldChg chg="addSp modSp">
        <pc:chgData name="KENJI KODAKA (小髙 賢二)" userId="ccaf8c31-5c0e-489c-960c-d6a47c7ac928" providerId="ADAL" clId="{D97982FB-19E8-45EF-BD04-F26C94F71B17}" dt="2025-01-16T00:47:37.399" v="34"/>
        <pc:sldMkLst>
          <pc:docMk/>
          <pc:sldMk cId="3696153737" sldId="824"/>
        </pc:sldMkLst>
        <pc:spChg chg="add mod">
          <ac:chgData name="KENJI KODAKA (小髙 賢二)" userId="ccaf8c31-5c0e-489c-960c-d6a47c7ac928" providerId="ADAL" clId="{D97982FB-19E8-45EF-BD04-F26C94F71B17}" dt="2025-01-16T00:47:37.399" v="34"/>
          <ac:spMkLst>
            <pc:docMk/>
            <pc:sldMk cId="3696153737" sldId="824"/>
            <ac:spMk id="6" creationId="{7C95B9F3-4936-AF74-064D-8088E9E49F3A}"/>
          </ac:spMkLst>
        </pc:spChg>
      </pc:sldChg>
      <pc:sldChg chg="addSp modSp">
        <pc:chgData name="KENJI KODAKA (小髙 賢二)" userId="ccaf8c31-5c0e-489c-960c-d6a47c7ac928" providerId="ADAL" clId="{D97982FB-19E8-45EF-BD04-F26C94F71B17}" dt="2025-01-16T00:47:39.595" v="35"/>
        <pc:sldMkLst>
          <pc:docMk/>
          <pc:sldMk cId="2176423147" sldId="833"/>
        </pc:sldMkLst>
        <pc:spChg chg="add mod">
          <ac:chgData name="KENJI KODAKA (小髙 賢二)" userId="ccaf8c31-5c0e-489c-960c-d6a47c7ac928" providerId="ADAL" clId="{D97982FB-19E8-45EF-BD04-F26C94F71B17}" dt="2025-01-16T00:47:39.595" v="35"/>
          <ac:spMkLst>
            <pc:docMk/>
            <pc:sldMk cId="2176423147" sldId="833"/>
            <ac:spMk id="3" creationId="{71E365DC-CB00-1475-479C-88E2A05AD548}"/>
          </ac:spMkLst>
        </pc:spChg>
      </pc:sldChg>
      <pc:sldChg chg="addSp modSp">
        <pc:chgData name="KENJI KODAKA (小髙 賢二)" userId="ccaf8c31-5c0e-489c-960c-d6a47c7ac928" providerId="ADAL" clId="{D97982FB-19E8-45EF-BD04-F26C94F71B17}" dt="2025-01-16T00:47:42.100" v="36"/>
        <pc:sldMkLst>
          <pc:docMk/>
          <pc:sldMk cId="3435654461" sldId="834"/>
        </pc:sldMkLst>
        <pc:spChg chg="add mod">
          <ac:chgData name="KENJI KODAKA (小髙 賢二)" userId="ccaf8c31-5c0e-489c-960c-d6a47c7ac928" providerId="ADAL" clId="{D97982FB-19E8-45EF-BD04-F26C94F71B17}" dt="2025-01-16T00:47:42.100" v="36"/>
          <ac:spMkLst>
            <pc:docMk/>
            <pc:sldMk cId="3435654461" sldId="834"/>
            <ac:spMk id="3" creationId="{35B6339D-9451-FF8F-D673-AD878E325890}"/>
          </ac:spMkLst>
        </pc:spChg>
      </pc:sldChg>
      <pc:sldChg chg="addSp modSp">
        <pc:chgData name="KENJI KODAKA (小髙 賢二)" userId="ccaf8c31-5c0e-489c-960c-d6a47c7ac928" providerId="ADAL" clId="{D97982FB-19E8-45EF-BD04-F26C94F71B17}" dt="2025-01-16T00:47:46.195" v="37"/>
        <pc:sldMkLst>
          <pc:docMk/>
          <pc:sldMk cId="1527166131" sldId="835"/>
        </pc:sldMkLst>
        <pc:spChg chg="add mod">
          <ac:chgData name="KENJI KODAKA (小髙 賢二)" userId="ccaf8c31-5c0e-489c-960c-d6a47c7ac928" providerId="ADAL" clId="{D97982FB-19E8-45EF-BD04-F26C94F71B17}" dt="2025-01-16T00:47:46.195" v="37"/>
          <ac:spMkLst>
            <pc:docMk/>
            <pc:sldMk cId="1527166131" sldId="835"/>
            <ac:spMk id="3" creationId="{09814F9A-C4ED-0F7A-E418-20EFFA953C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4CE37-EB11-4407-B04C-6B8B7D5028DA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15BF9-75D9-45EF-AC05-F3202F9EA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211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149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FE2CFF-C77F-45F5-8196-7FFE9E57B434}" type="slidenum">
              <a:rPr kumimoji="0" lang="ja-JP" alt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anose="020B0600070205080204" pitchFamily="50" charset="-128"/>
                <a:cs typeface="+mn-cs"/>
              </a:rPr>
              <a:pPr marL="0" marR="0" lvl="0" indent="0" algn="r" defTabSz="10149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2191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149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FE2CFF-C77F-45F5-8196-7FFE9E57B434}" type="slidenum">
              <a:rPr kumimoji="0" lang="ja-JP" alt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anose="020B0600070205080204" pitchFamily="50" charset="-128"/>
                <a:cs typeface="+mn-cs"/>
              </a:rPr>
              <a:pPr marL="0" marR="0" lvl="0" indent="0" algn="r" defTabSz="10149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402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149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FE2CFF-C77F-45F5-8196-7FFE9E57B434}" type="slidenum">
              <a:rPr kumimoji="0" lang="ja-JP" alt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anose="020B0600070205080204" pitchFamily="50" charset="-128"/>
                <a:cs typeface="+mn-cs"/>
              </a:rPr>
              <a:pPr marL="0" marR="0" lvl="0" indent="0" algn="r" defTabSz="10149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2365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149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FE2CFF-C77F-45F5-8196-7FFE9E57B434}" type="slidenum">
              <a:rPr kumimoji="0" lang="ja-JP" alt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anose="020B0600070205080204" pitchFamily="50" charset="-128"/>
                <a:cs typeface="+mn-cs"/>
              </a:rPr>
              <a:pPr marL="0" marR="0" lvl="0" indent="0" algn="r" defTabSz="10149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0939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149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FE2CFF-C77F-45F5-8196-7FFE9E57B434}" type="slidenum">
              <a:rPr kumimoji="0" lang="ja-JP" alt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anose="020B0600070205080204" pitchFamily="50" charset="-128"/>
                <a:cs typeface="+mn-cs"/>
              </a:rPr>
              <a:pPr marL="0" marR="0" lvl="0" indent="0" algn="r" defTabSz="10149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0610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0149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FE2CFF-C77F-45F5-8196-7FFE9E57B434}" type="slidenum">
              <a:rPr kumimoji="0" lang="ja-JP" altLang="fr-F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anose="020B0600070205080204" pitchFamily="50" charset="-128"/>
                <a:cs typeface="+mn-cs"/>
              </a:rPr>
              <a:pPr marL="0" marR="0" lvl="0" indent="0" algn="r" defTabSz="10149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928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810C45F-D7AC-40B8-B361-5609B0B61D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128212"/>
            <a:ext cx="1512168" cy="123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1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E22B0-3A17-45B7-AF4B-28357ACE90C3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57508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32B0-8A42-44E7-9B4D-3C2296BFBD2E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335550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810C45F-D7AC-40B8-B361-5609B0B61D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616" y="128212"/>
            <a:ext cx="1512168" cy="123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420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Calibri" panose="020F0502020204030204" pitchFamily="34" charset="0"/>
              <a:buChar char="−"/>
              <a:defRPr/>
            </a:lvl3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5D464-134C-4C80-B41F-7081051DEBC1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2146137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F56F4-53F4-4744-8FEF-840AE151320B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2498594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CAE38-802C-4BCD-8E23-F653FABC34F1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91893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7609-A126-430D-864C-5251E8DC0566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800579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F580-C48E-4C14-8111-BE255E1134ED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171684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A974D-1DC4-4C29-960C-4F23E42A2DA2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397474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50A2B-ED20-46DB-805A-96BB748EB760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83509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42950" indent="-28575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Calibri" panose="020F0502020204030204" pitchFamily="34" charset="0"/>
              <a:buChar char="−"/>
              <a:defRPr/>
            </a:lvl3pPr>
            <a:lvl4pPr marL="1600200" indent="-228600">
              <a:buFont typeface="Courier New" panose="02070309020205020404" pitchFamily="49" charset="0"/>
              <a:buChar char="o"/>
              <a:defRPr/>
            </a:lvl4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5D464-134C-4C80-B41F-7081051DEBC1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1376360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7C1A6-5432-4A88-9199-948E52B80477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7889796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E22B0-3A17-45B7-AF4B-28357ACE90C3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409612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D32B0-8A42-44E7-9B4D-3C2296BFBD2E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42049098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2968" y="188913"/>
            <a:ext cx="11233151" cy="57626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31801" y="1052514"/>
            <a:ext cx="11328400" cy="5113337"/>
          </a:xfrm>
        </p:spPr>
        <p:txBody>
          <a:bodyPr/>
          <a:lstStyle/>
          <a:p>
            <a:pPr lvl="0"/>
            <a:r>
              <a:rPr lang="ja-JP" altLang="en-US" noProof="0"/>
              <a:t>表を追加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D0D78-AB30-4BA6-AABD-566EC5A7C44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2025/1/16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0068" y="6484520"/>
            <a:ext cx="27432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F2A0ACE8-323D-4D7A-911E-8F49D43EA7B8}" type="slidenum">
              <a:rPr kumimoji="0" lang="en-US" altLang="ja-JP" smtClean="0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kumimoji="0" lang="en-US" altLang="ja-JP" dirty="0">
              <a:solidFill>
                <a:prstClr val="black"/>
              </a:solidFill>
            </a:endParaRPr>
          </a:p>
        </p:txBody>
      </p:sp>
      <p:sp>
        <p:nvSpPr>
          <p:cNvPr id="7" name="減算 6"/>
          <p:cNvSpPr/>
          <p:nvPr userDrawn="1"/>
        </p:nvSpPr>
        <p:spPr>
          <a:xfrm rot="5400000" flipV="1">
            <a:off x="-35426" y="161062"/>
            <a:ext cx="887843" cy="654969"/>
          </a:xfrm>
          <a:prstGeom prst="mathMinus">
            <a:avLst/>
          </a:prstGeom>
          <a:solidFill>
            <a:srgbClr val="0084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74454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F56F4-53F4-4744-8FEF-840AE151320B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270030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CAE38-802C-4BCD-8E23-F653FABC34F1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284545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F7609-A126-430D-864C-5251E8DC0566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298561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2F580-C48E-4C14-8111-BE255E1134ED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234451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A974D-1DC4-4C29-960C-4F23E42A2DA2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17126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50A2B-ED20-46DB-805A-96BB748EB760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13392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ja-JP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7C1A6-5432-4A88-9199-948E52B80477}" type="slidenum">
              <a:rPr lang="ja-JP" altLang="fr-FR"/>
              <a:pPr/>
              <a:t>‹#›</a:t>
            </a:fld>
            <a:endParaRPr lang="fr-FR" altLang="ja-JP"/>
          </a:p>
        </p:txBody>
      </p:sp>
    </p:spTree>
    <p:extLst>
      <p:ext uri="{BB962C8B-B14F-4D97-AF65-F5344CB8AC3E}">
        <p14:creationId xmlns:p14="http://schemas.microsoft.com/office/powerpoint/2010/main" val="85073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hink-cell data - do not delete" hidden="1"/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33318067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4" imgW="622" imgH="623" progId="TCLayout.ActiveDocument.1">
                  <p:embed/>
                </p:oleObj>
              </mc:Choice>
              <mc:Fallback>
                <p:oleObj name="think-cell Folie" r:id="rId14" imgW="622" imgH="623" progId="TCLayout.ActiveDocument.1">
                  <p:embed/>
                  <p:pic>
                    <p:nvPicPr>
                      <p:cNvPr id="3" name="think-cell data - do not delete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34" charset="-128"/>
              </a:defRPr>
            </a:lvl1pPr>
          </a:lstStyle>
          <a:p>
            <a:endParaRPr lang="fr-FR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34" charset="-128"/>
              </a:defRPr>
            </a:lvl1pPr>
          </a:lstStyle>
          <a:p>
            <a:endParaRPr lang="fr-FR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34" charset="-128"/>
              </a:defRPr>
            </a:lvl1pPr>
          </a:lstStyle>
          <a:p>
            <a:fld id="{841ADF96-E6CA-4184-9617-4AA0842E2F41}" type="slidenum">
              <a:rPr lang="ja-JP" altLang="fr-FR"/>
              <a:pPr/>
              <a:t>‹#›</a:t>
            </a:fld>
            <a:endParaRPr lang="fr-FR" altLang="ja-JP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CB5CF22-54B9-40F4-91F9-FB0988E05961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79512" y="20335"/>
            <a:ext cx="884497" cy="1404789"/>
          </a:xfrm>
          <a:prstGeom prst="rect">
            <a:avLst/>
          </a:prstGeom>
        </p:spPr>
      </p:pic>
      <p:sp>
        <p:nvSpPr>
          <p:cNvPr id="2" name="MSIPCMContentMarking" descr="{&quot;HashCode&quot;:-54214931,&quot;Placement&quot;:&quot;Footer&quot;,&quot;Top&quot;:522.862549,&quot;Left&quot;:0.0,&quot;SlideWidth&quot;:960,&quot;SlideHeight&quot;:540}"/>
          <p:cNvSpPr txBox="1"/>
          <p:nvPr userDrawn="1"/>
        </p:nvSpPr>
        <p:spPr>
          <a:xfrm>
            <a:off x="0" y="6640354"/>
            <a:ext cx="744382" cy="21764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de-DE" sz="8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97203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ja-JP" dirty="0"/>
              <a:t>Cliquez pour modifier les styles du texte du masque</a:t>
            </a:r>
          </a:p>
          <a:p>
            <a:pPr lvl="1"/>
            <a:r>
              <a:rPr lang="fr-FR" altLang="ja-JP" dirty="0"/>
              <a:t>Deuxième niveau</a:t>
            </a:r>
          </a:p>
          <a:p>
            <a:pPr lvl="2"/>
            <a:r>
              <a:rPr lang="fr-FR" altLang="ja-JP" dirty="0"/>
              <a:t>Troisième niveau</a:t>
            </a:r>
          </a:p>
          <a:p>
            <a:pPr lvl="3"/>
            <a:r>
              <a:rPr lang="fr-FR" altLang="ja-JP" dirty="0"/>
              <a:t>Quatrième niveau</a:t>
            </a:r>
          </a:p>
          <a:p>
            <a:pPr lvl="4"/>
            <a:r>
              <a:rPr lang="fr-FR" altLang="ja-JP" dirty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34" charset="-128"/>
              </a:defRPr>
            </a:lvl1pPr>
          </a:lstStyle>
          <a:p>
            <a:endParaRPr lang="fr-FR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34" charset="-128"/>
              </a:defRPr>
            </a:lvl1pPr>
          </a:lstStyle>
          <a:p>
            <a:endParaRPr lang="fr-FR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34" charset="-128"/>
              </a:defRPr>
            </a:lvl1pPr>
          </a:lstStyle>
          <a:p>
            <a:fld id="{841ADF96-E6CA-4184-9617-4AA0842E2F41}" type="slidenum">
              <a:rPr lang="ja-JP" altLang="fr-FR"/>
              <a:pPr/>
              <a:t>‹#›</a:t>
            </a:fld>
            <a:endParaRPr lang="fr-FR" altLang="ja-JP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CB5CF22-54B9-40F4-91F9-FB0988E0596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9512" y="20335"/>
            <a:ext cx="884497" cy="140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4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−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7">
            <a:extLst>
              <a:ext uri="{FF2B5EF4-FFF2-40B4-BE49-F238E27FC236}">
                <a16:creationId xmlns:a16="http://schemas.microsoft.com/office/drawing/2014/main" id="{C9992616-B7C9-44E8-8E0A-9AD06569F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-171400"/>
            <a:ext cx="3066712" cy="163051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2C6666-E5DA-AA9D-CFFB-A9D049DDBE48}"/>
              </a:ext>
            </a:extLst>
          </p:cNvPr>
          <p:cNvSpPr txBox="1"/>
          <p:nvPr/>
        </p:nvSpPr>
        <p:spPr>
          <a:xfrm>
            <a:off x="10195254" y="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ACPE-13-06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696D3BA-F2E8-2A49-1CAE-B3A5ECD294C5}"/>
              </a:ext>
            </a:extLst>
          </p:cNvPr>
          <p:cNvSpPr txBox="1"/>
          <p:nvPr/>
        </p:nvSpPr>
        <p:spPr>
          <a:xfrm>
            <a:off x="3541853" y="2338086"/>
            <a:ext cx="4262705" cy="16516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#13 ACPE IWG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Industry Comment</a:t>
            </a:r>
            <a:endParaRPr kumimoji="1" lang="ja-JP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92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7">
            <a:extLst>
              <a:ext uri="{FF2B5EF4-FFF2-40B4-BE49-F238E27FC236}">
                <a16:creationId xmlns:a16="http://schemas.microsoft.com/office/drawing/2014/main" id="{C9992616-B7C9-44E8-8E0A-9AD06569F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-171400"/>
            <a:ext cx="3066712" cy="1630511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FFB6A14-578E-70AC-BB34-C09E1D24745E}"/>
              </a:ext>
            </a:extLst>
          </p:cNvPr>
          <p:cNvSpPr txBox="1"/>
          <p:nvPr/>
        </p:nvSpPr>
        <p:spPr>
          <a:xfrm>
            <a:off x="2440706" y="1338550"/>
            <a:ext cx="6806672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28650" indent="-285750">
              <a:buFont typeface="Wingdings" panose="05000000000000000000" pitchFamily="2" charset="2"/>
              <a:buChar char="n"/>
              <a:tabLst>
                <a:tab pos="342900" algn="l"/>
                <a:tab pos="685800" algn="l"/>
              </a:tabLst>
            </a:pPr>
            <a:r>
              <a:rPr lang="en-GB" altLang="ja-JP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Open items to be addressed in the next meeting:</a:t>
            </a:r>
          </a:p>
          <a:p>
            <a:pPr marL="342900">
              <a:tabLst>
                <a:tab pos="342900" algn="l"/>
                <a:tab pos="685800" algn="l"/>
              </a:tabLst>
            </a:pPr>
            <a:endParaRPr lang="ja-JP" altLang="ja-JP" sz="2000" b="1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685800" indent="-342900">
              <a:buAutoNum type="arabicPeriod"/>
              <a:tabLst>
                <a:tab pos="342900" algn="l"/>
                <a:tab pos="685800" algn="l"/>
              </a:tabLst>
            </a:pPr>
            <a:r>
              <a:rPr lang="en-GB" altLang="ja-JP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Speed 10 or 15 km/h for in 5.1.4.1</a:t>
            </a:r>
          </a:p>
          <a:p>
            <a:pPr marL="342900">
              <a:tabLst>
                <a:tab pos="342900" algn="l"/>
                <a:tab pos="685800" algn="l"/>
              </a:tabLst>
            </a:pPr>
            <a:r>
              <a:rPr lang="en-GB" altLang="ja-JP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      </a:t>
            </a:r>
            <a:r>
              <a:rPr lang="ja-JP" altLang="en-US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・</a:t>
            </a:r>
            <a:r>
              <a:rPr lang="en-GB" altLang="ja-JP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Operation speed threshold</a:t>
            </a:r>
            <a:endParaRPr lang="ja-JP" altLang="ja-JP" b="1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342900">
              <a:tabLst>
                <a:tab pos="342900" algn="l"/>
                <a:tab pos="685800" algn="l"/>
              </a:tabLst>
            </a:pPr>
            <a:endParaRPr lang="en-GB" altLang="ja-JP" b="1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342900">
              <a:tabLst>
                <a:tab pos="342900" algn="l"/>
                <a:tab pos="685800" algn="l"/>
              </a:tabLst>
            </a:pPr>
            <a:r>
              <a:rPr lang="en-GB" altLang="ja-JP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2.	Definition of “Accelerator Demand”</a:t>
            </a:r>
            <a:endParaRPr lang="ja-JP" altLang="ja-JP" b="1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342900">
              <a:tabLst>
                <a:tab pos="342900" algn="l"/>
                <a:tab pos="685800" algn="l"/>
              </a:tabLst>
            </a:pPr>
            <a:r>
              <a:rPr lang="ja-JP" altLang="en-US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　　・</a:t>
            </a:r>
            <a:r>
              <a:rPr lang="en-US" altLang="ja-JP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Relating performance requirement at Creeping test</a:t>
            </a:r>
          </a:p>
          <a:p>
            <a:pPr marL="342900">
              <a:tabLst>
                <a:tab pos="342900" algn="l"/>
                <a:tab pos="685800" algn="l"/>
              </a:tabLst>
            </a:pPr>
            <a:r>
              <a:rPr lang="en-US" altLang="ja-JP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</a:t>
            </a:r>
            <a:endParaRPr lang="en-GB" altLang="ja-JP" b="1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342900">
              <a:tabLst>
                <a:tab pos="342900" algn="l"/>
                <a:tab pos="685800" algn="l"/>
              </a:tabLst>
            </a:pPr>
            <a:r>
              <a:rPr lang="en-GB" altLang="ja-JP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3.	Wording in 6.6.2.1, “ACPE suppression”</a:t>
            </a:r>
            <a:endParaRPr lang="ja-JP" altLang="ja-JP" b="1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342900">
              <a:tabLst>
                <a:tab pos="342900" algn="l"/>
                <a:tab pos="685800" algn="l"/>
              </a:tabLst>
            </a:pPr>
            <a:r>
              <a:rPr lang="en-GB" altLang="ja-JP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       </a:t>
            </a:r>
            <a:r>
              <a:rPr lang="ja-JP" altLang="en-US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・</a:t>
            </a:r>
            <a:r>
              <a:rPr lang="en-GB" altLang="ja-JP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Based on China proposal</a:t>
            </a:r>
          </a:p>
          <a:p>
            <a:pPr marL="342900">
              <a:tabLst>
                <a:tab pos="342900" algn="l"/>
                <a:tab pos="685800" algn="l"/>
              </a:tabLst>
            </a:pPr>
            <a:endParaRPr lang="en-GB" altLang="ja-JP" b="1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685800" indent="-342900">
              <a:buAutoNum type="arabicPeriod" startAt="4"/>
              <a:tabLst>
                <a:tab pos="342900" algn="l"/>
                <a:tab pos="685800" algn="l"/>
              </a:tabLst>
            </a:pPr>
            <a:r>
              <a:rPr lang="en-GB" altLang="ja-JP" b="1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Wording in 6.7.1.</a:t>
            </a:r>
          </a:p>
          <a:p>
            <a:pPr marL="342900">
              <a:tabLst>
                <a:tab pos="342900" algn="l"/>
                <a:tab pos="685800" algn="l"/>
              </a:tabLst>
            </a:pPr>
            <a:r>
              <a:rPr lang="ja-JP" altLang="en-US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　　・</a:t>
            </a:r>
            <a:r>
              <a:rPr lang="en-US" altLang="ja-JP" b="1" dirty="0"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Based on UK proposal</a:t>
            </a:r>
            <a:endParaRPr lang="ja-JP" altLang="ja-JP" b="1" dirty="0">
              <a:effectLst/>
              <a:latin typeface="Arial" panose="020B0604020202020204" pitchFamily="34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4F597B-2DBF-F7D5-3903-5CDAF6518D6F}"/>
              </a:ext>
            </a:extLst>
          </p:cNvPr>
          <p:cNvSpPr txBox="1"/>
          <p:nvPr/>
        </p:nvSpPr>
        <p:spPr>
          <a:xfrm>
            <a:off x="3920296" y="302248"/>
            <a:ext cx="29995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/>
              <a:t>Subject #13 IWG</a:t>
            </a:r>
            <a:endParaRPr kumimoji="1" lang="ja-JP" altLang="en-US" sz="28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296AD3-C602-CAE3-4F63-4A84FAE65862}"/>
              </a:ext>
            </a:extLst>
          </p:cNvPr>
          <p:cNvSpPr txBox="1"/>
          <p:nvPr/>
        </p:nvSpPr>
        <p:spPr>
          <a:xfrm>
            <a:off x="345261" y="1389361"/>
            <a:ext cx="2095445" cy="646331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From Chairs note</a:t>
            </a:r>
          </a:p>
          <a:p>
            <a:pPr algn="ctr"/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ACPE-12-08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5E1299-714F-88BD-1F7F-89BC737FA4B0}"/>
              </a:ext>
            </a:extLst>
          </p:cNvPr>
          <p:cNvSpPr txBox="1"/>
          <p:nvPr/>
        </p:nvSpPr>
        <p:spPr>
          <a:xfrm>
            <a:off x="9208186" y="2732109"/>
            <a:ext cx="2364750" cy="646331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Support UK definition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(ACPE-13-05)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99CE08-694F-010A-7FBC-1413A1BCF272}"/>
              </a:ext>
            </a:extLst>
          </p:cNvPr>
          <p:cNvSpPr txBox="1"/>
          <p:nvPr/>
        </p:nvSpPr>
        <p:spPr>
          <a:xfrm>
            <a:off x="9203346" y="4557300"/>
            <a:ext cx="2659702" cy="646331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Support UK amendment</a:t>
            </a:r>
          </a:p>
          <a:p>
            <a:r>
              <a:rPr lang="en-US" altLang="ja-JP" dirty="0">
                <a:solidFill>
                  <a:srgbClr val="FF0000"/>
                </a:solidFill>
              </a:rPr>
              <a:t>(ACPE-13-05)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EC9A81-7B73-0E22-74D4-D56D4BEACFD9}"/>
              </a:ext>
            </a:extLst>
          </p:cNvPr>
          <p:cNvSpPr txBox="1"/>
          <p:nvPr/>
        </p:nvSpPr>
        <p:spPr>
          <a:xfrm>
            <a:off x="9208186" y="3670471"/>
            <a:ext cx="2249398" cy="646331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Text is fine as it is. </a:t>
            </a:r>
          </a:p>
          <a:p>
            <a:r>
              <a:rPr kumimoji="1" lang="en-US" altLang="ja-JP" dirty="0">
                <a:solidFill>
                  <a:srgbClr val="FF0000"/>
                </a:solidFill>
              </a:rPr>
              <a:t>No need to change 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2F17AD4-65F5-FC66-26E2-B6350C4A8108}"/>
              </a:ext>
            </a:extLst>
          </p:cNvPr>
          <p:cNvSpPr txBox="1"/>
          <p:nvPr/>
        </p:nvSpPr>
        <p:spPr>
          <a:xfrm>
            <a:off x="9208186" y="1983483"/>
            <a:ext cx="1980029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Propose 10 km/h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902C9117-3656-D235-498D-0C1A3C97ED6C}"/>
              </a:ext>
            </a:extLst>
          </p:cNvPr>
          <p:cNvSpPr/>
          <p:nvPr/>
        </p:nvSpPr>
        <p:spPr>
          <a:xfrm>
            <a:off x="8473804" y="2035692"/>
            <a:ext cx="359926" cy="2649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F588B5E8-8141-CBFF-AB1D-3F10099E18DE}"/>
              </a:ext>
            </a:extLst>
          </p:cNvPr>
          <p:cNvSpPr/>
          <p:nvPr/>
        </p:nvSpPr>
        <p:spPr>
          <a:xfrm>
            <a:off x="8473804" y="2784318"/>
            <a:ext cx="359926" cy="2649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401C1289-3797-6006-7757-CDC6F00F0A00}"/>
              </a:ext>
            </a:extLst>
          </p:cNvPr>
          <p:cNvSpPr/>
          <p:nvPr/>
        </p:nvSpPr>
        <p:spPr>
          <a:xfrm>
            <a:off x="8473804" y="3833635"/>
            <a:ext cx="359926" cy="2649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4984D50E-2336-E012-AD15-D58026B3AC12}"/>
              </a:ext>
            </a:extLst>
          </p:cNvPr>
          <p:cNvSpPr/>
          <p:nvPr/>
        </p:nvSpPr>
        <p:spPr>
          <a:xfrm>
            <a:off x="8473804" y="4609509"/>
            <a:ext cx="359926" cy="2649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B207F8-7D4A-FDA2-B8C5-9F4436866076}"/>
              </a:ext>
            </a:extLst>
          </p:cNvPr>
          <p:cNvSpPr txBox="1"/>
          <p:nvPr/>
        </p:nvSpPr>
        <p:spPr>
          <a:xfrm>
            <a:off x="10195254" y="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ACPE-13-06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67422C-9266-1787-EFD3-D71651A8B3D6}"/>
              </a:ext>
            </a:extLst>
          </p:cNvPr>
          <p:cNvSpPr txBox="1"/>
          <p:nvPr/>
        </p:nvSpPr>
        <p:spPr>
          <a:xfrm>
            <a:off x="2752725" y="5671850"/>
            <a:ext cx="5602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2000" b="1" dirty="0"/>
              <a:t>Comment to China proposal (ACPE-13-04)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73338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7">
            <a:extLst>
              <a:ext uri="{FF2B5EF4-FFF2-40B4-BE49-F238E27FC236}">
                <a16:creationId xmlns:a16="http://schemas.microsoft.com/office/drawing/2014/main" id="{C9992616-B7C9-44E8-8E0A-9AD06569F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-171400"/>
            <a:ext cx="3066712" cy="163051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2C6666-E5DA-AA9D-CFFB-A9D049DDBE48}"/>
              </a:ext>
            </a:extLst>
          </p:cNvPr>
          <p:cNvSpPr txBox="1"/>
          <p:nvPr/>
        </p:nvSpPr>
        <p:spPr>
          <a:xfrm>
            <a:off x="10542494" y="6391836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2025.JAN.13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7FF695B-2895-1C75-1E1C-99598769AC6F}"/>
              </a:ext>
            </a:extLst>
          </p:cNvPr>
          <p:cNvSpPr txBox="1"/>
          <p:nvPr/>
        </p:nvSpPr>
        <p:spPr>
          <a:xfrm>
            <a:off x="2827469" y="550738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>
              <a:tabLst>
                <a:tab pos="342900" algn="l"/>
                <a:tab pos="685800" algn="l"/>
              </a:tabLst>
            </a:pPr>
            <a:r>
              <a:rPr lang="en-US" altLang="ja-JP" sz="20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17" charset="-128"/>
              </a:rPr>
              <a:t>Item</a:t>
            </a:r>
            <a:r>
              <a:rPr lang="ja-JP" altLang="en-US" sz="20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17" charset="-128"/>
              </a:rPr>
              <a:t>　</a:t>
            </a:r>
            <a:r>
              <a:rPr lang="en-GB" altLang="ja-JP" sz="20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ＭＳ 明朝" panose="02020609040205080304" pitchFamily="17" charset="-128"/>
              </a:rPr>
              <a:t>1.	Speed 10 or 15 km/h for in 5.1.4.1</a:t>
            </a:r>
            <a:endParaRPr lang="ja-JP" altLang="ja-JP" sz="2000" b="1" dirty="0">
              <a:effectLst/>
              <a:latin typeface="Times New Roman" panose="020206030504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0C4DCE-FA69-5B31-8D98-E39AB0D474C5}"/>
              </a:ext>
            </a:extLst>
          </p:cNvPr>
          <p:cNvSpPr txBox="1"/>
          <p:nvPr/>
        </p:nvSpPr>
        <p:spPr>
          <a:xfrm>
            <a:off x="920290" y="1658501"/>
            <a:ext cx="10591746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b="1" i="0" dirty="0">
                <a:solidFill>
                  <a:srgbClr val="3C40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Discussion history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b="1" i="0" dirty="0">
                <a:solidFill>
                  <a:srgbClr val="3C40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The 00 series is to determine the requirements for ACPE operation when starting from a standstill, and </a:t>
            </a:r>
          </a:p>
          <a:p>
            <a:r>
              <a:rPr lang="en-US" altLang="ja-JP" sz="16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the 01 series is to determine the requirements for ACPE operation from creeping, </a:t>
            </a:r>
          </a:p>
          <a:p>
            <a:r>
              <a:rPr lang="en-US" altLang="ja-JP" sz="1600" b="1" i="0" dirty="0">
                <a:solidFill>
                  <a:srgbClr val="3C40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and 10km/h is an appropriate upper limit for creeping.</a:t>
            </a:r>
          </a:p>
          <a:p>
            <a:endParaRPr lang="en-US" altLang="ja-JP" sz="1600" b="1" dirty="0">
              <a:solidFill>
                <a:srgbClr val="3C40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b="1" i="0" dirty="0">
                <a:solidFill>
                  <a:srgbClr val="3C40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don’t have no experience below these test method for operating ACPE at “Creeping”  </a:t>
            </a:r>
          </a:p>
          <a:p>
            <a:r>
              <a:rPr lang="en-US" altLang="ja-JP" sz="1600" b="1" i="0" dirty="0">
                <a:solidFill>
                  <a:srgbClr val="3C40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Considering the technical feasibility and the lower limit of AEBS operation speed of 10km/h, </a:t>
            </a:r>
          </a:p>
          <a:p>
            <a:r>
              <a:rPr lang="en-US" altLang="ja-JP" sz="1600" b="1" dirty="0">
                <a:solidFill>
                  <a:srgbClr val="3C40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ja-JP" sz="1600" b="1" i="0" dirty="0">
                <a:solidFill>
                  <a:srgbClr val="3C404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speeds </a:t>
            </a:r>
            <a:r>
              <a:rPr lang="en-US" altLang="ja-JP" sz="16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should not overlap between 2 systems.</a:t>
            </a:r>
            <a:endParaRPr kumimoji="1" lang="en-US" altLang="ja-JP" sz="1600" b="1" dirty="0">
              <a:solidFill>
                <a:srgbClr val="0070C0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endParaRPr lang="en-US" altLang="ja-JP" sz="16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en-US" altLang="ja-JP" sz="28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Industry proposal </a:t>
            </a:r>
            <a:r>
              <a:rPr kumimoji="1" lang="en-US" altLang="ja-JP" sz="24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:  10 km/h as upper limit speed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95B9F3-4936-AF74-064D-8088E9E49F3A}"/>
              </a:ext>
            </a:extLst>
          </p:cNvPr>
          <p:cNvSpPr txBox="1"/>
          <p:nvPr/>
        </p:nvSpPr>
        <p:spPr>
          <a:xfrm>
            <a:off x="10195254" y="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ACPE-13-06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615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7">
            <a:extLst>
              <a:ext uri="{FF2B5EF4-FFF2-40B4-BE49-F238E27FC236}">
                <a16:creationId xmlns:a16="http://schemas.microsoft.com/office/drawing/2014/main" id="{C9992616-B7C9-44E8-8E0A-9AD06569F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-171400"/>
            <a:ext cx="3066712" cy="163051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6773908-EA51-EA8E-469F-77CBC7D880A2}"/>
              </a:ext>
            </a:extLst>
          </p:cNvPr>
          <p:cNvSpPr txBox="1"/>
          <p:nvPr/>
        </p:nvSpPr>
        <p:spPr>
          <a:xfrm>
            <a:off x="3538868" y="362010"/>
            <a:ext cx="45913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en-US" altLang="ja-JP" sz="2400" b="1" dirty="0"/>
              <a:t>Comment to China proposal</a:t>
            </a:r>
          </a:p>
          <a:p>
            <a:pPr algn="ctr"/>
            <a:r>
              <a:rPr kumimoji="1" lang="en-US" altLang="ja-JP" sz="2400" b="1" dirty="0"/>
              <a:t>(ACPE-13-04)</a:t>
            </a:r>
            <a:endParaRPr kumimoji="1" lang="ja-JP" altLang="en-US" sz="2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418A3C5-1876-DE5C-DE52-0D3A110F9F1A}"/>
              </a:ext>
            </a:extLst>
          </p:cNvPr>
          <p:cNvSpPr txBox="1"/>
          <p:nvPr/>
        </p:nvSpPr>
        <p:spPr>
          <a:xfrm>
            <a:off x="361950" y="1220391"/>
            <a:ext cx="1164907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800" b="1" dirty="0"/>
              <a:t>ACPE-13-04</a:t>
            </a:r>
          </a:p>
          <a:p>
            <a:r>
              <a:rPr lang="en-US" altLang="ja-JP" sz="1800" b="1" dirty="0"/>
              <a:t>Proposal:</a:t>
            </a:r>
          </a:p>
          <a:p>
            <a:r>
              <a:rPr lang="en-US" altLang="ja-JP" sz="1800" dirty="0" err="1"/>
              <a:t>Poragraph</a:t>
            </a:r>
            <a:r>
              <a:rPr lang="en-US" altLang="ja-JP" sz="1800" dirty="0"/>
              <a:t> 5.1.2 amend to read</a:t>
            </a:r>
          </a:p>
          <a:p>
            <a:r>
              <a:rPr lang="en-US" altLang="ja-JP" sz="1800" dirty="0"/>
              <a:t>5.1.2. An accelerator control application resulting in continuous acceleration and having a velocity of </a:t>
            </a:r>
            <a:r>
              <a:rPr lang="en-US" altLang="ja-JP" sz="1800" b="1" dirty="0"/>
              <a:t>at least</a:t>
            </a:r>
            <a:r>
              <a:rPr lang="en-US" altLang="ja-JP" sz="1800" dirty="0"/>
              <a:t> </a:t>
            </a:r>
            <a:r>
              <a:rPr lang="en-US" altLang="ja-JP" sz="1800" b="1" dirty="0"/>
              <a:t>400 per cent per second</a:t>
            </a:r>
            <a:r>
              <a:rPr lang="en-US" altLang="ja-JP" sz="1800" dirty="0"/>
              <a:t> over a travel distance of </a:t>
            </a:r>
            <a:r>
              <a:rPr lang="en-US" altLang="ja-JP" sz="1800" b="1" dirty="0"/>
              <a:t>at least 70 per cent</a:t>
            </a:r>
            <a:r>
              <a:rPr lang="en-US" altLang="ja-JP" sz="1800" dirty="0"/>
              <a:t> of the total travel distance of the accelerator control, and reaching a maximum position of the accelerator control of </a:t>
            </a:r>
            <a:r>
              <a:rPr lang="en-US" altLang="ja-JP" sz="1800" b="1" dirty="0"/>
              <a:t>at least 90 per cent</a:t>
            </a:r>
            <a:r>
              <a:rPr lang="en-US" altLang="ja-JP" sz="1800" dirty="0"/>
              <a:t> with that velocity shall be regarded as an accelerator control misapplication in the context of the paragraph 5.1.1.</a:t>
            </a:r>
            <a:r>
              <a:rPr lang="en-US" altLang="zh-CN" sz="1800" dirty="0">
                <a:solidFill>
                  <a:srgbClr val="FF0000"/>
                </a:solidFill>
              </a:rPr>
              <a:t> </a:t>
            </a:r>
            <a:r>
              <a:rPr lang="en-US" altLang="ja-JP" sz="1800" dirty="0">
                <a:solidFill>
                  <a:srgbClr val="FF0000"/>
                </a:solidFill>
              </a:rPr>
              <a:t>It is allowed that the manufacturer can apply a different threshold which is earlier on time than mentioned </a:t>
            </a:r>
            <a:r>
              <a:rPr lang="en-US" altLang="ja-JP" sz="1800" dirty="0">
                <a:solidFill>
                  <a:srgbClr val="FF0000"/>
                </a:solidFill>
                <a:sym typeface="+mn-ea"/>
              </a:rPr>
              <a:t>threshold</a:t>
            </a:r>
            <a:r>
              <a:rPr lang="en-US" altLang="ja-JP" sz="1800" dirty="0">
                <a:solidFill>
                  <a:srgbClr val="FF0000"/>
                </a:solidFill>
              </a:rPr>
              <a:t> above to confirm an accelerator control misapplication. </a:t>
            </a:r>
            <a:r>
              <a:rPr lang="en-US" altLang="zh-CN" sz="1800" dirty="0"/>
              <a:t> 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32268FF-5458-6830-EC5E-113FC7A8C5D3}"/>
              </a:ext>
            </a:extLst>
          </p:cNvPr>
          <p:cNvSpPr txBox="1"/>
          <p:nvPr/>
        </p:nvSpPr>
        <p:spPr>
          <a:xfrm>
            <a:off x="582267" y="4458841"/>
            <a:ext cx="9193542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latin typeface="+mn-ea"/>
              </a:rPr>
              <a:t>Comment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i="0" dirty="0">
                <a:effectLst/>
                <a:latin typeface="+mn-ea"/>
              </a:rPr>
              <a:t>It seemed there is no need to amend the text.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i="0" dirty="0">
                <a:effectLst/>
                <a:latin typeface="+mn-ea"/>
              </a:rPr>
              <a:t>Because this pedal application is mentioned "at least" pedal application profile </a:t>
            </a:r>
          </a:p>
          <a:p>
            <a:r>
              <a:rPr lang="en-US" altLang="ja-JP" b="1" i="0" dirty="0">
                <a:effectLst/>
                <a:latin typeface="+mn-ea"/>
              </a:rPr>
              <a:t>     and does not prohibit other operations.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1" dirty="0">
                <a:latin typeface="+mn-ea"/>
              </a:rPr>
              <a:t>This text is already allowed another threshold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1E365DC-CB00-1475-479C-88E2A05AD548}"/>
              </a:ext>
            </a:extLst>
          </p:cNvPr>
          <p:cNvSpPr txBox="1"/>
          <p:nvPr/>
        </p:nvSpPr>
        <p:spPr>
          <a:xfrm>
            <a:off x="10195254" y="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ACPE-13-06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42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7">
            <a:extLst>
              <a:ext uri="{FF2B5EF4-FFF2-40B4-BE49-F238E27FC236}">
                <a16:creationId xmlns:a16="http://schemas.microsoft.com/office/drawing/2014/main" id="{C9992616-B7C9-44E8-8E0A-9AD06569F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-171400"/>
            <a:ext cx="3066712" cy="163051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6773908-EA51-EA8E-469F-77CBC7D880A2}"/>
              </a:ext>
            </a:extLst>
          </p:cNvPr>
          <p:cNvSpPr txBox="1"/>
          <p:nvPr/>
        </p:nvSpPr>
        <p:spPr>
          <a:xfrm>
            <a:off x="3343934" y="365691"/>
            <a:ext cx="45913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n"/>
            </a:pPr>
            <a:r>
              <a:rPr kumimoji="1" lang="en-US" altLang="ja-JP" sz="2400" b="1" dirty="0"/>
              <a:t>Comment to China proposal</a:t>
            </a:r>
          </a:p>
          <a:p>
            <a:pPr algn="ctr"/>
            <a:r>
              <a:rPr kumimoji="1" lang="en-US" altLang="ja-JP" sz="2400" b="1" dirty="0"/>
              <a:t>(ACPE-13-04)</a:t>
            </a:r>
            <a:endParaRPr kumimoji="1" lang="ja-JP" altLang="en-US" sz="24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6CDD3E-BDC5-930E-086B-5A83C349BFB8}"/>
              </a:ext>
            </a:extLst>
          </p:cNvPr>
          <p:cNvSpPr txBox="1"/>
          <p:nvPr/>
        </p:nvSpPr>
        <p:spPr>
          <a:xfrm>
            <a:off x="796373" y="1301463"/>
            <a:ext cx="1092310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800" b="1" dirty="0"/>
              <a:t>ACPE-13-04</a:t>
            </a:r>
          </a:p>
          <a:p>
            <a:endParaRPr lang="en-US" altLang="ja-JP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altLang="ja-JP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Proposal paragraph 5.1.4.1. amend to read</a:t>
            </a:r>
          </a:p>
          <a:p>
            <a:r>
              <a:rPr lang="en-US" altLang="ja-JP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5.1.4.1 An ACPE intervention is not required when: </a:t>
            </a:r>
          </a:p>
          <a:p>
            <a:r>
              <a:rPr lang="en-US" altLang="ja-JP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(a) There is an AEB warning or intervention occurring, </a:t>
            </a:r>
            <a:r>
              <a:rPr lang="en-US" altLang="zh-CN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this is only for that the application of the accelerator pedal cannot override the AEB system.</a:t>
            </a:r>
            <a:r>
              <a:rPr lang="en-US" altLang="ja-JP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 or</a:t>
            </a:r>
          </a:p>
          <a:p>
            <a:r>
              <a:rPr lang="en-US" altLang="ja-JP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(b) The vehicle speed is greater than [15/10] km/h. 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A179F5-A8A4-B159-9CDF-EFEA3F6E33CD}"/>
              </a:ext>
            </a:extLst>
          </p:cNvPr>
          <p:cNvSpPr txBox="1"/>
          <p:nvPr/>
        </p:nvSpPr>
        <p:spPr>
          <a:xfrm>
            <a:off x="796373" y="4081340"/>
            <a:ext cx="111558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latin typeface="+mn-ea"/>
              </a:rPr>
              <a:t>Comment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i="0" dirty="0">
                <a:effectLst/>
                <a:latin typeface="+mn-ea"/>
              </a:rPr>
              <a:t>Oppose to amend red text.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b="1" dirty="0">
                <a:latin typeface="+mn-ea"/>
              </a:rPr>
              <a:t>This matter is already discussed in IWG several times and agreed this text.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dirty="0">
                <a:latin typeface="+mn-ea"/>
              </a:rPr>
              <a:t>This text is mentioned only condition.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b="1" i="0" dirty="0">
                <a:solidFill>
                  <a:srgbClr val="3C4043"/>
                </a:solidFill>
                <a:effectLst/>
                <a:latin typeface="+mn-ea"/>
              </a:rPr>
              <a:t>There is no mention of control priority, so design freedom is guaranteed. </a:t>
            </a:r>
          </a:p>
          <a:p>
            <a:r>
              <a:rPr lang="en-US" altLang="ja-JP" b="1" dirty="0">
                <a:solidFill>
                  <a:srgbClr val="3C4043"/>
                </a:solidFill>
                <a:latin typeface="+mn-ea"/>
              </a:rPr>
              <a:t>     </a:t>
            </a:r>
            <a:r>
              <a:rPr lang="en-US" altLang="ja-JP" b="1" i="0" dirty="0">
                <a:solidFill>
                  <a:srgbClr val="3C4043"/>
                </a:solidFill>
                <a:effectLst/>
                <a:latin typeface="+mn-ea"/>
              </a:rPr>
              <a:t>Additional text would lead the system priority, which would restrict design freedom.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5B6339D-9451-FF8F-D673-AD878E325890}"/>
              </a:ext>
            </a:extLst>
          </p:cNvPr>
          <p:cNvSpPr txBox="1"/>
          <p:nvPr/>
        </p:nvSpPr>
        <p:spPr>
          <a:xfrm>
            <a:off x="10195254" y="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ACPE-13-06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65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7">
            <a:extLst>
              <a:ext uri="{FF2B5EF4-FFF2-40B4-BE49-F238E27FC236}">
                <a16:creationId xmlns:a16="http://schemas.microsoft.com/office/drawing/2014/main" id="{C9992616-B7C9-44E8-8E0A-9AD06569F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-171400"/>
            <a:ext cx="3066712" cy="1630511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6773908-EA51-EA8E-469F-77CBC7D880A2}"/>
              </a:ext>
            </a:extLst>
          </p:cNvPr>
          <p:cNvSpPr txBox="1"/>
          <p:nvPr/>
        </p:nvSpPr>
        <p:spPr>
          <a:xfrm>
            <a:off x="3333642" y="2844225"/>
            <a:ext cx="5735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b="1" dirty="0"/>
              <a:t>Thank you for your attention</a:t>
            </a:r>
            <a:endParaRPr kumimoji="1" lang="ja-JP" altLang="en-US" sz="32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9814F9A-C4ED-0F7A-E418-20EFFA953C8C}"/>
              </a:ext>
            </a:extLst>
          </p:cNvPr>
          <p:cNvSpPr txBox="1"/>
          <p:nvPr/>
        </p:nvSpPr>
        <p:spPr>
          <a:xfrm>
            <a:off x="10195254" y="0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ACPE-13-06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1661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que présentation avec nouveau logo et format 16x9" id="{85D48C29-F5D1-45D1-86B0-358C96AA2DC8}" vid="{438186FC-A8D2-4D68-B072-911AEBB13642}"/>
    </a:ext>
  </a:extLst>
</a:theme>
</file>

<file path=ppt/theme/theme2.xml><?xml version="1.0" encoding="utf-8"?>
<a:theme xmlns:a="http://schemas.openxmlformats.org/drawingml/2006/main" name="Masque présentation OICA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que présentation avec nouveau logo et format 16x9" id="{85D48C29-F5D1-45D1-86B0-358C96AA2DC8}" vid="{438186FC-A8D2-4D68-B072-911AEBB13642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3756</TotalTime>
  <Words>544</Words>
  <Application>Microsoft Office PowerPoint</Application>
  <PresentationFormat>ワイド画面</PresentationFormat>
  <Paragraphs>76</Paragraphs>
  <Slides>6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微软雅黑</vt:lpstr>
      <vt:lpstr>游ゴシック</vt:lpstr>
      <vt:lpstr>Arial</vt:lpstr>
      <vt:lpstr>Calibri</vt:lpstr>
      <vt:lpstr>Courier New</vt:lpstr>
      <vt:lpstr>Times New Roman</vt:lpstr>
      <vt:lpstr>Wingdings</vt:lpstr>
      <vt:lpstr>1_Masque présentation OICA</vt:lpstr>
      <vt:lpstr>Masque présentation OICA</vt:lpstr>
      <vt:lpstr>think-cell Folie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kk</dc:creator>
  <cp:lastModifiedBy>Toshiya Hirose</cp:lastModifiedBy>
  <cp:revision>9</cp:revision>
  <dcterms:created xsi:type="dcterms:W3CDTF">2025-01-06T23:38:13Z</dcterms:created>
  <dcterms:modified xsi:type="dcterms:W3CDTF">2025-01-16T01:11:16Z</dcterms:modified>
</cp:coreProperties>
</file>