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1"/>
  </p:notesMasterIdLst>
  <p:sldIdLst>
    <p:sldId id="331" r:id="rId5"/>
    <p:sldId id="358" r:id="rId6"/>
    <p:sldId id="354" r:id="rId7"/>
    <p:sldId id="364" r:id="rId8"/>
    <p:sldId id="365" r:id="rId9"/>
    <p:sldId id="363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OUVERNEMENT" id="{0B896E98-F45E-4768-8620-EDDF394BE181}">
          <p14:sldIdLst>
            <p14:sldId id="331"/>
            <p14:sldId id="358"/>
            <p14:sldId id="354"/>
            <p14:sldId id="364"/>
            <p14:sldId id="365"/>
            <p14:sldId id="3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7" autoAdjust="0"/>
    <p:restoredTop sz="94660"/>
  </p:normalViewPr>
  <p:slideViewPr>
    <p:cSldViewPr showGuides="1">
      <p:cViewPr varScale="1">
        <p:scale>
          <a:sx n="84" d="100"/>
          <a:sy n="84" d="100"/>
        </p:scale>
        <p:origin x="1172" y="56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10/03/2026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59999"/>
            <a:ext cx="3780000" cy="270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dirty="0"/>
              <a:t>07/02/2025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0000" y="179999"/>
            <a:ext cx="2163052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064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dirty="0"/>
              <a:t>24/02/2025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59998" y="1836000"/>
            <a:ext cx="8424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904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720000" cy="5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798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fabrice.herveleu@utac.com" TargetMode="External"/><Relationship Id="rId2" Type="http://schemas.openxmlformats.org/officeDocument/2006/relationships/hyperlink" Target="mailto:pierre.bazzucchi@developpement-durable.gouv.fr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360000" y="2346046"/>
            <a:ext cx="8532480" cy="2077200"/>
          </a:xfrm>
        </p:spPr>
        <p:txBody>
          <a:bodyPr/>
          <a:lstStyle/>
          <a:p>
            <a:pPr lvl="1"/>
            <a:r>
              <a:rPr lang="en-US" sz="2200" b="1" dirty="0"/>
              <a:t>Introduction of Virtual Testing</a:t>
            </a:r>
          </a:p>
          <a:p>
            <a:pPr lvl="1"/>
            <a:r>
              <a:rPr lang="en-US" sz="2200" b="1" dirty="0"/>
              <a:t>Feedback of the dedicated workshop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10/03/20265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Bureau de la réglementation technique et de l’homologation des véhicules</a:t>
            </a:r>
          </a:p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Espace réservé du pied de page 7">
            <a:extLst>
              <a:ext uri="{FF2B5EF4-FFF2-40B4-BE49-F238E27FC236}">
                <a16:creationId xmlns:a16="http://schemas.microsoft.com/office/drawing/2014/main" id="{03FEC4E5-D964-4513-B13E-7AFBAED625BF}"/>
              </a:ext>
            </a:extLst>
          </p:cNvPr>
          <p:cNvSpPr txBox="1">
            <a:spLocks/>
          </p:cNvSpPr>
          <p:nvPr/>
        </p:nvSpPr>
        <p:spPr bwMode="gray">
          <a:xfrm>
            <a:off x="720000" y="3919897"/>
            <a:ext cx="8244488" cy="90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100" dirty="0"/>
              <a:t>Direction générale de l’Energie et du Climat</a:t>
            </a:r>
          </a:p>
          <a:p>
            <a:r>
              <a:rPr lang="fr-FR" sz="1100" dirty="0"/>
              <a:t>Sous-direction de la sécurité et des émissions des véhicules</a:t>
            </a:r>
          </a:p>
          <a:p>
            <a:r>
              <a:rPr lang="fr-FR" sz="1100" dirty="0"/>
              <a:t>Bureau de la réglementation technique et de l’homologation des véhicules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881E9068-1129-45A3-8C0F-F2ECB5259C40}"/>
              </a:ext>
            </a:extLst>
          </p:cNvPr>
          <p:cNvSpPr txBox="1"/>
          <p:nvPr/>
        </p:nvSpPr>
        <p:spPr>
          <a:xfrm>
            <a:off x="2699792" y="236472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</a:rPr>
              <a:t>Transmitted</a:t>
            </a:r>
            <a:r>
              <a:rPr lang="en-US" sz="1600" dirty="0">
                <a:effectLst/>
                <a:latin typeface="Arial" panose="020B0604020202020204" pitchFamily="34" charset="0"/>
              </a:rPr>
              <a:t> by the expert </a:t>
            </a:r>
            <a:r>
              <a:rPr lang="en-US" sz="1600" dirty="0">
                <a:latin typeface="Arial" panose="020B0604020202020204" pitchFamily="34" charset="0"/>
              </a:rPr>
              <a:t>of </a:t>
            </a:r>
            <a:r>
              <a:rPr lang="en-US" sz="1600" dirty="0">
                <a:effectLst/>
                <a:latin typeface="Arial" panose="020B0604020202020204" pitchFamily="34" charset="0"/>
              </a:rPr>
              <a:t>France</a:t>
            </a:r>
          </a:p>
          <a:p>
            <a:endParaRPr lang="en-US" sz="1600" dirty="0"/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58BF672E-E524-43D7-B82A-FA9663E1AC78}"/>
              </a:ext>
            </a:extLst>
          </p:cNvPr>
          <p:cNvSpPr txBox="1"/>
          <p:nvPr/>
        </p:nvSpPr>
        <p:spPr>
          <a:xfrm>
            <a:off x="5796136" y="180000"/>
            <a:ext cx="3347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>
                <a:effectLst/>
                <a:latin typeface="Arial" panose="020B0604020202020204" pitchFamily="34" charset="0"/>
              </a:rPr>
              <a:t>Informal document</a:t>
            </a:r>
            <a:r>
              <a:rPr lang="en-US" sz="1600" dirty="0">
                <a:effectLst/>
                <a:latin typeface="Arial" panose="020B0604020202020204" pitchFamily="34" charset="0"/>
              </a:rPr>
              <a:t> </a:t>
            </a:r>
            <a:r>
              <a:rPr lang="en-US" sz="1600" b="1" dirty="0">
                <a:effectLst/>
                <a:latin typeface="Arial" panose="020B0604020202020204" pitchFamily="34" charset="0"/>
              </a:rPr>
              <a:t>WP.29-198-24</a:t>
            </a:r>
          </a:p>
          <a:p>
            <a:r>
              <a:rPr lang="en-US" sz="1600" dirty="0">
                <a:effectLst/>
                <a:latin typeface="Arial" panose="020B0604020202020204" pitchFamily="34" charset="0"/>
              </a:rPr>
              <a:t>198</a:t>
            </a:r>
            <a:r>
              <a:rPr lang="en-US" sz="1600" baseline="30000" dirty="0">
                <a:effectLst/>
                <a:latin typeface="Arial" panose="020B0604020202020204" pitchFamily="34" charset="0"/>
              </a:rPr>
              <a:t>th</a:t>
            </a:r>
            <a:r>
              <a:rPr lang="en-US" sz="1600" dirty="0">
                <a:effectLst/>
                <a:latin typeface="Arial" panose="020B0604020202020204" pitchFamily="34" charset="0"/>
              </a:rPr>
              <a:t> WP.29, 10 to 13 March 2026</a:t>
            </a:r>
          </a:p>
          <a:p>
            <a:r>
              <a:rPr lang="en-US" sz="1600" dirty="0">
                <a:effectLst/>
                <a:latin typeface="Arial" panose="020B0604020202020204" pitchFamily="34" charset="0"/>
              </a:rPr>
              <a:t>Agenda item 4.14</a:t>
            </a:r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360000" y="654750"/>
            <a:ext cx="8424000" cy="720000"/>
          </a:xfrm>
        </p:spPr>
        <p:txBody>
          <a:bodyPr/>
          <a:lstStyle/>
          <a:p>
            <a:r>
              <a:rPr lang="fr-FR" dirty="0"/>
              <a:t>CONTEXT / OBJECTIVE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1737" y="1024724"/>
            <a:ext cx="8424000" cy="178874"/>
          </a:xfrm>
        </p:spPr>
        <p:txBody>
          <a:bodyPr/>
          <a:lstStyle/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Bureau de la réglementation technique et de l’homologation des véhicules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1FC26F7-AB8E-4791-8B5D-4EC4CDEF5688}"/>
              </a:ext>
            </a:extLst>
          </p:cNvPr>
          <p:cNvSpPr txBox="1"/>
          <p:nvPr/>
        </p:nvSpPr>
        <p:spPr>
          <a:xfrm>
            <a:off x="539552" y="1388177"/>
            <a:ext cx="77048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FR presentation during last WP.29 (document WP.29-197-15) to p</a:t>
            </a:r>
            <a:r>
              <a:rPr lang="en-US" b="1" dirty="0"/>
              <a:t>romote a transversal approach in order to facilitate the introduction of Virtual Testing as an optional alternative of some of physical tests in relevant regulations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/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/>
              <a:t>Proposal to amend Resolution on the Construction of Vehicles (R.E.3)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/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/>
              <a:t>WP.29 conclusions to invite interested parties to continue to exchange on this topic for WP.29 March 2026 session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733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360000" y="654750"/>
            <a:ext cx="8424000" cy="720000"/>
          </a:xfrm>
        </p:spPr>
        <p:txBody>
          <a:bodyPr/>
          <a:lstStyle/>
          <a:p>
            <a:r>
              <a:rPr lang="en-US" dirty="0"/>
              <a:t>Feedback of the dedicated workshop (1)</a:t>
            </a:r>
            <a:br>
              <a:rPr lang="en-US" dirty="0"/>
            </a:br>
            <a:br>
              <a:rPr lang="fr-FR" dirty="0"/>
            </a:b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1737" y="1024724"/>
            <a:ext cx="8424000" cy="178874"/>
          </a:xfrm>
        </p:spPr>
        <p:txBody>
          <a:bodyPr/>
          <a:lstStyle/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Bureau de la réglementation technique et de l’homologation des véhicules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1FC26F7-AB8E-4791-8B5D-4EC4CDEF5688}"/>
              </a:ext>
            </a:extLst>
          </p:cNvPr>
          <p:cNvSpPr txBox="1"/>
          <p:nvPr/>
        </p:nvSpPr>
        <p:spPr>
          <a:xfrm>
            <a:off x="467544" y="1332674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An on-line workshop was organized by FR on the 30</a:t>
            </a:r>
            <a:r>
              <a:rPr lang="en-US" b="1" baseline="30000" dirty="0">
                <a:sym typeface="Wingdings" panose="05000000000000000000" pitchFamily="2" charset="2"/>
              </a:rPr>
              <a:t>th</a:t>
            </a:r>
            <a:r>
              <a:rPr lang="en-US" b="1" dirty="0">
                <a:sym typeface="Wingdings" panose="05000000000000000000" pitchFamily="2" charset="2"/>
              </a:rPr>
              <a:t> January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UP to 73 participants, CPs (FR DE CA SE NL JP UK FI) and OICA, CLEPA, ETRTO...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Review of Virtual testing concepts (definition, validation of the toolchain, credibility assessment, approval process)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Exchanges of views of all participants – OICA/CLEPA presentation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9076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71167" y="516266"/>
            <a:ext cx="8424000" cy="720000"/>
          </a:xfrm>
        </p:spPr>
        <p:txBody>
          <a:bodyPr/>
          <a:lstStyle/>
          <a:p>
            <a:r>
              <a:rPr lang="en-US" dirty="0"/>
              <a:t>Feedback of the dedicated workshop (2)</a:t>
            </a:r>
            <a:br>
              <a:rPr lang="en-US" dirty="0"/>
            </a:br>
            <a:br>
              <a:rPr lang="fr-FR" dirty="0"/>
            </a:b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1737" y="1024724"/>
            <a:ext cx="8424000" cy="178874"/>
          </a:xfrm>
        </p:spPr>
        <p:txBody>
          <a:bodyPr/>
          <a:lstStyle/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Bureau de la réglementation technique et de l’homologation des véhicules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1FC26F7-AB8E-4791-8B5D-4EC4CDEF5688}"/>
              </a:ext>
            </a:extLst>
          </p:cNvPr>
          <p:cNvSpPr txBox="1"/>
          <p:nvPr/>
        </p:nvSpPr>
        <p:spPr>
          <a:xfrm>
            <a:off x="394640" y="916072"/>
            <a:ext cx="82781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FR proposal globally accepted by all participants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some CPs : VT not only alternative, but also where physical tests are not possible  -  notably in case too dangerous scenarios 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For Industry, VT should remain an alternative to physical testing 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SR1 : considered as a need / to be kept in discussions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Importance of the skills of the audit team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Applicability as well to component &amp; STU 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Up to the GRs to decide the application or not in their respective GTR / UNR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31013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360000" y="654750"/>
            <a:ext cx="8424000" cy="720000"/>
          </a:xfrm>
        </p:spPr>
        <p:txBody>
          <a:bodyPr/>
          <a:lstStyle/>
          <a:p>
            <a:r>
              <a:rPr lang="en-US" dirty="0"/>
              <a:t>Proposed way forward</a:t>
            </a:r>
            <a:br>
              <a:rPr lang="en-US" dirty="0"/>
            </a:br>
            <a:br>
              <a:rPr lang="fr-FR" dirty="0"/>
            </a:b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1737" y="1024724"/>
            <a:ext cx="8424000" cy="178874"/>
          </a:xfrm>
        </p:spPr>
        <p:txBody>
          <a:bodyPr/>
          <a:lstStyle/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Bureau de la réglementation technique et de l’homologation des véhicules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1FC26F7-AB8E-4791-8B5D-4EC4CDEF5688}"/>
              </a:ext>
            </a:extLst>
          </p:cNvPr>
          <p:cNvSpPr txBox="1"/>
          <p:nvPr/>
        </p:nvSpPr>
        <p:spPr>
          <a:xfrm>
            <a:off x="398262" y="1203598"/>
            <a:ext cx="82781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Comments, proposals and questions expected from participants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FR will organize another workshop (April/May ?) ahead next WP.29 to discuss new amended proposal</a:t>
            </a:r>
          </a:p>
          <a:p>
            <a:pPr algn="just"/>
            <a:r>
              <a:rPr lang="en-US" b="1" dirty="0">
                <a:sym typeface="Wingdings" panose="05000000000000000000" pitchFamily="2" charset="2"/>
              </a:rPr>
              <a:t>	and also with regards SR.1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 New status report expected during 199</a:t>
            </a:r>
            <a:r>
              <a:rPr lang="en-US" b="1" baseline="30000" dirty="0">
                <a:sym typeface="Wingdings" panose="05000000000000000000" pitchFamily="2" charset="2"/>
              </a:rPr>
              <a:t>th</a:t>
            </a:r>
            <a:r>
              <a:rPr lang="en-US" b="1" dirty="0">
                <a:sym typeface="Wingdings" panose="05000000000000000000" pitchFamily="2" charset="2"/>
              </a:rPr>
              <a:t> session of WP.29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endParaRPr lang="en-US" b="1" dirty="0"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en-US" b="1" dirty="0">
                <a:sym typeface="Wingdings" panose="05000000000000000000" pitchFamily="2" charset="2"/>
              </a:rPr>
              <a:t> if general agreement, presentation in each GRs second half of 2026</a:t>
            </a:r>
          </a:p>
        </p:txBody>
      </p:sp>
    </p:spTree>
    <p:extLst>
      <p:ext uri="{BB962C8B-B14F-4D97-AF65-F5344CB8AC3E}">
        <p14:creationId xmlns:p14="http://schemas.microsoft.com/office/powerpoint/2010/main" val="3396491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1737" y="1024724"/>
            <a:ext cx="8424000" cy="178874"/>
          </a:xfrm>
        </p:spPr>
        <p:txBody>
          <a:bodyPr/>
          <a:lstStyle/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pPr marL="228600" indent="-228600"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60000" y="4769329"/>
            <a:ext cx="5904000" cy="360000"/>
          </a:xfrm>
        </p:spPr>
        <p:txBody>
          <a:bodyPr/>
          <a:lstStyle/>
          <a:p>
            <a:r>
              <a:rPr lang="fr-FR" dirty="0"/>
              <a:t>Bureau de la réglementation technique et de l’homologation des véhicules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1FC26F7-AB8E-4791-8B5D-4EC4CDEF5688}"/>
              </a:ext>
            </a:extLst>
          </p:cNvPr>
          <p:cNvSpPr txBox="1"/>
          <p:nvPr/>
        </p:nvSpPr>
        <p:spPr>
          <a:xfrm>
            <a:off x="755576" y="1601468"/>
            <a:ext cx="784887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Thank you </a:t>
            </a:r>
            <a:br>
              <a:rPr lang="en-GB" sz="4000" dirty="0"/>
            </a:br>
            <a:r>
              <a:rPr lang="en-GB" sz="4000" dirty="0"/>
              <a:t>for your attention</a:t>
            </a:r>
          </a:p>
          <a:p>
            <a:pPr algn="ctr"/>
            <a:endParaRPr lang="en-GB" sz="4000" b="1" dirty="0"/>
          </a:p>
          <a:p>
            <a:pPr algn="ctr"/>
            <a:endParaRPr lang="en-GB" sz="4000" b="1" dirty="0"/>
          </a:p>
          <a:p>
            <a:r>
              <a:rPr lang="en-GB" sz="1200" dirty="0"/>
              <a:t>Contact details :</a:t>
            </a:r>
          </a:p>
          <a:p>
            <a:r>
              <a:rPr lang="en-US" sz="1200" dirty="0"/>
              <a:t>Pierre </a:t>
            </a:r>
            <a:r>
              <a:rPr lang="en-US" sz="1200" dirty="0" err="1"/>
              <a:t>Bazzucchi</a:t>
            </a:r>
            <a:r>
              <a:rPr lang="en-US" sz="1200" dirty="0"/>
              <a:t> (</a:t>
            </a:r>
            <a:r>
              <a:rPr lang="en-US" sz="1200" dirty="0">
                <a:hlinkClick r:id="rId2"/>
              </a:rPr>
              <a:t>pierre.bazzucchi@developpement-durable.gouv.fr</a:t>
            </a:r>
            <a:r>
              <a:rPr lang="en-US" sz="1200" dirty="0"/>
              <a:t>)</a:t>
            </a:r>
          </a:p>
          <a:p>
            <a:r>
              <a:rPr lang="en-US" sz="1200" dirty="0"/>
              <a:t>Fabrice </a:t>
            </a:r>
            <a:r>
              <a:rPr lang="en-US" sz="1200" dirty="0" err="1"/>
              <a:t>Herveleu</a:t>
            </a:r>
            <a:r>
              <a:rPr lang="en-US" sz="1200" dirty="0"/>
              <a:t> (</a:t>
            </a:r>
            <a:r>
              <a:rPr lang="en-US" sz="1200" dirty="0">
                <a:hlinkClick r:id="rId3"/>
              </a:rPr>
              <a:t>fabrice.herveleu@utac.com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pPr algn="just"/>
            <a:endParaRPr lang="fr-FR" dirty="0"/>
          </a:p>
        </p:txBody>
      </p:sp>
      <p:pic>
        <p:nvPicPr>
          <p:cNvPr id="6" name="Grafik 15">
            <a:extLst>
              <a:ext uri="{FF2B5EF4-FFF2-40B4-BE49-F238E27FC236}">
                <a16:creationId xmlns:a16="http://schemas.microsoft.com/office/drawing/2014/main" id="{02DD3A58-38FD-7456-1D42-54C3E7F5DBD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4179" y="4455902"/>
            <a:ext cx="622661" cy="19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074883"/>
      </p:ext>
    </p:extLst>
  </p:cSld>
  <p:clrMapOvr>
    <a:masterClrMapping/>
  </p:clrMapOvr>
</p:sld>
</file>

<file path=ppt/theme/theme1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bfe5176cad11b2d52a435755145b3a7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221c95f95b8e7f3b4aa03ad1ebe8e84a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TaxCatchAll xmlns="985ec44e-1bab-4c0b-9df0-6ba128686fc9" xsi:nil="true"/>
    <Path xmlns="acccb6d4-dbe5-46d2-b4d3-5733603d8cc6" xsi:nil="true"/>
  </documentManagement>
</p:properties>
</file>

<file path=customXml/itemProps1.xml><?xml version="1.0" encoding="utf-8"?>
<ds:datastoreItem xmlns:ds="http://schemas.openxmlformats.org/officeDocument/2006/customXml" ds:itemID="{F39434D1-6F9E-434D-9BB2-E49B2D9E7C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C578DE-1841-4122-A0FB-3D7A906FB5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75E1D6-E77A-46AF-B7D0-B05DF606DD04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removed="0"/>
  <clbl:label id="{6501eca1-87bf-404d-9090-4f3d6ac13224}" enabled="1" method="Standard" siteId="{95579480-b619-4d86-9f0d-74f0cdef4bf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ppt_gouvernement_marianne</Template>
  <TotalTime>2951</TotalTime>
  <Words>484</Words>
  <Application>Microsoft Office PowerPoint</Application>
  <PresentationFormat>On-screen Show (16:9)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Marianne</vt:lpstr>
      <vt:lpstr>Arial</vt:lpstr>
      <vt:lpstr>Wingdings</vt:lpstr>
      <vt:lpstr>GOUVERNEMENT</vt:lpstr>
      <vt:lpstr>PowerPoint Presentation</vt:lpstr>
      <vt:lpstr>CONTEXT / OBJECTIVE  </vt:lpstr>
      <vt:lpstr>Feedback of the dedicated workshop (1)  </vt:lpstr>
      <vt:lpstr>Feedback of the dedicated workshop (2)  </vt:lpstr>
      <vt:lpstr>Proposed way forward  </vt:lpstr>
      <vt:lpstr>PowerPoint Presentation</vt:lpstr>
    </vt:vector>
  </TitlesOfParts>
  <Manager>Client</Manager>
  <Company>Client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TAPI Florence</dc:creator>
  <cp:lastModifiedBy>Secretariat ND</cp:lastModifiedBy>
  <cp:revision>113</cp:revision>
  <dcterms:created xsi:type="dcterms:W3CDTF">2025-01-22T09:23:56Z</dcterms:created>
  <dcterms:modified xsi:type="dcterms:W3CDTF">2026-03-10T14:27:26Z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3" name="MediaServiceImageTags">
    <vt:lpwstr/>
  </property>
  <property fmtid="{D5CDD505-2E9C-101B-9397-08002B2CF9AE}" pid="4" name="gba66df640194346a5267c50f24d4797">
    <vt:lpwstr/>
  </property>
  <property fmtid="{D5CDD505-2E9C-101B-9397-08002B2CF9AE}" pid="5" name="Office_x0020_of_x0020_Origin">
    <vt:lpwstr/>
  </property>
  <property fmtid="{D5CDD505-2E9C-101B-9397-08002B2CF9AE}" pid="6" name="Office of Origin">
    <vt:lpwstr/>
  </property>
</Properties>
</file>