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CFDBD-493B-4222-8727-524412B015BC}" v="8" dt="2025-10-23T07:38:01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CA5CD-D287-D802-20A8-316D0AA5C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43FB55-D9AC-B22D-BA15-7D8775C11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1E176-24E3-4BA0-AE95-B4056474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424DD-123B-F734-86DA-F398159D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24C43-A20F-F59E-B374-2314C2C21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6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A1F08-67B8-1D2C-7392-23AC45BF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0C330-7E8B-B133-4DA7-14D9A1E2C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65C6A-00EE-6B6A-760F-C1E56E6AB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E4B0D-8749-59E8-8176-4E82B722E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EE19-2B22-1609-5AB8-F69443E9E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6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AECC0F-683F-6127-7C4A-5A59B401B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7BD9C-8F30-5CE5-CDDD-0AFEA1E9B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37B3E-74F5-57B1-26C4-9D1100DF8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6083E-708B-6CE5-46F1-285E8555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28B22-B842-FE6A-99ED-60AC6AEF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33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9B51D-A055-A0D1-2AC8-6987678A5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28504-BA9F-C725-1936-BD9882055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56877-09E8-3248-154C-7A7EEA6C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56E7E-0658-EF14-1888-A2EEB705D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2AD63-2D3E-BCB9-607B-9103CCCBA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87B17-DE08-3E52-855B-83F54F8A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112E2-CAE3-0E17-1E11-768FBEB71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C9303-9205-D909-358D-CAC096222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34D19-1519-3FE2-B033-27BC87F54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C8AA6-2DE8-1530-CAF0-D605B6595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20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D0D51-C88E-280F-A70A-BB9C38FA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CC9BD-E3D7-9A06-EA01-9BF593EA7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7C3AE-2B3F-1BF7-AF25-22E68BBBD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6FB91-C14F-452C-4066-A9D5C283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A14AF-6E70-0204-9F8B-D467333DD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7D271-2D4D-6E63-41C8-6A8D4C50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81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4F72C-95C0-DA46-25BA-3C16F60F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EBC54-D7CE-DC3B-0A0A-7CBAD3244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0CC0B-8736-ADA0-9CF4-21657D9EB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FDC001-8D24-1E33-D830-A7C25ED38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03CA5-81FC-4B94-56CB-1DA963087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226C69-77E1-1929-DFD7-772CA45A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CF2EFE-2BBC-4FBD-B595-6412854A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38C9C-9D07-80CC-46B4-F120B869D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1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977E0-E5DC-4635-4F08-351540B66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DCF6A1-1300-952B-B4E3-E9136B877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D748FC-09BA-FE7B-646B-017E6B04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8EB8D2-00E5-860A-B623-3DB143F0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31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561EDF-4243-D8D4-7582-034EA5460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9D33D-93DF-9960-CDD4-C948CC29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D21CB-8B60-751F-8B5B-916D21758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95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92A09-049E-F8FC-08CD-A57BFDDA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C7B87-2CC8-B734-E2C8-9470BAF44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C2A51-A110-98E5-A06A-A79EAC882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38D79-D9C0-B930-3D89-54223DDC7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8ADE3-3BD8-CBF9-8329-E17BC569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87606-8FED-6636-9896-429EE02E4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5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1767C-4EA7-E07A-F11C-8218E3543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2565FE-6BC4-03DF-D23E-6728ADFCD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3F996-667D-275A-3E41-CA4C7961F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EC8DD-D2A8-0E0A-69FE-BD25BB8FB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00183-E89B-4FE9-92CC-83531CA5F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1EDE7-48FD-EC43-6A92-89B6ECA2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36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0546DC-2C2E-F984-341F-33F20A853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F20FD-A34A-7F63-1398-C3B5A0E56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E2C10-D9E8-F18B-C0A0-32E2A67DC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7D754-2F0F-4890-910E-61B9DF19953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DF65F-7F6E-4B0F-CB3E-47DFB07A3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78D9-6CBF-67BC-4299-B03ACCFD0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B8D9EF-04A3-41F5-AF26-185347B91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2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6DDF601-FFBE-8BFF-3CCD-50848DE57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09" y="277983"/>
            <a:ext cx="11348556" cy="588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7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A804E9-97B8-D527-AF90-E63309B81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578199"/>
              </p:ext>
            </p:extLst>
          </p:nvPr>
        </p:nvGraphicFramePr>
        <p:xfrm>
          <a:off x="3871686" y="777240"/>
          <a:ext cx="81280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628">
                  <a:extLst>
                    <a:ext uri="{9D8B030D-6E8A-4147-A177-3AD203B41FA5}">
                      <a16:colId xmlns:a16="http://schemas.microsoft.com/office/drawing/2014/main" val="3381730641"/>
                    </a:ext>
                  </a:extLst>
                </a:gridCol>
                <a:gridCol w="2155372">
                  <a:extLst>
                    <a:ext uri="{9D8B030D-6E8A-4147-A177-3AD203B41FA5}">
                      <a16:colId xmlns:a16="http://schemas.microsoft.com/office/drawing/2014/main" val="62637693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662293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42099565"/>
                    </a:ext>
                  </a:extLst>
                </a:gridCol>
              </a:tblGrid>
              <a:tr h="542979">
                <a:tc rowSpan="2"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No ADSF-2* fitted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Category X*</a:t>
                      </a:r>
                    </a:p>
                    <a:p>
                      <a:r>
                        <a:rPr lang="en-GB" dirty="0"/>
                        <a:t>(i.e. only ADSF-2*)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/>
                        <a:t>With ADSF-2*, other than Cat X</a:t>
                      </a:r>
                    </a:p>
                    <a:p>
                      <a:r>
                        <a:rPr lang="en-GB" dirty="0"/>
                        <a:t>(‘dual mode’)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800270"/>
                  </a:ext>
                </a:extLst>
              </a:tr>
              <a:tr h="542979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Whilst ADSF-2* active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Manual driving / ADSF-1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888965"/>
                  </a:ext>
                </a:extLst>
              </a:tr>
              <a:tr h="1706507">
                <a:tc>
                  <a:txBody>
                    <a:bodyPr/>
                    <a:lstStyle/>
                    <a:p>
                      <a:r>
                        <a:rPr lang="en-GB" dirty="0"/>
                        <a:t>A 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 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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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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</a:t>
                      </a:r>
                      <a:r>
                        <a:rPr lang="en-GB" dirty="0">
                          <a:solidFill>
                            <a:srgbClr val="00B05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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latin typeface="Segoe UI Symbol" panose="020B0502040204020203" pitchFamily="34" charset="0"/>
                          <a:ea typeface="Segoe UI Symbol" panose="020B0502040204020203" pitchFamily="34" charset="0"/>
                        </a:rPr>
                        <a:t>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220213"/>
                  </a:ext>
                </a:extLst>
              </a:tr>
              <a:tr h="1615041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Acceptable fitment:</a:t>
                      </a:r>
                    </a:p>
                    <a:p>
                      <a:r>
                        <a:rPr lang="en-GB" dirty="0"/>
                        <a:t>A / B /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Acceptable fitment:</a:t>
                      </a:r>
                    </a:p>
                    <a:p>
                      <a:r>
                        <a:rPr lang="en-GB" dirty="0"/>
                        <a:t>A / C / 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Acceptable fitment:</a:t>
                      </a:r>
                    </a:p>
                    <a:p>
                      <a:r>
                        <a:rPr lang="en-GB" dirty="0"/>
                        <a:t>A / C / B+D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If B+D option used, then B or D depends on current feature status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8152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564B50D-E5E6-35A3-E9DC-EA052A4E9F28}"/>
              </a:ext>
            </a:extLst>
          </p:cNvPr>
          <p:cNvSpPr txBox="1"/>
          <p:nvPr/>
        </p:nvSpPr>
        <p:spPr>
          <a:xfrm>
            <a:off x="7326085" y="6270172"/>
            <a:ext cx="378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* Which can operate with occupants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FC3B01-516E-7D81-5837-F4EEC313B25D}"/>
              </a:ext>
            </a:extLst>
          </p:cNvPr>
          <p:cNvSpPr txBox="1"/>
          <p:nvPr/>
        </p:nvSpPr>
        <p:spPr>
          <a:xfrm>
            <a:off x="326571" y="2136338"/>
            <a:ext cx="3385458" cy="25853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Child lock</a:t>
            </a:r>
            <a:br>
              <a:rPr lang="en-GB" dirty="0"/>
            </a:b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Lock release accessible to driver</a:t>
            </a:r>
            <a:br>
              <a:rPr lang="en-GB" dirty="0"/>
            </a:b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Lock release accessible to adjacent occupant</a:t>
            </a:r>
            <a:br>
              <a:rPr lang="en-GB" dirty="0"/>
            </a:b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ADS-controlled locking</a:t>
            </a:r>
          </a:p>
        </p:txBody>
      </p:sp>
    </p:spTree>
    <p:extLst>
      <p:ext uri="{BB962C8B-B14F-4D97-AF65-F5344CB8AC3E}">
        <p14:creationId xmlns:p14="http://schemas.microsoft.com/office/powerpoint/2010/main" val="2869395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Standard" siteId="{81fa766e-a349-4867-8bf4-ab35e250a08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132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Segoe UI Symbol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 Claydon</dc:creator>
  <cp:lastModifiedBy>Borg, Ann-Kristin (akb)</cp:lastModifiedBy>
  <cp:revision>2</cp:revision>
  <dcterms:created xsi:type="dcterms:W3CDTF">2025-10-23T07:03:55Z</dcterms:created>
  <dcterms:modified xsi:type="dcterms:W3CDTF">2025-11-21T08:17:46Z</dcterms:modified>
</cp:coreProperties>
</file>