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3"/>
    <p:sldMasterId id="2147483672" r:id="rId4"/>
  </p:sldMasterIdLst>
  <p:notesMasterIdLst>
    <p:notesMasterId r:id="rId18"/>
  </p:notesMasterIdLst>
  <p:sldIdLst>
    <p:sldId id="256" r:id="rId5"/>
    <p:sldId id="288" r:id="rId6"/>
    <p:sldId id="277" r:id="rId7"/>
    <p:sldId id="297" r:id="rId8"/>
    <p:sldId id="293" r:id="rId9"/>
    <p:sldId id="286" r:id="rId10"/>
    <p:sldId id="294" r:id="rId11"/>
    <p:sldId id="287" r:id="rId12"/>
    <p:sldId id="292" r:id="rId13"/>
    <p:sldId id="291" r:id="rId14"/>
    <p:sldId id="296" r:id="rId15"/>
    <p:sldId id="295" r:id="rId16"/>
    <p:sldId id="264" r:id="rId17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wenkschuster, Lukas" initials="SL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2" y="197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1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8AFB53-3AB4-4894-B826-814E373C4DB6}" type="datetimeFigureOut">
              <a:rPr lang="en-GB" smtClean="0"/>
              <a:t>05/02/2025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11200" y="4860925"/>
            <a:ext cx="5683250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7F7738-4FFB-4E0D-BA36-2862DEA2389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5950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B65B5-4BAA-41EF-A5C0-9177A213AA02}" type="datetime1">
              <a:rPr lang="de-DE" smtClean="0"/>
              <a:t>05.02.2025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611A-B439-47EC-9AB0-62E646C29293}" type="slidenum">
              <a:rPr lang="de-DE" smtClean="0"/>
              <a:t>‹#›</a:t>
            </a:fld>
            <a:endParaRPr lang="de-DE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8555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1D98-AE6B-4DD3-A0DF-308F9B89567E}" type="datetime1">
              <a:rPr lang="de-DE" smtClean="0"/>
              <a:t>05.02.2025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611A-B439-47EC-9AB0-62E646C29293}" type="slidenum">
              <a:rPr lang="de-DE" smtClean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96896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3D0AA-ED3B-4526-A157-4B2AF59719C2}" type="datetime1">
              <a:rPr lang="de-DE" smtClean="0"/>
              <a:t>05.02.2025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611A-B439-47EC-9AB0-62E646C29293}" type="slidenum">
              <a:rPr lang="de-DE" smtClean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355613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B65B5-4BAA-41EF-A5C0-9177A213AA02}" type="datetime1">
              <a:rPr lang="de-DE" smtClean="0"/>
              <a:t>05.02.2025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611A-B439-47EC-9AB0-62E646C29293}" type="slidenum">
              <a:rPr lang="de-DE" smtClean="0"/>
              <a:t>‹#›</a:t>
            </a:fld>
            <a:endParaRPr lang="de-DE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1821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AF93-2127-45ED-81F5-18D29CEE4D92}" type="datetime1">
              <a:rPr lang="de-DE" smtClean="0"/>
              <a:t>05.02.2025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611A-B439-47EC-9AB0-62E646C29293}" type="slidenum">
              <a:rPr lang="de-DE" smtClean="0"/>
              <a:t>‹#›</a:t>
            </a:fld>
            <a:endParaRPr lang="de-DE" dirty="0"/>
          </a:p>
        </p:txBody>
      </p:sp>
      <p:sp>
        <p:nvSpPr>
          <p:cNvPr id="7" name="Textfeld 6"/>
          <p:cNvSpPr txBox="1"/>
          <p:nvPr userDrawn="1"/>
        </p:nvSpPr>
        <p:spPr>
          <a:xfrm>
            <a:off x="5212861" y="6488668"/>
            <a:ext cx="1430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GRE TF AVSR</a:t>
            </a:r>
          </a:p>
        </p:txBody>
      </p:sp>
    </p:spTree>
    <p:extLst>
      <p:ext uri="{BB962C8B-B14F-4D97-AF65-F5344CB8AC3E}">
        <p14:creationId xmlns:p14="http://schemas.microsoft.com/office/powerpoint/2010/main" val="27858237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F5E91-7D5D-4377-BEAD-441602185180}" type="datetime1">
              <a:rPr lang="de-DE" smtClean="0"/>
              <a:t>05.02.2025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611A-B439-47EC-9AB0-62E646C29293}" type="slidenum">
              <a:rPr lang="de-DE" smtClean="0"/>
              <a:t>‹#›</a:t>
            </a:fld>
            <a:endParaRPr lang="de-DE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1284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93C6-5594-4BBB-900D-E1A4D8318526}" type="datetime1">
              <a:rPr lang="de-DE" smtClean="0"/>
              <a:t>05.02.2025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611A-B439-47EC-9AB0-62E646C29293}" type="slidenum">
              <a:rPr lang="de-DE" smtClean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880054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7C44E-CF57-4807-A1EF-69A91F08CD6C}" type="datetime1">
              <a:rPr lang="de-DE" smtClean="0"/>
              <a:t>05.02.2025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611A-B439-47EC-9AB0-62E646C29293}" type="slidenum">
              <a:rPr lang="de-DE" smtClean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151036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FF296-2D96-4C4A-91CE-32BA7C2FAA9B}" type="datetime1">
              <a:rPr lang="de-DE" smtClean="0"/>
              <a:t>05.02.2025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611A-B439-47EC-9AB0-62E646C29293}" type="slidenum">
              <a:rPr lang="de-DE" smtClean="0"/>
              <a:t>‹#›</a:t>
            </a:fld>
            <a:endParaRPr lang="de-DE" dirty="0"/>
          </a:p>
        </p:txBody>
      </p:sp>
      <p:sp>
        <p:nvSpPr>
          <p:cNvPr id="6" name="Textfeld 5"/>
          <p:cNvSpPr txBox="1"/>
          <p:nvPr userDrawn="1"/>
        </p:nvSpPr>
        <p:spPr>
          <a:xfrm>
            <a:off x="5408245" y="6480853"/>
            <a:ext cx="1430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GRE TF AVSR</a:t>
            </a:r>
          </a:p>
        </p:txBody>
      </p:sp>
    </p:spTree>
    <p:extLst>
      <p:ext uri="{BB962C8B-B14F-4D97-AF65-F5344CB8AC3E}">
        <p14:creationId xmlns:p14="http://schemas.microsoft.com/office/powerpoint/2010/main" val="15295708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2AE09-9577-4D67-A65D-2F47A4B1CDF1}" type="datetime1">
              <a:rPr lang="de-DE" smtClean="0"/>
              <a:t>05.02.2025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611A-B439-47EC-9AB0-62E646C29293}" type="slidenum">
              <a:rPr lang="de-DE" smtClean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22880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2BBBDA8-411B-4E3F-BC36-AC74BDA4D120}" type="datetime1">
              <a:rPr lang="de-DE" smtClean="0"/>
              <a:t>05.02.2025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20A611A-B439-47EC-9AB0-62E646C29293}" type="slidenum">
              <a:rPr lang="de-DE" smtClean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125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2AF93-2127-45ED-81F5-18D29CEE4D92}" type="datetime1">
              <a:rPr lang="de-DE" smtClean="0"/>
              <a:t>05.02.2025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611A-B439-47EC-9AB0-62E646C29293}" type="slidenum">
              <a:rPr lang="de-DE" smtClean="0"/>
              <a:t>‹#›</a:t>
            </a:fld>
            <a:endParaRPr lang="de-DE" dirty="0"/>
          </a:p>
        </p:txBody>
      </p:sp>
      <p:sp>
        <p:nvSpPr>
          <p:cNvPr id="7" name="Textfeld 6"/>
          <p:cNvSpPr txBox="1"/>
          <p:nvPr userDrawn="1"/>
        </p:nvSpPr>
        <p:spPr>
          <a:xfrm>
            <a:off x="5212861" y="6488668"/>
            <a:ext cx="1430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GRE TF AVSR</a:t>
            </a:r>
          </a:p>
        </p:txBody>
      </p:sp>
    </p:spTree>
    <p:extLst>
      <p:ext uri="{BB962C8B-B14F-4D97-AF65-F5344CB8AC3E}">
        <p14:creationId xmlns:p14="http://schemas.microsoft.com/office/powerpoint/2010/main" val="24263178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6B888-9425-4003-9B79-D9388B8321D2}" type="datetime1">
              <a:rPr lang="de-DE" smtClean="0"/>
              <a:t>05.02.2025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611A-B439-47EC-9AB0-62E646C29293}" type="slidenum">
              <a:rPr lang="de-DE" smtClean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834142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21D98-AE6B-4DD3-A0DF-308F9B89567E}" type="datetime1">
              <a:rPr lang="de-DE" smtClean="0"/>
              <a:t>05.02.2025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611A-B439-47EC-9AB0-62E646C29293}" type="slidenum">
              <a:rPr lang="de-DE" smtClean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177765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3D0AA-ED3B-4526-A157-4B2AF59719C2}" type="datetime1">
              <a:rPr lang="de-DE" smtClean="0"/>
              <a:t>05.02.2025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611A-B439-47EC-9AB0-62E646C29293}" type="slidenum">
              <a:rPr lang="de-DE" smtClean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01639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F5E91-7D5D-4377-BEAD-441602185180}" type="datetime1">
              <a:rPr lang="de-DE" smtClean="0"/>
              <a:t>05.02.2025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611A-B439-47EC-9AB0-62E646C29293}" type="slidenum">
              <a:rPr lang="de-DE" smtClean="0"/>
              <a:t>‹#›</a:t>
            </a:fld>
            <a:endParaRPr lang="de-DE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2215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793C6-5594-4BBB-900D-E1A4D8318526}" type="datetime1">
              <a:rPr lang="de-DE" smtClean="0"/>
              <a:t>05.02.2025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611A-B439-47EC-9AB0-62E646C29293}" type="slidenum">
              <a:rPr lang="de-DE" smtClean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76803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7C44E-CF57-4807-A1EF-69A91F08CD6C}" type="datetime1">
              <a:rPr lang="de-DE" smtClean="0"/>
              <a:t>05.02.2025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611A-B439-47EC-9AB0-62E646C29293}" type="slidenum">
              <a:rPr lang="de-DE" smtClean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69584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FF296-2D96-4C4A-91CE-32BA7C2FAA9B}" type="datetime1">
              <a:rPr lang="de-DE" smtClean="0"/>
              <a:t>05.02.2025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611A-B439-47EC-9AB0-62E646C29293}" type="slidenum">
              <a:rPr lang="de-DE" smtClean="0"/>
              <a:t>‹#›</a:t>
            </a:fld>
            <a:endParaRPr lang="de-DE" dirty="0"/>
          </a:p>
        </p:txBody>
      </p:sp>
      <p:sp>
        <p:nvSpPr>
          <p:cNvPr id="6" name="Textfeld 5"/>
          <p:cNvSpPr txBox="1"/>
          <p:nvPr userDrawn="1"/>
        </p:nvSpPr>
        <p:spPr>
          <a:xfrm>
            <a:off x="5408245" y="6480853"/>
            <a:ext cx="1430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GRE TF AVSR</a:t>
            </a:r>
          </a:p>
        </p:txBody>
      </p:sp>
    </p:spTree>
    <p:extLst>
      <p:ext uri="{BB962C8B-B14F-4D97-AF65-F5344CB8AC3E}">
        <p14:creationId xmlns:p14="http://schemas.microsoft.com/office/powerpoint/2010/main" val="2957350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2AE09-9577-4D67-A65D-2F47A4B1CDF1}" type="datetime1">
              <a:rPr lang="de-DE" smtClean="0"/>
              <a:t>05.02.2025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611A-B439-47EC-9AB0-62E646C29293}" type="slidenum">
              <a:rPr lang="de-DE" smtClean="0"/>
              <a:t>‹#›</a:t>
            </a:fld>
            <a:endParaRPr lang="de-DE" dirty="0"/>
          </a:p>
        </p:txBody>
      </p:sp>
      <p:sp>
        <p:nvSpPr>
          <p:cNvPr id="10" name="Textfeld 9"/>
          <p:cNvSpPr txBox="1"/>
          <p:nvPr userDrawn="1"/>
        </p:nvSpPr>
        <p:spPr>
          <a:xfrm>
            <a:off x="5212861" y="6488668"/>
            <a:ext cx="1430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GRE TF AVSR</a:t>
            </a:r>
          </a:p>
        </p:txBody>
      </p:sp>
    </p:spTree>
    <p:extLst>
      <p:ext uri="{BB962C8B-B14F-4D97-AF65-F5344CB8AC3E}">
        <p14:creationId xmlns:p14="http://schemas.microsoft.com/office/powerpoint/2010/main" val="2474123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2BBBDA8-411B-4E3F-BC36-AC74BDA4D120}" type="datetime1">
              <a:rPr lang="de-DE" smtClean="0"/>
              <a:t>05.02.2025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20A611A-B439-47EC-9AB0-62E646C29293}" type="slidenum">
              <a:rPr lang="de-DE" smtClean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606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6B888-9425-4003-9B79-D9388B8321D2}" type="datetime1">
              <a:rPr lang="de-DE" smtClean="0"/>
              <a:t>05.02.2025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611A-B439-47EC-9AB0-62E646C29293}" type="slidenum">
              <a:rPr lang="de-DE" smtClean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92883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C130158-5B84-414A-8BA9-18BC474C3A01}" type="datetime1">
              <a:rPr lang="de-DE" smtClean="0"/>
              <a:t>05.02.2025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20A611A-B439-47EC-9AB0-62E646C29293}" type="slidenum">
              <a:rPr lang="de-DE" smtClean="0"/>
              <a:t>‹#›</a:t>
            </a:fld>
            <a:endParaRPr lang="de-DE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7454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C130158-5B84-414A-8BA9-18BC474C3A01}" type="datetime1">
              <a:rPr lang="de-DE" smtClean="0"/>
              <a:t>05.02.2025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20A611A-B439-47EC-9AB0-62E646C29293}" type="slidenum">
              <a:rPr lang="de-DE" smtClean="0"/>
              <a:t>‹#›</a:t>
            </a:fld>
            <a:endParaRPr lang="de-DE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4788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unece.org/transport/documents/2024/08/working-documents/tf-avsr-proposal-new-supplement-un-regulation-no-48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3476" y="2080434"/>
            <a:ext cx="10884272" cy="2346537"/>
          </a:xfrm>
        </p:spPr>
        <p:txBody>
          <a:bodyPr>
            <a:normAutofit fontScale="90000"/>
          </a:bodyPr>
          <a:lstStyle/>
          <a:p>
            <a:r>
              <a:rPr lang="de-DE" dirty="0"/>
              <a:t>Status Report and </a:t>
            </a:r>
            <a:br>
              <a:rPr lang="de-DE" dirty="0"/>
            </a:br>
            <a:r>
              <a:rPr lang="de-DE" dirty="0"/>
              <a:t>Questions </a:t>
            </a:r>
            <a:r>
              <a:rPr lang="en-GB" noProof="0" dirty="0"/>
              <a:t>to</a:t>
            </a:r>
            <a:r>
              <a:rPr lang="de-DE" dirty="0"/>
              <a:t> GRVA TF FADS </a:t>
            </a:r>
            <a:br>
              <a:rPr lang="de-DE" dirty="0"/>
            </a:br>
            <a:r>
              <a:rPr lang="de-DE" dirty="0" err="1"/>
              <a:t>from</a:t>
            </a:r>
            <a:r>
              <a:rPr lang="de-DE" dirty="0"/>
              <a:t> GRE TF AVSR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66799" y="4972962"/>
            <a:ext cx="10058400" cy="1143000"/>
          </a:xfrm>
        </p:spPr>
        <p:txBody>
          <a:bodyPr/>
          <a:lstStyle/>
          <a:p>
            <a:r>
              <a:rPr lang="de-DE" dirty="0"/>
              <a:t>Dr. K. Manz, DE – </a:t>
            </a:r>
            <a:r>
              <a:rPr lang="en-GB" dirty="0"/>
              <a:t>Chair</a:t>
            </a:r>
          </a:p>
          <a:p>
            <a:r>
              <a:rPr lang="de-DE" dirty="0"/>
              <a:t>L. Schwenkschuster, GTB - Secretary</a:t>
            </a:r>
          </a:p>
        </p:txBody>
      </p:sp>
      <p:sp>
        <p:nvSpPr>
          <p:cNvPr id="5" name="CasellaDiTesto 3">
            <a:extLst>
              <a:ext uri="{FF2B5EF4-FFF2-40B4-BE49-F238E27FC236}">
                <a16:creationId xmlns:a16="http://schemas.microsoft.com/office/drawing/2014/main" id="{40D1E9DC-0409-4E14-A9B9-CA06E041CB5F}"/>
              </a:ext>
            </a:extLst>
          </p:cNvPr>
          <p:cNvSpPr txBox="1"/>
          <p:nvPr/>
        </p:nvSpPr>
        <p:spPr>
          <a:xfrm>
            <a:off x="10737214" y="5544462"/>
            <a:ext cx="1312026" cy="369332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it-IT" b="1" dirty="0">
                <a:solidFill>
                  <a:srgbClr val="00B0F0"/>
                </a:solidFill>
              </a:rPr>
              <a:t>AVSR-23-01</a:t>
            </a: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2007601"/>
              </p:ext>
            </p:extLst>
          </p:nvPr>
        </p:nvGraphicFramePr>
        <p:xfrm>
          <a:off x="913476" y="466867"/>
          <a:ext cx="10365047" cy="468948"/>
        </p:xfrm>
        <a:graphic>
          <a:graphicData uri="http://schemas.openxmlformats.org/drawingml/2006/table">
            <a:tbl>
              <a:tblPr firstRow="1" firstCol="1" bandRow="1"/>
              <a:tblGrid>
                <a:gridCol w="30775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87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Transmitted by the Chair of the GRE TF “Autonomous Vehicle Signalling Requirements” (AVSR)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5208588" indent="0"/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Informal document </a:t>
                      </a:r>
                      <a:r>
                        <a:rPr lang="en-US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FADS</a:t>
                      </a:r>
                    </a:p>
                    <a:p>
                      <a:pPr marL="5208588" indent="0"/>
                      <a:r>
                        <a:rPr lang="en-US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FADS 6 to 7 February 2025</a:t>
                      </a:r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900430"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611A-B439-47EC-9AB0-62E646C29293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7410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611A-B439-47EC-9AB0-62E646C29293}" type="slidenum">
              <a:rPr lang="de-DE" smtClean="0"/>
              <a:t>10</a:t>
            </a:fld>
            <a:endParaRPr lang="de-DE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745B6FC3-014F-04F5-A358-29C3B8E502E1}"/>
              </a:ext>
            </a:extLst>
          </p:cNvPr>
          <p:cNvSpPr txBox="1"/>
          <p:nvPr/>
        </p:nvSpPr>
        <p:spPr>
          <a:xfrm>
            <a:off x="725557" y="2047534"/>
            <a:ext cx="10078278" cy="32746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93763" indent="-714375">
              <a:lnSpc>
                <a:spcPct val="150000"/>
              </a:lnSpc>
            </a:pPr>
            <a:r>
              <a:rPr lang="en-GB" sz="20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5.41.	To verify, whether, according to this Regulation, the active ADS operation of all lighting functions does not cause any discomfort, the technical service shall perform a test drive which comprises any situation relevant to the system control on the basis of the applicants description and in accordance with Regulation GRVA; it shall be notified whether all modes are activated, performing and de-activated according to the applicant's </a:t>
            </a:r>
            <a:r>
              <a:rPr lang="en-GB" sz="2000" b="1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description; obvious malfunctioning, if any, shall be contested (e.g. excessive angular movement or flicker).</a:t>
            </a:r>
            <a:r>
              <a: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GB" sz="20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0F3F1437-AE63-95D6-2CCB-C21FE0742281}"/>
              </a:ext>
            </a:extLst>
          </p:cNvPr>
          <p:cNvSpPr txBox="1"/>
          <p:nvPr/>
        </p:nvSpPr>
        <p:spPr>
          <a:xfrm>
            <a:off x="1217145" y="511277"/>
            <a:ext cx="80193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noProof="0" dirty="0"/>
              <a:t>3. Question continued:</a:t>
            </a:r>
          </a:p>
        </p:txBody>
      </p:sp>
    </p:spTree>
    <p:extLst>
      <p:ext uri="{BB962C8B-B14F-4D97-AF65-F5344CB8AC3E}">
        <p14:creationId xmlns:p14="http://schemas.microsoft.com/office/powerpoint/2010/main" val="1807788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C9512FBD-8AE7-50E9-0A66-818983B26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611A-B439-47EC-9AB0-62E646C29293}" type="slidenum">
              <a:rPr lang="en-GB" noProof="0" smtClean="0"/>
              <a:t>11</a:t>
            </a:fld>
            <a:endParaRPr lang="en-GB" noProof="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21FB220-B6BB-D6D7-188E-1258818436E4}"/>
              </a:ext>
            </a:extLst>
          </p:cNvPr>
          <p:cNvSpPr txBox="1"/>
          <p:nvPr/>
        </p:nvSpPr>
        <p:spPr>
          <a:xfrm>
            <a:off x="517114" y="1540055"/>
            <a:ext cx="11015831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33513" indent="-1433513" algn="just">
              <a:spcAft>
                <a:spcPts val="600"/>
              </a:spcAft>
            </a:pP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 a new paragraph 6.1.7.2.1.,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read:</a:t>
            </a:r>
            <a:endParaRPr lang="de-DE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34465" indent="-714375" algn="just">
              <a:spcAft>
                <a:spcPts val="600"/>
              </a:spcAft>
            </a:pPr>
            <a:endParaRPr lang="en-US" sz="20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44613" indent="-1344613" algn="just">
              <a:spcAft>
                <a:spcPts val="60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“6.1.7.2.1.</a:t>
            </a:r>
            <a:r>
              <a: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	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the case that the vehicle is</a:t>
            </a:r>
            <a:r>
              <a: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</a:t>
            </a:r>
            <a:r>
              <a:rPr lang="en-US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controlled by an ADS, either: </a:t>
            </a:r>
            <a:endParaRPr lang="de-DE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97050" lvl="0" indent="-452438">
              <a:spcAft>
                <a:spcPts val="600"/>
              </a:spcAft>
              <a:buFont typeface="Arial" panose="020B0604020202020204" pitchFamily="34" charset="0"/>
              <a:buChar char="-"/>
            </a:pPr>
            <a:r>
              <a:rPr lang="en-GB" sz="2000" b="1" dirty="0"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applicant shall prove to the satisfaction of the Type-Approval</a:t>
            </a:r>
            <a:r>
              <a:rPr lang="en-GB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Authority that the automatic main-beam operation is controlled by the ADS to avoid causing discomfort, distraction or glare to other road users; or </a:t>
            </a:r>
            <a:endParaRPr lang="de-DE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97050" lvl="0" indent="-452438" algn="just">
              <a:spcAft>
                <a:spcPts val="600"/>
              </a:spcAft>
              <a:buFont typeface="Arial" panose="020B0604020202020204" pitchFamily="34" charset="0"/>
              <a:buChar char="-"/>
            </a:pPr>
            <a:r>
              <a:rPr lang="en-GB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main-beam headlamps shall be deactivated </a:t>
            </a:r>
            <a:r>
              <a:rPr lang="en-GB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while the ADS [feature]</a:t>
            </a:r>
            <a:r>
              <a: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 active</a:t>
            </a:r>
            <a:r>
              <a:rPr lang="en-GB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  <a:r>
              <a: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</a:t>
            </a:r>
          </a:p>
          <a:p>
            <a:pPr marL="342900" lvl="0" indent="-342900" algn="just">
              <a:spcAft>
                <a:spcPts val="600"/>
              </a:spcAft>
              <a:buFont typeface="Arial" panose="020B0604020202020204" pitchFamily="34" charset="0"/>
              <a:buChar char="-"/>
            </a:pPr>
            <a:r>
              <a:rPr lang="de-DE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algn="just">
              <a:spcAft>
                <a:spcPts val="600"/>
              </a:spcAft>
            </a:pPr>
            <a:r>
              <a:rPr lang="en-US" sz="2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Paragraph 6.1.7.3., 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amend to read:</a:t>
            </a:r>
          </a:p>
          <a:p>
            <a:pPr algn="just">
              <a:spcAft>
                <a:spcPts val="600"/>
              </a:spcAft>
            </a:pPr>
            <a:endParaRPr lang="de-DE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33513" indent="-1433513">
              <a:spcAft>
                <a:spcPts val="600"/>
              </a:spcAft>
            </a:pPr>
            <a:r>
              <a:rPr lang="en-GB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“6.1.7.3.	</a:t>
            </a:r>
            <a:r>
              <a:rPr lang="en-US" sz="2000" b="1" strike="sngStrike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the exception of an active ADS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000" strike="sngStrike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GB" sz="2000" dirty="0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 err="1"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</a:t>
            </a:r>
            <a:r>
              <a: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shall always be possible </a:t>
            </a:r>
            <a:r>
              <a:rPr lang="en-GB" sz="2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the driver</a:t>
            </a:r>
            <a:r>
              <a:rPr lang="en-GB" sz="2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switch the main-beam headlamps ON and OFF [manually] </a:t>
            </a:r>
            <a:r>
              <a: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</a:t>
            </a:r>
            <a:r>
              <a: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to [manually] switch OFF the automatic control of the main-beam headlamps.</a:t>
            </a:r>
            <a:endParaRPr lang="de-DE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D260AA9-00A1-41FB-1F30-784A3CFC10BA}"/>
              </a:ext>
            </a:extLst>
          </p:cNvPr>
          <p:cNvSpPr txBox="1"/>
          <p:nvPr/>
        </p:nvSpPr>
        <p:spPr>
          <a:xfrm>
            <a:off x="1217145" y="511277"/>
            <a:ext cx="80193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noProof="0" dirty="0"/>
              <a:t>3. Question continued:</a:t>
            </a:r>
          </a:p>
        </p:txBody>
      </p:sp>
    </p:spTree>
    <p:extLst>
      <p:ext uri="{BB962C8B-B14F-4D97-AF65-F5344CB8AC3E}">
        <p14:creationId xmlns:p14="http://schemas.microsoft.com/office/powerpoint/2010/main" val="1775373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2371A4AE-0E64-26B9-3CFB-95CD0D02C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611A-B439-47EC-9AB0-62E646C29293}" type="slidenum">
              <a:rPr lang="de-DE" smtClean="0"/>
              <a:t>12</a:t>
            </a:fld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8BC960F2-EB0D-189C-A869-1D2FEE0806FB}"/>
              </a:ext>
            </a:extLst>
          </p:cNvPr>
          <p:cNvSpPr txBox="1"/>
          <p:nvPr/>
        </p:nvSpPr>
        <p:spPr>
          <a:xfrm>
            <a:off x="1921023" y="2274838"/>
            <a:ext cx="834995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The next meeting of the </a:t>
            </a:r>
            <a:br>
              <a:rPr lang="en-GB" sz="3600" dirty="0"/>
            </a:br>
            <a:r>
              <a:rPr lang="en-GB" sz="3600" dirty="0"/>
              <a:t>GRE Task Force AVSR is on </a:t>
            </a:r>
          </a:p>
          <a:p>
            <a:pPr algn="ctr"/>
            <a:endParaRPr lang="en-GB" sz="3600" b="1" dirty="0"/>
          </a:p>
          <a:p>
            <a:pPr algn="ctr"/>
            <a:r>
              <a:rPr lang="en-GB" sz="3600" b="1" dirty="0"/>
              <a:t>11 March 2025</a:t>
            </a:r>
          </a:p>
        </p:txBody>
      </p:sp>
    </p:spTree>
    <p:extLst>
      <p:ext uri="{BB962C8B-B14F-4D97-AF65-F5344CB8AC3E}">
        <p14:creationId xmlns:p14="http://schemas.microsoft.com/office/powerpoint/2010/main" val="7572755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97280" y="623316"/>
            <a:ext cx="10058400" cy="738124"/>
          </a:xfrm>
        </p:spPr>
        <p:txBody>
          <a:bodyPr>
            <a:normAutofit fontScale="90000"/>
          </a:bodyPr>
          <a:lstStyle/>
          <a:p>
            <a:br>
              <a:rPr lang="en-GB" dirty="0">
                <a:latin typeface="+mn-lt"/>
              </a:rPr>
            </a:br>
            <a:r>
              <a:rPr lang="en-GB" dirty="0">
                <a:latin typeface="+mn-lt"/>
              </a:rPr>
              <a:t>GRE TF AVSR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1097281" y="2133431"/>
            <a:ext cx="10189556" cy="221599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endParaRPr lang="en-US" i="1" dirty="0"/>
          </a:p>
          <a:p>
            <a:r>
              <a:rPr lang="en-US" sz="6600" i="1" dirty="0"/>
              <a:t>Thank you for your attention!</a:t>
            </a:r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611A-B439-47EC-9AB0-62E646C29293}" type="slidenum">
              <a:rPr lang="de-DE" smtClean="0"/>
              <a:t>13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43132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611A-B439-47EC-9AB0-62E646C29293}" type="slidenum">
              <a:rPr lang="de-DE" smtClean="0"/>
              <a:t>2</a:t>
            </a:fld>
            <a:endParaRPr lang="de-DE" dirty="0"/>
          </a:p>
        </p:txBody>
      </p:sp>
      <p:sp>
        <p:nvSpPr>
          <p:cNvPr id="3" name="Titel 1"/>
          <p:cNvSpPr txBox="1">
            <a:spLocks/>
          </p:cNvSpPr>
          <p:nvPr/>
        </p:nvSpPr>
        <p:spPr>
          <a:xfrm>
            <a:off x="622854" y="104102"/>
            <a:ext cx="10546080" cy="73812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3600" dirty="0">
              <a:latin typeface="+mn-lt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181913" y="3707170"/>
            <a:ext cx="11242430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449263" indent="-449263"/>
            <a:endParaRPr lang="en-GB" sz="2400" strike="sngStrike" dirty="0">
              <a:solidFill>
                <a:srgbClr val="FF0000"/>
              </a:solidFill>
            </a:endParaRPr>
          </a:p>
          <a:p>
            <a:r>
              <a:rPr lang="en-GB" b="1" i="1" dirty="0"/>
              <a:t>	</a:t>
            </a:r>
            <a:endParaRPr lang="de-DE" dirty="0"/>
          </a:p>
          <a:p>
            <a:endParaRPr lang="en-GB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08F2240-32C2-74DF-F462-A9CBED8F6001}"/>
              </a:ext>
            </a:extLst>
          </p:cNvPr>
          <p:cNvSpPr txBox="1"/>
          <p:nvPr/>
        </p:nvSpPr>
        <p:spPr>
          <a:xfrm>
            <a:off x="1244600" y="954610"/>
            <a:ext cx="9286116" cy="4238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3600" dirty="0"/>
              <a:t>After the last two meetings of GRE TF AVSR, </a:t>
            </a:r>
          </a:p>
          <a:p>
            <a:pPr>
              <a:lnSpc>
                <a:spcPct val="150000"/>
              </a:lnSpc>
            </a:pPr>
            <a:r>
              <a:rPr lang="en-GB" sz="3600" dirty="0"/>
              <a:t>on the basis of document</a:t>
            </a:r>
          </a:p>
          <a:p>
            <a:pPr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GB" sz="3600" dirty="0">
                <a:hlinkClick r:id="rId2"/>
              </a:rPr>
              <a:t>ECE/TRANS/WP.29/GRE/2023/9/Rev.3</a:t>
            </a:r>
            <a:r>
              <a:rPr lang="en-GB" sz="3600" dirty="0"/>
              <a:t>,</a:t>
            </a:r>
          </a:p>
          <a:p>
            <a:pPr>
              <a:lnSpc>
                <a:spcPct val="150000"/>
              </a:lnSpc>
            </a:pPr>
            <a:r>
              <a:rPr lang="en-GB" sz="3600" dirty="0"/>
              <a:t>an intense discussion took place, given on new</a:t>
            </a:r>
          </a:p>
          <a:p>
            <a:pPr>
              <a:lnSpc>
                <a:spcPct val="150000"/>
              </a:lnSpc>
            </a:pPr>
            <a:r>
              <a:rPr lang="en-GB" sz="3600" dirty="0"/>
              <a:t>input received by members from EC and Canada.</a:t>
            </a:r>
          </a:p>
        </p:txBody>
      </p:sp>
    </p:spTree>
    <p:extLst>
      <p:ext uri="{BB962C8B-B14F-4D97-AF65-F5344CB8AC3E}">
        <p14:creationId xmlns:p14="http://schemas.microsoft.com/office/powerpoint/2010/main" val="2939148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611A-B439-47EC-9AB0-62E646C29293}" type="slidenum">
              <a:rPr lang="en-GB" noProof="0" smtClean="0"/>
              <a:t>3</a:t>
            </a:fld>
            <a:endParaRPr lang="en-GB" noProof="0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8CD4B727-1134-ACE6-3077-2241F5A6DDB5}"/>
              </a:ext>
            </a:extLst>
          </p:cNvPr>
          <p:cNvSpPr txBox="1"/>
          <p:nvPr/>
        </p:nvSpPr>
        <p:spPr>
          <a:xfrm>
            <a:off x="1244600" y="954610"/>
            <a:ext cx="9724192" cy="43153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72263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3600" noProof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Which means, that the document is not yet ready as a formal document for the next GRE. </a:t>
            </a:r>
          </a:p>
          <a:p>
            <a:pPr marR="72263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3600" noProof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discussion will continue on 11 March 2025, with the goal, to prepare at least an informal document for the next GRE.</a:t>
            </a:r>
          </a:p>
        </p:txBody>
      </p:sp>
    </p:spTree>
    <p:extLst>
      <p:ext uri="{BB962C8B-B14F-4D97-AF65-F5344CB8AC3E}">
        <p14:creationId xmlns:p14="http://schemas.microsoft.com/office/powerpoint/2010/main" val="2522189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08022860-C5B2-EF46-A2D3-05B8BE4A3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611A-B439-47EC-9AB0-62E646C29293}" type="slidenum">
              <a:rPr lang="de-DE" smtClean="0"/>
              <a:t>4</a:t>
            </a:fld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A3D9929-8A06-415C-D8AA-6CE755D7ACB5}"/>
              </a:ext>
            </a:extLst>
          </p:cNvPr>
          <p:cNvSpPr txBox="1">
            <a:spLocks/>
          </p:cNvSpPr>
          <p:nvPr/>
        </p:nvSpPr>
        <p:spPr>
          <a:xfrm>
            <a:off x="1244600" y="954610"/>
            <a:ext cx="10485691" cy="1143000"/>
          </a:xfrm>
          <a:prstGeom prst="rect">
            <a:avLst/>
          </a:prstGeom>
        </p:spPr>
        <p:txBody>
          <a:bodyPr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GB" sz="3600" dirty="0">
                <a:solidFill>
                  <a:schemeClr val="tx1"/>
                </a:solidFill>
              </a:rPr>
              <a:t>We have added the following definitions, because the terms are applied in the document.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00FC53A-1E7D-BE5F-4E25-36B983849B2C}"/>
              </a:ext>
            </a:extLst>
          </p:cNvPr>
          <p:cNvSpPr txBox="1">
            <a:spLocks/>
          </p:cNvSpPr>
          <p:nvPr/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5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20A611A-B439-47EC-9AB0-62E646C29293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5" name="Untertitel 2">
            <a:extLst>
              <a:ext uri="{FF2B5EF4-FFF2-40B4-BE49-F238E27FC236}">
                <a16:creationId xmlns:a16="http://schemas.microsoft.com/office/drawing/2014/main" id="{6940C0E9-7FD9-E72B-870C-2E44BD046E94}"/>
              </a:ext>
            </a:extLst>
          </p:cNvPr>
          <p:cNvSpPr txBox="1">
            <a:spLocks/>
          </p:cNvSpPr>
          <p:nvPr/>
        </p:nvSpPr>
        <p:spPr>
          <a:xfrm>
            <a:off x="919131" y="3108074"/>
            <a:ext cx="10701369" cy="2543425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44625" marR="722630" indent="-1444625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2.3.12.4.	“</a:t>
            </a:r>
            <a:r>
              <a:rPr lang="en-GB" sz="18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Operational Design Domain (ODD)</a:t>
            </a:r>
            <a:r>
              <a:rPr lang="en-GB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means the operating conditions under which an ADS feature is specifically designed to function.  </a:t>
            </a:r>
          </a:p>
          <a:p>
            <a:pPr marL="1444625" marR="722630" indent="-1444625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de-DE" sz="18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44625" marR="722630" indent="-1444625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2.2.12.5. 	</a:t>
            </a:r>
            <a:r>
              <a:rPr lang="en-GB" sz="1800" b="1" i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“ADS feature”</a:t>
            </a:r>
            <a:r>
              <a:rPr lang="en-GB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means an application of an ADS designed specifically for use within an Operational Design Domain (ODD).</a:t>
            </a:r>
            <a:endParaRPr lang="de-DE" sz="18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n-GB" sz="1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3600" b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037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0F1315B0-AF68-E94B-51C7-7E723ED18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611A-B439-47EC-9AB0-62E646C29293}" type="slidenum">
              <a:rPr lang="de-DE" smtClean="0"/>
              <a:t>5</a:t>
            </a:fld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4EE35E6E-529C-4D3D-B447-5DFB3950F922}"/>
              </a:ext>
            </a:extLst>
          </p:cNvPr>
          <p:cNvSpPr txBox="1"/>
          <p:nvPr/>
        </p:nvSpPr>
        <p:spPr>
          <a:xfrm>
            <a:off x="1244600" y="954610"/>
            <a:ext cx="9494982" cy="24994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3600" noProof="0" dirty="0"/>
              <a:t>In recent discussions some questions have been raised, that require answers and is asking for guidance  from GRVA TF FADS!</a:t>
            </a:r>
          </a:p>
        </p:txBody>
      </p:sp>
    </p:spTree>
    <p:extLst>
      <p:ext uri="{BB962C8B-B14F-4D97-AF65-F5344CB8AC3E}">
        <p14:creationId xmlns:p14="http://schemas.microsoft.com/office/powerpoint/2010/main" val="3403672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611A-B439-47EC-9AB0-62E646C29293}" type="slidenum">
              <a:rPr lang="en-GB" noProof="0" smtClean="0"/>
              <a:t>6</a:t>
            </a:fld>
            <a:endParaRPr lang="en-GB" noProof="0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B4441EA9-8B97-E2E0-70E1-F52A92C43FFA}"/>
              </a:ext>
            </a:extLst>
          </p:cNvPr>
          <p:cNvSpPr txBox="1"/>
          <p:nvPr/>
        </p:nvSpPr>
        <p:spPr>
          <a:xfrm>
            <a:off x="1217145" y="511277"/>
            <a:ext cx="80193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noProof="0" dirty="0"/>
              <a:t>1. Question: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12DAF26A-FD6D-F5B2-DEF6-0A799DD60271}"/>
              </a:ext>
            </a:extLst>
          </p:cNvPr>
          <p:cNvSpPr txBox="1"/>
          <p:nvPr/>
        </p:nvSpPr>
        <p:spPr>
          <a:xfrm>
            <a:off x="1217145" y="1650123"/>
            <a:ext cx="999533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GB" sz="3600" noProof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With regard to the new definition</a:t>
            </a:r>
            <a:r>
              <a:rPr lang="en-GB" sz="3600" noProof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proposal for R.E.3</a:t>
            </a:r>
            <a:r>
              <a:rPr lang="en-GB" sz="3600" noProof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algn="just">
              <a:spcAft>
                <a:spcPts val="600"/>
              </a:spcAft>
            </a:pPr>
            <a:endParaRPr lang="en-GB" sz="1600" noProof="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600"/>
              </a:spcAft>
            </a:pPr>
            <a:r>
              <a:rPr lang="en-GB" sz="3600" noProof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Are the new vehicle categories „X“ and „Y“ to be seen as subcategories to the existing ones e. g. M, N, O, T, … etc.?  </a:t>
            </a:r>
          </a:p>
          <a:p>
            <a:pPr algn="just">
              <a:spcAft>
                <a:spcPts val="600"/>
              </a:spcAft>
            </a:pPr>
            <a:r>
              <a:rPr lang="en-GB" sz="3600" b="1" noProof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Or:</a:t>
            </a:r>
          </a:p>
          <a:p>
            <a:pPr algn="just">
              <a:spcAft>
                <a:spcPts val="600"/>
              </a:spcAft>
            </a:pPr>
            <a:r>
              <a:rPr lang="en-GB" sz="3600" noProof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Are they independent vehicle categories</a:t>
            </a:r>
            <a:r>
              <a:rPr lang="en-GB" sz="3200" noProof="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en-GB" sz="3600" noProof="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349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27EA4F0A-D65D-7468-2117-01BEEFC65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611A-B439-47EC-9AB0-62E646C29293}" type="slidenum">
              <a:rPr lang="de-DE" smtClean="0"/>
              <a:t>7</a:t>
            </a:fld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18267CB-EB5E-AD57-8981-4FCDF5E3502E}"/>
              </a:ext>
            </a:extLst>
          </p:cNvPr>
          <p:cNvSpPr txBox="1"/>
          <p:nvPr/>
        </p:nvSpPr>
        <p:spPr>
          <a:xfrm>
            <a:off x="1217145" y="1650123"/>
            <a:ext cx="1074419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effectLst/>
                <a:ea typeface="MS Mincho" panose="02020609040205080304" pitchFamily="49" charset="-128"/>
              </a:rPr>
              <a:t>Does the expression </a:t>
            </a:r>
            <a:r>
              <a:rPr lang="en-GB" sz="3600" b="1" dirty="0">
                <a:effectLst/>
                <a:ea typeface="MS Mincho" panose="02020609040205080304" pitchFamily="49" charset="-128"/>
              </a:rPr>
              <a:t>“equipped with an ADS” </a:t>
            </a:r>
            <a:r>
              <a:rPr lang="en-GB" sz="3600" dirty="0">
                <a:effectLst/>
                <a:ea typeface="MS Mincho" panose="02020609040205080304" pitchFamily="49" charset="-128"/>
              </a:rPr>
              <a:t>has the same meaning as </a:t>
            </a:r>
            <a:r>
              <a:rPr lang="en-GB" sz="3600" b="1" dirty="0">
                <a:effectLst/>
                <a:ea typeface="MS Mincho" panose="02020609040205080304" pitchFamily="49" charset="-128"/>
              </a:rPr>
              <a:t>“when an ADS feature is active”</a:t>
            </a:r>
            <a:r>
              <a:rPr lang="en-GB" sz="3600" b="1" dirty="0">
                <a:ea typeface="MS Mincho" panose="02020609040205080304" pitchFamily="49" charset="-128"/>
              </a:rPr>
              <a:t>?</a:t>
            </a:r>
          </a:p>
          <a:p>
            <a:endParaRPr lang="en-GB" sz="3200" dirty="0">
              <a:effectLst/>
              <a:ea typeface="MS Mincho" panose="02020609040205080304" pitchFamily="49" charset="-128"/>
            </a:endParaRPr>
          </a:p>
          <a:p>
            <a:r>
              <a:rPr lang="en-GB" sz="3600" dirty="0">
                <a:effectLst/>
                <a:ea typeface="MS Mincho" panose="02020609040205080304" pitchFamily="49" charset="-128"/>
              </a:rPr>
              <a:t>The EC emphasized, that this should be clarified throughout the document, whether the meaning is always the same and if it then </a:t>
            </a:r>
            <a:r>
              <a:rPr lang="en-GB" sz="3600" dirty="0">
                <a:ea typeface="MS Mincho" panose="02020609040205080304" pitchFamily="49" charset="-128"/>
              </a:rPr>
              <a:t>can </a:t>
            </a:r>
            <a:r>
              <a:rPr lang="en-GB" sz="3600" dirty="0">
                <a:effectLst/>
                <a:ea typeface="MS Mincho" panose="02020609040205080304" pitchFamily="49" charset="-128"/>
              </a:rPr>
              <a:t>always </a:t>
            </a:r>
            <a:r>
              <a:rPr lang="en-GB" sz="3600" dirty="0">
                <a:ea typeface="MS Mincho" panose="02020609040205080304" pitchFamily="49" charset="-128"/>
              </a:rPr>
              <a:t>be </a:t>
            </a:r>
            <a:r>
              <a:rPr lang="en-GB" sz="3600" dirty="0">
                <a:effectLst/>
                <a:ea typeface="MS Mincho" panose="02020609040205080304" pitchFamily="49" charset="-128"/>
              </a:rPr>
              <a:t>used with the same wording</a:t>
            </a:r>
            <a:r>
              <a:rPr lang="en-GB" sz="3600" dirty="0">
                <a:solidFill>
                  <a:srgbClr val="2F5496"/>
                </a:solidFill>
                <a:effectLst/>
                <a:ea typeface="MS Mincho" panose="02020609040205080304" pitchFamily="49" charset="-128"/>
              </a:rPr>
              <a:t>.</a:t>
            </a:r>
            <a:endParaRPr lang="de-DE" sz="3600" dirty="0">
              <a:effectLst/>
              <a:ea typeface="MS Mincho" panose="02020609040205080304" pitchFamily="49" charset="-128"/>
            </a:endParaRPr>
          </a:p>
          <a:p>
            <a:endParaRPr lang="en-GB" sz="4000" b="1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CCD0B62-46D2-D22D-29ED-74F59A86672F}"/>
              </a:ext>
            </a:extLst>
          </p:cNvPr>
          <p:cNvSpPr txBox="1"/>
          <p:nvPr/>
        </p:nvSpPr>
        <p:spPr>
          <a:xfrm>
            <a:off x="1217145" y="511277"/>
            <a:ext cx="80193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noProof="0" dirty="0"/>
              <a:t>2. Question:</a:t>
            </a:r>
          </a:p>
        </p:txBody>
      </p:sp>
    </p:spTree>
    <p:extLst>
      <p:ext uri="{BB962C8B-B14F-4D97-AF65-F5344CB8AC3E}">
        <p14:creationId xmlns:p14="http://schemas.microsoft.com/office/powerpoint/2010/main" val="3404481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611A-B439-47EC-9AB0-62E646C29293}" type="slidenum">
              <a:rPr lang="de-DE" smtClean="0"/>
              <a:t>8</a:t>
            </a:fld>
            <a:endParaRPr lang="de-DE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BCC4050F-E66F-8DC5-2D0E-2B4B51EAD387}"/>
              </a:ext>
            </a:extLst>
          </p:cNvPr>
          <p:cNvSpPr txBox="1"/>
          <p:nvPr/>
        </p:nvSpPr>
        <p:spPr>
          <a:xfrm>
            <a:off x="415787" y="1214734"/>
            <a:ext cx="11360425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The task force AVSR would like to hear the others group’s (GRs) perspective on the following paragraphs.</a:t>
            </a:r>
          </a:p>
          <a:p>
            <a:r>
              <a:rPr lang="en-GB" sz="2800" dirty="0"/>
              <a:t>The point is the differentiation between a classic automated feature (assisting system) and ADS:</a:t>
            </a:r>
          </a:p>
          <a:p>
            <a:endParaRPr lang="en-GB" dirty="0"/>
          </a:p>
          <a:p>
            <a:r>
              <a:rPr lang="en-GB" sz="2000" dirty="0"/>
              <a:t>A new definition 2.3.12.6. was agreed and a new paragraph 5.36. was found.</a:t>
            </a:r>
          </a:p>
          <a:p>
            <a:endParaRPr lang="en-GB" sz="2000" dirty="0"/>
          </a:p>
          <a:p>
            <a:r>
              <a:rPr lang="en-GB" sz="2000" dirty="0"/>
              <a:t>New paragraph 2.3.12.6. to read:</a:t>
            </a:r>
          </a:p>
          <a:p>
            <a:pPr marL="1079500" indent="-1079500">
              <a:spcAft>
                <a:spcPts val="600"/>
              </a:spcAft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[“2.3.12.6.	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automatic lighting functionality</a:t>
            </a:r>
            <a:r>
              <a:rPr lang="en-GB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which requires the driver to permanently monitor the environment and the vehicle/system performance,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not an ADS.</a:t>
            </a: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”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endParaRPr lang="de-DE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GB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GB" sz="2000" dirty="0"/>
          </a:p>
          <a:p>
            <a:r>
              <a:rPr lang="en-GB" sz="2000" dirty="0"/>
              <a:t>Suggestion for a new paragraph 5.36. to read:</a:t>
            </a:r>
          </a:p>
          <a:p>
            <a:pPr marL="1079500" indent="-1079500">
              <a:spcAft>
                <a:spcPts val="600"/>
              </a:spcAft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“[5.36.	“Automatic lighting or driving functionality, which requires the driver to permanently monitor the environment shall not be activated whilst an ADS is active.”]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07ACDE27-0F7F-5247-FAFB-3D3A0FCEED1C}"/>
              </a:ext>
            </a:extLst>
          </p:cNvPr>
          <p:cNvSpPr txBox="1"/>
          <p:nvPr/>
        </p:nvSpPr>
        <p:spPr>
          <a:xfrm>
            <a:off x="1217145" y="511277"/>
            <a:ext cx="80193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noProof="0" dirty="0"/>
              <a:t>3. Question:</a:t>
            </a:r>
          </a:p>
        </p:txBody>
      </p:sp>
    </p:spTree>
    <p:extLst>
      <p:ext uri="{BB962C8B-B14F-4D97-AF65-F5344CB8AC3E}">
        <p14:creationId xmlns:p14="http://schemas.microsoft.com/office/powerpoint/2010/main" val="4285794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A611A-B439-47EC-9AB0-62E646C29293}" type="slidenum">
              <a:rPr lang="de-DE" smtClean="0"/>
              <a:t>9</a:t>
            </a:fld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3DEE7309-EB1D-D1DA-5F98-9706BC2D9C97}"/>
              </a:ext>
            </a:extLst>
          </p:cNvPr>
          <p:cNvSpPr/>
          <p:nvPr/>
        </p:nvSpPr>
        <p:spPr>
          <a:xfrm>
            <a:off x="1262270" y="616226"/>
            <a:ext cx="10247243" cy="42042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BDB55CC-ECC4-7AF5-1F2D-977704503421}"/>
              </a:ext>
            </a:extLst>
          </p:cNvPr>
          <p:cNvSpPr txBox="1"/>
          <p:nvPr/>
        </p:nvSpPr>
        <p:spPr>
          <a:xfrm>
            <a:off x="884582" y="1096052"/>
            <a:ext cx="10167731" cy="52445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93763" indent="-893763">
              <a:lnSpc>
                <a:spcPct val="107000"/>
              </a:lnSpc>
              <a:spcAft>
                <a:spcPts val="800"/>
              </a:spcAft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5.37.		Whilst the ADS is active, any tell-tale information specified in paragraphs 5 and 6 of this UN Regulation shall be transmitted to the ADS.</a:t>
            </a:r>
            <a:endParaRPr lang="de-DE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93763" indent="-893763" defTabSz="893763">
              <a:lnSpc>
                <a:spcPct val="107000"/>
              </a:lnSpc>
              <a:spcAft>
                <a:spcPts val="800"/>
              </a:spcAft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5.38.	If not otherwise specified, all Requirements to this Regulation, related to the “driver” or “manual operation” assuming that the “ADS” is not active.</a:t>
            </a:r>
            <a:endParaRPr lang="de-DE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93763" indent="-893763">
              <a:lnSpc>
                <a:spcPct val="107000"/>
              </a:lnSpc>
              <a:spcAft>
                <a:spcPts val="800"/>
              </a:spcAft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5.39.		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an ADS is active and it is not otherwise specified, all active lighting functions prescribed in this Regulation shall be operated by the ADS"</a:t>
            </a:r>
            <a:endParaRPr lang="de-DE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9580" indent="-449580">
              <a:lnSpc>
                <a:spcPct val="107000"/>
              </a:lnSpc>
              <a:spcAft>
                <a:spcPts val="800"/>
              </a:spcAft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40.	In the case of vehicles categories X and Y  the following specifications will be apply:</a:t>
            </a:r>
            <a:endParaRPr lang="de-DE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5.40.1.	for vehicles of Category X will be disregard the presence of:</a:t>
            </a:r>
            <a:endParaRPr lang="de-DE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  <a:tabLst>
                <a:tab pos="1371600" algn="l"/>
              </a:tabLst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driver [and the related specifications];</a:t>
            </a:r>
            <a:endParaRPr lang="de-DE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99160" indent="-899160">
              <a:lnSpc>
                <a:spcPct val="107000"/>
              </a:lnSpc>
              <a:spcAft>
                <a:spcPts val="800"/>
              </a:spcAft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5.40.2.	for vehicles of the Category Y will be disregard the presence of:</a:t>
            </a:r>
            <a:endParaRPr lang="de-DE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  <a:tabLst>
                <a:tab pos="1371600" algn="l"/>
              </a:tabLst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person;</a:t>
            </a:r>
            <a:endParaRPr lang="de-DE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2" indent="-228600">
              <a:lnSpc>
                <a:spcPct val="107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  <a:tabLst>
                <a:tab pos="1371600" algn="l"/>
              </a:tabLst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Visible or audible tell-tales;</a:t>
            </a:r>
            <a:endParaRPr lang="de-DE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0" lvl="2" indent="-228600">
              <a:spcAft>
                <a:spcPts val="800"/>
              </a:spcAft>
              <a:buFont typeface="Times New Roman" panose="02020603050405020304" pitchFamily="18" charset="0"/>
              <a:buChar char="-"/>
              <a:tabLst>
                <a:tab pos="1371600" algn="l"/>
              </a:tabLst>
            </a:pP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manual functions ( e. g. </a:t>
            </a:r>
            <a:r>
              <a:rPr lang="en-GB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swiches</a:t>
            </a:r>
            <a:r>
              <a:rPr lang="en-GB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etc….).</a:t>
            </a:r>
            <a:endParaRPr lang="de-DE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5AD03D2-BB9C-4CA8-4C22-BA36D56DD824}"/>
              </a:ext>
            </a:extLst>
          </p:cNvPr>
          <p:cNvSpPr txBox="1"/>
          <p:nvPr/>
        </p:nvSpPr>
        <p:spPr>
          <a:xfrm>
            <a:off x="1217145" y="511277"/>
            <a:ext cx="80193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noProof="0" dirty="0"/>
              <a:t>3. Question continued:</a:t>
            </a:r>
          </a:p>
        </p:txBody>
      </p:sp>
    </p:spTree>
    <p:extLst>
      <p:ext uri="{BB962C8B-B14F-4D97-AF65-F5344CB8AC3E}">
        <p14:creationId xmlns:p14="http://schemas.microsoft.com/office/powerpoint/2010/main" val="3487927650"/>
      </p:ext>
    </p:extLst>
  </p:cSld>
  <p:clrMapOvr>
    <a:masterClrMapping/>
  </p:clrMapOvr>
</p:sld>
</file>

<file path=ppt/theme/theme1.xml><?xml version="1.0" encoding="utf-8"?>
<a:theme xmlns:a="http://schemas.openxmlformats.org/drawingml/2006/main" name="Rückblick">
  <a:themeElements>
    <a:clrScheme name="Rückblick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ückblic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ückblic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1_Rückblick">
  <a:themeElements>
    <a:clrScheme name="Rückblick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ückblic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ückblic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8422D08C252547BB1CFA7F78E2CB83" ma:contentTypeVersion="19" ma:contentTypeDescription="Create a new document." ma:contentTypeScope="" ma:versionID="957983f112ff70deb4ba3514eaba81b6">
  <xsd:schema xmlns:xsd="http://www.w3.org/2001/XMLSchema" xmlns:xs="http://www.w3.org/2001/XMLSchema" xmlns:p="http://schemas.microsoft.com/office/2006/metadata/properties" xmlns:ns2="4b4a1c0d-4a69-4996-a84a-fc699b9f49de" xmlns:ns3="acccb6d4-dbe5-46d2-b4d3-5733603d8cc6" xmlns:ns4="985ec44e-1bab-4c0b-9df0-6ba128686fc9" targetNamespace="http://schemas.microsoft.com/office/2006/metadata/properties" ma:root="true" ma:fieldsID="226e8c697896011a9f0e61e90df53f9c" ns2:_="" ns3:_="" ns4:_="">
    <xsd:import namespace="4b4a1c0d-4a69-4996-a84a-fc699b9f49de"/>
    <xsd:import namespace="acccb6d4-dbe5-46d2-b4d3-5733603d8cc6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4a1c0d-4a69-4996-a84a-fc699b9f49d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ccb6d4-dbe5-46d2-b4d3-5733603d8c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02cb41a6-c265-4598-b948-df01c7e084ec}" ma:internalName="TaxCatchAll" ma:showField="CatchAllData" ma:web="4b4a1c0d-4a69-4996-a84a-fc699b9f49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C2C6BFE-0CF5-4D2D-8A58-FF09247FCB2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F559986-CC6D-4030-8D59-F8DA879312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4a1c0d-4a69-4996-a84a-fc699b9f49de"/>
    <ds:schemaRef ds:uri="acccb6d4-dbe5-46d2-b4d3-5733603d8cc6"/>
    <ds:schemaRef ds:uri="985ec44e-1bab-4c0b-9df0-6ba128686f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TM02900769[[fn=Rückblick]]</Template>
  <TotalTime>0</TotalTime>
  <Words>958</Words>
  <Application>Microsoft Office PowerPoint</Application>
  <PresentationFormat>Widescreen</PresentationFormat>
  <Paragraphs>88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Times New Roman</vt:lpstr>
      <vt:lpstr>MS Mincho</vt:lpstr>
      <vt:lpstr>Calibri Light</vt:lpstr>
      <vt:lpstr>Calibri</vt:lpstr>
      <vt:lpstr>Arial</vt:lpstr>
      <vt:lpstr>Rückblick</vt:lpstr>
      <vt:lpstr>1_Rückblick</vt:lpstr>
      <vt:lpstr>Status Report and  Questions to GRVA TF FADS  from GRE TF AVSR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GRE TF AVSR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report, 29. Apr 2024</dc:title>
  <dc:subject>GRE TF Autonomous Vehicles Signalling Requirements (AVSR)</dc:subject>
  <dc:creator>Dr. K. Manz / L. Schwenkschuster</dc:creator>
  <cp:lastModifiedBy>Karl Manz</cp:lastModifiedBy>
  <cp:revision>224</cp:revision>
  <cp:lastPrinted>2023-03-17T10:28:06Z</cp:lastPrinted>
  <dcterms:created xsi:type="dcterms:W3CDTF">2018-05-09T09:15:54Z</dcterms:created>
  <dcterms:modified xsi:type="dcterms:W3CDTF">2025-02-05T08:41:15Z</dcterms:modified>
</cp:coreProperties>
</file>