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76" r:id="rId2"/>
    <p:sldId id="256" r:id="rId3"/>
    <p:sldId id="278" r:id="rId4"/>
    <p:sldId id="285" r:id="rId5"/>
    <p:sldId id="257" r:id="rId6"/>
    <p:sldId id="258" r:id="rId7"/>
    <p:sldId id="286" r:id="rId8"/>
    <p:sldId id="287" r:id="rId9"/>
    <p:sldId id="259" r:id="rId10"/>
    <p:sldId id="260" r:id="rId11"/>
    <p:sldId id="261" r:id="rId12"/>
    <p:sldId id="280" r:id="rId13"/>
    <p:sldId id="262" r:id="rId14"/>
    <p:sldId id="263" r:id="rId15"/>
    <p:sldId id="281" r:id="rId16"/>
    <p:sldId id="282" r:id="rId17"/>
    <p:sldId id="288" r:id="rId18"/>
    <p:sldId id="289" r:id="rId19"/>
    <p:sldId id="269" r:id="rId20"/>
    <p:sldId id="270" r:id="rId21"/>
    <p:sldId id="271" r:id="rId22"/>
    <p:sldId id="290" r:id="rId23"/>
    <p:sldId id="273" r:id="rId24"/>
    <p:sldId id="267" r:id="rId2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89" d="100"/>
          <a:sy n="89" d="100"/>
        </p:scale>
        <p:origin x="102"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23EB607-2942-1B12-93E8-85E3B64F812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1C208065-32B7-2342-C052-E86CDCF6F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5A93B48F-2E6B-204B-4A31-4F086F8C1E20}"/>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5" name="바닥글 개체 틀 4">
            <a:extLst>
              <a:ext uri="{FF2B5EF4-FFF2-40B4-BE49-F238E27FC236}">
                <a16:creationId xmlns:a16="http://schemas.microsoft.com/office/drawing/2014/main" id="{19472710-D11D-DC72-32AC-3F797F5E898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59B16E0-8D0A-784C-62DB-988162483834}"/>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131941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6E35DD-15EF-CEEB-9523-D4E7F4D098F6}"/>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DE32E8D-7E86-29B1-C345-9CBCD589F982}"/>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518A059-F09B-C6BF-58A0-0794781D5B7B}"/>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5" name="바닥글 개체 틀 4">
            <a:extLst>
              <a:ext uri="{FF2B5EF4-FFF2-40B4-BE49-F238E27FC236}">
                <a16:creationId xmlns:a16="http://schemas.microsoft.com/office/drawing/2014/main" id="{79AA031B-EF8A-6005-E5BC-E8E9308EE4C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18DFC56-224C-33F4-8E2F-CEA3DBA3068D}"/>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22125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01F7B9E-7BB2-E3B7-F218-41D38466208E}"/>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1CB03014-241A-EE18-75B7-59BA5EB87BBB}"/>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55D350D-1C61-2C58-23D9-59C7853C50A0}"/>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5" name="바닥글 개체 틀 4">
            <a:extLst>
              <a:ext uri="{FF2B5EF4-FFF2-40B4-BE49-F238E27FC236}">
                <a16:creationId xmlns:a16="http://schemas.microsoft.com/office/drawing/2014/main" id="{1A8E4F76-FBB1-EF1D-70A8-26F50C4B3E9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856661E-9F41-E806-8334-9E13A6558BB9}"/>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388701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5FE7A6-274D-5A26-86B5-0F6A92A3FE14}"/>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ECB32860-A87F-0D14-B19B-563987199B9F}"/>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92064CD-C4BD-2E57-AD32-7C947C291E2C}"/>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5" name="바닥글 개체 틀 4">
            <a:extLst>
              <a:ext uri="{FF2B5EF4-FFF2-40B4-BE49-F238E27FC236}">
                <a16:creationId xmlns:a16="http://schemas.microsoft.com/office/drawing/2014/main" id="{00F65D27-9EDF-E596-60B1-0C40259F716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C3286E2-5828-B23B-8DF2-B36933F27FC1}"/>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372678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67DD83A-1C44-6533-55AF-11D6A43F08AA}"/>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F069CB5D-9573-B708-2643-35DDDDF53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D42884C8-08E5-81AE-5B79-ED0EC10D94E7}"/>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5" name="바닥글 개체 틀 4">
            <a:extLst>
              <a:ext uri="{FF2B5EF4-FFF2-40B4-BE49-F238E27FC236}">
                <a16:creationId xmlns:a16="http://schemas.microsoft.com/office/drawing/2014/main" id="{A16D3BF6-A1F4-3760-B8D6-6FE885F64AE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DCA60EA-B5F7-FB74-D181-91851C703FD5}"/>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53882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8DA0BC3-A1E6-2755-9F44-4086E2CCBD4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EF29DC9-6492-23A9-6593-A30D816A5DBB}"/>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C2EB92BF-1799-731E-BE06-4F68993E89DC}"/>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D08FFCA7-C5B2-1773-BB36-C38693996A05}"/>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6" name="바닥글 개체 틀 5">
            <a:extLst>
              <a:ext uri="{FF2B5EF4-FFF2-40B4-BE49-F238E27FC236}">
                <a16:creationId xmlns:a16="http://schemas.microsoft.com/office/drawing/2014/main" id="{ED36F136-99D9-96C2-70FA-D54EE9959B0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47B2A2B-01E6-D291-193A-FE8291CD4C0A}"/>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305288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28D1A2-5D61-4E07-DDCC-E65E1E6687E3}"/>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63CDDB77-C81E-5B6C-AE68-308210C49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4706108D-0D9A-6FEF-5732-5428A99B99DD}"/>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7E7BDC2B-47C4-A8E9-BE6E-2114BF644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D156D6F2-D887-9416-259A-A4A9B908F366}"/>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CD1F189D-F0A5-72D5-3F9B-1C0D92FB1E07}"/>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8" name="바닥글 개체 틀 7">
            <a:extLst>
              <a:ext uri="{FF2B5EF4-FFF2-40B4-BE49-F238E27FC236}">
                <a16:creationId xmlns:a16="http://schemas.microsoft.com/office/drawing/2014/main" id="{EF69BB5C-0536-830F-996A-F0B52AE92B44}"/>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8E89864-7244-BFD8-B153-7A3CB5FBE7F5}"/>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73411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E0068F2-E6A1-533A-B779-201F8F548151}"/>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66CD7601-25B8-E01C-B067-D72DC17C72EA}"/>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4" name="바닥글 개체 틀 3">
            <a:extLst>
              <a:ext uri="{FF2B5EF4-FFF2-40B4-BE49-F238E27FC236}">
                <a16:creationId xmlns:a16="http://schemas.microsoft.com/office/drawing/2014/main" id="{36694626-1D9A-02AC-8FEC-A4E8F5A92C6C}"/>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28195E97-CA1C-716B-7CFB-A0A685C3FF19}"/>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7735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CD7386A9-2C23-738C-2769-19467EC50E5C}"/>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3" name="바닥글 개체 틀 2">
            <a:extLst>
              <a:ext uri="{FF2B5EF4-FFF2-40B4-BE49-F238E27FC236}">
                <a16:creationId xmlns:a16="http://schemas.microsoft.com/office/drawing/2014/main" id="{97F85A72-A32E-F0B3-6189-55D8FA20894E}"/>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8616FE40-6669-29CA-78DB-BE4A2CA5CC84}"/>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312144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97F07F-85E1-2529-F986-83EC8BE4D7F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B1BC8F43-1AFA-582D-C484-85E120515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DFB45483-3AC7-552F-F923-4A79596DE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8F90029C-FB6B-B75A-391E-2A9DAD9959D9}"/>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6" name="바닥글 개체 틀 5">
            <a:extLst>
              <a:ext uri="{FF2B5EF4-FFF2-40B4-BE49-F238E27FC236}">
                <a16:creationId xmlns:a16="http://schemas.microsoft.com/office/drawing/2014/main" id="{89E14E23-9357-4B70-BB54-0A597654DCD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EF26295-3BB4-B216-5596-93F3156B2246}"/>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201003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B6DCD3D-639F-751C-660D-273D77A2185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1C14DE6C-8C0C-A9EF-F220-57E207F26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BA7813A3-94BF-4C7A-C5EE-8CDED8551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20702E95-56B9-1E3F-2ECD-4AE1A85189E5}"/>
              </a:ext>
            </a:extLst>
          </p:cNvPr>
          <p:cNvSpPr>
            <a:spLocks noGrp="1"/>
          </p:cNvSpPr>
          <p:nvPr>
            <p:ph type="dt" sz="half" idx="10"/>
          </p:nvPr>
        </p:nvSpPr>
        <p:spPr/>
        <p:txBody>
          <a:bodyPr/>
          <a:lstStyle/>
          <a:p>
            <a:fld id="{82574294-11F6-45A5-B404-5F9CF55AD4E8}" type="datetimeFigureOut">
              <a:rPr lang="ko-KR" altLang="en-US" smtClean="0"/>
              <a:t>2025-07-15</a:t>
            </a:fld>
            <a:endParaRPr lang="ko-KR" altLang="en-US"/>
          </a:p>
        </p:txBody>
      </p:sp>
      <p:sp>
        <p:nvSpPr>
          <p:cNvPr id="6" name="바닥글 개체 틀 5">
            <a:extLst>
              <a:ext uri="{FF2B5EF4-FFF2-40B4-BE49-F238E27FC236}">
                <a16:creationId xmlns:a16="http://schemas.microsoft.com/office/drawing/2014/main" id="{A27CF87E-BB45-9637-649D-E22D86603EF3}"/>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5645DDA-B5D1-2CE5-0F6F-976EA0950E48}"/>
              </a:ext>
            </a:extLst>
          </p:cNvPr>
          <p:cNvSpPr>
            <a:spLocks noGrp="1"/>
          </p:cNvSpPr>
          <p:nvPr>
            <p:ph type="sldNum" sz="quarter" idx="12"/>
          </p:nvPr>
        </p:nvSpPr>
        <p:spPr/>
        <p:txBody>
          <a:body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428260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144F41FD-3239-3652-DCF6-C78AF8B5C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C586612-3745-5645-9455-9DE2110EE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25C2859-5E09-92D6-3077-91B15CEE1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74294-11F6-45A5-B404-5F9CF55AD4E8}" type="datetimeFigureOut">
              <a:rPr lang="ko-KR" altLang="en-US" smtClean="0"/>
              <a:t>2025-07-15</a:t>
            </a:fld>
            <a:endParaRPr lang="ko-KR" altLang="en-US"/>
          </a:p>
        </p:txBody>
      </p:sp>
      <p:sp>
        <p:nvSpPr>
          <p:cNvPr id="5" name="바닥글 개체 틀 4">
            <a:extLst>
              <a:ext uri="{FF2B5EF4-FFF2-40B4-BE49-F238E27FC236}">
                <a16:creationId xmlns:a16="http://schemas.microsoft.com/office/drawing/2014/main" id="{BE5840D4-3E2A-9C22-6AA9-AA0C24D6E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56E19E7B-8C8A-B6C6-51DB-C70EBC00C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9FC63-F4D8-41C4-92AD-CA4421E05D85}" type="slidenum">
              <a:rPr lang="ko-KR" altLang="en-US" smtClean="0"/>
              <a:t>‹#›</a:t>
            </a:fld>
            <a:endParaRPr lang="ko-KR" altLang="en-US"/>
          </a:p>
        </p:txBody>
      </p:sp>
    </p:spTree>
    <p:extLst>
      <p:ext uri="{BB962C8B-B14F-4D97-AF65-F5344CB8AC3E}">
        <p14:creationId xmlns:p14="http://schemas.microsoft.com/office/powerpoint/2010/main" val="557049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FFC26-BA76-B0CC-62F1-84F2125588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E26131C-287E-D995-BE0C-F784CD2C75C7}"/>
              </a:ext>
            </a:extLst>
          </p:cNvPr>
          <p:cNvSpPr txBox="1"/>
          <p:nvPr/>
        </p:nvSpPr>
        <p:spPr>
          <a:xfrm>
            <a:off x="727586" y="2191347"/>
            <a:ext cx="10923639" cy="584775"/>
          </a:xfrm>
          <a:prstGeom prst="rect">
            <a:avLst/>
          </a:prstGeom>
          <a:noFill/>
        </p:spPr>
        <p:txBody>
          <a:bodyPr wrap="square">
            <a:spAutoFit/>
          </a:bodyPr>
          <a:lstStyle/>
          <a:p>
            <a:pPr>
              <a:buNone/>
            </a:pPr>
            <a:r>
              <a:rPr lang="en-US" altLang="ko-KR" sz="3200" dirty="0"/>
              <a:t>Review / Answer to comments on “Production” part(SG3)</a:t>
            </a:r>
            <a:endParaRPr lang="en-US" altLang="ko-KR" sz="3200" dirty="0">
              <a:effectLst/>
              <a:latin typeface="Arial" panose="020B0604020202020204" pitchFamily="34" charset="0"/>
            </a:endParaRPr>
          </a:p>
        </p:txBody>
      </p:sp>
      <p:sp>
        <p:nvSpPr>
          <p:cNvPr id="3" name="TextBox 2">
            <a:extLst>
              <a:ext uri="{FF2B5EF4-FFF2-40B4-BE49-F238E27FC236}">
                <a16:creationId xmlns:a16="http://schemas.microsoft.com/office/drawing/2014/main" id="{94E07A2C-EB99-E021-6A6A-CD1F0B4F6437}"/>
              </a:ext>
            </a:extLst>
          </p:cNvPr>
          <p:cNvSpPr txBox="1"/>
          <p:nvPr/>
        </p:nvSpPr>
        <p:spPr>
          <a:xfrm>
            <a:off x="5348748" y="3660070"/>
            <a:ext cx="6096000" cy="2531783"/>
          </a:xfrm>
          <a:prstGeom prst="rect">
            <a:avLst/>
          </a:prstGeom>
          <a:noFill/>
        </p:spPr>
        <p:txBody>
          <a:bodyPr wrap="square">
            <a:spAutoFit/>
          </a:bodyPr>
          <a:lstStyle/>
          <a:p>
            <a:pPr algn="r">
              <a:lnSpc>
                <a:spcPct val="150000"/>
              </a:lnSpc>
            </a:pPr>
            <a:r>
              <a:rPr lang="en-US" altLang="ko-KR" dirty="0"/>
              <a:t>Leading team:  </a:t>
            </a:r>
          </a:p>
          <a:p>
            <a:pPr algn="r">
              <a:lnSpc>
                <a:spcPct val="150000"/>
              </a:lnSpc>
            </a:pPr>
            <a:r>
              <a:rPr lang="en-US" altLang="ko-KR" dirty="0" err="1"/>
              <a:t>Hwansoo</a:t>
            </a:r>
            <a:r>
              <a:rPr lang="en-US" altLang="ko-KR" dirty="0"/>
              <a:t> Chong (NIER)</a:t>
            </a:r>
          </a:p>
          <a:p>
            <a:pPr algn="r">
              <a:lnSpc>
                <a:spcPct val="150000"/>
              </a:lnSpc>
            </a:pPr>
            <a:r>
              <a:rPr lang="en-US" altLang="ko-KR" dirty="0"/>
              <a:t>Tina Dettmer (OICA)</a:t>
            </a:r>
          </a:p>
          <a:p>
            <a:pPr algn="r">
              <a:lnSpc>
                <a:spcPct val="150000"/>
              </a:lnSpc>
            </a:pPr>
            <a:r>
              <a:rPr lang="en-US" altLang="ko-KR" dirty="0"/>
              <a:t>George </a:t>
            </a:r>
            <a:r>
              <a:rPr lang="en-US" altLang="ko-KR" dirty="0" err="1"/>
              <a:t>Benedian</a:t>
            </a:r>
            <a:r>
              <a:rPr lang="en-US" altLang="ko-KR" dirty="0"/>
              <a:t>(OICA)  </a:t>
            </a:r>
            <a:r>
              <a:rPr lang="ko-KR" altLang="en-US" dirty="0"/>
              <a:t> </a:t>
            </a:r>
            <a:endParaRPr lang="en-US" altLang="ko-KR" dirty="0"/>
          </a:p>
          <a:p>
            <a:pPr algn="r">
              <a:lnSpc>
                <a:spcPct val="150000"/>
              </a:lnSpc>
            </a:pPr>
            <a:r>
              <a:rPr lang="en-US" altLang="ko-KR" dirty="0"/>
              <a:t>Ansgar Christ (CLEPA)</a:t>
            </a:r>
          </a:p>
          <a:p>
            <a:pPr algn="r">
              <a:lnSpc>
                <a:spcPct val="150000"/>
              </a:lnSpc>
            </a:pPr>
            <a:r>
              <a:rPr lang="en-US" altLang="ko-KR" dirty="0" err="1"/>
              <a:t>Tongzhu</a:t>
            </a:r>
            <a:r>
              <a:rPr lang="en-US" altLang="ko-KR" dirty="0"/>
              <a:t> Zhang (CATARC)</a:t>
            </a:r>
            <a:endParaRPr lang="ko-KR" altLang="en-US" dirty="0"/>
          </a:p>
        </p:txBody>
      </p:sp>
    </p:spTree>
    <p:extLst>
      <p:ext uri="{BB962C8B-B14F-4D97-AF65-F5344CB8AC3E}">
        <p14:creationId xmlns:p14="http://schemas.microsoft.com/office/powerpoint/2010/main" val="349329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20EA2-F642-159B-784A-5621C35DB959}"/>
            </a:ext>
          </a:extLst>
        </p:cNvPr>
        <p:cNvGrpSpPr/>
        <p:nvPr/>
      </p:nvGrpSpPr>
      <p:grpSpPr>
        <a:xfrm>
          <a:off x="0" y="0"/>
          <a:ext cx="0" cy="0"/>
          <a:chOff x="0" y="0"/>
          <a:chExt cx="0" cy="0"/>
        </a:xfrm>
      </p:grpSpPr>
      <p:pic>
        <p:nvPicPr>
          <p:cNvPr id="19" name="그림 18">
            <a:extLst>
              <a:ext uri="{FF2B5EF4-FFF2-40B4-BE49-F238E27FC236}">
                <a16:creationId xmlns:a16="http://schemas.microsoft.com/office/drawing/2014/main" id="{F4644B85-3F19-42E0-9A3B-C6B11AF5419E}"/>
              </a:ext>
            </a:extLst>
          </p:cNvPr>
          <p:cNvPicPr>
            <a:picLocks noChangeAspect="1"/>
          </p:cNvPicPr>
          <p:nvPr/>
        </p:nvPicPr>
        <p:blipFill rotWithShape="1">
          <a:blip r:embed="rId2"/>
          <a:srcRect l="4324" t="31529" r="42575" b="9960"/>
          <a:stretch/>
        </p:blipFill>
        <p:spPr>
          <a:xfrm>
            <a:off x="225908" y="204395"/>
            <a:ext cx="6704639" cy="6099586"/>
          </a:xfrm>
          <a:prstGeom prst="rect">
            <a:avLst/>
          </a:prstGeom>
        </p:spPr>
      </p:pic>
      <p:sp>
        <p:nvSpPr>
          <p:cNvPr id="20" name="직사각형 19">
            <a:extLst>
              <a:ext uri="{FF2B5EF4-FFF2-40B4-BE49-F238E27FC236}">
                <a16:creationId xmlns:a16="http://schemas.microsoft.com/office/drawing/2014/main" id="{5768F1E6-9222-465F-AB34-1CC71F2F9AC3}"/>
              </a:ext>
            </a:extLst>
          </p:cNvPr>
          <p:cNvSpPr/>
          <p:nvPr/>
        </p:nvSpPr>
        <p:spPr>
          <a:xfrm>
            <a:off x="7457672" y="356682"/>
            <a:ext cx="4686748" cy="3139321"/>
          </a:xfrm>
          <a:prstGeom prst="rect">
            <a:avLst/>
          </a:prstGeom>
        </p:spPr>
        <p:txBody>
          <a:bodyPr wrap="square">
            <a:spAutoFit/>
          </a:bodyPr>
          <a:lstStyle/>
          <a:p>
            <a:r>
              <a:rPr lang="en-US" altLang="ko-KR" dirty="0">
                <a:latin typeface="Malgun Gothic" panose="020B0503020000020004" pitchFamily="50" charset="-127"/>
                <a:ea typeface="Malgun Gothic" panose="020B0503020000020004" pitchFamily="50" charset="-127"/>
              </a:rPr>
              <a:t>[SG7 leader comment] : I merged here the proposal of SG1 and SG3 - they are aligned. (pp46, MIR Caroline)</a:t>
            </a:r>
          </a:p>
          <a:p>
            <a:endParaRPr lang="en-US" altLang="ko-KR" dirty="0">
              <a:latin typeface="Malgun Gothic" panose="020B0503020000020004" pitchFamily="50" charset="-127"/>
              <a:ea typeface="Malgun Gothic" panose="020B0503020000020004" pitchFamily="50" charset="-127"/>
            </a:endParaRPr>
          </a:p>
          <a:p>
            <a:r>
              <a:rPr lang="en-US" altLang="ko-KR" dirty="0">
                <a:solidFill>
                  <a:srgbClr val="00B050"/>
                </a:solidFill>
                <a:latin typeface="Malgun Gothic" panose="020B0503020000020004" pitchFamily="50" charset="-127"/>
                <a:ea typeface="Malgun Gothic" panose="020B0503020000020004" pitchFamily="50" charset="-127"/>
              </a:rPr>
              <a:t>A: </a:t>
            </a:r>
            <a:r>
              <a:rPr lang="en-GB" altLang="ko-KR" dirty="0">
                <a:solidFill>
                  <a:srgbClr val="00B050"/>
                </a:solidFill>
              </a:rPr>
              <a:t>Title is misleading as the section refers to additional separate reporting of specific CFP contributions.</a:t>
            </a:r>
          </a:p>
          <a:p>
            <a:endParaRPr lang="en-GB" altLang="ko-KR" dirty="0">
              <a:solidFill>
                <a:srgbClr val="00B050"/>
              </a:solidFill>
            </a:endParaRPr>
          </a:p>
          <a:p>
            <a:r>
              <a:rPr lang="en-GB" altLang="ko-KR" dirty="0">
                <a:solidFill>
                  <a:srgbClr val="00B050"/>
                </a:solidFill>
              </a:rPr>
              <a:t>This not related to the rep. vehicle section. Mistake with numbering -&gt; SG7 has to adjust it.</a:t>
            </a:r>
            <a:r>
              <a:rPr lang="en-US" altLang="ko-KR" dirty="0">
                <a:solidFill>
                  <a:srgbClr val="00B050"/>
                </a:solidFill>
                <a:latin typeface="Malgun Gothic" panose="020B0503020000020004" pitchFamily="50" charset="-127"/>
                <a:ea typeface="Malgun Gothic" panose="020B0503020000020004" pitchFamily="50" charset="-127"/>
              </a:rPr>
              <a:t> </a:t>
            </a:r>
            <a:endParaRPr lang="en-US" altLang="ko-KR" sz="2000" dirty="0">
              <a:solidFill>
                <a:srgbClr val="00B050"/>
              </a:solidFill>
              <a:latin typeface="Arial" panose="020B0604020202020204" pitchFamily="34" charset="0"/>
            </a:endParaRPr>
          </a:p>
        </p:txBody>
      </p:sp>
      <p:cxnSp>
        <p:nvCxnSpPr>
          <p:cNvPr id="22" name="직선 연결선 21">
            <a:extLst>
              <a:ext uri="{FF2B5EF4-FFF2-40B4-BE49-F238E27FC236}">
                <a16:creationId xmlns:a16="http://schemas.microsoft.com/office/drawing/2014/main" id="{3971DD77-FF2B-4CC9-80CF-1192BCB34164}"/>
              </a:ext>
            </a:extLst>
          </p:cNvPr>
          <p:cNvCxnSpPr>
            <a:cxnSpLocks/>
          </p:cNvCxnSpPr>
          <p:nvPr/>
        </p:nvCxnSpPr>
        <p:spPr>
          <a:xfrm>
            <a:off x="753033" y="903641"/>
            <a:ext cx="22591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18351D6-FCA7-428F-AB40-BAA5F0E26385}"/>
              </a:ext>
            </a:extLst>
          </p:cNvPr>
          <p:cNvSpPr txBox="1"/>
          <p:nvPr/>
        </p:nvSpPr>
        <p:spPr>
          <a:xfrm>
            <a:off x="564774" y="369352"/>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6</a:t>
            </a:r>
            <a:endParaRPr lang="ko-KR" altLang="en-US" dirty="0">
              <a:solidFill>
                <a:srgbClr val="FF0000"/>
              </a:solidFill>
            </a:endParaRPr>
          </a:p>
        </p:txBody>
      </p:sp>
      <p:sp>
        <p:nvSpPr>
          <p:cNvPr id="25" name="TextBox 24">
            <a:extLst>
              <a:ext uri="{FF2B5EF4-FFF2-40B4-BE49-F238E27FC236}">
                <a16:creationId xmlns:a16="http://schemas.microsoft.com/office/drawing/2014/main" id="{4DC2D5EA-4283-4E4F-B727-A7931830C8AA}"/>
              </a:ext>
            </a:extLst>
          </p:cNvPr>
          <p:cNvSpPr txBox="1"/>
          <p:nvPr/>
        </p:nvSpPr>
        <p:spPr>
          <a:xfrm>
            <a:off x="7081154" y="401625"/>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6</a:t>
            </a:r>
            <a:endParaRPr lang="ko-KR" altLang="en-US" dirty="0">
              <a:solidFill>
                <a:srgbClr val="FF0000"/>
              </a:solidFill>
            </a:endParaRPr>
          </a:p>
        </p:txBody>
      </p:sp>
      <p:sp>
        <p:nvSpPr>
          <p:cNvPr id="7" name="TextBox 6">
            <a:extLst>
              <a:ext uri="{FF2B5EF4-FFF2-40B4-BE49-F238E27FC236}">
                <a16:creationId xmlns:a16="http://schemas.microsoft.com/office/drawing/2014/main" id="{050AA202-0904-4B6C-B809-9ED1FCF62B1A}"/>
              </a:ext>
            </a:extLst>
          </p:cNvPr>
          <p:cNvSpPr txBox="1"/>
          <p:nvPr/>
        </p:nvSpPr>
        <p:spPr>
          <a:xfrm>
            <a:off x="7564363" y="4349124"/>
            <a:ext cx="3602075" cy="1092607"/>
          </a:xfrm>
          <a:prstGeom prst="rect">
            <a:avLst/>
          </a:prstGeom>
          <a:noFill/>
        </p:spPr>
        <p:txBody>
          <a:bodyPr wrap="square">
            <a:spAutoFit/>
          </a:bodyPr>
          <a:lstStyle/>
          <a:p>
            <a:pPr>
              <a:buNone/>
            </a:pPr>
            <a:r>
              <a:rPr lang="en-US" altLang="ko-KR" sz="3000" dirty="0">
                <a:solidFill>
                  <a:srgbClr val="0070C0"/>
                </a:solidFill>
                <a:latin typeface="Malgun Gothic" panose="020B0503020000020004" pitchFamily="50" charset="-127"/>
                <a:ea typeface="Malgun Gothic" panose="020B0503020000020004" pitchFamily="50" charset="-127"/>
              </a:rPr>
              <a:t>Fixed</a:t>
            </a:r>
          </a:p>
          <a:p>
            <a:pPr>
              <a:buNone/>
            </a:pPr>
            <a:endParaRPr lang="en-US" altLang="ko-KR" sz="500" dirty="0">
              <a:solidFill>
                <a:srgbClr val="0070C0"/>
              </a:solidFill>
              <a:latin typeface="Malgun Gothic" panose="020B0503020000020004" pitchFamily="50" charset="-127"/>
              <a:ea typeface="Malgun Gothic" panose="020B0503020000020004" pitchFamily="50" charset="-127"/>
            </a:endParaRPr>
          </a:p>
          <a:p>
            <a:pPr>
              <a:buNone/>
            </a:pPr>
            <a:r>
              <a:rPr lang="en-US" altLang="ko-KR" sz="3000" dirty="0">
                <a:solidFill>
                  <a:srgbClr val="0070C0"/>
                </a:solidFill>
                <a:effectLst/>
                <a:latin typeface="Malgun Gothic" panose="020B0503020000020004" pitchFamily="50" charset="-127"/>
                <a:ea typeface="Malgun Gothic" panose="020B0503020000020004" pitchFamily="50" charset="-127"/>
              </a:rPr>
              <a:t>3.2.8.8.4 </a:t>
            </a:r>
            <a:r>
              <a:rPr lang="en-US" altLang="ko-KR" sz="3000" dirty="0">
                <a:solidFill>
                  <a:srgbClr val="0070C0"/>
                </a:solidFill>
                <a:effectLst/>
                <a:latin typeface="HY견고딕" panose="02030600000101010101" pitchFamily="18" charset="-127"/>
                <a:ea typeface="HY견고딕" panose="02030600000101010101" pitchFamily="18" charset="-127"/>
              </a:rPr>
              <a:t>→ 3.2.11</a:t>
            </a:r>
            <a:endParaRPr lang="en-US" altLang="ko-KR" sz="300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102534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7AF4-C094-36DB-EF2E-D69C823D88DE}"/>
            </a:ext>
          </a:extLst>
        </p:cNvPr>
        <p:cNvGrpSpPr/>
        <p:nvPr/>
      </p:nvGrpSpPr>
      <p:grpSpPr>
        <a:xfrm>
          <a:off x="0" y="0"/>
          <a:ext cx="0" cy="0"/>
          <a:chOff x="0" y="0"/>
          <a:chExt cx="0" cy="0"/>
        </a:xfrm>
      </p:grpSpPr>
      <p:pic>
        <p:nvPicPr>
          <p:cNvPr id="17" name="그림 16">
            <a:extLst>
              <a:ext uri="{FF2B5EF4-FFF2-40B4-BE49-F238E27FC236}">
                <a16:creationId xmlns:a16="http://schemas.microsoft.com/office/drawing/2014/main" id="{D829EDB4-E300-477A-B46B-9A5932263D21}"/>
              </a:ext>
            </a:extLst>
          </p:cNvPr>
          <p:cNvPicPr>
            <a:picLocks noChangeAspect="1"/>
          </p:cNvPicPr>
          <p:nvPr/>
        </p:nvPicPr>
        <p:blipFill rotWithShape="1">
          <a:blip r:embed="rId2"/>
          <a:srcRect l="4066" t="42667" r="42703" b="25884"/>
          <a:stretch/>
        </p:blipFill>
        <p:spPr>
          <a:xfrm>
            <a:off x="96819" y="118335"/>
            <a:ext cx="7498080" cy="3657600"/>
          </a:xfrm>
          <a:prstGeom prst="rect">
            <a:avLst/>
          </a:prstGeom>
        </p:spPr>
      </p:pic>
      <p:sp>
        <p:nvSpPr>
          <p:cNvPr id="18" name="TextBox 17">
            <a:extLst>
              <a:ext uri="{FF2B5EF4-FFF2-40B4-BE49-F238E27FC236}">
                <a16:creationId xmlns:a16="http://schemas.microsoft.com/office/drawing/2014/main" id="{F6AA9FF4-EF7A-46D0-8801-FC21B74A949A}"/>
              </a:ext>
            </a:extLst>
          </p:cNvPr>
          <p:cNvSpPr txBox="1"/>
          <p:nvPr/>
        </p:nvSpPr>
        <p:spPr>
          <a:xfrm>
            <a:off x="96818" y="3942121"/>
            <a:ext cx="11897957" cy="1846659"/>
          </a:xfrm>
          <a:prstGeom prst="rect">
            <a:avLst/>
          </a:prstGeom>
          <a:noFill/>
        </p:spPr>
        <p:txBody>
          <a:bodyPr wrap="square">
            <a:spAutoFit/>
          </a:bodyPr>
          <a:lstStyle/>
          <a:p>
            <a:r>
              <a:rPr lang="en-US" altLang="ko-KR" sz="1800" dirty="0">
                <a:effectLst/>
                <a:latin typeface="Malgun Gothic" panose="020B0503020000020004" pitchFamily="50" charset="-127"/>
                <a:ea typeface="Malgun Gothic" panose="020B0503020000020004" pitchFamily="50" charset="-127"/>
              </a:rPr>
              <a:t>“define "primary data" correctly (there is a bunch of inconsistent and/or odd description), then motivate the practitioners to increase the usage of "primary data", or clearly require which data need to be "primary“”</a:t>
            </a:r>
          </a:p>
          <a:p>
            <a:r>
              <a:rPr lang="en-US" altLang="ko-KR" dirty="0">
                <a:latin typeface="Malgun Gothic" panose="020B0503020000020004" pitchFamily="50" charset="-127"/>
                <a:ea typeface="Malgun Gothic" panose="020B0503020000020004" pitchFamily="50" charset="-127"/>
              </a:rPr>
              <a:t>(pp46, c</a:t>
            </a:r>
            <a:r>
              <a:rPr lang="en-US" altLang="ko-KR" dirty="0"/>
              <a:t>ommented by JPN)</a:t>
            </a:r>
          </a:p>
          <a:p>
            <a:endParaRPr lang="en-US" altLang="ko-KR" sz="2000" dirty="0">
              <a:effectLst/>
              <a:latin typeface="Arial" panose="020B0604020202020204" pitchFamily="34" charset="0"/>
            </a:endParaRPr>
          </a:p>
          <a:p>
            <a:pPr latinLnBrk="0"/>
            <a:r>
              <a:rPr lang="en-GB" altLang="ko-KR" sz="2000" dirty="0">
                <a:solidFill>
                  <a:srgbClr val="00B050"/>
                </a:solidFill>
              </a:rPr>
              <a:t>A:  </a:t>
            </a:r>
            <a:r>
              <a:rPr lang="en-US" altLang="ko-KR" sz="2000" dirty="0">
                <a:solidFill>
                  <a:srgbClr val="00B050"/>
                </a:solidFill>
                <a:latin typeface="Arial" panose="020B0604020202020204" pitchFamily="34" charset="0"/>
              </a:rPr>
              <a:t>A: </a:t>
            </a:r>
            <a:r>
              <a:rPr lang="en-GB" altLang="ko-KR" sz="2000" dirty="0">
                <a:solidFill>
                  <a:srgbClr val="00B050"/>
                </a:solidFill>
              </a:rPr>
              <a:t>Contributions from various sources were included and led to inconsistencies (see e.g.       ). </a:t>
            </a:r>
          </a:p>
          <a:p>
            <a:pPr latinLnBrk="0"/>
            <a:r>
              <a:rPr lang="en-GB" altLang="ko-KR" sz="2000" dirty="0">
                <a:solidFill>
                  <a:srgbClr val="00B050"/>
                </a:solidFill>
              </a:rPr>
              <a:t>    Revised text is proposed for the revised draft that ensures consistency and the OICA comment!</a:t>
            </a:r>
            <a:endParaRPr lang="en-US" altLang="ko-KR" sz="2000" dirty="0">
              <a:latin typeface="Arial" panose="020B0604020202020204" pitchFamily="34" charset="0"/>
            </a:endParaRPr>
          </a:p>
        </p:txBody>
      </p:sp>
      <p:sp>
        <p:nvSpPr>
          <p:cNvPr id="19" name="TextBox 18">
            <a:extLst>
              <a:ext uri="{FF2B5EF4-FFF2-40B4-BE49-F238E27FC236}">
                <a16:creationId xmlns:a16="http://schemas.microsoft.com/office/drawing/2014/main" id="{D11C0CBE-32B2-495C-882C-7838B2573CBF}"/>
              </a:ext>
            </a:extLst>
          </p:cNvPr>
          <p:cNvSpPr txBox="1"/>
          <p:nvPr/>
        </p:nvSpPr>
        <p:spPr>
          <a:xfrm>
            <a:off x="325352" y="0"/>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7</a:t>
            </a:r>
            <a:endParaRPr lang="ko-KR" altLang="en-US" dirty="0">
              <a:solidFill>
                <a:srgbClr val="FF0000"/>
              </a:solidFill>
            </a:endParaRPr>
          </a:p>
        </p:txBody>
      </p:sp>
      <p:sp>
        <p:nvSpPr>
          <p:cNvPr id="20" name="TextBox 19">
            <a:extLst>
              <a:ext uri="{FF2B5EF4-FFF2-40B4-BE49-F238E27FC236}">
                <a16:creationId xmlns:a16="http://schemas.microsoft.com/office/drawing/2014/main" id="{72105A6D-A1BE-4D9C-BF70-29C8947332CC}"/>
              </a:ext>
            </a:extLst>
          </p:cNvPr>
          <p:cNvSpPr txBox="1"/>
          <p:nvPr/>
        </p:nvSpPr>
        <p:spPr>
          <a:xfrm>
            <a:off x="0" y="3602550"/>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7</a:t>
            </a:r>
            <a:endParaRPr lang="ko-KR" altLang="en-US" dirty="0">
              <a:solidFill>
                <a:srgbClr val="FF0000"/>
              </a:solidFill>
            </a:endParaRPr>
          </a:p>
        </p:txBody>
      </p:sp>
      <p:sp>
        <p:nvSpPr>
          <p:cNvPr id="21" name="TextBox 20">
            <a:extLst>
              <a:ext uri="{FF2B5EF4-FFF2-40B4-BE49-F238E27FC236}">
                <a16:creationId xmlns:a16="http://schemas.microsoft.com/office/drawing/2014/main" id="{6F287851-C64D-45A5-93E7-AC72C6413B0B}"/>
              </a:ext>
            </a:extLst>
          </p:cNvPr>
          <p:cNvSpPr txBox="1"/>
          <p:nvPr/>
        </p:nvSpPr>
        <p:spPr>
          <a:xfrm>
            <a:off x="10892120" y="5081756"/>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8</a:t>
            </a:r>
            <a:endParaRPr lang="ko-KR" altLang="en-US" dirty="0">
              <a:solidFill>
                <a:srgbClr val="FF0000"/>
              </a:solidFill>
            </a:endParaRPr>
          </a:p>
        </p:txBody>
      </p:sp>
      <p:sp>
        <p:nvSpPr>
          <p:cNvPr id="7" name="TextBox 6">
            <a:extLst>
              <a:ext uri="{FF2B5EF4-FFF2-40B4-BE49-F238E27FC236}">
                <a16:creationId xmlns:a16="http://schemas.microsoft.com/office/drawing/2014/main" id="{6FEB0D4C-B6AC-4EF0-8E34-D0B19A8652F0}"/>
              </a:ext>
            </a:extLst>
          </p:cNvPr>
          <p:cNvSpPr txBox="1"/>
          <p:nvPr/>
        </p:nvSpPr>
        <p:spPr>
          <a:xfrm>
            <a:off x="8177549" y="1848809"/>
            <a:ext cx="3602075" cy="553998"/>
          </a:xfrm>
          <a:prstGeom prst="rect">
            <a:avLst/>
          </a:prstGeom>
          <a:noFill/>
        </p:spPr>
        <p:txBody>
          <a:bodyPr wrap="square">
            <a:spAutoFit/>
          </a:bodyPr>
          <a:lstStyle/>
          <a:p>
            <a:pPr>
              <a:buNone/>
            </a:pPr>
            <a:r>
              <a:rPr lang="en-US" altLang="ko-KR" sz="3000" dirty="0">
                <a:solidFill>
                  <a:srgbClr val="0070C0"/>
                </a:solidFill>
                <a:latin typeface="Malgun Gothic" panose="020B0503020000020004" pitchFamily="50" charset="-127"/>
                <a:ea typeface="Malgun Gothic" panose="020B0503020000020004" pitchFamily="50" charset="-127"/>
              </a:rPr>
              <a:t>Updated (pp49)</a:t>
            </a:r>
            <a:endParaRPr lang="en-US" altLang="ko-KR" sz="300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37762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7AF4-C094-36DB-EF2E-D69C823D88DE}"/>
            </a:ext>
          </a:extLst>
        </p:cNvPr>
        <p:cNvGrpSpPr/>
        <p:nvPr/>
      </p:nvGrpSpPr>
      <p:grpSpPr>
        <a:xfrm>
          <a:off x="0" y="0"/>
          <a:ext cx="0" cy="0"/>
          <a:chOff x="0" y="0"/>
          <a:chExt cx="0" cy="0"/>
        </a:xfrm>
      </p:grpSpPr>
      <p:pic>
        <p:nvPicPr>
          <p:cNvPr id="17" name="그림 16">
            <a:extLst>
              <a:ext uri="{FF2B5EF4-FFF2-40B4-BE49-F238E27FC236}">
                <a16:creationId xmlns:a16="http://schemas.microsoft.com/office/drawing/2014/main" id="{D829EDB4-E300-477A-B46B-9A5932263D21}"/>
              </a:ext>
            </a:extLst>
          </p:cNvPr>
          <p:cNvPicPr>
            <a:picLocks noChangeAspect="1"/>
          </p:cNvPicPr>
          <p:nvPr/>
        </p:nvPicPr>
        <p:blipFill rotWithShape="1">
          <a:blip r:embed="rId2"/>
          <a:srcRect l="4066" t="42667" r="42703" b="25976"/>
          <a:stretch/>
        </p:blipFill>
        <p:spPr>
          <a:xfrm>
            <a:off x="43029" y="43029"/>
            <a:ext cx="7498080" cy="3646842"/>
          </a:xfrm>
          <a:prstGeom prst="rect">
            <a:avLst/>
          </a:prstGeom>
        </p:spPr>
      </p:pic>
      <p:sp>
        <p:nvSpPr>
          <p:cNvPr id="4" name="TextBox 3">
            <a:extLst>
              <a:ext uri="{FF2B5EF4-FFF2-40B4-BE49-F238E27FC236}">
                <a16:creationId xmlns:a16="http://schemas.microsoft.com/office/drawing/2014/main" id="{35FC3916-F585-4997-8DD4-CDB263F6778D}"/>
              </a:ext>
            </a:extLst>
          </p:cNvPr>
          <p:cNvSpPr txBox="1"/>
          <p:nvPr/>
        </p:nvSpPr>
        <p:spPr>
          <a:xfrm>
            <a:off x="591674" y="3851234"/>
            <a:ext cx="11510682" cy="1892826"/>
          </a:xfrm>
          <a:prstGeom prst="rect">
            <a:avLst/>
          </a:prstGeom>
          <a:noFill/>
        </p:spPr>
        <p:txBody>
          <a:bodyPr wrap="square">
            <a:spAutoFit/>
          </a:bodyPr>
          <a:lstStyle/>
          <a:p>
            <a:r>
              <a:rPr lang="en-US" altLang="ko-KR" sz="1600" dirty="0">
                <a:latin typeface="Malgun Gothic" panose="020B0503020000020004" pitchFamily="50" charset="-127"/>
                <a:ea typeface="Malgun Gothic" panose="020B0503020000020004" pitchFamily="50" charset="-127"/>
              </a:rPr>
              <a:t>“This contradicts the definition of primary data in the sentences above and needs to be removed. ” (</a:t>
            </a:r>
            <a:r>
              <a:rPr lang="en-US" altLang="ko-KR" sz="1600" dirty="0"/>
              <a:t>Commented by OICA)</a:t>
            </a:r>
          </a:p>
          <a:p>
            <a:endParaRPr lang="en-US" altLang="ko-KR" sz="500" dirty="0">
              <a:latin typeface="Arial" panose="020B0604020202020204" pitchFamily="34" charset="0"/>
            </a:endParaRPr>
          </a:p>
          <a:p>
            <a:r>
              <a:rPr lang="en-US" altLang="ko-KR" sz="1600" dirty="0">
                <a:latin typeface="Malgun Gothic" panose="020B0503020000020004" pitchFamily="50" charset="-127"/>
                <a:ea typeface="Malgun Gothic" panose="020B0503020000020004" pitchFamily="50" charset="-127"/>
              </a:rPr>
              <a:t>“Emission factors are typically secondary data (currently, certified values are based on secondary emission factors). This provision would significantly hinder the acquisition of primary data, resulting in no availability of primary data during primary data share definition. Suggested to re-evaluate this sentence.” (</a:t>
            </a:r>
            <a:r>
              <a:rPr lang="en-US" altLang="ko-KR" sz="1600" dirty="0"/>
              <a:t>Commented by OICA)</a:t>
            </a:r>
          </a:p>
          <a:p>
            <a:pPr latinLnBrk="0"/>
            <a:endParaRPr lang="en-US" altLang="ko-KR" sz="1600" dirty="0">
              <a:latin typeface="Arial" panose="020B0604020202020204" pitchFamily="34" charset="0"/>
            </a:endParaRPr>
          </a:p>
          <a:p>
            <a:pPr latinLnBrk="0"/>
            <a:r>
              <a:rPr lang="en-US" altLang="ko-KR" sz="1600" dirty="0">
                <a:solidFill>
                  <a:srgbClr val="00B050"/>
                </a:solidFill>
                <a:latin typeface="Arial" panose="020B0604020202020204" pitchFamily="34" charset="0"/>
              </a:rPr>
              <a:t>A:</a:t>
            </a:r>
            <a:r>
              <a:rPr lang="en-GB" altLang="ko-KR" sz="1600" dirty="0">
                <a:solidFill>
                  <a:srgbClr val="00B050"/>
                </a:solidFill>
              </a:rPr>
              <a:t> Revised text is proposed for the revised draft that ensures consistency and the OICA comment!</a:t>
            </a:r>
            <a:endParaRPr lang="en-US" altLang="ko-KR" sz="1600" dirty="0">
              <a:effectLst/>
              <a:latin typeface="Arial" panose="020B0604020202020204" pitchFamily="34" charset="0"/>
            </a:endParaRPr>
          </a:p>
        </p:txBody>
      </p:sp>
      <p:cxnSp>
        <p:nvCxnSpPr>
          <p:cNvPr id="5" name="직선 연결선 4">
            <a:extLst>
              <a:ext uri="{FF2B5EF4-FFF2-40B4-BE49-F238E27FC236}">
                <a16:creationId xmlns:a16="http://schemas.microsoft.com/office/drawing/2014/main" id="{6669EC0B-48E0-44BC-BE48-D75E8BD908F7}"/>
              </a:ext>
            </a:extLst>
          </p:cNvPr>
          <p:cNvCxnSpPr>
            <a:cxnSpLocks/>
          </p:cNvCxnSpPr>
          <p:nvPr/>
        </p:nvCxnSpPr>
        <p:spPr>
          <a:xfrm>
            <a:off x="4084315" y="1559855"/>
            <a:ext cx="3424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직선 연결선 6">
            <a:extLst>
              <a:ext uri="{FF2B5EF4-FFF2-40B4-BE49-F238E27FC236}">
                <a16:creationId xmlns:a16="http://schemas.microsoft.com/office/drawing/2014/main" id="{0818B467-9F3D-4749-8C2D-41E43AC6E810}"/>
              </a:ext>
            </a:extLst>
          </p:cNvPr>
          <p:cNvCxnSpPr>
            <a:cxnSpLocks/>
          </p:cNvCxnSpPr>
          <p:nvPr/>
        </p:nvCxnSpPr>
        <p:spPr>
          <a:xfrm>
            <a:off x="1265812" y="1764250"/>
            <a:ext cx="62430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709E008F-DA23-4222-92F2-F4CFD708B904}"/>
              </a:ext>
            </a:extLst>
          </p:cNvPr>
          <p:cNvCxnSpPr>
            <a:cxnSpLocks/>
          </p:cNvCxnSpPr>
          <p:nvPr/>
        </p:nvCxnSpPr>
        <p:spPr>
          <a:xfrm>
            <a:off x="1265812" y="1947130"/>
            <a:ext cx="29296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ACC767C9-74EE-4529-B83E-01A6F247F826}"/>
              </a:ext>
            </a:extLst>
          </p:cNvPr>
          <p:cNvCxnSpPr>
            <a:cxnSpLocks/>
          </p:cNvCxnSpPr>
          <p:nvPr/>
        </p:nvCxnSpPr>
        <p:spPr>
          <a:xfrm>
            <a:off x="1484554" y="3474715"/>
            <a:ext cx="60242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B2D4EFF9-51CD-4554-A026-543AF4135C64}"/>
              </a:ext>
            </a:extLst>
          </p:cNvPr>
          <p:cNvCxnSpPr>
            <a:cxnSpLocks/>
          </p:cNvCxnSpPr>
          <p:nvPr/>
        </p:nvCxnSpPr>
        <p:spPr>
          <a:xfrm>
            <a:off x="1265812" y="3689871"/>
            <a:ext cx="62430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E429F0-3D4B-4F6A-8384-658DE86054C8}"/>
              </a:ext>
            </a:extLst>
          </p:cNvPr>
          <p:cNvSpPr txBox="1"/>
          <p:nvPr/>
        </p:nvSpPr>
        <p:spPr>
          <a:xfrm>
            <a:off x="7616415" y="1394918"/>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8</a:t>
            </a:r>
            <a:endParaRPr lang="ko-KR" altLang="en-US" dirty="0">
              <a:solidFill>
                <a:srgbClr val="FF0000"/>
              </a:solidFill>
            </a:endParaRPr>
          </a:p>
        </p:txBody>
      </p:sp>
      <p:sp>
        <p:nvSpPr>
          <p:cNvPr id="19" name="TextBox 18">
            <a:extLst>
              <a:ext uri="{FF2B5EF4-FFF2-40B4-BE49-F238E27FC236}">
                <a16:creationId xmlns:a16="http://schemas.microsoft.com/office/drawing/2014/main" id="{440B4B8D-71A7-4986-AA7D-86106D0FB62A}"/>
              </a:ext>
            </a:extLst>
          </p:cNvPr>
          <p:cNvSpPr txBox="1"/>
          <p:nvPr/>
        </p:nvSpPr>
        <p:spPr>
          <a:xfrm>
            <a:off x="7616413" y="3320539"/>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9</a:t>
            </a:r>
            <a:endParaRPr lang="ko-KR" altLang="en-US" dirty="0">
              <a:solidFill>
                <a:srgbClr val="FF0000"/>
              </a:solidFill>
            </a:endParaRPr>
          </a:p>
        </p:txBody>
      </p:sp>
      <p:sp>
        <p:nvSpPr>
          <p:cNvPr id="22" name="TextBox 21">
            <a:extLst>
              <a:ext uri="{FF2B5EF4-FFF2-40B4-BE49-F238E27FC236}">
                <a16:creationId xmlns:a16="http://schemas.microsoft.com/office/drawing/2014/main" id="{CAFB8E4A-CB92-4EF7-AFA2-8B11D2A36CFA}"/>
              </a:ext>
            </a:extLst>
          </p:cNvPr>
          <p:cNvSpPr txBox="1"/>
          <p:nvPr/>
        </p:nvSpPr>
        <p:spPr>
          <a:xfrm>
            <a:off x="177503" y="3855385"/>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8</a:t>
            </a:r>
            <a:endParaRPr lang="ko-KR" altLang="en-US" dirty="0">
              <a:solidFill>
                <a:srgbClr val="FF0000"/>
              </a:solidFill>
            </a:endParaRPr>
          </a:p>
        </p:txBody>
      </p:sp>
      <p:sp>
        <p:nvSpPr>
          <p:cNvPr id="23" name="TextBox 22">
            <a:extLst>
              <a:ext uri="{FF2B5EF4-FFF2-40B4-BE49-F238E27FC236}">
                <a16:creationId xmlns:a16="http://schemas.microsoft.com/office/drawing/2014/main" id="{D652A6B9-90B1-44DD-993B-E5295397A4AB}"/>
              </a:ext>
            </a:extLst>
          </p:cNvPr>
          <p:cNvSpPr txBox="1"/>
          <p:nvPr/>
        </p:nvSpPr>
        <p:spPr>
          <a:xfrm>
            <a:off x="129093" y="446981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9</a:t>
            </a:r>
            <a:endParaRPr lang="ko-KR" altLang="en-US" dirty="0">
              <a:solidFill>
                <a:srgbClr val="FF0000"/>
              </a:solidFill>
            </a:endParaRPr>
          </a:p>
        </p:txBody>
      </p:sp>
      <p:sp>
        <p:nvSpPr>
          <p:cNvPr id="14" name="TextBox 13">
            <a:extLst>
              <a:ext uri="{FF2B5EF4-FFF2-40B4-BE49-F238E27FC236}">
                <a16:creationId xmlns:a16="http://schemas.microsoft.com/office/drawing/2014/main" id="{3C1502A9-0AE0-456D-8D15-D3153F3C217A}"/>
              </a:ext>
            </a:extLst>
          </p:cNvPr>
          <p:cNvSpPr txBox="1"/>
          <p:nvPr/>
        </p:nvSpPr>
        <p:spPr>
          <a:xfrm>
            <a:off x="8089751" y="2143467"/>
            <a:ext cx="3602075" cy="553998"/>
          </a:xfrm>
          <a:prstGeom prst="rect">
            <a:avLst/>
          </a:prstGeom>
          <a:noFill/>
        </p:spPr>
        <p:txBody>
          <a:bodyPr wrap="square">
            <a:spAutoFit/>
          </a:bodyPr>
          <a:lstStyle/>
          <a:p>
            <a:pPr>
              <a:buNone/>
            </a:pPr>
            <a:r>
              <a:rPr lang="en-US" altLang="ko-KR" sz="3000" dirty="0">
                <a:solidFill>
                  <a:srgbClr val="0070C0"/>
                </a:solidFill>
                <a:latin typeface="Malgun Gothic" panose="020B0503020000020004" pitchFamily="50" charset="-127"/>
                <a:ea typeface="Malgun Gothic" panose="020B0503020000020004" pitchFamily="50" charset="-127"/>
              </a:rPr>
              <a:t>Deleted (pp49)</a:t>
            </a:r>
            <a:endParaRPr lang="en-US" altLang="ko-KR" sz="300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94816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C113-5DA9-88C4-4ABD-B52CC30B3DAC}"/>
            </a:ext>
          </a:extLst>
        </p:cNvPr>
        <p:cNvGrpSpPr/>
        <p:nvPr/>
      </p:nvGrpSpPr>
      <p:grpSpPr>
        <a:xfrm>
          <a:off x="0" y="0"/>
          <a:ext cx="0" cy="0"/>
          <a:chOff x="0" y="0"/>
          <a:chExt cx="0" cy="0"/>
        </a:xfrm>
      </p:grpSpPr>
      <p:pic>
        <p:nvPicPr>
          <p:cNvPr id="17" name="그림 16">
            <a:extLst>
              <a:ext uri="{FF2B5EF4-FFF2-40B4-BE49-F238E27FC236}">
                <a16:creationId xmlns:a16="http://schemas.microsoft.com/office/drawing/2014/main" id="{AF676D27-7AA8-4C78-AC3B-E54E4203E5AF}"/>
              </a:ext>
            </a:extLst>
          </p:cNvPr>
          <p:cNvPicPr>
            <a:picLocks noChangeAspect="1"/>
          </p:cNvPicPr>
          <p:nvPr/>
        </p:nvPicPr>
        <p:blipFill rotWithShape="1">
          <a:blip r:embed="rId2"/>
          <a:srcRect l="4325" t="50510" r="42056" b="11529"/>
          <a:stretch/>
        </p:blipFill>
        <p:spPr>
          <a:xfrm>
            <a:off x="64541" y="43029"/>
            <a:ext cx="6723533" cy="3930181"/>
          </a:xfrm>
          <a:prstGeom prst="rect">
            <a:avLst/>
          </a:prstGeom>
        </p:spPr>
      </p:pic>
      <p:sp>
        <p:nvSpPr>
          <p:cNvPr id="22" name="TextBox 21">
            <a:extLst>
              <a:ext uri="{FF2B5EF4-FFF2-40B4-BE49-F238E27FC236}">
                <a16:creationId xmlns:a16="http://schemas.microsoft.com/office/drawing/2014/main" id="{1E8E3380-0A70-4033-9AAD-601C9CFFD26B}"/>
              </a:ext>
            </a:extLst>
          </p:cNvPr>
          <p:cNvSpPr txBox="1"/>
          <p:nvPr/>
        </p:nvSpPr>
        <p:spPr>
          <a:xfrm>
            <a:off x="247657" y="4157064"/>
            <a:ext cx="11671816" cy="2708434"/>
          </a:xfrm>
          <a:prstGeom prst="rect">
            <a:avLst/>
          </a:prstGeom>
          <a:noFill/>
        </p:spPr>
        <p:txBody>
          <a:bodyPr wrap="square">
            <a:spAutoFit/>
          </a:bodyPr>
          <a:lstStyle/>
          <a:p>
            <a:r>
              <a:rPr lang="en-US" altLang="ko-KR" sz="1600" dirty="0">
                <a:effectLst/>
                <a:latin typeface="Malgun Gothic" panose="020B0503020000020004" pitchFamily="50" charset="-127"/>
                <a:ea typeface="Malgun Gothic" panose="020B0503020000020004" pitchFamily="50" charset="-127"/>
              </a:rPr>
              <a:t>“Can you please clarify this point? I do not understand what this means. ”</a:t>
            </a:r>
          </a:p>
          <a:p>
            <a:r>
              <a:rPr lang="en-US" altLang="ko-KR" sz="1600" dirty="0">
                <a:latin typeface="Malgun Gothic" panose="020B0503020000020004" pitchFamily="50" charset="-127"/>
                <a:ea typeface="Malgun Gothic" panose="020B0503020000020004" pitchFamily="50" charset="-127"/>
              </a:rPr>
              <a:t>(pp47, c</a:t>
            </a:r>
            <a:r>
              <a:rPr lang="en-US" altLang="ko-KR" sz="1600" dirty="0">
                <a:effectLst/>
                <a:latin typeface="Malgun Gothic" panose="020B0503020000020004" pitchFamily="50" charset="-127"/>
                <a:ea typeface="Malgun Gothic" panose="020B0503020000020004" pitchFamily="50" charset="-127"/>
              </a:rPr>
              <a:t>ommented by OICA_13</a:t>
            </a:r>
            <a:r>
              <a:rPr lang="en-US" altLang="ko-KR" sz="1600" dirty="0">
                <a:latin typeface="Arial" panose="020B0604020202020204" pitchFamily="34" charset="0"/>
                <a:ea typeface="Malgun Gothic" panose="020B0503020000020004" pitchFamily="50" charset="-127"/>
              </a:rPr>
              <a:t>)</a:t>
            </a:r>
          </a:p>
          <a:p>
            <a:r>
              <a:rPr lang="en-US" altLang="ko-KR" sz="1600" dirty="0">
                <a:effectLst/>
                <a:latin typeface="Arial" panose="020B0604020202020204" pitchFamily="34" charset="0"/>
                <a:ea typeface="Malgun Gothic" panose="020B0503020000020004" pitchFamily="50" charset="-127"/>
              </a:rPr>
              <a:t>A : </a:t>
            </a:r>
            <a:r>
              <a:rPr lang="en-GB" altLang="ko-KR" sz="1600" dirty="0">
                <a:solidFill>
                  <a:srgbClr val="00B050"/>
                </a:solidFill>
              </a:rPr>
              <a:t>Corrected: Quantified and shared by supplier</a:t>
            </a:r>
          </a:p>
          <a:p>
            <a:endParaRPr lang="en-GB" altLang="ko-KR" sz="500" dirty="0">
              <a:solidFill>
                <a:srgbClr val="00B050"/>
              </a:solidFill>
            </a:endParaRPr>
          </a:p>
          <a:p>
            <a:r>
              <a:rPr lang="en-US" altLang="ko-KR" sz="1600" dirty="0">
                <a:latin typeface="Malgun Gothic" panose="020B0503020000020004" pitchFamily="50" charset="-127"/>
                <a:ea typeface="Malgun Gothic" panose="020B0503020000020004" pitchFamily="50" charset="-127"/>
              </a:rPr>
              <a:t>“This seems not to be in line with the section on electricity modelling. ”</a:t>
            </a:r>
          </a:p>
          <a:p>
            <a:r>
              <a:rPr lang="en-US" altLang="ko-KR" sz="1600" dirty="0">
                <a:latin typeface="Malgun Gothic" panose="020B0503020000020004" pitchFamily="50" charset="-127"/>
                <a:ea typeface="Malgun Gothic" panose="020B0503020000020004" pitchFamily="50" charset="-127"/>
              </a:rPr>
              <a:t>(commented by OICA_12</a:t>
            </a:r>
            <a:r>
              <a:rPr lang="en-US" altLang="ko-KR" sz="1600" dirty="0">
                <a:latin typeface="Arial" panose="020B0604020202020204" pitchFamily="34" charset="0"/>
                <a:ea typeface="Malgun Gothic" panose="020B0503020000020004" pitchFamily="50" charset="-127"/>
              </a:rPr>
              <a:t>)</a:t>
            </a:r>
            <a:r>
              <a:rPr lang="en-GB" altLang="ko-KR" sz="1600" dirty="0">
                <a:solidFill>
                  <a:srgbClr val="00B050"/>
                </a:solidFill>
              </a:rPr>
              <a:t> </a:t>
            </a:r>
          </a:p>
          <a:p>
            <a:r>
              <a:rPr lang="en-GB" altLang="ko-KR" sz="1600" dirty="0">
                <a:solidFill>
                  <a:srgbClr val="00B050"/>
                </a:solidFill>
              </a:rPr>
              <a:t>A : In line with market based modelling! </a:t>
            </a:r>
          </a:p>
          <a:p>
            <a:endParaRPr lang="en-GB" altLang="ko-KR" sz="500" dirty="0">
              <a:solidFill>
                <a:srgbClr val="00B050"/>
              </a:solidFill>
            </a:endParaRPr>
          </a:p>
          <a:p>
            <a:r>
              <a:rPr lang="en-US" altLang="ko-KR" sz="1600" dirty="0">
                <a:latin typeface="Malgun Gothic" panose="020B0503020000020004" pitchFamily="50" charset="-127"/>
                <a:ea typeface="Malgun Gothic" panose="020B0503020000020004" pitchFamily="50" charset="-127"/>
              </a:rPr>
              <a:t>Consistency with SG3 section. Certified values are </a:t>
            </a:r>
            <a:r>
              <a:rPr lang="en-US" altLang="ko-KR" sz="1600" dirty="0" err="1">
                <a:latin typeface="Malgun Gothic" panose="020B0503020000020004" pitchFamily="50" charset="-127"/>
                <a:ea typeface="Malgun Gothic" panose="020B0503020000020004" pitchFamily="50" charset="-127"/>
              </a:rPr>
              <a:t>ocnsidered</a:t>
            </a:r>
            <a:r>
              <a:rPr lang="en-US" altLang="ko-KR" sz="1600" dirty="0">
                <a:latin typeface="Malgun Gothic" panose="020B0503020000020004" pitchFamily="50" charset="-127"/>
                <a:ea typeface="Malgun Gothic" panose="020B0503020000020004" pitchFamily="50" charset="-127"/>
              </a:rPr>
              <a:t> as primary information as long as they are compliant with A-LCA guideline’s most important principles (Allocation hierarchy, Electricity modelling, End-Of-Life allocation (RCM value))</a:t>
            </a:r>
          </a:p>
          <a:p>
            <a:r>
              <a:rPr lang="en-US" altLang="ko-KR" sz="1600" dirty="0">
                <a:latin typeface="Malgun Gothic" panose="020B0503020000020004" pitchFamily="50" charset="-127"/>
                <a:ea typeface="Malgun Gothic" panose="020B0503020000020004" pitchFamily="50" charset="-127"/>
              </a:rPr>
              <a:t>(commented by OICA)</a:t>
            </a:r>
          </a:p>
          <a:p>
            <a:r>
              <a:rPr lang="en-US" altLang="ko-KR" sz="1600" dirty="0">
                <a:solidFill>
                  <a:srgbClr val="00B050"/>
                </a:solidFill>
                <a:latin typeface="Malgun Gothic" panose="020B0503020000020004" pitchFamily="50" charset="-127"/>
                <a:ea typeface="Malgun Gothic" panose="020B0503020000020004" pitchFamily="50" charset="-127"/>
              </a:rPr>
              <a:t>A : </a:t>
            </a:r>
            <a:r>
              <a:rPr lang="en-GB" altLang="ko-KR" sz="1600" dirty="0">
                <a:solidFill>
                  <a:srgbClr val="00B050"/>
                </a:solidFill>
              </a:rPr>
              <a:t>Rejected: The quality “primary” is a question of the source of information not of verification/certification</a:t>
            </a:r>
          </a:p>
        </p:txBody>
      </p:sp>
      <p:cxnSp>
        <p:nvCxnSpPr>
          <p:cNvPr id="23" name="직선 연결선 22">
            <a:extLst>
              <a:ext uri="{FF2B5EF4-FFF2-40B4-BE49-F238E27FC236}">
                <a16:creationId xmlns:a16="http://schemas.microsoft.com/office/drawing/2014/main" id="{521A4FEC-64FE-4F0B-A2D9-697DA645AA40}"/>
              </a:ext>
            </a:extLst>
          </p:cNvPr>
          <p:cNvCxnSpPr>
            <a:cxnSpLocks/>
          </p:cNvCxnSpPr>
          <p:nvPr/>
        </p:nvCxnSpPr>
        <p:spPr>
          <a:xfrm>
            <a:off x="5687204" y="1710461"/>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직선 연결선 24">
            <a:extLst>
              <a:ext uri="{FF2B5EF4-FFF2-40B4-BE49-F238E27FC236}">
                <a16:creationId xmlns:a16="http://schemas.microsoft.com/office/drawing/2014/main" id="{8B865A66-C425-4C0B-B332-A30816BB7E31}"/>
              </a:ext>
            </a:extLst>
          </p:cNvPr>
          <p:cNvCxnSpPr>
            <a:cxnSpLocks/>
          </p:cNvCxnSpPr>
          <p:nvPr/>
        </p:nvCxnSpPr>
        <p:spPr>
          <a:xfrm>
            <a:off x="5669277" y="1871826"/>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AD8839B3-2F5B-4833-8FF4-0295584EEFD2}"/>
              </a:ext>
            </a:extLst>
          </p:cNvPr>
          <p:cNvCxnSpPr>
            <a:cxnSpLocks/>
          </p:cNvCxnSpPr>
          <p:nvPr/>
        </p:nvCxnSpPr>
        <p:spPr>
          <a:xfrm>
            <a:off x="5669277" y="2054706"/>
            <a:ext cx="8713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57E6F8BF-3A4C-4303-AA15-EB0CDD7F3BD1}"/>
              </a:ext>
            </a:extLst>
          </p:cNvPr>
          <p:cNvCxnSpPr>
            <a:cxnSpLocks/>
          </p:cNvCxnSpPr>
          <p:nvPr/>
        </p:nvCxnSpPr>
        <p:spPr>
          <a:xfrm>
            <a:off x="4450075" y="2786226"/>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6B9CBC57-449D-44E3-BA58-58DDA6689B7E}"/>
              </a:ext>
            </a:extLst>
          </p:cNvPr>
          <p:cNvCxnSpPr>
            <a:cxnSpLocks/>
          </p:cNvCxnSpPr>
          <p:nvPr/>
        </p:nvCxnSpPr>
        <p:spPr>
          <a:xfrm>
            <a:off x="4460832" y="2947591"/>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F1A116D7-5AAE-40D5-A8EA-410E16C9B54C}"/>
              </a:ext>
            </a:extLst>
          </p:cNvPr>
          <p:cNvCxnSpPr>
            <a:cxnSpLocks/>
          </p:cNvCxnSpPr>
          <p:nvPr/>
        </p:nvCxnSpPr>
        <p:spPr>
          <a:xfrm>
            <a:off x="4450075" y="3087440"/>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DB3096F3-852D-45BC-96A7-1AF0C7F0F549}"/>
              </a:ext>
            </a:extLst>
          </p:cNvPr>
          <p:cNvCxnSpPr>
            <a:cxnSpLocks/>
          </p:cNvCxnSpPr>
          <p:nvPr/>
        </p:nvCxnSpPr>
        <p:spPr>
          <a:xfrm>
            <a:off x="5669277" y="2786226"/>
            <a:ext cx="8534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E1EB36A-27A1-42BB-AD2F-A6E1CEA2FC22}"/>
              </a:ext>
            </a:extLst>
          </p:cNvPr>
          <p:cNvSpPr txBox="1"/>
          <p:nvPr/>
        </p:nvSpPr>
        <p:spPr>
          <a:xfrm>
            <a:off x="6551405" y="152579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10</a:t>
            </a:r>
            <a:endParaRPr lang="ko-KR" altLang="en-US" dirty="0">
              <a:solidFill>
                <a:srgbClr val="FF0000"/>
              </a:solidFill>
            </a:endParaRPr>
          </a:p>
        </p:txBody>
      </p:sp>
      <p:sp>
        <p:nvSpPr>
          <p:cNvPr id="33" name="TextBox 32">
            <a:extLst>
              <a:ext uri="{FF2B5EF4-FFF2-40B4-BE49-F238E27FC236}">
                <a16:creationId xmlns:a16="http://schemas.microsoft.com/office/drawing/2014/main" id="{27ABB826-4BC4-41BD-A8DC-9EB51A1D80B0}"/>
              </a:ext>
            </a:extLst>
          </p:cNvPr>
          <p:cNvSpPr txBox="1"/>
          <p:nvPr/>
        </p:nvSpPr>
        <p:spPr>
          <a:xfrm>
            <a:off x="3976737" y="238283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11</a:t>
            </a:r>
            <a:endParaRPr lang="ko-KR" altLang="en-US" dirty="0">
              <a:solidFill>
                <a:srgbClr val="FF0000"/>
              </a:solidFill>
            </a:endParaRPr>
          </a:p>
        </p:txBody>
      </p:sp>
      <p:sp>
        <p:nvSpPr>
          <p:cNvPr id="34" name="TextBox 33">
            <a:extLst>
              <a:ext uri="{FF2B5EF4-FFF2-40B4-BE49-F238E27FC236}">
                <a16:creationId xmlns:a16="http://schemas.microsoft.com/office/drawing/2014/main" id="{A917D874-BE2E-461F-8C77-452B218BDD58}"/>
              </a:ext>
            </a:extLst>
          </p:cNvPr>
          <p:cNvSpPr txBox="1"/>
          <p:nvPr/>
        </p:nvSpPr>
        <p:spPr>
          <a:xfrm>
            <a:off x="6651810" y="251627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12</a:t>
            </a:r>
            <a:endParaRPr lang="ko-KR" altLang="en-US" dirty="0">
              <a:solidFill>
                <a:srgbClr val="FF0000"/>
              </a:solidFill>
            </a:endParaRPr>
          </a:p>
        </p:txBody>
      </p:sp>
      <p:sp>
        <p:nvSpPr>
          <p:cNvPr id="35" name="TextBox 34">
            <a:extLst>
              <a:ext uri="{FF2B5EF4-FFF2-40B4-BE49-F238E27FC236}">
                <a16:creationId xmlns:a16="http://schemas.microsoft.com/office/drawing/2014/main" id="{E7DF9F51-63BB-459E-9381-B2B2E4BDD5EE}"/>
              </a:ext>
            </a:extLst>
          </p:cNvPr>
          <p:cNvSpPr txBox="1"/>
          <p:nvPr/>
        </p:nvSpPr>
        <p:spPr>
          <a:xfrm>
            <a:off x="-2" y="404467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10</a:t>
            </a:r>
            <a:endParaRPr lang="ko-KR" altLang="en-US" dirty="0">
              <a:solidFill>
                <a:srgbClr val="FF0000"/>
              </a:solidFill>
            </a:endParaRPr>
          </a:p>
        </p:txBody>
      </p:sp>
      <p:sp>
        <p:nvSpPr>
          <p:cNvPr id="36" name="TextBox 35">
            <a:extLst>
              <a:ext uri="{FF2B5EF4-FFF2-40B4-BE49-F238E27FC236}">
                <a16:creationId xmlns:a16="http://schemas.microsoft.com/office/drawing/2014/main" id="{AFEF897D-FAE0-4309-809C-5A2447873B93}"/>
              </a:ext>
            </a:extLst>
          </p:cNvPr>
          <p:cNvSpPr txBox="1"/>
          <p:nvPr/>
        </p:nvSpPr>
        <p:spPr>
          <a:xfrm>
            <a:off x="-7179" y="501428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11</a:t>
            </a:r>
            <a:endParaRPr lang="ko-KR" altLang="en-US" dirty="0">
              <a:solidFill>
                <a:srgbClr val="FF0000"/>
              </a:solidFill>
            </a:endParaRPr>
          </a:p>
        </p:txBody>
      </p:sp>
      <p:sp>
        <p:nvSpPr>
          <p:cNvPr id="37" name="TextBox 36">
            <a:extLst>
              <a:ext uri="{FF2B5EF4-FFF2-40B4-BE49-F238E27FC236}">
                <a16:creationId xmlns:a16="http://schemas.microsoft.com/office/drawing/2014/main" id="{458599D7-FBC7-4CA0-863B-1C4DFE5F50B0}"/>
              </a:ext>
            </a:extLst>
          </p:cNvPr>
          <p:cNvSpPr txBox="1"/>
          <p:nvPr/>
        </p:nvSpPr>
        <p:spPr>
          <a:xfrm>
            <a:off x="-7180" y="5799232"/>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12</a:t>
            </a:r>
            <a:endParaRPr lang="ko-KR" altLang="en-US" dirty="0">
              <a:solidFill>
                <a:srgbClr val="FF0000"/>
              </a:solidFill>
            </a:endParaRPr>
          </a:p>
        </p:txBody>
      </p:sp>
      <p:sp>
        <p:nvSpPr>
          <p:cNvPr id="18" name="TextBox 17">
            <a:extLst>
              <a:ext uri="{FF2B5EF4-FFF2-40B4-BE49-F238E27FC236}">
                <a16:creationId xmlns:a16="http://schemas.microsoft.com/office/drawing/2014/main" id="{927E1AB3-A3D8-4ED1-B7A9-C7AADD2F7DC7}"/>
              </a:ext>
            </a:extLst>
          </p:cNvPr>
          <p:cNvSpPr txBox="1"/>
          <p:nvPr/>
        </p:nvSpPr>
        <p:spPr>
          <a:xfrm>
            <a:off x="8089751" y="2143467"/>
            <a:ext cx="3602075" cy="553998"/>
          </a:xfrm>
          <a:prstGeom prst="rect">
            <a:avLst/>
          </a:prstGeom>
          <a:noFill/>
        </p:spPr>
        <p:txBody>
          <a:bodyPr wrap="square">
            <a:spAutoFit/>
          </a:bodyPr>
          <a:lstStyle/>
          <a:p>
            <a:pPr>
              <a:buNone/>
            </a:pPr>
            <a:r>
              <a:rPr lang="en-US" altLang="ko-KR" sz="3000" dirty="0">
                <a:solidFill>
                  <a:srgbClr val="0070C0"/>
                </a:solidFill>
                <a:latin typeface="Malgun Gothic" panose="020B0503020000020004" pitchFamily="50" charset="-127"/>
                <a:ea typeface="Malgun Gothic" panose="020B0503020000020004" pitchFamily="50" charset="-127"/>
              </a:rPr>
              <a:t>Updated (pp49)</a:t>
            </a:r>
            <a:endParaRPr lang="en-US" altLang="ko-KR" sz="300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429332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4B4F-A330-C892-F827-ACBD44B436F1}"/>
            </a:ext>
          </a:extLst>
        </p:cNvPr>
        <p:cNvGrpSpPr/>
        <p:nvPr/>
      </p:nvGrpSpPr>
      <p:grpSpPr>
        <a:xfrm>
          <a:off x="0" y="0"/>
          <a:ext cx="0" cy="0"/>
          <a:chOff x="0" y="0"/>
          <a:chExt cx="0" cy="0"/>
        </a:xfrm>
      </p:grpSpPr>
      <p:pic>
        <p:nvPicPr>
          <p:cNvPr id="22" name="그림 21">
            <a:extLst>
              <a:ext uri="{FF2B5EF4-FFF2-40B4-BE49-F238E27FC236}">
                <a16:creationId xmlns:a16="http://schemas.microsoft.com/office/drawing/2014/main" id="{A2869F9C-659B-4AE4-8889-80245A99F074}"/>
              </a:ext>
            </a:extLst>
          </p:cNvPr>
          <p:cNvPicPr>
            <a:picLocks noChangeAspect="1"/>
          </p:cNvPicPr>
          <p:nvPr/>
        </p:nvPicPr>
        <p:blipFill rotWithShape="1">
          <a:blip r:embed="rId2"/>
          <a:srcRect l="4064" t="56000" r="42575" b="10746"/>
          <a:stretch/>
        </p:blipFill>
        <p:spPr>
          <a:xfrm>
            <a:off x="75305" y="53788"/>
            <a:ext cx="6773665" cy="3485477"/>
          </a:xfrm>
          <a:prstGeom prst="rect">
            <a:avLst/>
          </a:prstGeom>
        </p:spPr>
      </p:pic>
      <p:sp>
        <p:nvSpPr>
          <p:cNvPr id="26" name="TextBox 25">
            <a:extLst>
              <a:ext uri="{FF2B5EF4-FFF2-40B4-BE49-F238E27FC236}">
                <a16:creationId xmlns:a16="http://schemas.microsoft.com/office/drawing/2014/main" id="{48644B0E-71D2-4241-96A6-77AC7FED2E27}"/>
              </a:ext>
            </a:extLst>
          </p:cNvPr>
          <p:cNvSpPr txBox="1"/>
          <p:nvPr/>
        </p:nvSpPr>
        <p:spPr>
          <a:xfrm>
            <a:off x="828340" y="4130936"/>
            <a:ext cx="11123406" cy="1985159"/>
          </a:xfrm>
          <a:prstGeom prst="rect">
            <a:avLst/>
          </a:prstGeom>
          <a:noFill/>
        </p:spPr>
        <p:txBody>
          <a:bodyPr wrap="square">
            <a:spAutoFit/>
          </a:bodyPr>
          <a:lstStyle/>
          <a:p>
            <a:r>
              <a:rPr lang="en-US" altLang="ko-KR" dirty="0">
                <a:effectLst/>
                <a:latin typeface="+mj-lt"/>
                <a:ea typeface="Malgun Gothic" panose="020B0503020000020004" pitchFamily="50" charset="-127"/>
              </a:rPr>
              <a:t>“define "primary data quality" correctly so that the reader understand what kind of guidelines are considered (there is a bunch of inconsistent and/or odd description</a:t>
            </a:r>
            <a:r>
              <a:rPr lang="en-US" altLang="ko-KR" dirty="0">
                <a:latin typeface="+mj-lt"/>
                <a:ea typeface="Malgun Gothic" panose="020B0503020000020004" pitchFamily="50" charset="-127"/>
              </a:rPr>
              <a:t>)” (pp47, commented by JPN_30)</a:t>
            </a:r>
          </a:p>
          <a:p>
            <a:endParaRPr lang="fr-FR" altLang="ko-KR" sz="500" dirty="0">
              <a:latin typeface="+mj-lt"/>
              <a:ea typeface="SimSun" panose="02010600030101010101" pitchFamily="2" charset="-122"/>
              <a:cs typeface="Arial" panose="020B0604020202020204" pitchFamily="34" charset="0"/>
            </a:endParaRPr>
          </a:p>
          <a:p>
            <a:r>
              <a:rPr lang="en-US" altLang="ko-KR" dirty="0">
                <a:latin typeface="+mj-lt"/>
                <a:ea typeface="Malgun Gothic" panose="020B0503020000020004" pitchFamily="50" charset="-127"/>
              </a:rPr>
              <a:t>“If suppliers deep(</a:t>
            </a:r>
            <a:r>
              <a:rPr lang="en-US" altLang="ko-KR" dirty="0" err="1">
                <a:latin typeface="+mj-lt"/>
                <a:ea typeface="Malgun Gothic" panose="020B0503020000020004" pitchFamily="50" charset="-127"/>
              </a:rPr>
              <a:t>er</a:t>
            </a:r>
            <a:r>
              <a:rPr lang="en-US" altLang="ko-KR" dirty="0">
                <a:latin typeface="+mj-lt"/>
                <a:ea typeface="Malgun Gothic" panose="020B0503020000020004" pitchFamily="50" charset="-127"/>
              </a:rPr>
              <a:t>) in the supply chain provide primary information the time scope is probably much longer (assuming the data is handed forward tier by tier)”(</a:t>
            </a:r>
            <a:r>
              <a:rPr lang="en-US" altLang="ko-KR" dirty="0">
                <a:ea typeface="Malgun Gothic" panose="020B0503020000020004" pitchFamily="50" charset="-127"/>
              </a:rPr>
              <a:t>Commented by OICA_12)</a:t>
            </a:r>
            <a:endParaRPr lang="en-US" altLang="ko-KR" dirty="0">
              <a:latin typeface="+mj-lt"/>
            </a:endParaRPr>
          </a:p>
          <a:p>
            <a:endParaRPr lang="en-US" altLang="ko-KR" sz="1000" dirty="0">
              <a:effectLst/>
              <a:latin typeface="+mj-lt"/>
              <a:ea typeface="Malgun Gothic" panose="020B0503020000020004" pitchFamily="50" charset="-127"/>
            </a:endParaRPr>
          </a:p>
          <a:p>
            <a:r>
              <a:rPr lang="en-US" altLang="ko-KR" dirty="0">
                <a:solidFill>
                  <a:srgbClr val="00B050"/>
                </a:solidFill>
                <a:latin typeface="+mj-lt"/>
                <a:ea typeface="Malgun Gothic" panose="020B0503020000020004" pitchFamily="50" charset="-127"/>
              </a:rPr>
              <a:t>A : </a:t>
            </a:r>
            <a:r>
              <a:rPr lang="en-GB" altLang="ko-KR" dirty="0">
                <a:solidFill>
                  <a:srgbClr val="00B050"/>
                </a:solidFill>
              </a:rPr>
              <a:t>Contributions from various sources were included and led to inconsistencies.</a:t>
            </a:r>
          </a:p>
          <a:p>
            <a:r>
              <a:rPr lang="en-GB" altLang="ko-KR" dirty="0">
                <a:solidFill>
                  <a:srgbClr val="00B050"/>
                </a:solidFill>
              </a:rPr>
              <a:t>     Revised text is proposed for the revised draft</a:t>
            </a:r>
          </a:p>
        </p:txBody>
      </p:sp>
      <p:cxnSp>
        <p:nvCxnSpPr>
          <p:cNvPr id="31" name="직선 연결선 30">
            <a:extLst>
              <a:ext uri="{FF2B5EF4-FFF2-40B4-BE49-F238E27FC236}">
                <a16:creationId xmlns:a16="http://schemas.microsoft.com/office/drawing/2014/main" id="{988ACD09-648A-42B3-8E09-D5354005FEA3}"/>
              </a:ext>
            </a:extLst>
          </p:cNvPr>
          <p:cNvCxnSpPr>
            <a:cxnSpLocks/>
          </p:cNvCxnSpPr>
          <p:nvPr/>
        </p:nvCxnSpPr>
        <p:spPr>
          <a:xfrm>
            <a:off x="4303056" y="1463034"/>
            <a:ext cx="4733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AD2D5EB-FA4C-4173-8CDB-1BC2BFDA2E95}"/>
              </a:ext>
            </a:extLst>
          </p:cNvPr>
          <p:cNvSpPr txBox="1"/>
          <p:nvPr/>
        </p:nvSpPr>
        <p:spPr>
          <a:xfrm>
            <a:off x="4658057" y="116900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14</a:t>
            </a:r>
            <a:endParaRPr lang="ko-KR" altLang="en-US" dirty="0">
              <a:solidFill>
                <a:srgbClr val="FF0000"/>
              </a:solidFill>
            </a:endParaRPr>
          </a:p>
        </p:txBody>
      </p:sp>
      <p:sp>
        <p:nvSpPr>
          <p:cNvPr id="36" name="TextBox 35">
            <a:extLst>
              <a:ext uri="{FF2B5EF4-FFF2-40B4-BE49-F238E27FC236}">
                <a16:creationId xmlns:a16="http://schemas.microsoft.com/office/drawing/2014/main" id="{D766E549-D213-419E-AEAD-BDB5F289A2F5}"/>
              </a:ext>
            </a:extLst>
          </p:cNvPr>
          <p:cNvSpPr txBox="1"/>
          <p:nvPr/>
        </p:nvSpPr>
        <p:spPr>
          <a:xfrm>
            <a:off x="392654" y="413093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13</a:t>
            </a:r>
            <a:endParaRPr lang="ko-KR" altLang="en-US" dirty="0">
              <a:solidFill>
                <a:srgbClr val="FF0000"/>
              </a:solidFill>
            </a:endParaRPr>
          </a:p>
        </p:txBody>
      </p:sp>
      <p:sp>
        <p:nvSpPr>
          <p:cNvPr id="37" name="TextBox 36">
            <a:extLst>
              <a:ext uri="{FF2B5EF4-FFF2-40B4-BE49-F238E27FC236}">
                <a16:creationId xmlns:a16="http://schemas.microsoft.com/office/drawing/2014/main" id="{E872A6A6-7EEA-4D25-BF36-3B20C78A9F8A}"/>
              </a:ext>
            </a:extLst>
          </p:cNvPr>
          <p:cNvSpPr txBox="1"/>
          <p:nvPr/>
        </p:nvSpPr>
        <p:spPr>
          <a:xfrm>
            <a:off x="2495770" y="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13</a:t>
            </a:r>
            <a:endParaRPr lang="ko-KR" altLang="en-US" dirty="0">
              <a:solidFill>
                <a:srgbClr val="FF0000"/>
              </a:solidFill>
            </a:endParaRPr>
          </a:p>
        </p:txBody>
      </p:sp>
      <p:sp>
        <p:nvSpPr>
          <p:cNvPr id="38" name="TextBox 37">
            <a:extLst>
              <a:ext uri="{FF2B5EF4-FFF2-40B4-BE49-F238E27FC236}">
                <a16:creationId xmlns:a16="http://schemas.microsoft.com/office/drawing/2014/main" id="{E9382819-4909-46FB-9ED6-5FD481217E04}"/>
              </a:ext>
            </a:extLst>
          </p:cNvPr>
          <p:cNvSpPr txBox="1"/>
          <p:nvPr/>
        </p:nvSpPr>
        <p:spPr>
          <a:xfrm>
            <a:off x="392654" y="4754183"/>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14</a:t>
            </a:r>
            <a:endParaRPr lang="ko-KR" altLang="en-US" dirty="0">
              <a:solidFill>
                <a:srgbClr val="FF0000"/>
              </a:solidFill>
            </a:endParaRPr>
          </a:p>
        </p:txBody>
      </p:sp>
      <p:sp>
        <p:nvSpPr>
          <p:cNvPr id="9" name="TextBox 8">
            <a:extLst>
              <a:ext uri="{FF2B5EF4-FFF2-40B4-BE49-F238E27FC236}">
                <a16:creationId xmlns:a16="http://schemas.microsoft.com/office/drawing/2014/main" id="{91FB4A6D-8B9A-43C1-A406-F36B08EC2235}"/>
              </a:ext>
            </a:extLst>
          </p:cNvPr>
          <p:cNvSpPr txBox="1"/>
          <p:nvPr/>
        </p:nvSpPr>
        <p:spPr>
          <a:xfrm>
            <a:off x="7203971" y="1353672"/>
            <a:ext cx="4747775" cy="1938992"/>
          </a:xfrm>
          <a:prstGeom prst="rect">
            <a:avLst/>
          </a:prstGeom>
          <a:noFill/>
        </p:spPr>
        <p:txBody>
          <a:bodyPr wrap="square">
            <a:spAutoFit/>
          </a:bodyPr>
          <a:lstStyle/>
          <a:p>
            <a:pPr>
              <a:buNone/>
            </a:pPr>
            <a:r>
              <a:rPr lang="en-US" altLang="ko-KR" sz="3000" dirty="0">
                <a:solidFill>
                  <a:srgbClr val="0070C0"/>
                </a:solidFill>
                <a:latin typeface="Malgun Gothic" panose="020B0503020000020004" pitchFamily="50" charset="-127"/>
                <a:ea typeface="Malgun Gothic" panose="020B0503020000020004" pitchFamily="50" charset="-127"/>
              </a:rPr>
              <a:t>Updated (pp50)</a:t>
            </a:r>
          </a:p>
          <a:p>
            <a:pPr>
              <a:buNone/>
            </a:pPr>
            <a:endParaRPr lang="en-US" altLang="ko-KR" sz="3000" dirty="0">
              <a:solidFill>
                <a:srgbClr val="0070C0"/>
              </a:solidFill>
              <a:effectLst/>
              <a:latin typeface="Malgun Gothic" panose="020B0503020000020004" pitchFamily="50" charset="-127"/>
              <a:ea typeface="Malgun Gothic" panose="020B0503020000020004" pitchFamily="50" charset="-127"/>
            </a:endParaRPr>
          </a:p>
          <a:p>
            <a:pPr>
              <a:buNone/>
            </a:pPr>
            <a:r>
              <a:rPr lang="en-US" altLang="ko-KR" sz="3000" dirty="0">
                <a:solidFill>
                  <a:srgbClr val="0070C0"/>
                </a:solidFill>
                <a:latin typeface="Malgun Gothic" panose="020B0503020000020004" pitchFamily="50" charset="-127"/>
                <a:ea typeface="Malgun Gothic" panose="020B0503020000020004" pitchFamily="50" charset="-127"/>
              </a:rPr>
              <a:t>→ 3.2.12.1 Data quality</a:t>
            </a:r>
          </a:p>
          <a:p>
            <a:pPr>
              <a:buNone/>
            </a:pPr>
            <a:r>
              <a:rPr lang="en-US" altLang="ko-KR" sz="3000" dirty="0">
                <a:solidFill>
                  <a:srgbClr val="0070C0"/>
                </a:solidFill>
                <a:effectLst/>
                <a:latin typeface="Malgun Gothic" panose="020B0503020000020004" pitchFamily="50" charset="-127"/>
                <a:ea typeface="Malgun Gothic" panose="020B0503020000020004" pitchFamily="50" charset="-127"/>
              </a:rPr>
              <a:t>    (newly add</a:t>
            </a:r>
            <a:r>
              <a:rPr lang="en-US" altLang="ko-KR" sz="3000" dirty="0">
                <a:solidFill>
                  <a:srgbClr val="0070C0"/>
                </a:solidFill>
                <a:latin typeface="Malgun Gothic" panose="020B0503020000020004" pitchFamily="50" charset="-127"/>
                <a:ea typeface="Malgun Gothic" panose="020B0503020000020004" pitchFamily="50" charset="-127"/>
              </a:rPr>
              <a:t>ed)</a:t>
            </a:r>
            <a:endParaRPr lang="en-US" altLang="ko-KR" sz="300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99651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4B4F-A330-C892-F827-ACBD44B436F1}"/>
            </a:ext>
          </a:extLst>
        </p:cNvPr>
        <p:cNvGrpSpPr/>
        <p:nvPr/>
      </p:nvGrpSpPr>
      <p:grpSpPr>
        <a:xfrm>
          <a:off x="0" y="0"/>
          <a:ext cx="0" cy="0"/>
          <a:chOff x="0" y="0"/>
          <a:chExt cx="0" cy="0"/>
        </a:xfrm>
      </p:grpSpPr>
      <p:pic>
        <p:nvPicPr>
          <p:cNvPr id="22" name="그림 21">
            <a:extLst>
              <a:ext uri="{FF2B5EF4-FFF2-40B4-BE49-F238E27FC236}">
                <a16:creationId xmlns:a16="http://schemas.microsoft.com/office/drawing/2014/main" id="{2F4F5BB4-FDD1-4085-B554-1BC1B0927A4A}"/>
              </a:ext>
            </a:extLst>
          </p:cNvPr>
          <p:cNvPicPr>
            <a:picLocks noChangeAspect="1"/>
          </p:cNvPicPr>
          <p:nvPr/>
        </p:nvPicPr>
        <p:blipFill rotWithShape="1">
          <a:blip r:embed="rId2"/>
          <a:srcRect l="4454" t="40314" r="42834" b="19372"/>
          <a:stretch/>
        </p:blipFill>
        <p:spPr>
          <a:xfrm>
            <a:off x="107576" y="86060"/>
            <a:ext cx="7121563" cy="4496910"/>
          </a:xfrm>
          <a:prstGeom prst="rect">
            <a:avLst/>
          </a:prstGeom>
        </p:spPr>
      </p:pic>
      <p:sp>
        <p:nvSpPr>
          <p:cNvPr id="26" name="직사각형 25">
            <a:extLst>
              <a:ext uri="{FF2B5EF4-FFF2-40B4-BE49-F238E27FC236}">
                <a16:creationId xmlns:a16="http://schemas.microsoft.com/office/drawing/2014/main" id="{87922235-927B-4EDE-A00E-3C2FAD603B81}"/>
              </a:ext>
            </a:extLst>
          </p:cNvPr>
          <p:cNvSpPr/>
          <p:nvPr/>
        </p:nvSpPr>
        <p:spPr>
          <a:xfrm>
            <a:off x="634701" y="4611231"/>
            <a:ext cx="11446137" cy="2492990"/>
          </a:xfrm>
          <a:prstGeom prst="rect">
            <a:avLst/>
          </a:prstGeom>
        </p:spPr>
        <p:txBody>
          <a:bodyPr wrap="square">
            <a:spAutoFit/>
          </a:bodyPr>
          <a:lstStyle/>
          <a:p>
            <a:r>
              <a:rPr lang="en-US" altLang="ko-KR" sz="1600" dirty="0">
                <a:latin typeface="Malgun Gothic" panose="020B0503020000020004" pitchFamily="50" charset="-127"/>
                <a:ea typeface="Malgun Gothic" panose="020B0503020000020004" pitchFamily="50" charset="-127"/>
              </a:rPr>
              <a:t>“Should the remaining production volume be estimated? What should be done if the country of production is different? "97% or more" seems more appropriate than "50% or more". This is also consistent with the 3% cut-off standard described below.” (pp48, commented by JPN_31</a:t>
            </a:r>
            <a:r>
              <a:rPr lang="en-US" altLang="ko-KR" sz="1600" dirty="0">
                <a:latin typeface="Arial" panose="020B0604020202020204" pitchFamily="34" charset="0"/>
                <a:ea typeface="Malgun Gothic" panose="020B0503020000020004" pitchFamily="50" charset="-127"/>
              </a:rPr>
              <a:t>)</a:t>
            </a:r>
          </a:p>
          <a:p>
            <a:r>
              <a:rPr lang="en-US" altLang="ko-KR" sz="1600" dirty="0">
                <a:latin typeface="Malgun Gothic" panose="020B0503020000020004" pitchFamily="50" charset="-127"/>
                <a:ea typeface="Malgun Gothic" panose="020B0503020000020004" pitchFamily="50" charset="-127"/>
              </a:rPr>
              <a:t>“List should be aligned with revised Catena-X rulebook (3.1)”(Commented by OICA_16</a:t>
            </a:r>
            <a:r>
              <a:rPr lang="en-US" altLang="ko-KR" sz="1600" dirty="0">
                <a:latin typeface="Arial" panose="020B0604020202020204" pitchFamily="34" charset="0"/>
              </a:rPr>
              <a:t>)</a:t>
            </a:r>
          </a:p>
          <a:p>
            <a:endParaRPr lang="en-US" altLang="ko-KR" sz="1600" dirty="0">
              <a:latin typeface="Malgun Gothic" panose="020B0503020000020004" pitchFamily="50" charset="-127"/>
              <a:ea typeface="Malgun Gothic" panose="020B0503020000020004" pitchFamily="50" charset="-127"/>
            </a:endParaRPr>
          </a:p>
          <a:p>
            <a:r>
              <a:rPr lang="en-US" altLang="ko-KR" sz="1600" dirty="0">
                <a:latin typeface="Malgun Gothic" panose="020B0503020000020004" pitchFamily="50" charset="-127"/>
                <a:ea typeface="Malgun Gothic" panose="020B0503020000020004" pitchFamily="50" charset="-127"/>
              </a:rPr>
              <a:t>“Can you please explain what is meant by that? ”(Commented by OICA_17</a:t>
            </a:r>
            <a:r>
              <a:rPr lang="en-US" altLang="ko-KR" sz="1600" dirty="0">
                <a:latin typeface="Arial" panose="020B0604020202020204" pitchFamily="34" charset="0"/>
              </a:rPr>
              <a:t>)</a:t>
            </a:r>
          </a:p>
          <a:p>
            <a:r>
              <a:rPr lang="en-GB" altLang="ko-KR" dirty="0"/>
              <a:t>Replacing percentage with 100% does not seem to make sense(Commented by BC)</a:t>
            </a:r>
            <a:endParaRPr lang="en-US" altLang="ko-KR" sz="1600" dirty="0">
              <a:latin typeface="Malgun Gothic" panose="020B0503020000020004" pitchFamily="50" charset="-127"/>
              <a:ea typeface="Malgun Gothic" panose="020B0503020000020004" pitchFamily="50" charset="-127"/>
            </a:endParaRPr>
          </a:p>
          <a:p>
            <a:endParaRPr lang="en-US" altLang="ko-KR" sz="1000" dirty="0">
              <a:latin typeface="Malgun Gothic" panose="020B0503020000020004" pitchFamily="50" charset="-127"/>
              <a:ea typeface="Malgun Gothic" panose="020B0503020000020004" pitchFamily="50" charset="-127"/>
            </a:endParaRPr>
          </a:p>
          <a:p>
            <a:pPr latinLnBrk="0"/>
            <a:r>
              <a:rPr lang="en-US" altLang="ko-KR" sz="1600" dirty="0">
                <a:solidFill>
                  <a:srgbClr val="00B050"/>
                </a:solidFill>
                <a:latin typeface="Malgun Gothic" panose="020B0503020000020004" pitchFamily="50" charset="-127"/>
                <a:ea typeface="Malgun Gothic" panose="020B0503020000020004" pitchFamily="50" charset="-127"/>
              </a:rPr>
              <a:t>A : </a:t>
            </a:r>
            <a:r>
              <a:rPr lang="en-GB" altLang="ko-KR" sz="1600" dirty="0">
                <a:solidFill>
                  <a:srgbClr val="00B050"/>
                </a:solidFill>
              </a:rPr>
              <a:t>Contributions from various sources were included and led to inconsistencies. Revised text is proposed for the revised draft</a:t>
            </a:r>
            <a:endParaRPr lang="en-US" altLang="ko-KR" sz="1600" dirty="0">
              <a:latin typeface="Arial" panose="020B0604020202020204" pitchFamily="34" charset="0"/>
            </a:endParaRPr>
          </a:p>
        </p:txBody>
      </p:sp>
      <p:cxnSp>
        <p:nvCxnSpPr>
          <p:cNvPr id="27" name="직선 연결선 26">
            <a:extLst>
              <a:ext uri="{FF2B5EF4-FFF2-40B4-BE49-F238E27FC236}">
                <a16:creationId xmlns:a16="http://schemas.microsoft.com/office/drawing/2014/main" id="{22A26750-D8D3-4E42-89F6-1A1C438F3261}"/>
              </a:ext>
            </a:extLst>
          </p:cNvPr>
          <p:cNvCxnSpPr>
            <a:cxnSpLocks/>
          </p:cNvCxnSpPr>
          <p:nvPr/>
        </p:nvCxnSpPr>
        <p:spPr>
          <a:xfrm>
            <a:off x="3202188" y="925152"/>
            <a:ext cx="4026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AB00125A-ACCE-4675-AF77-30FA23408A0F}"/>
              </a:ext>
            </a:extLst>
          </p:cNvPr>
          <p:cNvCxnSpPr>
            <a:cxnSpLocks/>
          </p:cNvCxnSpPr>
          <p:nvPr/>
        </p:nvCxnSpPr>
        <p:spPr>
          <a:xfrm>
            <a:off x="1201265" y="1140305"/>
            <a:ext cx="32093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F209C867-F849-46B9-BE3F-748A0A02CEAA}"/>
              </a:ext>
            </a:extLst>
          </p:cNvPr>
          <p:cNvCxnSpPr>
            <a:cxnSpLocks/>
          </p:cNvCxnSpPr>
          <p:nvPr/>
        </p:nvCxnSpPr>
        <p:spPr>
          <a:xfrm>
            <a:off x="2535214" y="2043947"/>
            <a:ext cx="107935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AB81354-3E6C-4D5F-B021-B10DC89EC0E5}"/>
              </a:ext>
            </a:extLst>
          </p:cNvPr>
          <p:cNvSpPr txBox="1"/>
          <p:nvPr/>
        </p:nvSpPr>
        <p:spPr>
          <a:xfrm>
            <a:off x="7304443" y="63340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15</a:t>
            </a:r>
            <a:endParaRPr lang="ko-KR" altLang="en-US" dirty="0">
              <a:solidFill>
                <a:srgbClr val="FF0000"/>
              </a:solidFill>
            </a:endParaRPr>
          </a:p>
        </p:txBody>
      </p:sp>
      <p:sp>
        <p:nvSpPr>
          <p:cNvPr id="34" name="TextBox 33">
            <a:extLst>
              <a:ext uri="{FF2B5EF4-FFF2-40B4-BE49-F238E27FC236}">
                <a16:creationId xmlns:a16="http://schemas.microsoft.com/office/drawing/2014/main" id="{1C25280C-6A3E-4740-9115-0FC8B54C7FC0}"/>
              </a:ext>
            </a:extLst>
          </p:cNvPr>
          <p:cNvSpPr txBox="1"/>
          <p:nvPr/>
        </p:nvSpPr>
        <p:spPr>
          <a:xfrm>
            <a:off x="3431688" y="1556272"/>
            <a:ext cx="978947" cy="369332"/>
          </a:xfrm>
          <a:prstGeom prst="rect">
            <a:avLst/>
          </a:prstGeom>
          <a:noFill/>
          <a:ln w="19050">
            <a:solidFill>
              <a:srgbClr val="FF0000"/>
            </a:solidFill>
          </a:ln>
        </p:spPr>
        <p:txBody>
          <a:bodyPr wrap="square" rtlCol="0">
            <a:spAutoFit/>
          </a:bodyPr>
          <a:lstStyle/>
          <a:p>
            <a:r>
              <a:rPr lang="en-US" altLang="ko-KR" dirty="0">
                <a:solidFill>
                  <a:srgbClr val="FF0000"/>
                </a:solidFill>
              </a:rPr>
              <a:t>17~18</a:t>
            </a:r>
            <a:endParaRPr lang="ko-KR" altLang="en-US" dirty="0">
              <a:solidFill>
                <a:srgbClr val="FF0000"/>
              </a:solidFill>
            </a:endParaRPr>
          </a:p>
        </p:txBody>
      </p:sp>
      <p:sp>
        <p:nvSpPr>
          <p:cNvPr id="35" name="TextBox 34">
            <a:extLst>
              <a:ext uri="{FF2B5EF4-FFF2-40B4-BE49-F238E27FC236}">
                <a16:creationId xmlns:a16="http://schemas.microsoft.com/office/drawing/2014/main" id="{33D2698F-0AC1-4ECD-B6F6-E9B0DF9BFD19}"/>
              </a:ext>
            </a:extLst>
          </p:cNvPr>
          <p:cNvSpPr txBox="1"/>
          <p:nvPr/>
        </p:nvSpPr>
        <p:spPr>
          <a:xfrm>
            <a:off x="727927" y="135545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16</a:t>
            </a:r>
            <a:endParaRPr lang="ko-KR" altLang="en-US" dirty="0">
              <a:solidFill>
                <a:srgbClr val="FF0000"/>
              </a:solidFill>
            </a:endParaRPr>
          </a:p>
        </p:txBody>
      </p:sp>
      <p:sp>
        <p:nvSpPr>
          <p:cNvPr id="36" name="TextBox 35">
            <a:extLst>
              <a:ext uri="{FF2B5EF4-FFF2-40B4-BE49-F238E27FC236}">
                <a16:creationId xmlns:a16="http://schemas.microsoft.com/office/drawing/2014/main" id="{A2730E44-26C4-4EBB-BC16-0CE5ADABAB10}"/>
              </a:ext>
            </a:extLst>
          </p:cNvPr>
          <p:cNvSpPr txBox="1"/>
          <p:nvPr/>
        </p:nvSpPr>
        <p:spPr>
          <a:xfrm>
            <a:off x="251904" y="4601353"/>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15</a:t>
            </a:r>
            <a:endParaRPr lang="ko-KR" altLang="en-US" dirty="0">
              <a:solidFill>
                <a:srgbClr val="FF0000"/>
              </a:solidFill>
            </a:endParaRPr>
          </a:p>
        </p:txBody>
      </p:sp>
      <p:sp>
        <p:nvSpPr>
          <p:cNvPr id="37" name="TextBox 36">
            <a:extLst>
              <a:ext uri="{FF2B5EF4-FFF2-40B4-BE49-F238E27FC236}">
                <a16:creationId xmlns:a16="http://schemas.microsoft.com/office/drawing/2014/main" id="{B93E8359-F2D3-4F70-838A-70A12C7AE1D6}"/>
              </a:ext>
            </a:extLst>
          </p:cNvPr>
          <p:cNvSpPr txBox="1"/>
          <p:nvPr/>
        </p:nvSpPr>
        <p:spPr>
          <a:xfrm>
            <a:off x="224110" y="5355017"/>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16</a:t>
            </a:r>
            <a:endParaRPr lang="ko-KR" altLang="en-US" dirty="0">
              <a:solidFill>
                <a:srgbClr val="FF0000"/>
              </a:solidFill>
            </a:endParaRPr>
          </a:p>
        </p:txBody>
      </p:sp>
      <p:sp>
        <p:nvSpPr>
          <p:cNvPr id="39" name="TextBox 38">
            <a:extLst>
              <a:ext uri="{FF2B5EF4-FFF2-40B4-BE49-F238E27FC236}">
                <a16:creationId xmlns:a16="http://schemas.microsoft.com/office/drawing/2014/main" id="{FBF1C559-0EF6-4BFF-A202-E997E5CB9D94}"/>
              </a:ext>
            </a:extLst>
          </p:cNvPr>
          <p:cNvSpPr txBox="1"/>
          <p:nvPr/>
        </p:nvSpPr>
        <p:spPr>
          <a:xfrm>
            <a:off x="107576" y="5924015"/>
            <a:ext cx="974916" cy="369332"/>
          </a:xfrm>
          <a:prstGeom prst="rect">
            <a:avLst/>
          </a:prstGeom>
          <a:noFill/>
          <a:ln w="19050">
            <a:solidFill>
              <a:srgbClr val="FF0000"/>
            </a:solidFill>
          </a:ln>
        </p:spPr>
        <p:txBody>
          <a:bodyPr wrap="square" rtlCol="0">
            <a:spAutoFit/>
          </a:bodyPr>
          <a:lstStyle/>
          <a:p>
            <a:r>
              <a:rPr lang="en-US" altLang="ko-KR" dirty="0">
                <a:solidFill>
                  <a:srgbClr val="FF0000"/>
                </a:solidFill>
              </a:rPr>
              <a:t>17~18</a:t>
            </a:r>
            <a:endParaRPr lang="ko-KR" altLang="en-US" dirty="0">
              <a:solidFill>
                <a:srgbClr val="FF0000"/>
              </a:solidFill>
            </a:endParaRPr>
          </a:p>
        </p:txBody>
      </p:sp>
      <p:sp>
        <p:nvSpPr>
          <p:cNvPr id="13" name="직사각형 12">
            <a:extLst>
              <a:ext uri="{FF2B5EF4-FFF2-40B4-BE49-F238E27FC236}">
                <a16:creationId xmlns:a16="http://schemas.microsoft.com/office/drawing/2014/main" id="{919F3D72-3B9A-4BF8-949C-F264DEA7F362}"/>
              </a:ext>
            </a:extLst>
          </p:cNvPr>
          <p:cNvSpPr/>
          <p:nvPr/>
        </p:nvSpPr>
        <p:spPr>
          <a:xfrm>
            <a:off x="8455512" y="1556272"/>
            <a:ext cx="2648802" cy="553998"/>
          </a:xfrm>
          <a:prstGeom prst="rect">
            <a:avLst/>
          </a:prstGeom>
        </p:spPr>
        <p:txBody>
          <a:bodyPr wrap="none">
            <a:spAutoFit/>
          </a:bodyPr>
          <a:lstStyle/>
          <a:p>
            <a:r>
              <a:rPr lang="de-DE" altLang="ko-KR" sz="3000" dirty="0">
                <a:solidFill>
                  <a:srgbClr val="0070C0"/>
                </a:solidFill>
                <a:latin typeface="Calibri" panose="020F0502020204030204" pitchFamily="34" charset="0"/>
                <a:ea typeface="SimSun" panose="02010600030101010101" pitchFamily="2" charset="-122"/>
                <a:cs typeface="Arial" panose="020B0604020202020204" pitchFamily="34" charset="0"/>
              </a:rPr>
              <a:t>Updated (pp50)</a:t>
            </a:r>
            <a:endParaRPr lang="ko-KR" altLang="en-US" sz="3000" dirty="0"/>
          </a:p>
        </p:txBody>
      </p:sp>
    </p:spTree>
    <p:extLst>
      <p:ext uri="{BB962C8B-B14F-4D97-AF65-F5344CB8AC3E}">
        <p14:creationId xmlns:p14="http://schemas.microsoft.com/office/powerpoint/2010/main" val="403670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4B4F-A330-C892-F827-ACBD44B436F1}"/>
            </a:ext>
          </a:extLst>
        </p:cNvPr>
        <p:cNvGrpSpPr/>
        <p:nvPr/>
      </p:nvGrpSpPr>
      <p:grpSpPr>
        <a:xfrm>
          <a:off x="0" y="0"/>
          <a:ext cx="0" cy="0"/>
          <a:chOff x="0" y="0"/>
          <a:chExt cx="0" cy="0"/>
        </a:xfrm>
      </p:grpSpPr>
      <p:pic>
        <p:nvPicPr>
          <p:cNvPr id="22" name="그림 21">
            <a:extLst>
              <a:ext uri="{FF2B5EF4-FFF2-40B4-BE49-F238E27FC236}">
                <a16:creationId xmlns:a16="http://schemas.microsoft.com/office/drawing/2014/main" id="{2F4F5BB4-FDD1-4085-B554-1BC1B0927A4A}"/>
              </a:ext>
            </a:extLst>
          </p:cNvPr>
          <p:cNvPicPr>
            <a:picLocks noChangeAspect="1"/>
          </p:cNvPicPr>
          <p:nvPr/>
        </p:nvPicPr>
        <p:blipFill rotWithShape="1">
          <a:blip r:embed="rId2"/>
          <a:srcRect l="4454" t="40314" r="42834" b="19372"/>
          <a:stretch/>
        </p:blipFill>
        <p:spPr>
          <a:xfrm>
            <a:off x="107576" y="75302"/>
            <a:ext cx="7121563" cy="4496910"/>
          </a:xfrm>
          <a:prstGeom prst="rect">
            <a:avLst/>
          </a:prstGeom>
        </p:spPr>
      </p:pic>
      <p:sp>
        <p:nvSpPr>
          <p:cNvPr id="7" name="오른쪽 중괄호 6">
            <a:extLst>
              <a:ext uri="{FF2B5EF4-FFF2-40B4-BE49-F238E27FC236}">
                <a16:creationId xmlns:a16="http://schemas.microsoft.com/office/drawing/2014/main" id="{2310CDF4-62A0-40FA-BD54-5C95C35FAADD}"/>
              </a:ext>
            </a:extLst>
          </p:cNvPr>
          <p:cNvSpPr/>
          <p:nvPr/>
        </p:nvSpPr>
        <p:spPr>
          <a:xfrm>
            <a:off x="7229139" y="2568394"/>
            <a:ext cx="78955" cy="497536"/>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8" name="직선 연결선 7">
            <a:extLst>
              <a:ext uri="{FF2B5EF4-FFF2-40B4-BE49-F238E27FC236}">
                <a16:creationId xmlns:a16="http://schemas.microsoft.com/office/drawing/2014/main" id="{2E2511C1-BB28-4B03-B234-64F8F00DB3FB}"/>
              </a:ext>
            </a:extLst>
          </p:cNvPr>
          <p:cNvCxnSpPr>
            <a:cxnSpLocks/>
          </p:cNvCxnSpPr>
          <p:nvPr/>
        </p:nvCxnSpPr>
        <p:spPr>
          <a:xfrm>
            <a:off x="1513237" y="3396720"/>
            <a:ext cx="52533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402F22DD-1B60-4767-AC48-0F2681DC01DD}"/>
              </a:ext>
            </a:extLst>
          </p:cNvPr>
          <p:cNvCxnSpPr>
            <a:cxnSpLocks/>
          </p:cNvCxnSpPr>
          <p:nvPr/>
        </p:nvCxnSpPr>
        <p:spPr>
          <a:xfrm>
            <a:off x="1534752" y="3687176"/>
            <a:ext cx="4156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FA84EB6-2F85-4599-9FC1-ED94E0EA7896}"/>
              </a:ext>
            </a:extLst>
          </p:cNvPr>
          <p:cNvSpPr txBox="1"/>
          <p:nvPr/>
        </p:nvSpPr>
        <p:spPr>
          <a:xfrm>
            <a:off x="796063" y="4994590"/>
            <a:ext cx="8810513" cy="1723549"/>
          </a:xfrm>
          <a:prstGeom prst="rect">
            <a:avLst/>
          </a:prstGeom>
          <a:noFill/>
        </p:spPr>
        <p:txBody>
          <a:bodyPr wrap="square">
            <a:spAutoFit/>
          </a:bodyPr>
          <a:lstStyle/>
          <a:p>
            <a:r>
              <a:rPr lang="en-US" altLang="ko-KR" sz="1600" dirty="0">
                <a:effectLst/>
                <a:latin typeface="Arial" panose="020B0604020202020204" pitchFamily="34" charset="0"/>
                <a:ea typeface="Malgun Gothic" panose="020B0503020000020004" pitchFamily="50" charset="-127"/>
                <a:cs typeface="Arial" panose="020B0604020202020204" pitchFamily="34" charset="0"/>
              </a:rPr>
              <a:t>shift to 3.2.10.3(Secondary data quality) (</a:t>
            </a:r>
            <a:r>
              <a:rPr lang="en-US" altLang="ko-KR" sz="1600" dirty="0">
                <a:latin typeface="Arial" panose="020B0604020202020204" pitchFamily="34" charset="0"/>
                <a:ea typeface="Malgun Gothic" panose="020B0503020000020004" pitchFamily="50" charset="-127"/>
                <a:cs typeface="Arial" panose="020B0604020202020204" pitchFamily="34" charset="0"/>
              </a:rPr>
              <a:t>Commented by CLEPA_15</a:t>
            </a:r>
            <a:r>
              <a:rPr lang="en-US" altLang="ko-KR" sz="1600" dirty="0">
                <a:latin typeface="Arial" panose="020B0604020202020204" pitchFamily="34" charset="0"/>
                <a:cs typeface="Arial" panose="020B0604020202020204" pitchFamily="34" charset="0"/>
              </a:rPr>
              <a:t>)</a:t>
            </a:r>
          </a:p>
          <a:p>
            <a:endParaRPr lang="en-US" altLang="ko-KR" sz="500" dirty="0">
              <a:latin typeface="Arial" panose="020B0604020202020204" pitchFamily="34" charset="0"/>
              <a:ea typeface="Malgun Gothic" panose="020B0503020000020004" pitchFamily="50" charset="-127"/>
              <a:cs typeface="Arial" panose="020B0604020202020204" pitchFamily="34" charset="0"/>
            </a:endParaRPr>
          </a:p>
          <a:p>
            <a:r>
              <a:rPr lang="en-US" altLang="ko-KR" sz="1600" dirty="0">
                <a:latin typeface="Arial" panose="020B0604020202020204" pitchFamily="34" charset="0"/>
                <a:cs typeface="Arial" panose="020B0604020202020204" pitchFamily="34" charset="0"/>
              </a:rPr>
              <a:t>“Requirements refer to all type of data not only primary data!”(Commented by CLEPA_a4)</a:t>
            </a:r>
          </a:p>
          <a:p>
            <a:endParaRPr lang="en-US" altLang="ko-KR" sz="500" dirty="0">
              <a:latin typeface="Arial" panose="020B0604020202020204" pitchFamily="34" charset="0"/>
              <a:cs typeface="Arial" panose="020B0604020202020204" pitchFamily="34" charset="0"/>
            </a:endParaRPr>
          </a:p>
          <a:p>
            <a:r>
              <a:rPr lang="en-US" altLang="ko-KR" sz="1600" dirty="0">
                <a:latin typeface="Arial" panose="020B0604020202020204" pitchFamily="34" charset="0"/>
                <a:ea typeface="Malgun Gothic" panose="020B0503020000020004" pitchFamily="50" charset="-127"/>
                <a:cs typeface="Arial" panose="020B0604020202020204" pitchFamily="34" charset="0"/>
              </a:rPr>
              <a:t>What is the criterion?(Commented by CLEPA_16</a:t>
            </a:r>
            <a:r>
              <a:rPr lang="en-US" altLang="ko-KR" sz="1600" dirty="0">
                <a:latin typeface="Arial" panose="020B0604020202020204" pitchFamily="34" charset="0"/>
                <a:cs typeface="Arial" panose="020B0604020202020204" pitchFamily="34" charset="0"/>
              </a:rPr>
              <a:t>)</a:t>
            </a:r>
            <a:endParaRPr lang="en-US" altLang="ko-KR" sz="1600" dirty="0">
              <a:latin typeface="Arial" panose="020B0604020202020204" pitchFamily="34" charset="0"/>
              <a:ea typeface="Malgun Gothic" panose="020B0503020000020004" pitchFamily="50" charset="-127"/>
              <a:cs typeface="Arial" panose="020B0604020202020204" pitchFamily="34" charset="0"/>
            </a:endParaRPr>
          </a:p>
          <a:p>
            <a:endParaRPr lang="en-US" altLang="ko-KR" sz="1600" dirty="0">
              <a:latin typeface="Arial" panose="020B0604020202020204" pitchFamily="34" charset="0"/>
            </a:endParaRPr>
          </a:p>
          <a:p>
            <a:r>
              <a:rPr lang="en-US" altLang="ko-KR" sz="1600" dirty="0">
                <a:solidFill>
                  <a:srgbClr val="00B050"/>
                </a:solidFill>
                <a:ea typeface="Malgun Gothic" panose="020B0503020000020004" pitchFamily="50" charset="-127"/>
              </a:rPr>
              <a:t>A : </a:t>
            </a:r>
            <a:r>
              <a:rPr lang="en-GB" altLang="ko-KR" sz="1600" dirty="0">
                <a:solidFill>
                  <a:srgbClr val="00B050"/>
                </a:solidFill>
              </a:rPr>
              <a:t>Contributions from various sources were included and led to inconsistencies. </a:t>
            </a:r>
          </a:p>
          <a:p>
            <a:r>
              <a:rPr lang="en-GB" altLang="ko-KR" sz="1600" dirty="0">
                <a:solidFill>
                  <a:srgbClr val="00B050"/>
                </a:solidFill>
              </a:rPr>
              <a:t>    Revised text is proposed for the revised draft.</a:t>
            </a:r>
          </a:p>
        </p:txBody>
      </p:sp>
      <p:sp>
        <p:nvSpPr>
          <p:cNvPr id="13" name="TextBox 12">
            <a:extLst>
              <a:ext uri="{FF2B5EF4-FFF2-40B4-BE49-F238E27FC236}">
                <a16:creationId xmlns:a16="http://schemas.microsoft.com/office/drawing/2014/main" id="{C2724A10-4318-4F1D-89F7-0969B7060DB1}"/>
              </a:ext>
            </a:extLst>
          </p:cNvPr>
          <p:cNvSpPr txBox="1"/>
          <p:nvPr/>
        </p:nvSpPr>
        <p:spPr>
          <a:xfrm>
            <a:off x="7431733" y="263249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19</a:t>
            </a:r>
            <a:endParaRPr lang="ko-KR" altLang="en-US" dirty="0">
              <a:solidFill>
                <a:srgbClr val="FF0000"/>
              </a:solidFill>
            </a:endParaRPr>
          </a:p>
        </p:txBody>
      </p:sp>
      <p:sp>
        <p:nvSpPr>
          <p:cNvPr id="14" name="TextBox 13">
            <a:extLst>
              <a:ext uri="{FF2B5EF4-FFF2-40B4-BE49-F238E27FC236}">
                <a16:creationId xmlns:a16="http://schemas.microsoft.com/office/drawing/2014/main" id="{0F8A28F6-87BA-464C-9FF2-4C0E9B33EE0F}"/>
              </a:ext>
            </a:extLst>
          </p:cNvPr>
          <p:cNvSpPr txBox="1"/>
          <p:nvPr/>
        </p:nvSpPr>
        <p:spPr>
          <a:xfrm>
            <a:off x="708203" y="314750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20</a:t>
            </a:r>
            <a:endParaRPr lang="ko-KR" altLang="en-US" dirty="0">
              <a:solidFill>
                <a:srgbClr val="FF0000"/>
              </a:solidFill>
            </a:endParaRPr>
          </a:p>
        </p:txBody>
      </p:sp>
      <p:sp>
        <p:nvSpPr>
          <p:cNvPr id="15" name="TextBox 14">
            <a:extLst>
              <a:ext uri="{FF2B5EF4-FFF2-40B4-BE49-F238E27FC236}">
                <a16:creationId xmlns:a16="http://schemas.microsoft.com/office/drawing/2014/main" id="{16DB6CB9-AF55-40EE-94DF-E2409F3B5CFC}"/>
              </a:ext>
            </a:extLst>
          </p:cNvPr>
          <p:cNvSpPr txBox="1"/>
          <p:nvPr/>
        </p:nvSpPr>
        <p:spPr>
          <a:xfrm>
            <a:off x="5749960" y="3518911"/>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21</a:t>
            </a:r>
            <a:endParaRPr lang="ko-KR" altLang="en-US" dirty="0">
              <a:solidFill>
                <a:srgbClr val="FF0000"/>
              </a:solidFill>
            </a:endParaRPr>
          </a:p>
        </p:txBody>
      </p:sp>
      <p:sp>
        <p:nvSpPr>
          <p:cNvPr id="16" name="TextBox 15">
            <a:extLst>
              <a:ext uri="{FF2B5EF4-FFF2-40B4-BE49-F238E27FC236}">
                <a16:creationId xmlns:a16="http://schemas.microsoft.com/office/drawing/2014/main" id="{45FE4DDF-6004-4F7F-89A2-8C0B4D7E2BDE}"/>
              </a:ext>
            </a:extLst>
          </p:cNvPr>
          <p:cNvSpPr txBox="1"/>
          <p:nvPr/>
        </p:nvSpPr>
        <p:spPr>
          <a:xfrm>
            <a:off x="322725" y="4927360"/>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19</a:t>
            </a:r>
            <a:endParaRPr lang="ko-KR" altLang="en-US" dirty="0">
              <a:solidFill>
                <a:srgbClr val="FF0000"/>
              </a:solidFill>
            </a:endParaRPr>
          </a:p>
        </p:txBody>
      </p:sp>
      <p:sp>
        <p:nvSpPr>
          <p:cNvPr id="17" name="TextBox 16">
            <a:extLst>
              <a:ext uri="{FF2B5EF4-FFF2-40B4-BE49-F238E27FC236}">
                <a16:creationId xmlns:a16="http://schemas.microsoft.com/office/drawing/2014/main" id="{C0A5A368-42C5-4474-9300-C2413DDEA867}"/>
              </a:ext>
            </a:extLst>
          </p:cNvPr>
          <p:cNvSpPr txBox="1"/>
          <p:nvPr/>
        </p:nvSpPr>
        <p:spPr>
          <a:xfrm>
            <a:off x="322725" y="530296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20</a:t>
            </a:r>
            <a:endParaRPr lang="ko-KR" altLang="en-US" dirty="0">
              <a:solidFill>
                <a:srgbClr val="FF0000"/>
              </a:solidFill>
            </a:endParaRPr>
          </a:p>
        </p:txBody>
      </p:sp>
      <p:sp>
        <p:nvSpPr>
          <p:cNvPr id="18" name="TextBox 17">
            <a:extLst>
              <a:ext uri="{FF2B5EF4-FFF2-40B4-BE49-F238E27FC236}">
                <a16:creationId xmlns:a16="http://schemas.microsoft.com/office/drawing/2014/main" id="{4CBA4A16-8726-4120-8FA7-EDE232DCD230}"/>
              </a:ext>
            </a:extLst>
          </p:cNvPr>
          <p:cNvSpPr txBox="1"/>
          <p:nvPr/>
        </p:nvSpPr>
        <p:spPr>
          <a:xfrm>
            <a:off x="322725" y="567603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21</a:t>
            </a:r>
            <a:endParaRPr lang="ko-KR" altLang="en-US" dirty="0">
              <a:solidFill>
                <a:srgbClr val="FF0000"/>
              </a:solidFill>
            </a:endParaRPr>
          </a:p>
        </p:txBody>
      </p:sp>
      <p:sp>
        <p:nvSpPr>
          <p:cNvPr id="19" name="직사각형 18">
            <a:extLst>
              <a:ext uri="{FF2B5EF4-FFF2-40B4-BE49-F238E27FC236}">
                <a16:creationId xmlns:a16="http://schemas.microsoft.com/office/drawing/2014/main" id="{DC603292-4751-4C92-9AD6-DB5E3152CBFA}"/>
              </a:ext>
            </a:extLst>
          </p:cNvPr>
          <p:cNvSpPr/>
          <p:nvPr/>
        </p:nvSpPr>
        <p:spPr>
          <a:xfrm>
            <a:off x="8649149" y="1470947"/>
            <a:ext cx="2648802" cy="553998"/>
          </a:xfrm>
          <a:prstGeom prst="rect">
            <a:avLst/>
          </a:prstGeom>
        </p:spPr>
        <p:txBody>
          <a:bodyPr wrap="none">
            <a:spAutoFit/>
          </a:bodyPr>
          <a:lstStyle/>
          <a:p>
            <a:r>
              <a:rPr lang="de-DE" altLang="ko-KR" sz="3000" dirty="0">
                <a:solidFill>
                  <a:srgbClr val="0070C0"/>
                </a:solidFill>
                <a:latin typeface="Calibri" panose="020F0502020204030204" pitchFamily="34" charset="0"/>
                <a:ea typeface="SimSun" panose="02010600030101010101" pitchFamily="2" charset="-122"/>
                <a:cs typeface="Arial" panose="020B0604020202020204" pitchFamily="34" charset="0"/>
              </a:rPr>
              <a:t>Updated (pp50)</a:t>
            </a:r>
            <a:endParaRPr lang="ko-KR" altLang="en-US" sz="3000" dirty="0"/>
          </a:p>
        </p:txBody>
      </p:sp>
    </p:spTree>
    <p:extLst>
      <p:ext uri="{BB962C8B-B14F-4D97-AF65-F5344CB8AC3E}">
        <p14:creationId xmlns:p14="http://schemas.microsoft.com/office/powerpoint/2010/main" val="82928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4B4F-A330-C892-F827-ACBD44B436F1}"/>
            </a:ext>
          </a:extLst>
        </p:cNvPr>
        <p:cNvGrpSpPr/>
        <p:nvPr/>
      </p:nvGrpSpPr>
      <p:grpSpPr>
        <a:xfrm>
          <a:off x="0" y="0"/>
          <a:ext cx="0" cy="0"/>
          <a:chOff x="0" y="0"/>
          <a:chExt cx="0" cy="0"/>
        </a:xfrm>
      </p:grpSpPr>
      <p:pic>
        <p:nvPicPr>
          <p:cNvPr id="2" name="그림 1">
            <a:extLst>
              <a:ext uri="{FF2B5EF4-FFF2-40B4-BE49-F238E27FC236}">
                <a16:creationId xmlns:a16="http://schemas.microsoft.com/office/drawing/2014/main" id="{33C6A930-33CD-4EDF-83B0-9292962D1BC1}"/>
              </a:ext>
            </a:extLst>
          </p:cNvPr>
          <p:cNvPicPr>
            <a:picLocks noChangeAspect="1"/>
          </p:cNvPicPr>
          <p:nvPr/>
        </p:nvPicPr>
        <p:blipFill rotWithShape="1">
          <a:blip r:embed="rId2"/>
          <a:srcRect l="4010" t="39059" r="41252" b="25647"/>
          <a:stretch/>
        </p:blipFill>
        <p:spPr>
          <a:xfrm>
            <a:off x="204395" y="96819"/>
            <a:ext cx="7381898" cy="4550485"/>
          </a:xfrm>
          <a:prstGeom prst="rect">
            <a:avLst/>
          </a:prstGeom>
        </p:spPr>
      </p:pic>
      <p:sp>
        <p:nvSpPr>
          <p:cNvPr id="3" name="직사각형 2">
            <a:extLst>
              <a:ext uri="{FF2B5EF4-FFF2-40B4-BE49-F238E27FC236}">
                <a16:creationId xmlns:a16="http://schemas.microsoft.com/office/drawing/2014/main" id="{7522C680-5750-4A93-BFEB-7E6090CFE9BA}"/>
              </a:ext>
            </a:extLst>
          </p:cNvPr>
          <p:cNvSpPr/>
          <p:nvPr/>
        </p:nvSpPr>
        <p:spPr>
          <a:xfrm>
            <a:off x="7693870" y="823863"/>
            <a:ext cx="4076244" cy="836126"/>
          </a:xfrm>
          <a:prstGeom prst="rect">
            <a:avLst/>
          </a:prstGeom>
        </p:spPr>
        <p:txBody>
          <a:bodyPr wrap="none">
            <a:spAutoFit/>
          </a:bodyPr>
          <a:lstStyle/>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Newly commented by BC (pp53):</a:t>
            </a:r>
          </a:p>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Incomplete sentence</a:t>
            </a:r>
            <a:endParaRPr lang="ko-KR"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endParaRPr>
          </a:p>
        </p:txBody>
      </p:sp>
      <p:cxnSp>
        <p:nvCxnSpPr>
          <p:cNvPr id="12" name="직선 연결선 11">
            <a:extLst>
              <a:ext uri="{FF2B5EF4-FFF2-40B4-BE49-F238E27FC236}">
                <a16:creationId xmlns:a16="http://schemas.microsoft.com/office/drawing/2014/main" id="{25B84315-83CA-4647-847E-501C389AD957}"/>
              </a:ext>
            </a:extLst>
          </p:cNvPr>
          <p:cNvCxnSpPr>
            <a:cxnSpLocks/>
          </p:cNvCxnSpPr>
          <p:nvPr/>
        </p:nvCxnSpPr>
        <p:spPr>
          <a:xfrm>
            <a:off x="3281080" y="823863"/>
            <a:ext cx="23989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857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2E40-3AEC-DD9F-935D-DBEE03DD8F63}"/>
            </a:ext>
          </a:extLst>
        </p:cNvPr>
        <p:cNvGrpSpPr/>
        <p:nvPr/>
      </p:nvGrpSpPr>
      <p:grpSpPr>
        <a:xfrm>
          <a:off x="0" y="0"/>
          <a:ext cx="0" cy="0"/>
          <a:chOff x="0" y="0"/>
          <a:chExt cx="0" cy="0"/>
        </a:xfrm>
      </p:grpSpPr>
      <p:pic>
        <p:nvPicPr>
          <p:cNvPr id="6" name="그림 5">
            <a:extLst>
              <a:ext uri="{FF2B5EF4-FFF2-40B4-BE49-F238E27FC236}">
                <a16:creationId xmlns:a16="http://schemas.microsoft.com/office/drawing/2014/main" id="{54649D6C-31F9-4504-82DF-BE3FBE8D4406}"/>
              </a:ext>
            </a:extLst>
          </p:cNvPr>
          <p:cNvPicPr>
            <a:picLocks noChangeAspect="1"/>
          </p:cNvPicPr>
          <p:nvPr/>
        </p:nvPicPr>
        <p:blipFill rotWithShape="1">
          <a:blip r:embed="rId2"/>
          <a:srcRect l="4454" t="41882" r="42574" b="29569"/>
          <a:stretch/>
        </p:blipFill>
        <p:spPr>
          <a:xfrm>
            <a:off x="182879" y="139848"/>
            <a:ext cx="8292081" cy="3689874"/>
          </a:xfrm>
          <a:prstGeom prst="rect">
            <a:avLst/>
          </a:prstGeom>
        </p:spPr>
      </p:pic>
      <p:sp>
        <p:nvSpPr>
          <p:cNvPr id="7" name="직사각형 6">
            <a:extLst>
              <a:ext uri="{FF2B5EF4-FFF2-40B4-BE49-F238E27FC236}">
                <a16:creationId xmlns:a16="http://schemas.microsoft.com/office/drawing/2014/main" id="{F70304C2-A4E3-42A8-AD38-BD657ECB4EF6}"/>
              </a:ext>
            </a:extLst>
          </p:cNvPr>
          <p:cNvSpPr/>
          <p:nvPr/>
        </p:nvSpPr>
        <p:spPr>
          <a:xfrm>
            <a:off x="623945" y="3948982"/>
            <a:ext cx="11220226" cy="2308324"/>
          </a:xfrm>
          <a:prstGeom prst="rect">
            <a:avLst/>
          </a:prstGeom>
        </p:spPr>
        <p:txBody>
          <a:bodyPr wrap="square">
            <a:spAutoFit/>
          </a:bodyPr>
          <a:lstStyle/>
          <a:p>
            <a:pPr marL="114300"/>
            <a:r>
              <a:rPr lang="en-US" altLang="ko-KR" dirty="0">
                <a:latin typeface="Malgun Gothic" panose="020B0503020000020004" pitchFamily="50" charset="-127"/>
                <a:ea typeface="Malgun Gothic" panose="020B0503020000020004" pitchFamily="50" charset="-127"/>
              </a:rPr>
              <a:t>“When applying the cut-off on different levels (as suggested in the paragraph) it must be ensured that the overall cut-off of 3% on the product level is not surpassed- ” (pp51, </a:t>
            </a:r>
            <a:r>
              <a:rPr lang="en-US" altLang="ko-KR" dirty="0"/>
              <a:t>Commented by OICA_20</a:t>
            </a:r>
            <a:r>
              <a:rPr lang="en-US" altLang="ko-KR" dirty="0">
                <a:latin typeface="Malgun Gothic" panose="020B0503020000020004" pitchFamily="50" charset="-127"/>
                <a:ea typeface="Malgun Gothic" panose="020B0503020000020004" pitchFamily="50" charset="-127"/>
              </a:rPr>
              <a:t>)</a:t>
            </a:r>
          </a:p>
          <a:p>
            <a:pPr latinLnBrk="0"/>
            <a:r>
              <a:rPr lang="en-GB" altLang="ko-KR" dirty="0">
                <a:solidFill>
                  <a:srgbClr val="00B050"/>
                </a:solidFill>
              </a:rPr>
              <a:t>Assumption: Tier level is meant. This is ensured if 3% on each level is the threshold!</a:t>
            </a:r>
          </a:p>
          <a:p>
            <a:pPr latinLnBrk="0"/>
            <a:r>
              <a:rPr lang="en-GB" altLang="ko-KR" dirty="0">
                <a:solidFill>
                  <a:srgbClr val="00B050"/>
                </a:solidFill>
              </a:rPr>
              <a:t> </a:t>
            </a:r>
          </a:p>
          <a:p>
            <a:pPr latinLnBrk="0"/>
            <a:endParaRPr lang="en-GB" altLang="ko-KR" dirty="0">
              <a:solidFill>
                <a:srgbClr val="00B050"/>
              </a:solidFill>
            </a:endParaRPr>
          </a:p>
          <a:p>
            <a:r>
              <a:rPr lang="en-US" altLang="ko-KR" dirty="0">
                <a:latin typeface="Malgun Gothic" panose="020B0503020000020004" pitchFamily="50" charset="-127"/>
                <a:ea typeface="Malgun Gothic" panose="020B0503020000020004" pitchFamily="50" charset="-127"/>
              </a:rPr>
              <a:t>“Even </a:t>
            </a:r>
            <a:r>
              <a:rPr lang="en-US" altLang="ko-KR" dirty="0" err="1">
                <a:latin typeface="Malgun Gothic" panose="020B0503020000020004" pitchFamily="50" charset="-127"/>
                <a:ea typeface="Malgun Gothic" panose="020B0503020000020004" pitchFamily="50" charset="-127"/>
              </a:rPr>
              <a:t>of</a:t>
            </a:r>
            <a:r>
              <a:rPr lang="en-US" altLang="ko-KR" dirty="0">
                <a:latin typeface="Malgun Gothic" panose="020B0503020000020004" pitchFamily="50" charset="-127"/>
                <a:ea typeface="Malgun Gothic" panose="020B0503020000020004" pitchFamily="50" charset="-127"/>
              </a:rPr>
              <a:t> there are some simplified rules it should be assured that there is consistency to the cut-off specified above. ” (</a:t>
            </a:r>
            <a:r>
              <a:rPr lang="en-US" altLang="ko-KR" dirty="0"/>
              <a:t>Commented by OICA_21</a:t>
            </a:r>
            <a:r>
              <a:rPr lang="en-US" altLang="ko-KR" dirty="0">
                <a:latin typeface="Malgun Gothic" panose="020B0503020000020004" pitchFamily="50" charset="-127"/>
                <a:ea typeface="Malgun Gothic" panose="020B0503020000020004" pitchFamily="50" charset="-127"/>
              </a:rPr>
              <a:t>)</a:t>
            </a:r>
          </a:p>
          <a:p>
            <a:r>
              <a:rPr lang="en-GB" altLang="ko-KR" dirty="0">
                <a:solidFill>
                  <a:srgbClr val="00B050"/>
                </a:solidFill>
              </a:rPr>
              <a:t>Adapted: … simplified rules </a:t>
            </a:r>
            <a:r>
              <a:rPr lang="en-GB" altLang="ko-KR" i="1" dirty="0">
                <a:solidFill>
                  <a:srgbClr val="00B050"/>
                </a:solidFill>
              </a:rPr>
              <a:t>for the proof </a:t>
            </a:r>
            <a:r>
              <a:rPr lang="en-GB" altLang="ko-KR" dirty="0">
                <a:solidFill>
                  <a:srgbClr val="00B050"/>
                </a:solidFill>
              </a:rPr>
              <a:t>to be applied.</a:t>
            </a:r>
            <a:endParaRPr lang="en-US" altLang="ko-KR" dirty="0">
              <a:latin typeface="Arial" panose="020B0604020202020204" pitchFamily="34" charset="0"/>
            </a:endParaRPr>
          </a:p>
        </p:txBody>
      </p:sp>
      <p:sp>
        <p:nvSpPr>
          <p:cNvPr id="19" name="오른쪽 중괄호 18">
            <a:extLst>
              <a:ext uri="{FF2B5EF4-FFF2-40B4-BE49-F238E27FC236}">
                <a16:creationId xmlns:a16="http://schemas.microsoft.com/office/drawing/2014/main" id="{EB01CBEB-955F-42A8-9DAA-71C5F76F527E}"/>
              </a:ext>
            </a:extLst>
          </p:cNvPr>
          <p:cNvSpPr/>
          <p:nvPr/>
        </p:nvSpPr>
        <p:spPr>
          <a:xfrm>
            <a:off x="8396005" y="3074004"/>
            <a:ext cx="78955" cy="497536"/>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60489F08-0A25-4B0F-97BC-95C772FFDEEB}"/>
              </a:ext>
            </a:extLst>
          </p:cNvPr>
          <p:cNvSpPr txBox="1"/>
          <p:nvPr/>
        </p:nvSpPr>
        <p:spPr>
          <a:xfrm>
            <a:off x="2410501" y="13984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23</a:t>
            </a:r>
            <a:endParaRPr lang="ko-KR" altLang="en-US" dirty="0">
              <a:solidFill>
                <a:srgbClr val="FF0000"/>
              </a:solidFill>
            </a:endParaRPr>
          </a:p>
        </p:txBody>
      </p:sp>
      <p:sp>
        <p:nvSpPr>
          <p:cNvPr id="21" name="TextBox 20">
            <a:extLst>
              <a:ext uri="{FF2B5EF4-FFF2-40B4-BE49-F238E27FC236}">
                <a16:creationId xmlns:a16="http://schemas.microsoft.com/office/drawing/2014/main" id="{B85DC319-AFBE-4489-A573-3ACC93467FBA}"/>
              </a:ext>
            </a:extLst>
          </p:cNvPr>
          <p:cNvSpPr txBox="1"/>
          <p:nvPr/>
        </p:nvSpPr>
        <p:spPr>
          <a:xfrm>
            <a:off x="8649936" y="313810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24</a:t>
            </a:r>
            <a:endParaRPr lang="ko-KR" altLang="en-US" dirty="0">
              <a:solidFill>
                <a:srgbClr val="FF0000"/>
              </a:solidFill>
            </a:endParaRPr>
          </a:p>
        </p:txBody>
      </p:sp>
      <p:sp>
        <p:nvSpPr>
          <p:cNvPr id="22" name="TextBox 21">
            <a:extLst>
              <a:ext uri="{FF2B5EF4-FFF2-40B4-BE49-F238E27FC236}">
                <a16:creationId xmlns:a16="http://schemas.microsoft.com/office/drawing/2014/main" id="{932F9B5F-EE6B-4FD2-8E6B-877636C16CB2}"/>
              </a:ext>
            </a:extLst>
          </p:cNvPr>
          <p:cNvSpPr txBox="1"/>
          <p:nvPr/>
        </p:nvSpPr>
        <p:spPr>
          <a:xfrm>
            <a:off x="218739" y="3948982"/>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23</a:t>
            </a:r>
            <a:endParaRPr lang="ko-KR" altLang="en-US" dirty="0">
              <a:solidFill>
                <a:srgbClr val="FF0000"/>
              </a:solidFill>
            </a:endParaRPr>
          </a:p>
        </p:txBody>
      </p:sp>
      <p:sp>
        <p:nvSpPr>
          <p:cNvPr id="23" name="TextBox 22">
            <a:extLst>
              <a:ext uri="{FF2B5EF4-FFF2-40B4-BE49-F238E27FC236}">
                <a16:creationId xmlns:a16="http://schemas.microsoft.com/office/drawing/2014/main" id="{B8A51E91-C48A-4691-8ADA-72A019398232}"/>
              </a:ext>
            </a:extLst>
          </p:cNvPr>
          <p:cNvSpPr txBox="1"/>
          <p:nvPr/>
        </p:nvSpPr>
        <p:spPr>
          <a:xfrm>
            <a:off x="182879" y="5340771"/>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24</a:t>
            </a:r>
            <a:endParaRPr lang="ko-KR" altLang="en-US" dirty="0">
              <a:solidFill>
                <a:srgbClr val="FF0000"/>
              </a:solidFill>
            </a:endParaRPr>
          </a:p>
        </p:txBody>
      </p:sp>
      <p:sp>
        <p:nvSpPr>
          <p:cNvPr id="2" name="직사각형 1">
            <a:extLst>
              <a:ext uri="{FF2B5EF4-FFF2-40B4-BE49-F238E27FC236}">
                <a16:creationId xmlns:a16="http://schemas.microsoft.com/office/drawing/2014/main" id="{D5F6DDCB-4907-4C31-B7D4-45B45920040D}"/>
              </a:ext>
            </a:extLst>
          </p:cNvPr>
          <p:cNvSpPr/>
          <p:nvPr/>
        </p:nvSpPr>
        <p:spPr>
          <a:xfrm>
            <a:off x="5091398" y="4814951"/>
            <a:ext cx="898003" cy="400110"/>
          </a:xfrm>
          <a:prstGeom prst="rect">
            <a:avLst/>
          </a:prstGeom>
        </p:spPr>
        <p:txBody>
          <a:bodyPr wrap="none">
            <a:spAutoFit/>
          </a:bodyPr>
          <a:lstStyle/>
          <a:p>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Clear ?</a:t>
            </a:r>
            <a:endParaRPr lang="ko-KR" altLang="en-US" sz="2000" dirty="0"/>
          </a:p>
        </p:txBody>
      </p:sp>
      <p:sp>
        <p:nvSpPr>
          <p:cNvPr id="10" name="직사각형 9">
            <a:extLst>
              <a:ext uri="{FF2B5EF4-FFF2-40B4-BE49-F238E27FC236}">
                <a16:creationId xmlns:a16="http://schemas.microsoft.com/office/drawing/2014/main" id="{A7883F4D-8A35-4211-AC7F-24C8A8A8E42A}"/>
              </a:ext>
            </a:extLst>
          </p:cNvPr>
          <p:cNvSpPr/>
          <p:nvPr/>
        </p:nvSpPr>
        <p:spPr>
          <a:xfrm>
            <a:off x="623945" y="6348820"/>
            <a:ext cx="4639925" cy="400110"/>
          </a:xfrm>
          <a:prstGeom prst="rect">
            <a:avLst/>
          </a:prstGeom>
        </p:spPr>
        <p:txBody>
          <a:bodyPr wrap="none">
            <a:spAutoFit/>
          </a:bodyPr>
          <a:lstStyle/>
          <a:p>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Commented by BC (pp53) : SG3 to respond</a:t>
            </a:r>
            <a:endParaRPr lang="ko-KR" altLang="en-US" sz="2000" dirty="0"/>
          </a:p>
        </p:txBody>
      </p:sp>
    </p:spTree>
    <p:extLst>
      <p:ext uri="{BB962C8B-B14F-4D97-AF65-F5344CB8AC3E}">
        <p14:creationId xmlns:p14="http://schemas.microsoft.com/office/powerpoint/2010/main" val="348039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2E40-3AEC-DD9F-935D-DBEE03DD8F63}"/>
            </a:ext>
          </a:extLst>
        </p:cNvPr>
        <p:cNvGrpSpPr/>
        <p:nvPr/>
      </p:nvGrpSpPr>
      <p:grpSpPr>
        <a:xfrm>
          <a:off x="0" y="0"/>
          <a:ext cx="0" cy="0"/>
          <a:chOff x="0" y="0"/>
          <a:chExt cx="0" cy="0"/>
        </a:xfrm>
      </p:grpSpPr>
      <p:pic>
        <p:nvPicPr>
          <p:cNvPr id="2" name="그림 1">
            <a:extLst>
              <a:ext uri="{FF2B5EF4-FFF2-40B4-BE49-F238E27FC236}">
                <a16:creationId xmlns:a16="http://schemas.microsoft.com/office/drawing/2014/main" id="{D293AED3-5AAF-414D-9CA5-701C45B4FE1E}"/>
              </a:ext>
            </a:extLst>
          </p:cNvPr>
          <p:cNvPicPr>
            <a:picLocks noChangeAspect="1"/>
          </p:cNvPicPr>
          <p:nvPr/>
        </p:nvPicPr>
        <p:blipFill rotWithShape="1">
          <a:blip r:embed="rId2"/>
          <a:srcRect l="4009" t="31372" r="42451" b="25333"/>
          <a:stretch/>
        </p:blipFill>
        <p:spPr>
          <a:xfrm>
            <a:off x="139849" y="129091"/>
            <a:ext cx="7430491" cy="5744584"/>
          </a:xfrm>
          <a:prstGeom prst="rect">
            <a:avLst/>
          </a:prstGeom>
        </p:spPr>
      </p:pic>
      <p:sp>
        <p:nvSpPr>
          <p:cNvPr id="3" name="직사각형 2">
            <a:extLst>
              <a:ext uri="{FF2B5EF4-FFF2-40B4-BE49-F238E27FC236}">
                <a16:creationId xmlns:a16="http://schemas.microsoft.com/office/drawing/2014/main" id="{F914AA12-AA0B-4490-A77D-460C3284986E}"/>
              </a:ext>
            </a:extLst>
          </p:cNvPr>
          <p:cNvSpPr/>
          <p:nvPr/>
        </p:nvSpPr>
        <p:spPr>
          <a:xfrm>
            <a:off x="7647627" y="5037549"/>
            <a:ext cx="4076244" cy="836126"/>
          </a:xfrm>
          <a:prstGeom prst="rect">
            <a:avLst/>
          </a:prstGeom>
        </p:spPr>
        <p:txBody>
          <a:bodyPr wrap="none">
            <a:spAutoFit/>
          </a:bodyPr>
          <a:lstStyle/>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Newly commented by BC(pp59): </a:t>
            </a:r>
          </a:p>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Annex A1 of what?</a:t>
            </a:r>
            <a:endParaRPr lang="ko-KR"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endParaRPr>
          </a:p>
        </p:txBody>
      </p:sp>
      <p:cxnSp>
        <p:nvCxnSpPr>
          <p:cNvPr id="11" name="직선 연결선 10">
            <a:extLst>
              <a:ext uri="{FF2B5EF4-FFF2-40B4-BE49-F238E27FC236}">
                <a16:creationId xmlns:a16="http://schemas.microsoft.com/office/drawing/2014/main" id="{A90B6BF1-DC4F-483B-8D65-5F799F4D4D10}"/>
              </a:ext>
            </a:extLst>
          </p:cNvPr>
          <p:cNvCxnSpPr>
            <a:cxnSpLocks/>
          </p:cNvCxnSpPr>
          <p:nvPr/>
        </p:nvCxnSpPr>
        <p:spPr>
          <a:xfrm>
            <a:off x="4819423" y="5309802"/>
            <a:ext cx="6884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3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FECBD5-23CC-18F1-3773-9402A10465FE}"/>
              </a:ext>
            </a:extLst>
          </p:cNvPr>
          <p:cNvSpPr txBox="1"/>
          <p:nvPr/>
        </p:nvSpPr>
        <p:spPr>
          <a:xfrm>
            <a:off x="345980" y="540916"/>
            <a:ext cx="4344354" cy="369332"/>
          </a:xfrm>
          <a:prstGeom prst="rect">
            <a:avLst/>
          </a:prstGeom>
          <a:noFill/>
        </p:spPr>
        <p:txBody>
          <a:bodyPr wrap="square">
            <a:spAutoFit/>
          </a:bodyPr>
          <a:lstStyle/>
          <a:p>
            <a:pPr>
              <a:buNone/>
            </a:pPr>
            <a:r>
              <a:rPr lang="en-US" altLang="ko-KR" dirty="0">
                <a:latin typeface="Malgun Gothic" panose="020B0503020000020004" pitchFamily="50" charset="-127"/>
                <a:ea typeface="Malgun Gothic" panose="020B0503020000020004" pitchFamily="50" charset="-127"/>
              </a:rPr>
              <a:t>3.2.9 Representative</a:t>
            </a:r>
            <a:r>
              <a:rPr lang="ko-KR" altLang="en-US" sz="1800" dirty="0">
                <a:effectLst/>
                <a:latin typeface="Malgun Gothic" panose="020B0503020000020004" pitchFamily="50" charset="-127"/>
                <a:ea typeface="Malgun Gothic" panose="020B0503020000020004" pitchFamily="50" charset="-127"/>
              </a:rPr>
              <a:t> </a:t>
            </a:r>
            <a:r>
              <a:rPr lang="en-US" altLang="ko-KR" sz="1800" dirty="0">
                <a:effectLst/>
                <a:latin typeface="Malgun Gothic" panose="020B0503020000020004" pitchFamily="50" charset="-127"/>
                <a:ea typeface="Malgun Gothic" panose="020B0503020000020004" pitchFamily="50" charset="-127"/>
              </a:rPr>
              <a:t>vehicle </a:t>
            </a:r>
            <a:r>
              <a:rPr lang="en-US" altLang="ko-KR" sz="1800" dirty="0">
                <a:solidFill>
                  <a:srgbClr val="0070C0"/>
                </a:solidFill>
                <a:effectLst/>
                <a:latin typeface="Malgun Gothic" panose="020B0503020000020004" pitchFamily="50" charset="-127"/>
                <a:ea typeface="Malgun Gothic" panose="020B0503020000020004" pitchFamily="50" charset="-127"/>
              </a:rPr>
              <a:t>(</a:t>
            </a:r>
            <a:r>
              <a:rPr lang="en-US" altLang="ko-KR" dirty="0">
                <a:solidFill>
                  <a:srgbClr val="0070C0"/>
                </a:solidFill>
                <a:latin typeface="Malgun Gothic" panose="020B0503020000020004" pitchFamily="50" charset="-127"/>
                <a:ea typeface="Malgun Gothic" panose="020B0503020000020004" pitchFamily="50" charset="-127"/>
              </a:rPr>
              <a:t>pp39)</a:t>
            </a:r>
            <a:endParaRPr lang="en-US" altLang="ko-KR" sz="2000" dirty="0">
              <a:solidFill>
                <a:srgbClr val="0070C0"/>
              </a:solidFill>
              <a:effectLst/>
              <a:latin typeface="Arial" panose="020B0604020202020204" pitchFamily="34" charset="0"/>
            </a:endParaRPr>
          </a:p>
        </p:txBody>
      </p:sp>
      <p:sp>
        <p:nvSpPr>
          <p:cNvPr id="6" name="TextBox 5">
            <a:extLst>
              <a:ext uri="{FF2B5EF4-FFF2-40B4-BE49-F238E27FC236}">
                <a16:creationId xmlns:a16="http://schemas.microsoft.com/office/drawing/2014/main" id="{CA197951-D2BB-5C7B-B54C-D55A68897D30}"/>
              </a:ext>
            </a:extLst>
          </p:cNvPr>
          <p:cNvSpPr txBox="1"/>
          <p:nvPr/>
        </p:nvSpPr>
        <p:spPr>
          <a:xfrm>
            <a:off x="345980" y="1134373"/>
            <a:ext cx="11700387" cy="954107"/>
          </a:xfrm>
          <a:prstGeom prst="rect">
            <a:avLst/>
          </a:prstGeom>
          <a:noFill/>
        </p:spPr>
        <p:txBody>
          <a:bodyPr wrap="square">
            <a:spAutoFit/>
          </a:bodyPr>
          <a:lstStyle/>
          <a:p>
            <a:pPr>
              <a:buNone/>
            </a:pPr>
            <a:r>
              <a:rPr lang="en-US" altLang="ko-KR" sz="1800" dirty="0">
                <a:effectLst/>
                <a:latin typeface="Malgun Gothic" panose="020B0503020000020004" pitchFamily="50" charset="-127"/>
                <a:ea typeface="Malgun Gothic" panose="020B0503020000020004" pitchFamily="50" charset="-127"/>
              </a:rPr>
              <a:t>“title and content are completely mis-match and seems to be inconsistent methodology proposed by SG3</a:t>
            </a:r>
            <a:endParaRPr lang="en-US" altLang="ko-KR" sz="2000" dirty="0">
              <a:effectLst/>
              <a:latin typeface="Arial" panose="020B0604020202020204" pitchFamily="34" charset="0"/>
            </a:endParaRPr>
          </a:p>
          <a:p>
            <a:r>
              <a:rPr lang="en-US" altLang="ko-KR" sz="1800" dirty="0">
                <a:effectLst/>
                <a:latin typeface="Malgun Gothic" panose="020B0503020000020004" pitchFamily="50" charset="-127"/>
                <a:ea typeface="Malgun Gothic" panose="020B0503020000020004" pitchFamily="50" charset="-127"/>
              </a:rPr>
              <a:t>Do we need to define the "representative vehicle" originally desired by IWG ?</a:t>
            </a:r>
          </a:p>
          <a:p>
            <a:r>
              <a:rPr lang="en-US" altLang="ko-KR" dirty="0">
                <a:latin typeface="Malgun Gothic" panose="020B0503020000020004" pitchFamily="50" charset="-127"/>
                <a:ea typeface="Malgun Gothic" panose="020B0503020000020004" pitchFamily="50" charset="-127"/>
              </a:rPr>
              <a:t>(pp37, c</a:t>
            </a:r>
            <a:r>
              <a:rPr lang="en-US" altLang="ko-KR" dirty="0"/>
              <a:t>ommented by JPN)</a:t>
            </a:r>
            <a:endParaRPr lang="en-US" altLang="ko-KR" sz="2000" dirty="0">
              <a:effectLst/>
              <a:latin typeface="Arial" panose="020B0604020202020204" pitchFamily="34" charset="0"/>
            </a:endParaRPr>
          </a:p>
        </p:txBody>
      </p:sp>
      <p:sp>
        <p:nvSpPr>
          <p:cNvPr id="7" name="직사각형 6">
            <a:extLst>
              <a:ext uri="{FF2B5EF4-FFF2-40B4-BE49-F238E27FC236}">
                <a16:creationId xmlns:a16="http://schemas.microsoft.com/office/drawing/2014/main" id="{AC4F7CC1-43AC-4AE6-A189-0ADB83F7B794}"/>
              </a:ext>
            </a:extLst>
          </p:cNvPr>
          <p:cNvSpPr/>
          <p:nvPr/>
        </p:nvSpPr>
        <p:spPr>
          <a:xfrm>
            <a:off x="345980" y="2312605"/>
            <a:ext cx="11500040" cy="1785104"/>
          </a:xfrm>
          <a:prstGeom prst="rect">
            <a:avLst/>
          </a:prstGeom>
        </p:spPr>
        <p:txBody>
          <a:bodyPr wrap="square">
            <a:spAutoFit/>
          </a:bodyPr>
          <a:lstStyle/>
          <a:p>
            <a:pPr>
              <a:buNone/>
            </a:pPr>
            <a:r>
              <a:rPr lang="en-US" altLang="ko-KR" sz="2000" dirty="0">
                <a:solidFill>
                  <a:srgbClr val="00B050"/>
                </a:solidFill>
                <a:latin typeface="Arial" panose="020B0604020202020204" pitchFamily="34" charset="0"/>
              </a:rPr>
              <a:t>A: </a:t>
            </a:r>
            <a:r>
              <a:rPr lang="en-US" altLang="ko-KR" dirty="0">
                <a:solidFill>
                  <a:srgbClr val="00B050"/>
                </a:solidFill>
                <a:latin typeface="Segoe UI" panose="020B0502040204020203" pitchFamily="34" charset="0"/>
              </a:rPr>
              <a:t>What was originally desired by IWG? </a:t>
            </a:r>
            <a:br>
              <a:rPr lang="en-US" altLang="ko-KR" dirty="0">
                <a:solidFill>
                  <a:srgbClr val="00B050"/>
                </a:solidFill>
                <a:latin typeface="Segoe UI" panose="020B0502040204020203" pitchFamily="34" charset="0"/>
              </a:rPr>
            </a:br>
            <a:r>
              <a:rPr lang="en-US" altLang="ko-KR" dirty="0">
                <a:solidFill>
                  <a:srgbClr val="00B050"/>
                </a:solidFill>
                <a:latin typeface="Segoe UI" panose="020B0502040204020203" pitchFamily="34" charset="0"/>
              </a:rPr>
              <a:t>Our understanding was the following task:</a:t>
            </a:r>
            <a:r>
              <a:rPr lang="en-US" altLang="ko-KR" b="1" dirty="0">
                <a:solidFill>
                  <a:srgbClr val="00B050"/>
                </a:solidFill>
                <a:latin typeface="Segoe UI" panose="020B0502040204020203" pitchFamily="34" charset="0"/>
              </a:rPr>
              <a:t> </a:t>
            </a:r>
            <a:br>
              <a:rPr lang="en-US" altLang="ko-KR" b="1" dirty="0">
                <a:solidFill>
                  <a:srgbClr val="00B050"/>
                </a:solidFill>
                <a:latin typeface="Segoe UI" panose="020B0502040204020203" pitchFamily="34" charset="0"/>
              </a:rPr>
            </a:br>
            <a:r>
              <a:rPr lang="en-US" altLang="ko-KR" b="1" dirty="0">
                <a:solidFill>
                  <a:srgbClr val="00B050"/>
                </a:solidFill>
                <a:latin typeface="Segoe UI" panose="020B0502040204020203" pitchFamily="34" charset="0"/>
              </a:rPr>
              <a:t>to develop a method for selecting a representative vehicle, so we don’t have to calculate the carbon footprint (CF) for every single vehicle produced by an OEM.</a:t>
            </a:r>
            <a:br>
              <a:rPr lang="en-US" altLang="ko-KR" dirty="0">
                <a:solidFill>
                  <a:srgbClr val="00B050"/>
                </a:solidFill>
                <a:latin typeface="Segoe UI" panose="020B0502040204020203" pitchFamily="34" charset="0"/>
              </a:rPr>
            </a:br>
            <a:r>
              <a:rPr lang="en-US" altLang="ko-KR" dirty="0">
                <a:solidFill>
                  <a:srgbClr val="00B050"/>
                </a:solidFill>
                <a:latin typeface="Segoe UI" panose="020B0502040204020203" pitchFamily="34" charset="0"/>
              </a:rPr>
              <a:t>Additionally, this method should allow us to estimate the CF of other vehicles within the same group, using specific parameters that define their similarities. </a:t>
            </a:r>
            <a:endParaRPr lang="en-US" altLang="ko-KR" dirty="0">
              <a:solidFill>
                <a:srgbClr val="00B050"/>
              </a:solidFill>
              <a:latin typeface="Arial" panose="020B0604020202020204" pitchFamily="34" charset="0"/>
            </a:endParaRPr>
          </a:p>
        </p:txBody>
      </p:sp>
      <p:sp>
        <p:nvSpPr>
          <p:cNvPr id="13" name="TextBox 12">
            <a:extLst>
              <a:ext uri="{FF2B5EF4-FFF2-40B4-BE49-F238E27FC236}">
                <a16:creationId xmlns:a16="http://schemas.microsoft.com/office/drawing/2014/main" id="{EFE7BB1F-6E9E-43E4-9D13-60A76E6320AD}"/>
              </a:ext>
            </a:extLst>
          </p:cNvPr>
          <p:cNvSpPr txBox="1"/>
          <p:nvPr/>
        </p:nvSpPr>
        <p:spPr>
          <a:xfrm>
            <a:off x="61770" y="1134373"/>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1</a:t>
            </a:r>
            <a:endParaRPr lang="ko-KR" altLang="en-US" dirty="0">
              <a:solidFill>
                <a:srgbClr val="FF0000"/>
              </a:solidFill>
            </a:endParaRPr>
          </a:p>
        </p:txBody>
      </p:sp>
      <p:sp>
        <p:nvSpPr>
          <p:cNvPr id="8" name="TextBox 7">
            <a:extLst>
              <a:ext uri="{FF2B5EF4-FFF2-40B4-BE49-F238E27FC236}">
                <a16:creationId xmlns:a16="http://schemas.microsoft.com/office/drawing/2014/main" id="{94E8D0F2-561D-4C56-9498-D7152ADD9DFD}"/>
              </a:ext>
            </a:extLst>
          </p:cNvPr>
          <p:cNvSpPr txBox="1"/>
          <p:nvPr/>
        </p:nvSpPr>
        <p:spPr>
          <a:xfrm>
            <a:off x="5251468" y="4714884"/>
            <a:ext cx="1461304" cy="553998"/>
          </a:xfrm>
          <a:prstGeom prst="rect">
            <a:avLst/>
          </a:prstGeom>
          <a:noFill/>
        </p:spPr>
        <p:txBody>
          <a:bodyPr wrap="square">
            <a:spAutoFit/>
          </a:bodyPr>
          <a:lstStyle/>
          <a:p>
            <a:pPr>
              <a:buNone/>
            </a:pPr>
            <a:r>
              <a:rPr lang="en-US" altLang="ko-KR" sz="3000" dirty="0">
                <a:solidFill>
                  <a:srgbClr val="0070C0"/>
                </a:solidFill>
                <a:latin typeface="Malgun Gothic" panose="020B0503020000020004" pitchFamily="50" charset="-127"/>
                <a:ea typeface="Malgun Gothic" panose="020B0503020000020004" pitchFamily="50" charset="-127"/>
              </a:rPr>
              <a:t>Clear ?</a:t>
            </a:r>
            <a:endParaRPr lang="en-US" altLang="ko-KR" sz="300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409778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87568-6CFB-83E1-3EFB-8FD4C318A56D}"/>
            </a:ext>
          </a:extLst>
        </p:cNvPr>
        <p:cNvGrpSpPr/>
        <p:nvPr/>
      </p:nvGrpSpPr>
      <p:grpSpPr>
        <a:xfrm>
          <a:off x="0" y="0"/>
          <a:ext cx="0" cy="0"/>
          <a:chOff x="0" y="0"/>
          <a:chExt cx="0" cy="0"/>
        </a:xfrm>
      </p:grpSpPr>
      <p:pic>
        <p:nvPicPr>
          <p:cNvPr id="8" name="그림 7">
            <a:extLst>
              <a:ext uri="{FF2B5EF4-FFF2-40B4-BE49-F238E27FC236}">
                <a16:creationId xmlns:a16="http://schemas.microsoft.com/office/drawing/2014/main" id="{47121BEE-D056-41ED-9B0E-087B623C29CA}"/>
              </a:ext>
            </a:extLst>
          </p:cNvPr>
          <p:cNvPicPr>
            <a:picLocks noChangeAspect="1"/>
          </p:cNvPicPr>
          <p:nvPr/>
        </p:nvPicPr>
        <p:blipFill rotWithShape="1">
          <a:blip r:embed="rId2"/>
          <a:srcRect l="4195" t="32471" r="42315" b="37412"/>
          <a:stretch/>
        </p:blipFill>
        <p:spPr>
          <a:xfrm>
            <a:off x="172122" y="53784"/>
            <a:ext cx="7476564" cy="3475789"/>
          </a:xfrm>
          <a:prstGeom prst="rect">
            <a:avLst/>
          </a:prstGeom>
        </p:spPr>
      </p:pic>
      <p:sp>
        <p:nvSpPr>
          <p:cNvPr id="17" name="TextBox 16">
            <a:extLst>
              <a:ext uri="{FF2B5EF4-FFF2-40B4-BE49-F238E27FC236}">
                <a16:creationId xmlns:a16="http://schemas.microsoft.com/office/drawing/2014/main" id="{4BC7A5F7-14D8-48CD-A8CE-61A71D1D2501}"/>
              </a:ext>
            </a:extLst>
          </p:cNvPr>
          <p:cNvSpPr txBox="1"/>
          <p:nvPr/>
        </p:nvSpPr>
        <p:spPr>
          <a:xfrm>
            <a:off x="190052" y="3564791"/>
            <a:ext cx="11811896" cy="3293209"/>
          </a:xfrm>
          <a:prstGeom prst="rect">
            <a:avLst/>
          </a:prstGeom>
          <a:noFill/>
        </p:spPr>
        <p:txBody>
          <a:bodyPr wrap="square">
            <a:spAutoFit/>
          </a:bodyPr>
          <a:lstStyle/>
          <a:p>
            <a:r>
              <a:rPr lang="en-US" altLang="ko-KR" sz="1600" dirty="0">
                <a:effectLst/>
                <a:latin typeface="Malgun Gothic" panose="020B0503020000020004" pitchFamily="50" charset="-127"/>
                <a:ea typeface="Malgun Gothic" panose="020B0503020000020004" pitchFamily="50" charset="-127"/>
              </a:rPr>
              <a:t>“The appropriateness of the economic value ratio "5" should be demonstrated. ISO 14049:2012 recommends allocation based on physical quantities when changes in the share of physical quantities of outputs are proportional to changes in total GHG emissions. In other cases, allocation based on economic value is recommended. For example, in petroleum refining, allocation between light oils (such as gasoline) and heavy oils is recommended to be based on economic value. Therefore, the phrase "economic value ratio of 5 or less" should be deleted and the statement "If physical relationships are not used, the validity of the allocation method used in the study should be demonstrated" should be added.»</a:t>
            </a:r>
          </a:p>
          <a:p>
            <a:r>
              <a:rPr lang="en-US" altLang="ko-KR" sz="1600" dirty="0">
                <a:latin typeface="Malgun Gothic" panose="020B0503020000020004" pitchFamily="50" charset="-127"/>
                <a:ea typeface="Malgun Gothic" panose="020B0503020000020004" pitchFamily="50" charset="-127"/>
              </a:rPr>
              <a:t>(pp59, c</a:t>
            </a:r>
            <a:r>
              <a:rPr lang="en-US" altLang="ko-KR" sz="1600" dirty="0"/>
              <a:t>ommented by JPN_32</a:t>
            </a:r>
            <a:r>
              <a:rPr lang="en-US" altLang="ko-KR" sz="1600" dirty="0">
                <a:latin typeface="Malgun Gothic" panose="020B0503020000020004" pitchFamily="50" charset="-127"/>
                <a:ea typeface="Malgun Gothic" panose="020B0503020000020004" pitchFamily="50" charset="-127"/>
              </a:rPr>
              <a:t>)</a:t>
            </a:r>
          </a:p>
          <a:p>
            <a:r>
              <a:rPr lang="en-GB" altLang="ko-KR" sz="1600" dirty="0">
                <a:solidFill>
                  <a:srgbClr val="00B050"/>
                </a:solidFill>
              </a:rPr>
              <a:t>Rejected: Physical relationship can always be used but be sometimes misleading: E.g. mining of PGM materials usually has other less valuable metals as co-products. It is however not appropriate to split the CO2 emission burden by mass of the metals, since the whole mining is only done because of PGM!</a:t>
            </a:r>
          </a:p>
          <a:p>
            <a:endParaRPr lang="en-GB" altLang="ko-KR" sz="1600" dirty="0">
              <a:solidFill>
                <a:srgbClr val="00B050"/>
              </a:solidFill>
            </a:endParaRPr>
          </a:p>
          <a:p>
            <a:r>
              <a:rPr lang="en-US" altLang="ko-KR" sz="1600" dirty="0">
                <a:latin typeface="Malgun Gothic" panose="020B0503020000020004" pitchFamily="50" charset="-127"/>
                <a:ea typeface="Malgun Gothic" panose="020B0503020000020004" pitchFamily="50" charset="-127"/>
              </a:rPr>
              <a:t>is this a known term? should we have a definition? (</a:t>
            </a:r>
            <a:r>
              <a:rPr lang="en-US" altLang="ko-KR" sz="1600" dirty="0"/>
              <a:t>Commented by BC</a:t>
            </a:r>
            <a:r>
              <a:rPr lang="en-US" altLang="ko-KR" sz="1600" dirty="0">
                <a:latin typeface="Malgun Gothic" panose="020B0503020000020004" pitchFamily="50" charset="-127"/>
                <a:ea typeface="Malgun Gothic" panose="020B0503020000020004" pitchFamily="50" charset="-127"/>
              </a:rPr>
              <a:t>)</a:t>
            </a:r>
          </a:p>
          <a:p>
            <a:r>
              <a:rPr lang="en-US" altLang="ko-KR" sz="1600" dirty="0">
                <a:latin typeface="Malgun Gothic" panose="020B0503020000020004" pitchFamily="50" charset="-127"/>
                <a:ea typeface="Malgun Gothic" panose="020B0503020000020004" pitchFamily="50" charset="-127"/>
              </a:rPr>
              <a:t>A : </a:t>
            </a:r>
            <a:r>
              <a:rPr lang="en-GB" altLang="ko-KR" sz="1600" dirty="0">
                <a:solidFill>
                  <a:srgbClr val="00B050"/>
                </a:solidFill>
              </a:rPr>
              <a:t>Exergy is well defined in thermodynamics</a:t>
            </a:r>
            <a:endParaRPr lang="en-US" altLang="ko-KR" sz="1600" dirty="0">
              <a:effectLst/>
              <a:latin typeface="Arial" panose="020B0604020202020204" pitchFamily="34" charset="0"/>
            </a:endParaRPr>
          </a:p>
        </p:txBody>
      </p:sp>
      <p:cxnSp>
        <p:nvCxnSpPr>
          <p:cNvPr id="18" name="직선 연결선 17">
            <a:extLst>
              <a:ext uri="{FF2B5EF4-FFF2-40B4-BE49-F238E27FC236}">
                <a16:creationId xmlns:a16="http://schemas.microsoft.com/office/drawing/2014/main" id="{836CBC34-CA53-4E33-AA58-B26E6DB06A36}"/>
              </a:ext>
            </a:extLst>
          </p:cNvPr>
          <p:cNvCxnSpPr>
            <a:cxnSpLocks/>
          </p:cNvCxnSpPr>
          <p:nvPr/>
        </p:nvCxnSpPr>
        <p:spPr>
          <a:xfrm>
            <a:off x="1857482" y="1481859"/>
            <a:ext cx="41022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B0FD85E3-DEA4-4EF7-BBFF-6C39F442E4A1}"/>
              </a:ext>
            </a:extLst>
          </p:cNvPr>
          <p:cNvCxnSpPr>
            <a:cxnSpLocks/>
          </p:cNvCxnSpPr>
          <p:nvPr/>
        </p:nvCxnSpPr>
        <p:spPr>
          <a:xfrm>
            <a:off x="2804155" y="2729745"/>
            <a:ext cx="4338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90FE33-D13F-4FEE-A442-8ACA0558C926}"/>
              </a:ext>
            </a:extLst>
          </p:cNvPr>
          <p:cNvSpPr txBox="1"/>
          <p:nvPr/>
        </p:nvSpPr>
        <p:spPr>
          <a:xfrm>
            <a:off x="947461" y="1212487"/>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25</a:t>
            </a:r>
            <a:endParaRPr lang="ko-KR" altLang="en-US" dirty="0">
              <a:solidFill>
                <a:srgbClr val="FF0000"/>
              </a:solidFill>
            </a:endParaRPr>
          </a:p>
        </p:txBody>
      </p:sp>
      <p:sp>
        <p:nvSpPr>
          <p:cNvPr id="22" name="TextBox 21">
            <a:extLst>
              <a:ext uri="{FF2B5EF4-FFF2-40B4-BE49-F238E27FC236}">
                <a16:creationId xmlns:a16="http://schemas.microsoft.com/office/drawing/2014/main" id="{9760A0BA-ED92-414E-B856-DDA959225120}"/>
              </a:ext>
            </a:extLst>
          </p:cNvPr>
          <p:cNvSpPr txBox="1"/>
          <p:nvPr/>
        </p:nvSpPr>
        <p:spPr>
          <a:xfrm>
            <a:off x="3324901" y="247605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26</a:t>
            </a:r>
            <a:endParaRPr lang="ko-KR" altLang="en-US" dirty="0">
              <a:solidFill>
                <a:srgbClr val="FF0000"/>
              </a:solidFill>
            </a:endParaRPr>
          </a:p>
        </p:txBody>
      </p:sp>
      <p:sp>
        <p:nvSpPr>
          <p:cNvPr id="23" name="TextBox 22">
            <a:extLst>
              <a:ext uri="{FF2B5EF4-FFF2-40B4-BE49-F238E27FC236}">
                <a16:creationId xmlns:a16="http://schemas.microsoft.com/office/drawing/2014/main" id="{6CFC2E70-0721-4A03-9D04-6AAC34923142}"/>
              </a:ext>
            </a:extLst>
          </p:cNvPr>
          <p:cNvSpPr txBox="1"/>
          <p:nvPr/>
        </p:nvSpPr>
        <p:spPr>
          <a:xfrm>
            <a:off x="0" y="3540149"/>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25</a:t>
            </a:r>
            <a:endParaRPr lang="ko-KR" altLang="en-US" dirty="0">
              <a:solidFill>
                <a:srgbClr val="FF0000"/>
              </a:solidFill>
            </a:endParaRPr>
          </a:p>
        </p:txBody>
      </p:sp>
      <p:sp>
        <p:nvSpPr>
          <p:cNvPr id="24" name="TextBox 23">
            <a:extLst>
              <a:ext uri="{FF2B5EF4-FFF2-40B4-BE49-F238E27FC236}">
                <a16:creationId xmlns:a16="http://schemas.microsoft.com/office/drawing/2014/main" id="{E8C59E22-3308-484F-B0CD-8B29BEE6DF54}"/>
              </a:ext>
            </a:extLst>
          </p:cNvPr>
          <p:cNvSpPr txBox="1"/>
          <p:nvPr/>
        </p:nvSpPr>
        <p:spPr>
          <a:xfrm>
            <a:off x="0" y="613365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26</a:t>
            </a:r>
            <a:endParaRPr lang="ko-KR" altLang="en-US" dirty="0">
              <a:solidFill>
                <a:srgbClr val="FF0000"/>
              </a:solidFill>
            </a:endParaRPr>
          </a:p>
        </p:txBody>
      </p:sp>
      <p:sp>
        <p:nvSpPr>
          <p:cNvPr id="10" name="직사각형 9">
            <a:extLst>
              <a:ext uri="{FF2B5EF4-FFF2-40B4-BE49-F238E27FC236}">
                <a16:creationId xmlns:a16="http://schemas.microsoft.com/office/drawing/2014/main" id="{0998FF35-B548-4D37-BFEB-36A8C729A87E}"/>
              </a:ext>
            </a:extLst>
          </p:cNvPr>
          <p:cNvSpPr/>
          <p:nvPr/>
        </p:nvSpPr>
        <p:spPr>
          <a:xfrm>
            <a:off x="8360942" y="1791678"/>
            <a:ext cx="2114361" cy="400110"/>
          </a:xfrm>
          <a:prstGeom prst="rect">
            <a:avLst/>
          </a:prstGeom>
        </p:spPr>
        <p:txBody>
          <a:bodyPr wrap="none">
            <a:spAutoFit/>
          </a:bodyPr>
          <a:lstStyle/>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Clear (pp64) ?</a:t>
            </a:r>
            <a:endParaRPr lang="ko-KR"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7108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0C5E-7ADD-4D37-95F9-BAA4E7E7B57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CA6E052-804D-1A97-53DD-5B6C120A1C05}"/>
              </a:ext>
            </a:extLst>
          </p:cNvPr>
          <p:cNvSpPr txBox="1"/>
          <p:nvPr/>
        </p:nvSpPr>
        <p:spPr>
          <a:xfrm>
            <a:off x="279583" y="3604997"/>
            <a:ext cx="11464413" cy="1569660"/>
          </a:xfrm>
          <a:prstGeom prst="rect">
            <a:avLst/>
          </a:prstGeom>
          <a:noFill/>
        </p:spPr>
        <p:txBody>
          <a:bodyPr wrap="square">
            <a:spAutoFit/>
          </a:bodyPr>
          <a:lstStyle/>
          <a:p>
            <a:r>
              <a:rPr lang="en-US" altLang="ko-KR" sz="1600" dirty="0">
                <a:effectLst/>
                <a:latin typeface="Malgun Gothic" panose="020B0503020000020004" pitchFamily="50" charset="-127"/>
                <a:ea typeface="Malgun Gothic" panose="020B0503020000020004" pitchFamily="50" charset="-127"/>
              </a:rPr>
              <a:t>“There is no need to describe the general explanation of CoC here in Chapter 3. An example where mass balance is expected to be used in automobiles is green steel (recycled steel). Therefore, if CoC is to be mentioned in the guideline, a brief explanation and a reference to ISO 22095 in Section SG2 of Chapter 4 would be sufficient.”</a:t>
            </a:r>
          </a:p>
          <a:p>
            <a:r>
              <a:rPr lang="en-US" altLang="ko-KR" sz="1600" dirty="0">
                <a:latin typeface="Malgun Gothic" panose="020B0503020000020004" pitchFamily="50" charset="-127"/>
                <a:ea typeface="Malgun Gothic" panose="020B0503020000020004" pitchFamily="50" charset="-127"/>
              </a:rPr>
              <a:t>(PP60, </a:t>
            </a:r>
            <a:r>
              <a:rPr lang="en-US" altLang="ko-KR" sz="1600" dirty="0"/>
              <a:t>Commented by JPN_33</a:t>
            </a:r>
            <a:r>
              <a:rPr lang="en-US" altLang="ko-KR" sz="1600" dirty="0">
                <a:latin typeface="Malgun Gothic" panose="020B0503020000020004" pitchFamily="50" charset="-127"/>
                <a:ea typeface="Malgun Gothic" panose="020B0503020000020004" pitchFamily="50" charset="-127"/>
              </a:rPr>
              <a:t>)</a:t>
            </a:r>
          </a:p>
          <a:p>
            <a:endParaRPr lang="en-US" altLang="ko-KR" sz="1600" dirty="0">
              <a:effectLst/>
              <a:latin typeface="Malgun Gothic" panose="020B0503020000020004" pitchFamily="50" charset="-127"/>
              <a:ea typeface="Malgun Gothic" panose="020B0503020000020004" pitchFamily="50" charset="-127"/>
            </a:endParaRPr>
          </a:p>
          <a:p>
            <a:pPr latinLnBrk="0"/>
            <a:r>
              <a:rPr lang="en-GB" altLang="ko-KR" sz="1600" dirty="0">
                <a:solidFill>
                  <a:srgbClr val="00B050"/>
                </a:solidFill>
              </a:rPr>
              <a:t>Rejected: </a:t>
            </a:r>
            <a:r>
              <a:rPr lang="en-GB" altLang="ko-KR" sz="1600" dirty="0" err="1">
                <a:solidFill>
                  <a:srgbClr val="00B050"/>
                </a:solidFill>
              </a:rPr>
              <a:t>CoC</a:t>
            </a:r>
            <a:r>
              <a:rPr lang="en-GB" altLang="ko-KR" sz="1600" dirty="0">
                <a:solidFill>
                  <a:srgbClr val="00B050"/>
                </a:solidFill>
              </a:rPr>
              <a:t> is not an issue for SG2 only. Explanation could be shortened -&gt; make specific proposal</a:t>
            </a:r>
            <a:endParaRPr lang="en-US" altLang="ko-KR" sz="1600" dirty="0">
              <a:effectLst/>
              <a:latin typeface="Arial" panose="020B0604020202020204" pitchFamily="34" charset="0"/>
            </a:endParaRPr>
          </a:p>
        </p:txBody>
      </p:sp>
      <p:pic>
        <p:nvPicPr>
          <p:cNvPr id="3" name="그림 2">
            <a:extLst>
              <a:ext uri="{FF2B5EF4-FFF2-40B4-BE49-F238E27FC236}">
                <a16:creationId xmlns:a16="http://schemas.microsoft.com/office/drawing/2014/main" id="{E7F3C22A-65E9-45C1-891F-350B571A3209}"/>
              </a:ext>
            </a:extLst>
          </p:cNvPr>
          <p:cNvPicPr>
            <a:picLocks noChangeAspect="1"/>
          </p:cNvPicPr>
          <p:nvPr/>
        </p:nvPicPr>
        <p:blipFill rotWithShape="1">
          <a:blip r:embed="rId2"/>
          <a:srcRect l="4325" t="59608" r="42704" b="20313"/>
          <a:stretch/>
        </p:blipFill>
        <p:spPr>
          <a:xfrm>
            <a:off x="96817" y="204396"/>
            <a:ext cx="8662257" cy="2710926"/>
          </a:xfrm>
          <a:prstGeom prst="rect">
            <a:avLst/>
          </a:prstGeom>
        </p:spPr>
      </p:pic>
      <p:sp>
        <p:nvSpPr>
          <p:cNvPr id="13" name="TextBox 12">
            <a:extLst>
              <a:ext uri="{FF2B5EF4-FFF2-40B4-BE49-F238E27FC236}">
                <a16:creationId xmlns:a16="http://schemas.microsoft.com/office/drawing/2014/main" id="{7CD15C37-B285-4F95-A881-FC4FD58B56F8}"/>
              </a:ext>
            </a:extLst>
          </p:cNvPr>
          <p:cNvSpPr txBox="1"/>
          <p:nvPr/>
        </p:nvSpPr>
        <p:spPr>
          <a:xfrm>
            <a:off x="2894596" y="20439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27</a:t>
            </a:r>
            <a:endParaRPr lang="ko-KR" altLang="en-US" dirty="0">
              <a:solidFill>
                <a:srgbClr val="FF0000"/>
              </a:solidFill>
            </a:endParaRPr>
          </a:p>
        </p:txBody>
      </p:sp>
      <p:sp>
        <p:nvSpPr>
          <p:cNvPr id="14" name="TextBox 13">
            <a:extLst>
              <a:ext uri="{FF2B5EF4-FFF2-40B4-BE49-F238E27FC236}">
                <a16:creationId xmlns:a16="http://schemas.microsoft.com/office/drawing/2014/main" id="{DA2B5194-2B46-4639-B3EA-EC216E1DCB99}"/>
              </a:ext>
            </a:extLst>
          </p:cNvPr>
          <p:cNvSpPr txBox="1"/>
          <p:nvPr/>
        </p:nvSpPr>
        <p:spPr>
          <a:xfrm>
            <a:off x="42914" y="3263761"/>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27</a:t>
            </a:r>
            <a:endParaRPr lang="ko-KR" altLang="en-US" dirty="0">
              <a:solidFill>
                <a:srgbClr val="FF0000"/>
              </a:solidFill>
            </a:endParaRPr>
          </a:p>
        </p:txBody>
      </p:sp>
      <p:sp>
        <p:nvSpPr>
          <p:cNvPr id="6" name="직사각형 5">
            <a:extLst>
              <a:ext uri="{FF2B5EF4-FFF2-40B4-BE49-F238E27FC236}">
                <a16:creationId xmlns:a16="http://schemas.microsoft.com/office/drawing/2014/main" id="{C6282E6A-8BCB-4E28-86CC-61F689868870}"/>
              </a:ext>
            </a:extLst>
          </p:cNvPr>
          <p:cNvSpPr/>
          <p:nvPr/>
        </p:nvSpPr>
        <p:spPr>
          <a:xfrm>
            <a:off x="516252" y="5315838"/>
            <a:ext cx="1194238" cy="400110"/>
          </a:xfrm>
          <a:prstGeom prst="rect">
            <a:avLst/>
          </a:prstGeom>
        </p:spPr>
        <p:txBody>
          <a:bodyPr wrap="none">
            <a:spAutoFit/>
          </a:bodyPr>
          <a:lstStyle/>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Clear</a:t>
            </a:r>
            <a:endParaRPr lang="ko-KR"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3285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0C5E-7ADD-4D37-95F9-BAA4E7E7B57A}"/>
            </a:ext>
          </a:extLst>
        </p:cNvPr>
        <p:cNvGrpSpPr/>
        <p:nvPr/>
      </p:nvGrpSpPr>
      <p:grpSpPr>
        <a:xfrm>
          <a:off x="0" y="0"/>
          <a:ext cx="0" cy="0"/>
          <a:chOff x="0" y="0"/>
          <a:chExt cx="0" cy="0"/>
        </a:xfrm>
      </p:grpSpPr>
      <p:pic>
        <p:nvPicPr>
          <p:cNvPr id="2" name="그림 1">
            <a:extLst>
              <a:ext uri="{FF2B5EF4-FFF2-40B4-BE49-F238E27FC236}">
                <a16:creationId xmlns:a16="http://schemas.microsoft.com/office/drawing/2014/main" id="{5A9E0981-477A-4C58-9C1E-285360C7F801}"/>
              </a:ext>
            </a:extLst>
          </p:cNvPr>
          <p:cNvPicPr>
            <a:picLocks noChangeAspect="1"/>
          </p:cNvPicPr>
          <p:nvPr/>
        </p:nvPicPr>
        <p:blipFill rotWithShape="1">
          <a:blip r:embed="rId2"/>
          <a:srcRect l="4160" t="33569" r="40502" b="23294"/>
          <a:stretch/>
        </p:blipFill>
        <p:spPr>
          <a:xfrm>
            <a:off x="365760" y="118334"/>
            <a:ext cx="6943142" cy="5174428"/>
          </a:xfrm>
          <a:prstGeom prst="rect">
            <a:avLst/>
          </a:prstGeom>
        </p:spPr>
      </p:pic>
      <p:sp>
        <p:nvSpPr>
          <p:cNvPr id="4" name="직사각형 3">
            <a:extLst>
              <a:ext uri="{FF2B5EF4-FFF2-40B4-BE49-F238E27FC236}">
                <a16:creationId xmlns:a16="http://schemas.microsoft.com/office/drawing/2014/main" id="{5AF6A194-C2C4-4584-BDED-8BCAFAD0CB70}"/>
              </a:ext>
            </a:extLst>
          </p:cNvPr>
          <p:cNvSpPr/>
          <p:nvPr/>
        </p:nvSpPr>
        <p:spPr>
          <a:xfrm>
            <a:off x="8555771" y="4492221"/>
            <a:ext cx="3046027" cy="1015663"/>
          </a:xfrm>
          <a:prstGeom prst="rect">
            <a:avLst/>
          </a:prstGeom>
        </p:spPr>
        <p:txBody>
          <a:bodyPr wrap="none">
            <a:spAutoFit/>
          </a:bodyPr>
          <a:lstStyle/>
          <a:p>
            <a:r>
              <a:rPr lang="en-GB" altLang="ko-KR" sz="2000" dirty="0">
                <a:solidFill>
                  <a:srgbClr val="0070C0"/>
                </a:solidFill>
                <a:latin typeface="Times New Roman" panose="02020603050405020304" pitchFamily="18" charset="0"/>
                <a:ea typeface="바탕" panose="02030600000101010101" pitchFamily="18" charset="-127"/>
              </a:rPr>
              <a:t>Commented by BC (pp65) :</a:t>
            </a:r>
          </a:p>
          <a:p>
            <a:endParaRPr lang="en-GB" altLang="ko-KR" sz="2000" dirty="0">
              <a:solidFill>
                <a:srgbClr val="0070C0"/>
              </a:solidFill>
              <a:latin typeface="Times New Roman" panose="02020603050405020304" pitchFamily="18" charset="0"/>
              <a:ea typeface="바탕" panose="02030600000101010101" pitchFamily="18" charset="-127"/>
            </a:endParaRPr>
          </a:p>
          <a:p>
            <a:r>
              <a:rPr lang="en-GB" altLang="ko-KR" sz="2000" dirty="0">
                <a:solidFill>
                  <a:srgbClr val="0070C0"/>
                </a:solidFill>
                <a:latin typeface="Times New Roman" panose="02020603050405020304" pitchFamily="18" charset="0"/>
                <a:ea typeface="바탕" panose="02030600000101010101" pitchFamily="18" charset="-127"/>
              </a:rPr>
              <a:t>This test is unclear</a:t>
            </a:r>
            <a:endParaRPr lang="ko-KR" altLang="en-US" sz="2000" dirty="0">
              <a:solidFill>
                <a:srgbClr val="0070C0"/>
              </a:solidFill>
            </a:endParaRPr>
          </a:p>
        </p:txBody>
      </p:sp>
      <p:cxnSp>
        <p:nvCxnSpPr>
          <p:cNvPr id="9" name="직선 연결선 8">
            <a:extLst>
              <a:ext uri="{FF2B5EF4-FFF2-40B4-BE49-F238E27FC236}">
                <a16:creationId xmlns:a16="http://schemas.microsoft.com/office/drawing/2014/main" id="{1ABE74D3-9BEF-41DA-8234-56C7FD553AE7}"/>
              </a:ext>
            </a:extLst>
          </p:cNvPr>
          <p:cNvCxnSpPr>
            <a:cxnSpLocks/>
          </p:cNvCxnSpPr>
          <p:nvPr/>
        </p:nvCxnSpPr>
        <p:spPr>
          <a:xfrm>
            <a:off x="4686599" y="4805971"/>
            <a:ext cx="23273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6443CE21-2712-4546-9DC3-23272CA036FD}"/>
              </a:ext>
            </a:extLst>
          </p:cNvPr>
          <p:cNvCxnSpPr>
            <a:cxnSpLocks/>
          </p:cNvCxnSpPr>
          <p:nvPr/>
        </p:nvCxnSpPr>
        <p:spPr>
          <a:xfrm>
            <a:off x="1448547" y="4999609"/>
            <a:ext cx="26716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26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7C55-BE55-B3BC-28DA-827EAE02ABD0}"/>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26E08CE9-FECC-4152-8006-C211A08AEA6B}"/>
              </a:ext>
            </a:extLst>
          </p:cNvPr>
          <p:cNvSpPr txBox="1"/>
          <p:nvPr/>
        </p:nvSpPr>
        <p:spPr>
          <a:xfrm>
            <a:off x="-1" y="5657671"/>
            <a:ext cx="12037807" cy="1354217"/>
          </a:xfrm>
          <a:prstGeom prst="rect">
            <a:avLst/>
          </a:prstGeom>
          <a:noFill/>
        </p:spPr>
        <p:txBody>
          <a:bodyPr wrap="square">
            <a:spAutoFit/>
          </a:bodyPr>
          <a:lstStyle/>
          <a:p>
            <a:r>
              <a:rPr lang="en-US" altLang="ko-KR" sz="1600" dirty="0">
                <a:effectLst/>
                <a:latin typeface="Malgun Gothic" panose="020B0503020000020004" pitchFamily="50" charset="-127"/>
                <a:ea typeface="Malgun Gothic" panose="020B0503020000020004" pitchFamily="50" charset="-127"/>
              </a:rPr>
              <a:t>I suggest to remove the last two line of the table, and put a dedicated table in the section data type - data requirement. </a:t>
            </a:r>
          </a:p>
          <a:p>
            <a:r>
              <a:rPr lang="en-US" altLang="ko-KR" sz="1600" dirty="0">
                <a:latin typeface="Malgun Gothic" panose="020B0503020000020004" pitchFamily="50" charset="-127"/>
                <a:ea typeface="Malgun Gothic" panose="020B0503020000020004" pitchFamily="50" charset="-127"/>
              </a:rPr>
              <a:t>(pp80, MIR Caroline)</a:t>
            </a:r>
          </a:p>
          <a:p>
            <a:endParaRPr lang="en-US" altLang="ko-KR" sz="1600" dirty="0">
              <a:latin typeface="Malgun Gothic" panose="020B0503020000020004" pitchFamily="50" charset="-127"/>
              <a:ea typeface="Malgun Gothic" panose="020B0503020000020004" pitchFamily="50" charset="-127"/>
            </a:endParaRPr>
          </a:p>
          <a:p>
            <a:r>
              <a:rPr lang="en-GB" altLang="ko-KR" sz="1600" dirty="0">
                <a:solidFill>
                  <a:srgbClr val="00B050"/>
                </a:solidFill>
              </a:rPr>
              <a:t>Rejected: Joined Table with SG2 would make sense but chapter 3 section on data quality is to general</a:t>
            </a:r>
          </a:p>
          <a:p>
            <a:endParaRPr lang="en-US" altLang="ko-KR" sz="1600" dirty="0">
              <a:latin typeface="Arial" panose="020B0604020202020204" pitchFamily="34" charset="0"/>
            </a:endParaRPr>
          </a:p>
        </p:txBody>
      </p:sp>
      <p:pic>
        <p:nvPicPr>
          <p:cNvPr id="3" name="그림 2">
            <a:extLst>
              <a:ext uri="{FF2B5EF4-FFF2-40B4-BE49-F238E27FC236}">
                <a16:creationId xmlns:a16="http://schemas.microsoft.com/office/drawing/2014/main" id="{DEF92661-0A14-4768-86BC-3DC8F25AE46F}"/>
              </a:ext>
            </a:extLst>
          </p:cNvPr>
          <p:cNvPicPr>
            <a:picLocks noChangeAspect="1"/>
          </p:cNvPicPr>
          <p:nvPr/>
        </p:nvPicPr>
        <p:blipFill rotWithShape="1">
          <a:blip r:embed="rId2"/>
          <a:srcRect l="4196" t="32000" r="41559" b="11059"/>
          <a:stretch/>
        </p:blipFill>
        <p:spPr>
          <a:xfrm>
            <a:off x="311971" y="161363"/>
            <a:ext cx="6193735" cy="5368067"/>
          </a:xfrm>
          <a:prstGeom prst="rect">
            <a:avLst/>
          </a:prstGeom>
        </p:spPr>
      </p:pic>
      <p:cxnSp>
        <p:nvCxnSpPr>
          <p:cNvPr id="13" name="직선 연결선 12">
            <a:extLst>
              <a:ext uri="{FF2B5EF4-FFF2-40B4-BE49-F238E27FC236}">
                <a16:creationId xmlns:a16="http://schemas.microsoft.com/office/drawing/2014/main" id="{317A02E4-E314-4096-B125-E7498ECDC910}"/>
              </a:ext>
            </a:extLst>
          </p:cNvPr>
          <p:cNvCxnSpPr>
            <a:cxnSpLocks/>
          </p:cNvCxnSpPr>
          <p:nvPr/>
        </p:nvCxnSpPr>
        <p:spPr>
          <a:xfrm>
            <a:off x="1384145" y="5021124"/>
            <a:ext cx="7135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D62BE26A-4945-4910-A70D-A20AB42ED52C}"/>
              </a:ext>
            </a:extLst>
          </p:cNvPr>
          <p:cNvCxnSpPr>
            <a:cxnSpLocks/>
          </p:cNvCxnSpPr>
          <p:nvPr/>
        </p:nvCxnSpPr>
        <p:spPr>
          <a:xfrm>
            <a:off x="1330356" y="5182489"/>
            <a:ext cx="8426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29B96FB3-157A-4DC6-A34F-A18F472FED15}"/>
              </a:ext>
            </a:extLst>
          </p:cNvPr>
          <p:cNvCxnSpPr>
            <a:cxnSpLocks/>
          </p:cNvCxnSpPr>
          <p:nvPr/>
        </p:nvCxnSpPr>
        <p:spPr>
          <a:xfrm>
            <a:off x="1599298" y="5333096"/>
            <a:ext cx="294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6AB160-2DBC-4608-8B0E-7AD45D2A236A}"/>
              </a:ext>
            </a:extLst>
          </p:cNvPr>
          <p:cNvSpPr txBox="1"/>
          <p:nvPr/>
        </p:nvSpPr>
        <p:spPr>
          <a:xfrm>
            <a:off x="910807" y="473247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31</a:t>
            </a:r>
            <a:endParaRPr lang="ko-KR" altLang="en-US" dirty="0">
              <a:solidFill>
                <a:srgbClr val="FF0000"/>
              </a:solidFill>
            </a:endParaRPr>
          </a:p>
        </p:txBody>
      </p:sp>
      <p:sp>
        <p:nvSpPr>
          <p:cNvPr id="20" name="TextBox 19">
            <a:extLst>
              <a:ext uri="{FF2B5EF4-FFF2-40B4-BE49-F238E27FC236}">
                <a16:creationId xmlns:a16="http://schemas.microsoft.com/office/drawing/2014/main" id="{0873C0B8-5364-4EB2-9753-9F804F89218F}"/>
              </a:ext>
            </a:extLst>
          </p:cNvPr>
          <p:cNvSpPr txBox="1"/>
          <p:nvPr/>
        </p:nvSpPr>
        <p:spPr>
          <a:xfrm>
            <a:off x="0" y="5333096"/>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31</a:t>
            </a:r>
            <a:endParaRPr lang="ko-KR" altLang="en-US" dirty="0">
              <a:solidFill>
                <a:srgbClr val="FF0000"/>
              </a:solidFill>
            </a:endParaRPr>
          </a:p>
        </p:txBody>
      </p:sp>
      <p:sp>
        <p:nvSpPr>
          <p:cNvPr id="9" name="직사각형 8">
            <a:extLst>
              <a:ext uri="{FF2B5EF4-FFF2-40B4-BE49-F238E27FC236}">
                <a16:creationId xmlns:a16="http://schemas.microsoft.com/office/drawing/2014/main" id="{4C286236-BC38-4723-B4C0-5A4B3A9B0A1E}"/>
              </a:ext>
            </a:extLst>
          </p:cNvPr>
          <p:cNvSpPr/>
          <p:nvPr/>
        </p:nvSpPr>
        <p:spPr>
          <a:xfrm>
            <a:off x="9703282" y="6353597"/>
            <a:ext cx="1710581" cy="400110"/>
          </a:xfrm>
          <a:prstGeom prst="rect">
            <a:avLst/>
          </a:prstGeom>
        </p:spPr>
        <p:txBody>
          <a:bodyPr wrap="square">
            <a:spAutoFit/>
          </a:bodyPr>
          <a:lstStyle/>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Clear ??</a:t>
            </a:r>
            <a:endParaRPr lang="ko-KR"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82616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B1D17-983B-17B9-FB13-A9F9AFBA2957}"/>
            </a:ext>
          </a:extLst>
        </p:cNvPr>
        <p:cNvGrpSpPr/>
        <p:nvPr/>
      </p:nvGrpSpPr>
      <p:grpSpPr>
        <a:xfrm>
          <a:off x="0" y="0"/>
          <a:ext cx="0" cy="0"/>
          <a:chOff x="0" y="0"/>
          <a:chExt cx="0" cy="0"/>
        </a:xfrm>
      </p:grpSpPr>
      <p:pic>
        <p:nvPicPr>
          <p:cNvPr id="3" name="그림 2">
            <a:extLst>
              <a:ext uri="{FF2B5EF4-FFF2-40B4-BE49-F238E27FC236}">
                <a16:creationId xmlns:a16="http://schemas.microsoft.com/office/drawing/2014/main" id="{8C443C94-AB2E-4B65-912B-180E44390F8C}"/>
              </a:ext>
            </a:extLst>
          </p:cNvPr>
          <p:cNvPicPr>
            <a:picLocks noChangeAspect="1"/>
          </p:cNvPicPr>
          <p:nvPr/>
        </p:nvPicPr>
        <p:blipFill rotWithShape="1">
          <a:blip r:embed="rId2"/>
          <a:srcRect l="4324" t="18666" r="42445" b="35216"/>
          <a:stretch/>
        </p:blipFill>
        <p:spPr>
          <a:xfrm>
            <a:off x="172122" y="365758"/>
            <a:ext cx="6852622" cy="4901875"/>
          </a:xfrm>
          <a:prstGeom prst="rect">
            <a:avLst/>
          </a:prstGeom>
        </p:spPr>
      </p:pic>
      <p:cxnSp>
        <p:nvCxnSpPr>
          <p:cNvPr id="13" name="직선 연결선 12">
            <a:extLst>
              <a:ext uri="{FF2B5EF4-FFF2-40B4-BE49-F238E27FC236}">
                <a16:creationId xmlns:a16="http://schemas.microsoft.com/office/drawing/2014/main" id="{2C0167E0-2841-49CC-84FD-BEC67B61DD84}"/>
              </a:ext>
            </a:extLst>
          </p:cNvPr>
          <p:cNvCxnSpPr>
            <a:cxnSpLocks/>
          </p:cNvCxnSpPr>
          <p:nvPr/>
        </p:nvCxnSpPr>
        <p:spPr>
          <a:xfrm>
            <a:off x="4019769" y="4138998"/>
            <a:ext cx="72435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직사각형 6">
            <a:extLst>
              <a:ext uri="{FF2B5EF4-FFF2-40B4-BE49-F238E27FC236}">
                <a16:creationId xmlns:a16="http://schemas.microsoft.com/office/drawing/2014/main" id="{6E823A72-934C-435A-B8BD-FA7C4635B3E3}"/>
              </a:ext>
            </a:extLst>
          </p:cNvPr>
          <p:cNvSpPr/>
          <p:nvPr/>
        </p:nvSpPr>
        <p:spPr>
          <a:xfrm>
            <a:off x="700036" y="5337066"/>
            <a:ext cx="11176406" cy="1477328"/>
          </a:xfrm>
          <a:prstGeom prst="rect">
            <a:avLst/>
          </a:prstGeom>
        </p:spPr>
        <p:txBody>
          <a:bodyPr wrap="square">
            <a:spAutoFit/>
          </a:bodyPr>
          <a:lstStyle/>
          <a:p>
            <a:r>
              <a:rPr lang="en-GB" altLang="ko-KR" dirty="0">
                <a:latin typeface="Times New Roman" panose="02020603050405020304" pitchFamily="18" charset="0"/>
                <a:ea typeface="바탕" panose="02030600000101010101" pitchFamily="18" charset="-127"/>
              </a:rPr>
              <a:t>What do you mean by very similar ?(commented by MIR Caroline)</a:t>
            </a:r>
          </a:p>
          <a:p>
            <a:endParaRPr lang="en-GB" altLang="ko-KR" dirty="0">
              <a:latin typeface="Times New Roman" panose="02020603050405020304" pitchFamily="18" charset="0"/>
              <a:ea typeface="바탕" panose="02030600000101010101" pitchFamily="18" charset="-127"/>
            </a:endParaRPr>
          </a:p>
          <a:p>
            <a:r>
              <a:rPr lang="en-US" altLang="ko-KR" dirty="0">
                <a:solidFill>
                  <a:srgbClr val="00B050"/>
                </a:solidFill>
                <a:ea typeface="Malgun Gothic" panose="020B0503020000020004" pitchFamily="50" charset="-127"/>
              </a:rPr>
              <a:t>A :</a:t>
            </a:r>
            <a:r>
              <a:rPr lang="en-GB" altLang="ko-KR" dirty="0">
                <a:solidFill>
                  <a:srgbClr val="00B050"/>
                </a:solidFill>
                <a:latin typeface="Times New Roman" panose="02020603050405020304" pitchFamily="18" charset="0"/>
                <a:ea typeface="바탕" panose="02030600000101010101" pitchFamily="18" charset="-127"/>
              </a:rPr>
              <a:t> see comments No. 19~21, and the revised text will be proposed as below;</a:t>
            </a:r>
          </a:p>
          <a:p>
            <a:r>
              <a:rPr lang="en-US" altLang="ko-KR" dirty="0">
                <a:solidFill>
                  <a:srgbClr val="00B050"/>
                </a:solidFill>
                <a:latin typeface="Times New Roman" panose="02020603050405020304" pitchFamily="18" charset="0"/>
                <a:ea typeface="바탕" panose="02030600000101010101" pitchFamily="18" charset="-127"/>
              </a:rPr>
              <a:t>Technological representativeness: The data shall be collected/selected for processes that technologically correspond or are most </a:t>
            </a:r>
            <a:r>
              <a:rPr lang="en-US" altLang="ko-KR" dirty="0" err="1">
                <a:solidFill>
                  <a:srgbClr val="00B050"/>
                </a:solidFill>
                <a:latin typeface="Times New Roman" panose="02020603050405020304" pitchFamily="18" charset="0"/>
                <a:ea typeface="바탕" panose="02030600000101010101" pitchFamily="18" charset="-127"/>
              </a:rPr>
              <a:t>representatitive</a:t>
            </a:r>
            <a:r>
              <a:rPr lang="en-US" altLang="ko-KR" dirty="0">
                <a:solidFill>
                  <a:srgbClr val="00B050"/>
                </a:solidFill>
                <a:latin typeface="Times New Roman" panose="02020603050405020304" pitchFamily="18" charset="0"/>
                <a:ea typeface="바탕" panose="02030600000101010101" pitchFamily="18" charset="-127"/>
              </a:rPr>
              <a:t> to the processes of the activity.</a:t>
            </a:r>
            <a:endParaRPr lang="ko-KR" altLang="en-US" dirty="0"/>
          </a:p>
        </p:txBody>
      </p:sp>
      <p:sp>
        <p:nvSpPr>
          <p:cNvPr id="14" name="TextBox 13">
            <a:extLst>
              <a:ext uri="{FF2B5EF4-FFF2-40B4-BE49-F238E27FC236}">
                <a16:creationId xmlns:a16="http://schemas.microsoft.com/office/drawing/2014/main" id="{41A67C65-2B80-4092-96AF-438A84049CFC}"/>
              </a:ext>
            </a:extLst>
          </p:cNvPr>
          <p:cNvSpPr txBox="1"/>
          <p:nvPr/>
        </p:nvSpPr>
        <p:spPr>
          <a:xfrm>
            <a:off x="3908607" y="3654495"/>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22</a:t>
            </a:r>
            <a:endParaRPr lang="ko-KR" altLang="en-US" dirty="0">
              <a:solidFill>
                <a:srgbClr val="FF0000"/>
              </a:solidFill>
            </a:endParaRPr>
          </a:p>
        </p:txBody>
      </p:sp>
      <p:sp>
        <p:nvSpPr>
          <p:cNvPr id="15" name="TextBox 14">
            <a:extLst>
              <a:ext uri="{FF2B5EF4-FFF2-40B4-BE49-F238E27FC236}">
                <a16:creationId xmlns:a16="http://schemas.microsoft.com/office/drawing/2014/main" id="{0E24ED5C-D997-4D4E-9937-3F43822477E2}"/>
              </a:ext>
            </a:extLst>
          </p:cNvPr>
          <p:cNvSpPr txBox="1"/>
          <p:nvPr/>
        </p:nvSpPr>
        <p:spPr>
          <a:xfrm>
            <a:off x="226698" y="5380098"/>
            <a:ext cx="473338" cy="369332"/>
          </a:xfrm>
          <a:prstGeom prst="rect">
            <a:avLst/>
          </a:prstGeom>
          <a:noFill/>
          <a:ln w="19050">
            <a:solidFill>
              <a:srgbClr val="FF0000"/>
            </a:solidFill>
          </a:ln>
        </p:spPr>
        <p:txBody>
          <a:bodyPr wrap="square" rtlCol="0">
            <a:spAutoFit/>
          </a:bodyPr>
          <a:lstStyle/>
          <a:p>
            <a:r>
              <a:rPr lang="en-US" altLang="ko-KR" dirty="0">
                <a:solidFill>
                  <a:srgbClr val="FF0000"/>
                </a:solidFill>
              </a:rPr>
              <a:t>22</a:t>
            </a:r>
            <a:endParaRPr lang="ko-KR" altLang="en-US" dirty="0">
              <a:solidFill>
                <a:srgbClr val="FF0000"/>
              </a:solidFill>
            </a:endParaRPr>
          </a:p>
        </p:txBody>
      </p:sp>
      <p:sp>
        <p:nvSpPr>
          <p:cNvPr id="8" name="직사각형 7">
            <a:extLst>
              <a:ext uri="{FF2B5EF4-FFF2-40B4-BE49-F238E27FC236}">
                <a16:creationId xmlns:a16="http://schemas.microsoft.com/office/drawing/2014/main" id="{08EAEF56-B2F7-4C58-9F24-F513ED1B982C}"/>
              </a:ext>
            </a:extLst>
          </p:cNvPr>
          <p:cNvSpPr/>
          <p:nvPr/>
        </p:nvSpPr>
        <p:spPr>
          <a:xfrm>
            <a:off x="9402067" y="3486885"/>
            <a:ext cx="2183919" cy="707886"/>
          </a:xfrm>
          <a:prstGeom prst="rect">
            <a:avLst/>
          </a:prstGeom>
        </p:spPr>
        <p:txBody>
          <a:bodyPr wrap="square">
            <a:spAutoFit/>
          </a:bodyPr>
          <a:lstStyle/>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Deleted &amp; clear ??</a:t>
            </a:r>
            <a:endParaRPr lang="ko-KR"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7968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950A6F5F-D308-4139-8A46-23CAF9819F26}"/>
              </a:ext>
            </a:extLst>
          </p:cNvPr>
          <p:cNvPicPr>
            <a:picLocks noChangeAspect="1"/>
          </p:cNvPicPr>
          <p:nvPr/>
        </p:nvPicPr>
        <p:blipFill rotWithShape="1">
          <a:blip r:embed="rId2"/>
          <a:srcRect l="4009" t="16941" r="42451" b="33961"/>
          <a:stretch/>
        </p:blipFill>
        <p:spPr>
          <a:xfrm>
            <a:off x="355001" y="268941"/>
            <a:ext cx="7153837" cy="6272130"/>
          </a:xfrm>
          <a:prstGeom prst="rect">
            <a:avLst/>
          </a:prstGeom>
        </p:spPr>
      </p:pic>
      <p:cxnSp>
        <p:nvCxnSpPr>
          <p:cNvPr id="13" name="직선 연결선 12">
            <a:extLst>
              <a:ext uri="{FF2B5EF4-FFF2-40B4-BE49-F238E27FC236}">
                <a16:creationId xmlns:a16="http://schemas.microsoft.com/office/drawing/2014/main" id="{67C9429D-0827-4EEB-92C8-9B68AB782A6B}"/>
              </a:ext>
            </a:extLst>
          </p:cNvPr>
          <p:cNvCxnSpPr>
            <a:cxnSpLocks/>
          </p:cNvCxnSpPr>
          <p:nvPr/>
        </p:nvCxnSpPr>
        <p:spPr>
          <a:xfrm>
            <a:off x="3905024" y="5249731"/>
            <a:ext cx="8713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직사각형 3">
            <a:extLst>
              <a:ext uri="{FF2B5EF4-FFF2-40B4-BE49-F238E27FC236}">
                <a16:creationId xmlns:a16="http://schemas.microsoft.com/office/drawing/2014/main" id="{D5818B90-A52D-4F23-8F15-A74D3BCF2DA5}"/>
              </a:ext>
            </a:extLst>
          </p:cNvPr>
          <p:cNvSpPr/>
          <p:nvPr/>
        </p:nvSpPr>
        <p:spPr>
          <a:xfrm>
            <a:off x="8007276" y="3507906"/>
            <a:ext cx="3829723" cy="2246769"/>
          </a:xfrm>
          <a:prstGeom prst="rect">
            <a:avLst/>
          </a:prstGeom>
        </p:spPr>
        <p:txBody>
          <a:bodyPr wrap="square">
            <a:spAutoFit/>
          </a:bodyPr>
          <a:lstStyle/>
          <a:p>
            <a:r>
              <a:rPr lang="de-DE" altLang="ko-KR" sz="2000" dirty="0">
                <a:solidFill>
                  <a:srgbClr val="0070C0"/>
                </a:solidFill>
                <a:latin typeface="Times New Roman" panose="02020603050405020304" pitchFamily="18" charset="0"/>
                <a:ea typeface="바탕" panose="02030600000101010101" pitchFamily="18" charset="-127"/>
              </a:rPr>
              <a:t>Newly commented by BC(pp39):</a:t>
            </a:r>
          </a:p>
          <a:p>
            <a:endParaRPr lang="de-DE" altLang="ko-KR" sz="2000" dirty="0">
              <a:solidFill>
                <a:srgbClr val="0070C0"/>
              </a:solidFill>
              <a:latin typeface="Times New Roman" panose="02020603050405020304" pitchFamily="18" charset="0"/>
              <a:ea typeface="바탕" panose="02030600000101010101" pitchFamily="18" charset="-127"/>
            </a:endParaRPr>
          </a:p>
          <a:p>
            <a:r>
              <a:rPr lang="de-DE" altLang="ko-KR" sz="2000" dirty="0">
                <a:solidFill>
                  <a:srgbClr val="0070C0"/>
                </a:solidFill>
                <a:latin typeface="Times New Roman" panose="02020603050405020304" pitchFamily="18" charset="0"/>
                <a:ea typeface="바탕" panose="02030600000101010101" pitchFamily="18" charset="-127"/>
              </a:rPr>
              <a:t>Potentially confusing as powertrain and drivetrain are different concepts</a:t>
            </a:r>
          </a:p>
          <a:p>
            <a:endParaRPr lang="de-DE" altLang="ko-KR" sz="2000" dirty="0">
              <a:solidFill>
                <a:srgbClr val="0070C0"/>
              </a:solidFill>
              <a:latin typeface="Times New Roman" panose="02020603050405020304" pitchFamily="18" charset="0"/>
              <a:ea typeface="바탕" panose="02030600000101010101" pitchFamily="18" charset="-127"/>
            </a:endParaRPr>
          </a:p>
          <a:p>
            <a:r>
              <a:rPr lang="de-DE" altLang="ko-KR" sz="2000" dirty="0">
                <a:solidFill>
                  <a:srgbClr val="0070C0"/>
                </a:solidFill>
              </a:rPr>
              <a:t>US to check</a:t>
            </a:r>
            <a:endParaRPr lang="ko-KR" altLang="en-US" sz="2000" dirty="0">
              <a:solidFill>
                <a:srgbClr val="0070C0"/>
              </a:solidFill>
            </a:endParaRPr>
          </a:p>
        </p:txBody>
      </p:sp>
    </p:spTree>
    <p:extLst>
      <p:ext uri="{BB962C8B-B14F-4D97-AF65-F5344CB8AC3E}">
        <p14:creationId xmlns:p14="http://schemas.microsoft.com/office/powerpoint/2010/main" val="266755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1E5950-DE88-C4BA-FAF8-40F90084620A}"/>
              </a:ext>
            </a:extLst>
          </p:cNvPr>
          <p:cNvSpPr txBox="1"/>
          <p:nvPr/>
        </p:nvSpPr>
        <p:spPr>
          <a:xfrm>
            <a:off x="301451" y="4003247"/>
            <a:ext cx="11811666" cy="2723823"/>
          </a:xfrm>
          <a:prstGeom prst="rect">
            <a:avLst/>
          </a:prstGeom>
          <a:noFill/>
        </p:spPr>
        <p:txBody>
          <a:bodyPr wrap="square">
            <a:spAutoFit/>
          </a:bodyPr>
          <a:lstStyle/>
          <a:p>
            <a:r>
              <a:rPr lang="en-US" altLang="ko-KR" sz="1800" dirty="0">
                <a:effectLst/>
                <a:latin typeface="Malgun Gothic" panose="020B0503020000020004" pitchFamily="50" charset="-127"/>
                <a:ea typeface="Malgun Gothic" panose="020B0503020000020004" pitchFamily="50" charset="-127"/>
              </a:rPr>
              <a:t>“Any reference to OEM-to-OEM comparisons should be avoided in the drafting for the following reasons:</a:t>
            </a:r>
            <a:endParaRPr lang="en-US" altLang="ko-KR" sz="2000" dirty="0">
              <a:effectLst/>
              <a:latin typeface="Arial" panose="020B0604020202020204" pitchFamily="34" charset="0"/>
            </a:endParaRPr>
          </a:p>
          <a:p>
            <a:pPr>
              <a:buNone/>
            </a:pPr>
            <a:r>
              <a:rPr lang="en-US" altLang="ko-KR" sz="1800" dirty="0">
                <a:effectLst/>
                <a:latin typeface="Malgun Gothic" panose="020B0503020000020004" pitchFamily="50" charset="-127"/>
                <a:ea typeface="Malgun Gothic" panose="020B0503020000020004" pitchFamily="50" charset="-127"/>
              </a:rPr>
              <a:t>(1) The objective of the A-LCA activity is to enable CFP evaluations within each OEM and support the automotive industry’s path toward carbon neutrality. It should not include elements directly linked to competitive business comparisons.</a:t>
            </a:r>
            <a:endParaRPr lang="en-US" altLang="ko-KR" sz="2000" dirty="0">
              <a:effectLst/>
              <a:latin typeface="Arial" panose="020B0604020202020204" pitchFamily="34" charset="0"/>
            </a:endParaRPr>
          </a:p>
          <a:p>
            <a:r>
              <a:rPr lang="en-US" altLang="ko-KR" sz="1800" dirty="0">
                <a:effectLst/>
                <a:latin typeface="Malgun Gothic" panose="020B0503020000020004" pitchFamily="50" charset="-127"/>
                <a:ea typeface="Malgun Gothic" panose="020B0503020000020004" pitchFamily="50" charset="-127"/>
              </a:rPr>
              <a:t>(2) Given that Product Category Rules (PCRs) for the parts comprising a vehicle have not yet been established—and are not expected to be in the near future—accurate and fair comparisons between OEMs are fundamentally infeasible at this stage.”</a:t>
            </a:r>
          </a:p>
          <a:p>
            <a:r>
              <a:rPr lang="en-US" altLang="ko-KR" sz="2000" dirty="0">
                <a:latin typeface="Malgun Gothic" panose="020B0503020000020004" pitchFamily="50" charset="-127"/>
                <a:ea typeface="Malgun Gothic" panose="020B0503020000020004" pitchFamily="50" charset="-127"/>
              </a:rPr>
              <a:t>(pp39, c</a:t>
            </a:r>
            <a:r>
              <a:rPr lang="en-US" altLang="ko-KR" sz="2000" dirty="0"/>
              <a:t>ommented by JPN)</a:t>
            </a:r>
          </a:p>
          <a:p>
            <a:endParaRPr lang="en-US" altLang="ko-KR" sz="500" dirty="0"/>
          </a:p>
          <a:p>
            <a:r>
              <a:rPr lang="en-US" altLang="ko-KR" sz="2000" dirty="0">
                <a:solidFill>
                  <a:srgbClr val="0070C0"/>
                </a:solidFill>
                <a:effectLst/>
                <a:latin typeface="Arial" panose="020B0604020202020204" pitchFamily="34" charset="0"/>
              </a:rPr>
              <a:t>Newly commented by BC (pp41): Japan to check</a:t>
            </a:r>
            <a:endParaRPr lang="en-US" altLang="ko-KR" sz="2400" dirty="0">
              <a:solidFill>
                <a:srgbClr val="0070C0"/>
              </a:solidFill>
              <a:effectLst/>
              <a:latin typeface="Arial" panose="020B0604020202020204" pitchFamily="34" charset="0"/>
            </a:endParaRPr>
          </a:p>
        </p:txBody>
      </p:sp>
      <p:pic>
        <p:nvPicPr>
          <p:cNvPr id="7" name="그림 6">
            <a:extLst>
              <a:ext uri="{FF2B5EF4-FFF2-40B4-BE49-F238E27FC236}">
                <a16:creationId xmlns:a16="http://schemas.microsoft.com/office/drawing/2014/main" id="{85054C6E-BED3-47E0-8CB0-49F1F764ACEC}"/>
              </a:ext>
            </a:extLst>
          </p:cNvPr>
          <p:cNvPicPr>
            <a:picLocks noChangeAspect="1"/>
          </p:cNvPicPr>
          <p:nvPr/>
        </p:nvPicPr>
        <p:blipFill rotWithShape="1">
          <a:blip r:embed="rId2"/>
          <a:srcRect l="4819" t="44414" r="42575" b="22319"/>
          <a:stretch/>
        </p:blipFill>
        <p:spPr>
          <a:xfrm>
            <a:off x="82022" y="75301"/>
            <a:ext cx="7588179" cy="3961954"/>
          </a:xfrm>
          <a:prstGeom prst="rect">
            <a:avLst/>
          </a:prstGeom>
        </p:spPr>
      </p:pic>
      <p:cxnSp>
        <p:nvCxnSpPr>
          <p:cNvPr id="11" name="직선 연결선 10">
            <a:extLst>
              <a:ext uri="{FF2B5EF4-FFF2-40B4-BE49-F238E27FC236}">
                <a16:creationId xmlns:a16="http://schemas.microsoft.com/office/drawing/2014/main" id="{0D7513C8-3427-40AC-A46C-CD381D1E7F5B}"/>
              </a:ext>
            </a:extLst>
          </p:cNvPr>
          <p:cNvCxnSpPr>
            <a:cxnSpLocks/>
          </p:cNvCxnSpPr>
          <p:nvPr/>
        </p:nvCxnSpPr>
        <p:spPr>
          <a:xfrm>
            <a:off x="1247885" y="1463039"/>
            <a:ext cx="64223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직선 연결선 11">
            <a:extLst>
              <a:ext uri="{FF2B5EF4-FFF2-40B4-BE49-F238E27FC236}">
                <a16:creationId xmlns:a16="http://schemas.microsoft.com/office/drawing/2014/main" id="{9E812AB7-B827-4199-B893-25BF5D5F3009}"/>
              </a:ext>
            </a:extLst>
          </p:cNvPr>
          <p:cNvCxnSpPr>
            <a:cxnSpLocks/>
          </p:cNvCxnSpPr>
          <p:nvPr/>
        </p:nvCxnSpPr>
        <p:spPr>
          <a:xfrm>
            <a:off x="1258643" y="1688949"/>
            <a:ext cx="27754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2D17431-A25D-4417-968A-EA6DE8D64F1D}"/>
              </a:ext>
            </a:extLst>
          </p:cNvPr>
          <p:cNvSpPr txBox="1"/>
          <p:nvPr/>
        </p:nvSpPr>
        <p:spPr>
          <a:xfrm>
            <a:off x="761017" y="1170796"/>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2</a:t>
            </a:r>
            <a:endParaRPr lang="ko-KR" altLang="en-US" dirty="0">
              <a:solidFill>
                <a:srgbClr val="FF0000"/>
              </a:solidFill>
            </a:endParaRPr>
          </a:p>
        </p:txBody>
      </p:sp>
      <p:sp>
        <p:nvSpPr>
          <p:cNvPr id="20" name="TextBox 19">
            <a:extLst>
              <a:ext uri="{FF2B5EF4-FFF2-40B4-BE49-F238E27FC236}">
                <a16:creationId xmlns:a16="http://schemas.microsoft.com/office/drawing/2014/main" id="{2B96C345-851A-4F83-87F6-AF8F068F8F0F}"/>
              </a:ext>
            </a:extLst>
          </p:cNvPr>
          <p:cNvSpPr txBox="1"/>
          <p:nvPr/>
        </p:nvSpPr>
        <p:spPr>
          <a:xfrm>
            <a:off x="12102" y="4003247"/>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2</a:t>
            </a:r>
            <a:endParaRPr lang="ko-KR" altLang="en-US" dirty="0">
              <a:solidFill>
                <a:srgbClr val="FF0000"/>
              </a:solidFill>
            </a:endParaRPr>
          </a:p>
        </p:txBody>
      </p:sp>
    </p:spTree>
    <p:extLst>
      <p:ext uri="{BB962C8B-B14F-4D97-AF65-F5344CB8AC3E}">
        <p14:creationId xmlns:p14="http://schemas.microsoft.com/office/powerpoint/2010/main" val="240435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70AA0-7A34-B71E-7422-850A76387C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940273-3B72-42E8-5E6F-F61B96788A33}"/>
              </a:ext>
            </a:extLst>
          </p:cNvPr>
          <p:cNvSpPr txBox="1"/>
          <p:nvPr/>
        </p:nvSpPr>
        <p:spPr>
          <a:xfrm>
            <a:off x="173164" y="4464422"/>
            <a:ext cx="11584944" cy="1477328"/>
          </a:xfrm>
          <a:prstGeom prst="rect">
            <a:avLst/>
          </a:prstGeom>
          <a:noFill/>
        </p:spPr>
        <p:txBody>
          <a:bodyPr wrap="square">
            <a:spAutoFit/>
          </a:bodyPr>
          <a:lstStyle/>
          <a:p>
            <a:r>
              <a:rPr lang="en-US" altLang="ko-KR" sz="1800" dirty="0">
                <a:effectLst/>
                <a:latin typeface="Malgun Gothic" panose="020B0503020000020004" pitchFamily="50" charset="-127"/>
                <a:ea typeface="Malgun Gothic" panose="020B0503020000020004" pitchFamily="50" charset="-127"/>
              </a:rPr>
              <a:t>Traction battery definition is required in the section „definition“</a:t>
            </a:r>
          </a:p>
          <a:p>
            <a:r>
              <a:rPr lang="en-US" altLang="ko-KR" dirty="0">
                <a:latin typeface="Malgun Gothic" panose="020B0503020000020004" pitchFamily="50" charset="-127"/>
                <a:ea typeface="Malgun Gothic" panose="020B0503020000020004" pitchFamily="50" charset="-127"/>
              </a:rPr>
              <a:t>(pp39, c</a:t>
            </a:r>
            <a:r>
              <a:rPr lang="en-US" altLang="ko-KR" dirty="0"/>
              <a:t>ommented by George @ OICA) </a:t>
            </a:r>
          </a:p>
          <a:p>
            <a:endParaRPr lang="en-US" altLang="ko-KR" sz="1800" dirty="0">
              <a:effectLst/>
              <a:latin typeface="Malgun Gothic" panose="020B0503020000020004" pitchFamily="50" charset="-127"/>
              <a:ea typeface="Malgun Gothic" panose="020B0503020000020004" pitchFamily="50" charset="-127"/>
            </a:endParaRPr>
          </a:p>
          <a:p>
            <a:r>
              <a:rPr lang="en-US" altLang="ko-KR" dirty="0">
                <a:solidFill>
                  <a:srgbClr val="00B050"/>
                </a:solidFill>
                <a:latin typeface="Malgun Gothic" panose="020B0503020000020004" pitchFamily="50" charset="-127"/>
                <a:ea typeface="Malgun Gothic" panose="020B0503020000020004" pitchFamily="50" charset="-127"/>
              </a:rPr>
              <a:t>A: this is just a notification for SG7 to check for a definition for the traction battery in the section 3.1.3.</a:t>
            </a:r>
            <a:r>
              <a:rPr lang="en-US" altLang="ko-KR" sz="1800" dirty="0">
                <a:solidFill>
                  <a:srgbClr val="00B050"/>
                </a:solidFill>
                <a:effectLst/>
                <a:latin typeface="Malgun Gothic" panose="020B0503020000020004" pitchFamily="50" charset="-127"/>
                <a:ea typeface="Malgun Gothic" panose="020B0503020000020004" pitchFamily="50" charset="-127"/>
              </a:rPr>
              <a:t> </a:t>
            </a:r>
          </a:p>
          <a:p>
            <a:endParaRPr lang="ko-KR" altLang="en-US" dirty="0"/>
          </a:p>
        </p:txBody>
      </p:sp>
      <p:pic>
        <p:nvPicPr>
          <p:cNvPr id="9" name="그림 8">
            <a:extLst>
              <a:ext uri="{FF2B5EF4-FFF2-40B4-BE49-F238E27FC236}">
                <a16:creationId xmlns:a16="http://schemas.microsoft.com/office/drawing/2014/main" id="{75CD8656-3614-4F6D-8D46-95A06B793325}"/>
              </a:ext>
            </a:extLst>
          </p:cNvPr>
          <p:cNvPicPr>
            <a:picLocks noChangeAspect="1"/>
          </p:cNvPicPr>
          <p:nvPr/>
        </p:nvPicPr>
        <p:blipFill rotWithShape="1">
          <a:blip r:embed="rId2"/>
          <a:srcRect l="4819" t="44414" r="42575" b="22319"/>
          <a:stretch/>
        </p:blipFill>
        <p:spPr>
          <a:xfrm>
            <a:off x="82022" y="75301"/>
            <a:ext cx="7588179" cy="3961954"/>
          </a:xfrm>
          <a:prstGeom prst="rect">
            <a:avLst/>
          </a:prstGeom>
        </p:spPr>
      </p:pic>
      <p:cxnSp>
        <p:nvCxnSpPr>
          <p:cNvPr id="10" name="직선 연결선 9">
            <a:extLst>
              <a:ext uri="{FF2B5EF4-FFF2-40B4-BE49-F238E27FC236}">
                <a16:creationId xmlns:a16="http://schemas.microsoft.com/office/drawing/2014/main" id="{72A239B4-D8E2-4982-BEFC-02F6BD57D280}"/>
              </a:ext>
            </a:extLst>
          </p:cNvPr>
          <p:cNvCxnSpPr>
            <a:cxnSpLocks/>
          </p:cNvCxnSpPr>
          <p:nvPr/>
        </p:nvCxnSpPr>
        <p:spPr>
          <a:xfrm>
            <a:off x="4708263" y="2269861"/>
            <a:ext cx="9717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0FE3DCE-FC54-4CDC-BA93-542FD72CE756}"/>
              </a:ext>
            </a:extLst>
          </p:cNvPr>
          <p:cNvSpPr txBox="1"/>
          <p:nvPr/>
        </p:nvSpPr>
        <p:spPr>
          <a:xfrm>
            <a:off x="4520004" y="1686946"/>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3</a:t>
            </a:r>
            <a:endParaRPr lang="ko-KR" altLang="en-US" dirty="0">
              <a:solidFill>
                <a:srgbClr val="FF0000"/>
              </a:solidFill>
            </a:endParaRPr>
          </a:p>
        </p:txBody>
      </p:sp>
      <p:sp>
        <p:nvSpPr>
          <p:cNvPr id="12" name="TextBox 11">
            <a:extLst>
              <a:ext uri="{FF2B5EF4-FFF2-40B4-BE49-F238E27FC236}">
                <a16:creationId xmlns:a16="http://schemas.microsoft.com/office/drawing/2014/main" id="{658C5282-3F41-487E-A1D5-50C8396B4E11}"/>
              </a:ext>
            </a:extLst>
          </p:cNvPr>
          <p:cNvSpPr txBox="1"/>
          <p:nvPr/>
        </p:nvSpPr>
        <p:spPr>
          <a:xfrm>
            <a:off x="57374" y="4171963"/>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3</a:t>
            </a:r>
            <a:endParaRPr lang="ko-KR" altLang="en-US" dirty="0">
              <a:solidFill>
                <a:srgbClr val="FF0000"/>
              </a:solidFill>
            </a:endParaRPr>
          </a:p>
        </p:txBody>
      </p:sp>
      <p:sp>
        <p:nvSpPr>
          <p:cNvPr id="7" name="TextBox 6">
            <a:extLst>
              <a:ext uri="{FF2B5EF4-FFF2-40B4-BE49-F238E27FC236}">
                <a16:creationId xmlns:a16="http://schemas.microsoft.com/office/drawing/2014/main" id="{E051FFA4-1170-4448-8837-8F3A599175D7}"/>
              </a:ext>
            </a:extLst>
          </p:cNvPr>
          <p:cNvSpPr txBox="1"/>
          <p:nvPr/>
        </p:nvSpPr>
        <p:spPr>
          <a:xfrm>
            <a:off x="8100509" y="2563355"/>
            <a:ext cx="3918328" cy="553998"/>
          </a:xfrm>
          <a:prstGeom prst="rect">
            <a:avLst/>
          </a:prstGeom>
          <a:noFill/>
        </p:spPr>
        <p:txBody>
          <a:bodyPr wrap="square">
            <a:spAutoFit/>
          </a:bodyPr>
          <a:lstStyle/>
          <a:p>
            <a:pPr>
              <a:buNone/>
            </a:pPr>
            <a:r>
              <a:rPr lang="en-US" altLang="ko-KR" sz="3000" dirty="0">
                <a:solidFill>
                  <a:srgbClr val="0070C0"/>
                </a:solidFill>
                <a:latin typeface="Malgun Gothic" panose="020B0503020000020004" pitchFamily="50" charset="-127"/>
                <a:ea typeface="Malgun Gothic" panose="020B0503020000020004" pitchFamily="50" charset="-127"/>
              </a:rPr>
              <a:t>Clear</a:t>
            </a:r>
          </a:p>
        </p:txBody>
      </p:sp>
    </p:spTree>
    <p:extLst>
      <p:ext uri="{BB962C8B-B14F-4D97-AF65-F5344CB8AC3E}">
        <p14:creationId xmlns:p14="http://schemas.microsoft.com/office/powerpoint/2010/main" val="369002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F7F1D-268B-AD34-B143-5F70BDCF7A6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DDA0A5-11E5-EE59-5FA3-2AEDFD2FA55B}"/>
              </a:ext>
            </a:extLst>
          </p:cNvPr>
          <p:cNvSpPr txBox="1"/>
          <p:nvPr/>
        </p:nvSpPr>
        <p:spPr>
          <a:xfrm>
            <a:off x="467897" y="2619416"/>
            <a:ext cx="11505364" cy="1569660"/>
          </a:xfrm>
          <a:prstGeom prst="rect">
            <a:avLst/>
          </a:prstGeom>
          <a:noFill/>
        </p:spPr>
        <p:txBody>
          <a:bodyPr wrap="square">
            <a:spAutoFit/>
          </a:bodyPr>
          <a:lstStyle/>
          <a:p>
            <a:pPr>
              <a:buNone/>
            </a:pPr>
            <a:r>
              <a:rPr lang="en-US" altLang="ko-KR" sz="1800" dirty="0">
                <a:effectLst/>
                <a:latin typeface="Malgun Gothic" panose="020B0503020000020004" pitchFamily="50" charset="-127"/>
                <a:ea typeface="Malgun Gothic" panose="020B0503020000020004" pitchFamily="50" charset="-127"/>
              </a:rPr>
              <a:t>"according to the intention of "(c) region of production" , it should be (c) energy mix at production location “</a:t>
            </a:r>
          </a:p>
          <a:p>
            <a:r>
              <a:rPr lang="en-US" altLang="ko-KR" sz="2000" dirty="0">
                <a:latin typeface="Malgun Gothic" panose="020B0503020000020004" pitchFamily="50" charset="-127"/>
                <a:ea typeface="Malgun Gothic" panose="020B0503020000020004" pitchFamily="50" charset="-127"/>
              </a:rPr>
              <a:t>(pp40, c</a:t>
            </a:r>
            <a:r>
              <a:rPr lang="en-US" altLang="ko-KR" sz="2000" dirty="0"/>
              <a:t>ommented by JPN) </a:t>
            </a:r>
          </a:p>
          <a:p>
            <a:endParaRPr lang="en-US" altLang="ko-KR" sz="2000" dirty="0">
              <a:effectLst/>
              <a:latin typeface="Arial" panose="020B0604020202020204" pitchFamily="34" charset="0"/>
            </a:endParaRPr>
          </a:p>
          <a:p>
            <a:r>
              <a:rPr lang="en-US" altLang="ko-KR" sz="2000" dirty="0">
                <a:solidFill>
                  <a:srgbClr val="00B050"/>
                </a:solidFill>
                <a:effectLst/>
                <a:latin typeface="Arial" panose="020B0604020202020204" pitchFamily="34" charset="0"/>
              </a:rPr>
              <a:t>A: No we don’t agree this is not ok for OICA</a:t>
            </a:r>
            <a:endParaRPr lang="en-US" altLang="ko-KR" sz="2400" dirty="0">
              <a:solidFill>
                <a:srgbClr val="00B050"/>
              </a:solidFill>
              <a:effectLst/>
              <a:latin typeface="Arial" panose="020B0604020202020204" pitchFamily="34" charset="0"/>
            </a:endParaRPr>
          </a:p>
        </p:txBody>
      </p:sp>
      <p:pic>
        <p:nvPicPr>
          <p:cNvPr id="6" name="그림 5">
            <a:extLst>
              <a:ext uri="{FF2B5EF4-FFF2-40B4-BE49-F238E27FC236}">
                <a16:creationId xmlns:a16="http://schemas.microsoft.com/office/drawing/2014/main" id="{FC17DD1C-4FFF-40B6-97BC-4844A7757FD5}"/>
              </a:ext>
            </a:extLst>
          </p:cNvPr>
          <p:cNvPicPr>
            <a:picLocks noChangeAspect="1"/>
          </p:cNvPicPr>
          <p:nvPr/>
        </p:nvPicPr>
        <p:blipFill rotWithShape="1">
          <a:blip r:embed="rId2"/>
          <a:srcRect l="4584" t="52549" r="42834" b="29725"/>
          <a:stretch/>
        </p:blipFill>
        <p:spPr>
          <a:xfrm>
            <a:off x="383458" y="311971"/>
            <a:ext cx="7768927" cy="2162287"/>
          </a:xfrm>
          <a:prstGeom prst="rect">
            <a:avLst/>
          </a:prstGeom>
        </p:spPr>
      </p:pic>
      <p:cxnSp>
        <p:nvCxnSpPr>
          <p:cNvPr id="10" name="직선 연결선 9">
            <a:extLst>
              <a:ext uri="{FF2B5EF4-FFF2-40B4-BE49-F238E27FC236}">
                <a16:creationId xmlns:a16="http://schemas.microsoft.com/office/drawing/2014/main" id="{5AB01FD7-4A06-47A5-9F18-A36C94C55563}"/>
              </a:ext>
            </a:extLst>
          </p:cNvPr>
          <p:cNvCxnSpPr>
            <a:cxnSpLocks/>
          </p:cNvCxnSpPr>
          <p:nvPr/>
        </p:nvCxnSpPr>
        <p:spPr>
          <a:xfrm>
            <a:off x="1914859" y="1183340"/>
            <a:ext cx="14522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5C498B-F29E-4044-9A4F-D82F70257A78}"/>
              </a:ext>
            </a:extLst>
          </p:cNvPr>
          <p:cNvSpPr txBox="1"/>
          <p:nvPr/>
        </p:nvSpPr>
        <p:spPr>
          <a:xfrm>
            <a:off x="1726600" y="629389"/>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4</a:t>
            </a:r>
            <a:endParaRPr lang="ko-KR" altLang="en-US" dirty="0">
              <a:solidFill>
                <a:srgbClr val="FF0000"/>
              </a:solidFill>
            </a:endParaRPr>
          </a:p>
        </p:txBody>
      </p:sp>
      <p:sp>
        <p:nvSpPr>
          <p:cNvPr id="13" name="TextBox 12">
            <a:extLst>
              <a:ext uri="{FF2B5EF4-FFF2-40B4-BE49-F238E27FC236}">
                <a16:creationId xmlns:a16="http://schemas.microsoft.com/office/drawing/2014/main" id="{4D8C2068-DE88-47AF-BDDD-9B553CBF44EF}"/>
              </a:ext>
            </a:extLst>
          </p:cNvPr>
          <p:cNvSpPr txBox="1"/>
          <p:nvPr/>
        </p:nvSpPr>
        <p:spPr>
          <a:xfrm>
            <a:off x="91379" y="2646377"/>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4</a:t>
            </a:r>
            <a:endParaRPr lang="ko-KR" altLang="en-US" dirty="0">
              <a:solidFill>
                <a:srgbClr val="FF0000"/>
              </a:solidFill>
            </a:endParaRPr>
          </a:p>
        </p:txBody>
      </p:sp>
      <p:sp>
        <p:nvSpPr>
          <p:cNvPr id="2" name="직사각형 1">
            <a:extLst>
              <a:ext uri="{FF2B5EF4-FFF2-40B4-BE49-F238E27FC236}">
                <a16:creationId xmlns:a16="http://schemas.microsoft.com/office/drawing/2014/main" id="{5C6D8018-59A8-4A71-95CB-678D8443A236}"/>
              </a:ext>
            </a:extLst>
          </p:cNvPr>
          <p:cNvSpPr/>
          <p:nvPr/>
        </p:nvSpPr>
        <p:spPr>
          <a:xfrm>
            <a:off x="-1" y="4533444"/>
            <a:ext cx="11973261" cy="2015936"/>
          </a:xfrm>
          <a:prstGeom prst="rect">
            <a:avLst/>
          </a:prstGeom>
        </p:spPr>
        <p:txBody>
          <a:bodyPr wrap="square">
            <a:spAutoFit/>
          </a:bodyPr>
          <a:lstStyle/>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Newly commented by BC (pp42): </a:t>
            </a:r>
          </a:p>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This is not correct to change it into the energy mix. </a:t>
            </a:r>
            <a:endParaRPr lang="ko-KR"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467995">
              <a:spcAft>
                <a:spcPts val="1000"/>
              </a:spcAft>
            </a:pP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This consideration should be reflected in chapert 4, </a:t>
            </a:r>
            <a:r>
              <a:rPr lang="de-DE" altLang="ko-KR" sz="2000" dirty="0">
                <a:solidFill>
                  <a:srgbClr val="0070C0"/>
                </a:solidFill>
                <a:highlight>
                  <a:srgbClr val="FFFFFF"/>
                </a:highlight>
                <a:latin typeface="Calibri" panose="020F0502020204030204" pitchFamily="34" charset="0"/>
                <a:ea typeface="SimSun" panose="02010600030101010101" pitchFamily="2" charset="-122"/>
                <a:cs typeface="Arial" panose="020B0604020202020204" pitchFamily="34" charset="0"/>
              </a:rPr>
              <a:t>where the SGs outline the methodology, particularly regarding the use of data for energy or the data for the supply chain or logistics.</a:t>
            </a:r>
            <a:r>
              <a:rPr lang="de-DE" altLang="ko-KR" sz="2000" dirty="0">
                <a:solidFill>
                  <a:srgbClr val="0070C0"/>
                </a:solidFill>
                <a:latin typeface="Calibri" panose="020F0502020204030204" pitchFamily="34" charset="0"/>
                <a:ea typeface="SimSun" panose="02010600030101010101" pitchFamily="2" charset="-122"/>
                <a:cs typeface="Arial" panose="020B0604020202020204" pitchFamily="34" charset="0"/>
              </a:rPr>
              <a:t> </a:t>
            </a:r>
          </a:p>
          <a:p>
            <a:pPr marL="467995">
              <a:spcAft>
                <a:spcPts val="1000"/>
              </a:spcAft>
            </a:pPr>
            <a:r>
              <a:rPr lang="de-DE" altLang="ko-KR" sz="2000" dirty="0">
                <a:solidFill>
                  <a:srgbClr val="0070C0"/>
                </a:solidFill>
                <a:latin typeface="Times New Roman" panose="02020603050405020304" pitchFamily="18" charset="0"/>
                <a:ea typeface="바탕" panose="02030600000101010101" pitchFamily="18" charset="-127"/>
              </a:rPr>
              <a:t>We included the parameter (c) to make sure that the size of the LCA group is limited </a:t>
            </a:r>
            <a:endParaRPr lang="ko-KR" altLang="en-US" sz="2000" dirty="0">
              <a:solidFill>
                <a:srgbClr val="0070C0"/>
              </a:solidFill>
            </a:endParaRPr>
          </a:p>
        </p:txBody>
      </p:sp>
    </p:spTree>
    <p:extLst>
      <p:ext uri="{BB962C8B-B14F-4D97-AF65-F5344CB8AC3E}">
        <p14:creationId xmlns:p14="http://schemas.microsoft.com/office/powerpoint/2010/main" val="59197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F7F1D-268B-AD34-B143-5F70BDCF7A6D}"/>
            </a:ext>
          </a:extLst>
        </p:cNvPr>
        <p:cNvGrpSpPr/>
        <p:nvPr/>
      </p:nvGrpSpPr>
      <p:grpSpPr>
        <a:xfrm>
          <a:off x="0" y="0"/>
          <a:ext cx="0" cy="0"/>
          <a:chOff x="0" y="0"/>
          <a:chExt cx="0" cy="0"/>
        </a:xfrm>
      </p:grpSpPr>
      <p:pic>
        <p:nvPicPr>
          <p:cNvPr id="3" name="그림 2">
            <a:extLst>
              <a:ext uri="{FF2B5EF4-FFF2-40B4-BE49-F238E27FC236}">
                <a16:creationId xmlns:a16="http://schemas.microsoft.com/office/drawing/2014/main" id="{DD81FF55-FCD8-4D2F-AD40-BCF6AE090924}"/>
              </a:ext>
            </a:extLst>
          </p:cNvPr>
          <p:cNvPicPr>
            <a:picLocks noChangeAspect="1"/>
          </p:cNvPicPr>
          <p:nvPr/>
        </p:nvPicPr>
        <p:blipFill rotWithShape="1">
          <a:blip r:embed="rId2"/>
          <a:srcRect l="4159" t="42667" r="39002" b="6354"/>
          <a:stretch/>
        </p:blipFill>
        <p:spPr>
          <a:xfrm>
            <a:off x="129091" y="129091"/>
            <a:ext cx="7564676" cy="6486861"/>
          </a:xfrm>
          <a:prstGeom prst="rect">
            <a:avLst/>
          </a:prstGeom>
        </p:spPr>
      </p:pic>
      <p:sp>
        <p:nvSpPr>
          <p:cNvPr id="4" name="직사각형 3">
            <a:extLst>
              <a:ext uri="{FF2B5EF4-FFF2-40B4-BE49-F238E27FC236}">
                <a16:creationId xmlns:a16="http://schemas.microsoft.com/office/drawing/2014/main" id="{2B445EC0-0257-489B-B55A-07A061F77EC6}"/>
              </a:ext>
            </a:extLst>
          </p:cNvPr>
          <p:cNvSpPr/>
          <p:nvPr/>
        </p:nvSpPr>
        <p:spPr>
          <a:xfrm>
            <a:off x="7693767" y="1900979"/>
            <a:ext cx="4041289" cy="1938992"/>
          </a:xfrm>
          <a:prstGeom prst="rect">
            <a:avLst/>
          </a:prstGeom>
        </p:spPr>
        <p:txBody>
          <a:bodyPr wrap="square">
            <a:spAutoFit/>
          </a:bodyPr>
          <a:lstStyle/>
          <a:p>
            <a:r>
              <a:rPr lang="de-DE" altLang="ko-KR" sz="2000" dirty="0">
                <a:solidFill>
                  <a:srgbClr val="0070C0"/>
                </a:solidFill>
                <a:latin typeface="Times New Roman" panose="02020603050405020304" pitchFamily="18" charset="0"/>
                <a:ea typeface="바탕" panose="02030600000101010101" pitchFamily="18" charset="-127"/>
              </a:rPr>
              <a:t>Newly commented by BC (pp45) :</a:t>
            </a:r>
          </a:p>
          <a:p>
            <a:endParaRPr lang="de-DE" altLang="ko-KR" sz="2000" dirty="0">
              <a:solidFill>
                <a:srgbClr val="0070C0"/>
              </a:solidFill>
              <a:latin typeface="Times New Roman" panose="02020603050405020304" pitchFamily="18" charset="0"/>
              <a:ea typeface="바탕" panose="02030600000101010101" pitchFamily="18" charset="-127"/>
            </a:endParaRPr>
          </a:p>
          <a:p>
            <a:r>
              <a:rPr lang="de-DE" altLang="ko-KR" sz="2000" dirty="0">
                <a:solidFill>
                  <a:srgbClr val="0070C0"/>
                </a:solidFill>
                <a:latin typeface="Times New Roman" panose="02020603050405020304" pitchFamily="18" charset="0"/>
                <a:ea typeface="바탕" panose="02030600000101010101" pitchFamily="18" charset="-127"/>
              </a:rPr>
              <a:t>Do we need a definition of curb weight. This does not exist in the EU and RoM would be potentaially different.</a:t>
            </a:r>
          </a:p>
        </p:txBody>
      </p:sp>
      <p:cxnSp>
        <p:nvCxnSpPr>
          <p:cNvPr id="11" name="직선 연결선 10">
            <a:extLst>
              <a:ext uri="{FF2B5EF4-FFF2-40B4-BE49-F238E27FC236}">
                <a16:creationId xmlns:a16="http://schemas.microsoft.com/office/drawing/2014/main" id="{B170784E-C1A2-40A0-BFAF-94637E592217}"/>
              </a:ext>
            </a:extLst>
          </p:cNvPr>
          <p:cNvCxnSpPr>
            <a:cxnSpLocks/>
          </p:cNvCxnSpPr>
          <p:nvPr/>
        </p:nvCxnSpPr>
        <p:spPr>
          <a:xfrm>
            <a:off x="5002304" y="2183801"/>
            <a:ext cx="7422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08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F7F1D-268B-AD34-B143-5F70BDCF7A6D}"/>
            </a:ext>
          </a:extLst>
        </p:cNvPr>
        <p:cNvGrpSpPr/>
        <p:nvPr/>
      </p:nvGrpSpPr>
      <p:grpSpPr>
        <a:xfrm>
          <a:off x="0" y="0"/>
          <a:ext cx="0" cy="0"/>
          <a:chOff x="0" y="0"/>
          <a:chExt cx="0" cy="0"/>
        </a:xfrm>
      </p:grpSpPr>
      <p:pic>
        <p:nvPicPr>
          <p:cNvPr id="2" name="그림 1">
            <a:extLst>
              <a:ext uri="{FF2B5EF4-FFF2-40B4-BE49-F238E27FC236}">
                <a16:creationId xmlns:a16="http://schemas.microsoft.com/office/drawing/2014/main" id="{9D6CF0D4-3F20-45F4-9AC2-E47B6D823BC0}"/>
              </a:ext>
            </a:extLst>
          </p:cNvPr>
          <p:cNvPicPr>
            <a:picLocks noChangeAspect="1"/>
          </p:cNvPicPr>
          <p:nvPr/>
        </p:nvPicPr>
        <p:blipFill rotWithShape="1">
          <a:blip r:embed="rId2"/>
          <a:srcRect l="4009" t="57412" r="41402" b="13255"/>
          <a:stretch/>
        </p:blipFill>
        <p:spPr>
          <a:xfrm>
            <a:off x="139850" y="161363"/>
            <a:ext cx="8272630" cy="4249952"/>
          </a:xfrm>
          <a:prstGeom prst="rect">
            <a:avLst/>
          </a:prstGeom>
        </p:spPr>
      </p:pic>
      <p:sp>
        <p:nvSpPr>
          <p:cNvPr id="5" name="직사각형 4">
            <a:extLst>
              <a:ext uri="{FF2B5EF4-FFF2-40B4-BE49-F238E27FC236}">
                <a16:creationId xmlns:a16="http://schemas.microsoft.com/office/drawing/2014/main" id="{0B87FF4B-575D-4D75-89D3-247BE54D41A6}"/>
              </a:ext>
            </a:extLst>
          </p:cNvPr>
          <p:cNvSpPr/>
          <p:nvPr/>
        </p:nvSpPr>
        <p:spPr>
          <a:xfrm>
            <a:off x="139850" y="4761162"/>
            <a:ext cx="10854382" cy="1015663"/>
          </a:xfrm>
          <a:prstGeom prst="rect">
            <a:avLst/>
          </a:prstGeom>
        </p:spPr>
        <p:txBody>
          <a:bodyPr wrap="none">
            <a:spAutoFit/>
          </a:bodyPr>
          <a:lstStyle/>
          <a:p>
            <a:r>
              <a:rPr lang="en-GB" altLang="ko-KR" sz="2000" dirty="0">
                <a:solidFill>
                  <a:srgbClr val="0070C0"/>
                </a:solidFill>
                <a:latin typeface="Times New Roman" panose="02020603050405020304" pitchFamily="18" charset="0"/>
                <a:ea typeface="바탕" panose="02030600000101010101" pitchFamily="18" charset="-127"/>
                <a:cs typeface="Times New Roman" panose="02020603050405020304" pitchFamily="18" charset="0"/>
              </a:rPr>
              <a:t>Commented by George (pp47, 20</a:t>
            </a:r>
            <a:r>
              <a:rPr lang="en-GB" altLang="ko-KR" sz="2000" baseline="30000" dirty="0">
                <a:solidFill>
                  <a:srgbClr val="0070C0"/>
                </a:solidFill>
                <a:latin typeface="Times New Roman" panose="02020603050405020304" pitchFamily="18" charset="0"/>
                <a:ea typeface="바탕" panose="02030600000101010101" pitchFamily="18" charset="-127"/>
                <a:cs typeface="Times New Roman" panose="02020603050405020304" pitchFamily="18" charset="0"/>
              </a:rPr>
              <a:t>th</a:t>
            </a:r>
            <a:r>
              <a:rPr lang="en-GB" altLang="ko-KR" sz="2000" dirty="0">
                <a:solidFill>
                  <a:srgbClr val="0070C0"/>
                </a:solidFill>
                <a:latin typeface="Times New Roman" panose="02020603050405020304" pitchFamily="18" charset="0"/>
                <a:ea typeface="바탕" panose="02030600000101010101" pitchFamily="18" charset="-127"/>
                <a:cs typeface="Times New Roman" panose="02020603050405020304" pitchFamily="18" charset="0"/>
              </a:rPr>
              <a:t> May): To be checked by SG7, if here is the correct place for this part</a:t>
            </a:r>
          </a:p>
          <a:p>
            <a:endParaRPr lang="en-GB" altLang="ko-KR" sz="2000" dirty="0">
              <a:solidFill>
                <a:srgbClr val="0070C0"/>
              </a:solidFill>
              <a:latin typeface="Times New Roman" panose="02020603050405020304" pitchFamily="18" charset="0"/>
              <a:ea typeface="바탕" panose="02030600000101010101" pitchFamily="18" charset="-127"/>
              <a:cs typeface="Times New Roman" panose="02020603050405020304" pitchFamily="18" charset="0"/>
            </a:endParaRPr>
          </a:p>
          <a:p>
            <a:r>
              <a:rPr lang="fr-FR" altLang="ko-KR" sz="2000" dirty="0">
                <a:solidFill>
                  <a:srgbClr val="0070C0"/>
                </a:solidFill>
                <a:latin typeface="Times New Roman" panose="02020603050405020304" pitchFamily="18" charset="0"/>
                <a:cs typeface="Times New Roman" panose="02020603050405020304" pitchFamily="18" charset="0"/>
              </a:rPr>
              <a:t>Commented by Caroline: George, I suggest to let here this paragraph, it really helps the reading. </a:t>
            </a:r>
            <a:endParaRPr lang="ko-KR" altLang="ko-KR" sz="2000" dirty="0">
              <a:solidFill>
                <a:srgbClr val="0070C0"/>
              </a:solidFill>
              <a:latin typeface="Times New Roman" panose="02020603050405020304" pitchFamily="18" charset="0"/>
              <a:cs typeface="Times New Roman" panose="02020603050405020304" pitchFamily="18" charset="0"/>
            </a:endParaRPr>
          </a:p>
        </p:txBody>
      </p:sp>
      <p:cxnSp>
        <p:nvCxnSpPr>
          <p:cNvPr id="7" name="직선 연결선 6">
            <a:extLst>
              <a:ext uri="{FF2B5EF4-FFF2-40B4-BE49-F238E27FC236}">
                <a16:creationId xmlns:a16="http://schemas.microsoft.com/office/drawing/2014/main" id="{95F919B9-1F9C-4192-8B0D-4AB185D8CEEA}"/>
              </a:ext>
            </a:extLst>
          </p:cNvPr>
          <p:cNvCxnSpPr>
            <a:cxnSpLocks/>
          </p:cNvCxnSpPr>
          <p:nvPr/>
        </p:nvCxnSpPr>
        <p:spPr>
          <a:xfrm>
            <a:off x="1559857" y="462578"/>
            <a:ext cx="48624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49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A8AA-1316-EFC0-5B40-9DC0C583B62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AF149A6-ADC4-3510-F614-5C8FA4BF39E8}"/>
              </a:ext>
            </a:extLst>
          </p:cNvPr>
          <p:cNvSpPr txBox="1"/>
          <p:nvPr/>
        </p:nvSpPr>
        <p:spPr>
          <a:xfrm>
            <a:off x="129090" y="3970401"/>
            <a:ext cx="11489169" cy="369332"/>
          </a:xfrm>
          <a:prstGeom prst="rect">
            <a:avLst/>
          </a:prstGeom>
          <a:noFill/>
        </p:spPr>
        <p:txBody>
          <a:bodyPr wrap="square" rtlCol="0">
            <a:spAutoFit/>
          </a:bodyPr>
          <a:lstStyle/>
          <a:p>
            <a:pPr latinLnBrk="0"/>
            <a:r>
              <a:rPr lang="en-GB" dirty="0">
                <a:solidFill>
                  <a:srgbClr val="00B050"/>
                </a:solidFill>
              </a:rPr>
              <a:t>This not related to the representative vehicle section. Mistake with numbering -&gt; SG7 has to adjust it </a:t>
            </a:r>
          </a:p>
        </p:txBody>
      </p:sp>
      <p:pic>
        <p:nvPicPr>
          <p:cNvPr id="13" name="그림 12">
            <a:extLst>
              <a:ext uri="{FF2B5EF4-FFF2-40B4-BE49-F238E27FC236}">
                <a16:creationId xmlns:a16="http://schemas.microsoft.com/office/drawing/2014/main" id="{F08B950C-17BD-4D21-9632-64D3DF887232}"/>
              </a:ext>
            </a:extLst>
          </p:cNvPr>
          <p:cNvPicPr>
            <a:picLocks noChangeAspect="1"/>
          </p:cNvPicPr>
          <p:nvPr/>
        </p:nvPicPr>
        <p:blipFill rotWithShape="1">
          <a:blip r:embed="rId2"/>
          <a:srcRect l="4066" t="38967" r="42703" b="31762"/>
          <a:stretch/>
        </p:blipFill>
        <p:spPr>
          <a:xfrm>
            <a:off x="129090" y="327200"/>
            <a:ext cx="7498081" cy="3404317"/>
          </a:xfrm>
          <a:prstGeom prst="rect">
            <a:avLst/>
          </a:prstGeom>
        </p:spPr>
      </p:pic>
      <p:sp>
        <p:nvSpPr>
          <p:cNvPr id="14" name="TextBox 13">
            <a:extLst>
              <a:ext uri="{FF2B5EF4-FFF2-40B4-BE49-F238E27FC236}">
                <a16:creationId xmlns:a16="http://schemas.microsoft.com/office/drawing/2014/main" id="{686E95C5-1630-446B-AFC8-80D3FA354EB2}"/>
              </a:ext>
            </a:extLst>
          </p:cNvPr>
          <p:cNvSpPr txBox="1"/>
          <p:nvPr/>
        </p:nvSpPr>
        <p:spPr>
          <a:xfrm>
            <a:off x="532443" y="88316"/>
            <a:ext cx="376518" cy="369332"/>
          </a:xfrm>
          <a:prstGeom prst="rect">
            <a:avLst/>
          </a:prstGeom>
          <a:noFill/>
          <a:ln w="19050">
            <a:solidFill>
              <a:srgbClr val="FF0000"/>
            </a:solidFill>
          </a:ln>
        </p:spPr>
        <p:txBody>
          <a:bodyPr wrap="square" rtlCol="0">
            <a:spAutoFit/>
          </a:bodyPr>
          <a:lstStyle/>
          <a:p>
            <a:r>
              <a:rPr lang="en-US" altLang="ko-KR" dirty="0">
                <a:solidFill>
                  <a:srgbClr val="FF0000"/>
                </a:solidFill>
              </a:rPr>
              <a:t>5</a:t>
            </a:r>
            <a:endParaRPr lang="ko-KR" altLang="en-US" dirty="0">
              <a:solidFill>
                <a:srgbClr val="FF0000"/>
              </a:solidFill>
            </a:endParaRPr>
          </a:p>
        </p:txBody>
      </p:sp>
      <p:sp>
        <p:nvSpPr>
          <p:cNvPr id="5" name="TextBox 4">
            <a:extLst>
              <a:ext uri="{FF2B5EF4-FFF2-40B4-BE49-F238E27FC236}">
                <a16:creationId xmlns:a16="http://schemas.microsoft.com/office/drawing/2014/main" id="{BE8F57D1-0EF8-48FB-9E59-244A4DACCAAA}"/>
              </a:ext>
            </a:extLst>
          </p:cNvPr>
          <p:cNvSpPr txBox="1"/>
          <p:nvPr/>
        </p:nvSpPr>
        <p:spPr>
          <a:xfrm>
            <a:off x="4993285" y="5123675"/>
            <a:ext cx="3602075" cy="1015663"/>
          </a:xfrm>
          <a:prstGeom prst="rect">
            <a:avLst/>
          </a:prstGeom>
          <a:noFill/>
        </p:spPr>
        <p:txBody>
          <a:bodyPr wrap="square">
            <a:spAutoFit/>
          </a:bodyPr>
          <a:lstStyle/>
          <a:p>
            <a:pPr>
              <a:buNone/>
            </a:pPr>
            <a:r>
              <a:rPr lang="en-US" altLang="ko-KR" sz="3000" dirty="0">
                <a:solidFill>
                  <a:srgbClr val="0070C0"/>
                </a:solidFill>
                <a:latin typeface="Malgun Gothic" panose="020B0503020000020004" pitchFamily="50" charset="-127"/>
                <a:ea typeface="Malgun Gothic" panose="020B0503020000020004" pitchFamily="50" charset="-127"/>
              </a:rPr>
              <a:t>Fixed</a:t>
            </a:r>
          </a:p>
          <a:p>
            <a:pPr>
              <a:buNone/>
            </a:pPr>
            <a:r>
              <a:rPr lang="en-US" altLang="ko-KR" sz="3000" dirty="0">
                <a:solidFill>
                  <a:srgbClr val="0070C0"/>
                </a:solidFill>
                <a:effectLst/>
                <a:latin typeface="Malgun Gothic" panose="020B0503020000020004" pitchFamily="50" charset="-127"/>
                <a:ea typeface="Malgun Gothic" panose="020B0503020000020004" pitchFamily="50" charset="-127"/>
              </a:rPr>
              <a:t>3.2.8.8.3 </a:t>
            </a:r>
            <a:r>
              <a:rPr lang="en-US" altLang="ko-KR" sz="3000" dirty="0">
                <a:solidFill>
                  <a:srgbClr val="0070C0"/>
                </a:solidFill>
                <a:effectLst/>
                <a:latin typeface="HY견고딕" panose="02030600000101010101" pitchFamily="18" charset="-127"/>
                <a:ea typeface="HY견고딕" panose="02030600000101010101" pitchFamily="18" charset="-127"/>
              </a:rPr>
              <a:t>→ 3.2.10</a:t>
            </a:r>
            <a:endParaRPr lang="en-US" altLang="ko-KR" sz="3000"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033095143"/>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5da706b-7baf-417f-824a-8d6d03ee3e01}" enabled="1" method="Privileged" siteId="{7bed5601-97bf-4483-9b1a-0307a2fd81b2}" contentBits="0" removed="0"/>
</clbl:labelList>
</file>

<file path=docProps/app.xml><?xml version="1.0" encoding="utf-8"?>
<Properties xmlns="http://schemas.openxmlformats.org/officeDocument/2006/extended-properties" xmlns:vt="http://schemas.openxmlformats.org/officeDocument/2006/docPropsVTypes">
  <TotalTime>502</TotalTime>
  <Words>1916</Words>
  <Application>Microsoft Office PowerPoint</Application>
  <PresentationFormat>와이드스크린</PresentationFormat>
  <Paragraphs>195</Paragraphs>
  <Slides>24</Slides>
  <Notes>0</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24</vt:i4>
      </vt:variant>
    </vt:vector>
  </HeadingPairs>
  <TitlesOfParts>
    <vt:vector size="34" baseType="lpstr">
      <vt:lpstr>HY견고딕</vt:lpstr>
      <vt:lpstr>SimSun</vt:lpstr>
      <vt:lpstr>Malgun Gothic</vt:lpstr>
      <vt:lpstr>Malgun Gothic</vt:lpstr>
      <vt:lpstr>바탕</vt:lpstr>
      <vt:lpstr>Arial</vt:lpstr>
      <vt:lpstr>Calibri</vt:lpstr>
      <vt:lpstr>Segoe UI</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HWANSOO CHONG</dc:creator>
  <cp:lastModifiedBy>NIER</cp:lastModifiedBy>
  <cp:revision>136</cp:revision>
  <dcterms:created xsi:type="dcterms:W3CDTF">2025-06-19T11:27:26Z</dcterms:created>
  <dcterms:modified xsi:type="dcterms:W3CDTF">2025-07-15T01:43:45Z</dcterms:modified>
</cp:coreProperties>
</file>