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321" r:id="rId6"/>
    <p:sldId id="266" r:id="rId7"/>
    <p:sldId id="267" r:id="rId8"/>
    <p:sldId id="269" r:id="rId9"/>
    <p:sldId id="315" r:id="rId10"/>
    <p:sldId id="323" r:id="rId11"/>
    <p:sldId id="322" r:id="rId12"/>
    <p:sldId id="324" r:id="rId13"/>
    <p:sldId id="325" r:id="rId14"/>
    <p:sldId id="318" r:id="rId15"/>
    <p:sldId id="319" r:id="rId16"/>
    <p:sldId id="320" r:id="rId17"/>
    <p:sldId id="326" r:id="rId18"/>
    <p:sldId id="327" r:id="rId19"/>
    <p:sldId id="328" r:id="rId20"/>
    <p:sldId id="329" r:id="rId21"/>
    <p:sldId id="330" r:id="rId22"/>
  </p:sldIdLst>
  <p:sldSz cx="9144000" cy="6858000" type="screen4x3"/>
  <p:notesSz cx="7102475" cy="93884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DB259-CC6A-4348-845D-5D4BD6BFB169}" v="3" dt="2025-04-29T13:59:21.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7061" autoAdjust="0"/>
  </p:normalViewPr>
  <p:slideViewPr>
    <p:cSldViewPr>
      <p:cViewPr varScale="1">
        <p:scale>
          <a:sx n="85" d="100"/>
          <a:sy n="85" d="100"/>
        </p:scale>
        <p:origin x="24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ando Serrano Lombillo" userId="e7945154-08c7-4b0b-83b4-27c44099d3f8" providerId="ADAL" clId="{319DB259-CC6A-4348-845D-5D4BD6BFB169}"/>
    <pc:docChg chg="undo custSel modSld">
      <pc:chgData name="Armando Serrano Lombillo" userId="e7945154-08c7-4b0b-83b4-27c44099d3f8" providerId="ADAL" clId="{319DB259-CC6A-4348-845D-5D4BD6BFB169}" dt="2025-04-29T14:02:18.024" v="27" actId="6549"/>
      <pc:docMkLst>
        <pc:docMk/>
      </pc:docMkLst>
      <pc:sldChg chg="addSp modSp mod">
        <pc:chgData name="Armando Serrano Lombillo" userId="e7945154-08c7-4b0b-83b4-27c44099d3f8" providerId="ADAL" clId="{319DB259-CC6A-4348-845D-5D4BD6BFB169}" dt="2025-04-29T14:02:18.024" v="27" actId="6549"/>
        <pc:sldMkLst>
          <pc:docMk/>
          <pc:sldMk cId="3640522960" sldId="256"/>
        </pc:sldMkLst>
        <pc:spChg chg="add mod">
          <ac:chgData name="Armando Serrano Lombillo" userId="e7945154-08c7-4b0b-83b4-27c44099d3f8" providerId="ADAL" clId="{319DB259-CC6A-4348-845D-5D4BD6BFB169}" dt="2025-04-29T14:02:18.024" v="27" actId="6549"/>
          <ac:spMkLst>
            <pc:docMk/>
            <pc:sldMk cId="3640522960" sldId="256"/>
            <ac:spMk id="5" creationId="{84B888F8-CBB8-B875-8C2D-768C4DE63314}"/>
          </ac:spMkLst>
        </pc:spChg>
        <pc:graphicFrameChg chg="add mod">
          <ac:chgData name="Armando Serrano Lombillo" userId="e7945154-08c7-4b0b-83b4-27c44099d3f8" providerId="ADAL" clId="{319DB259-CC6A-4348-845D-5D4BD6BFB169}" dt="2025-04-29T13:59:15.866" v="1"/>
          <ac:graphicFrameMkLst>
            <pc:docMk/>
            <pc:sldMk cId="3640522960" sldId="256"/>
            <ac:graphicFrameMk id="4" creationId="{F1634168-303F-8C8D-CFE1-7C9A2E98736D}"/>
          </ac:graphicFrameMkLst>
        </pc:graphicFrameChg>
      </pc:sldChg>
      <pc:sldChg chg="modNotes">
        <pc:chgData name="Armando Serrano Lombillo" userId="e7945154-08c7-4b0b-83b4-27c44099d3f8" providerId="ADAL" clId="{319DB259-CC6A-4348-845D-5D4BD6BFB169}" dt="2025-04-29T13:59:21.564" v="3" actId="27636"/>
        <pc:sldMkLst>
          <pc:docMk/>
          <pc:sldMk cId="2746329005"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fld id="{22A3084F-882A-4F1F-98D3-46E2A8ACCEEF}" type="datetimeFigureOut">
              <a:rPr lang="nb-NO" smtClean="0"/>
              <a:pPr/>
              <a:t>29.04.2025</a:t>
            </a:fld>
            <a:endParaRPr lang="nb-NO"/>
          </a:p>
        </p:txBody>
      </p:sp>
      <p:sp>
        <p:nvSpPr>
          <p:cNvPr id="4" name="Plassholder for lysbilde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10248" y="4459526"/>
            <a:ext cx="5681980" cy="422481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fld id="{B2FF992C-881F-4D3D-83E8-82227067709F}" type="slidenum">
              <a:rPr lang="nb-NO" smtClean="0"/>
              <a:pPr/>
              <a:t>‹#›</a:t>
            </a:fld>
            <a:endParaRPr lang="nb-NO"/>
          </a:p>
        </p:txBody>
      </p:sp>
    </p:spTree>
    <p:extLst>
      <p:ext uri="{BB962C8B-B14F-4D97-AF65-F5344CB8AC3E}">
        <p14:creationId xmlns:p14="http://schemas.microsoft.com/office/powerpoint/2010/main" val="338928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Bus drivers are more vulnerable in collisions than car and truck drivers, because of: lacking crumple zones in bus fronts, lack of mandatory EU crashworthiness standards focusing on bus drivers, and a low driver seating position in many buses (e.g. city buses). </a:t>
            </a: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vulnerable situation of bus drivers in collisions with frontal impacts has been indicated in bus accidents in Norway in the last ten years. In some of these crashes, bus drivers have been killed or seriously injured despite relatively low speeds of impact.</a:t>
            </a:r>
          </a:p>
        </p:txBody>
      </p:sp>
      <p:sp>
        <p:nvSpPr>
          <p:cNvPr id="4" name="Plassholder for lysbildenummer 3"/>
          <p:cNvSpPr>
            <a:spLocks noGrp="1"/>
          </p:cNvSpPr>
          <p:nvPr>
            <p:ph type="sldNum" sz="quarter" idx="5"/>
          </p:nvPr>
        </p:nvSpPr>
        <p:spPr/>
        <p:txBody>
          <a:bodyPr/>
          <a:lstStyle/>
          <a:p>
            <a:fld id="{B2FF992C-881F-4D3D-83E8-82227067709F}" type="slidenum">
              <a:rPr lang="nb-NO" smtClean="0"/>
              <a:pPr/>
              <a:t>2</a:t>
            </a:fld>
            <a:endParaRPr lang="nb-NO"/>
          </a:p>
        </p:txBody>
      </p:sp>
    </p:spTree>
    <p:extLst>
      <p:ext uri="{BB962C8B-B14F-4D97-AF65-F5344CB8AC3E}">
        <p14:creationId xmlns:p14="http://schemas.microsoft.com/office/powerpoint/2010/main" val="100496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US" dirty="0"/>
              <a:t>If two passenger cars with state-of-the-art crashworthiness had crashed head-on at a similar speed, it is unlikely that the crash would have been fatal. If all protective systems (crumple zone, collapsible steering wheel column, seat belts, air bags) had worked properly, it might very well have resulted in property damage only.</a:t>
            </a:r>
          </a:p>
          <a:p>
            <a:r>
              <a:rPr lang="en-US" dirty="0"/>
              <a:t>In recent decades, the automotive industry has made significant strides in vehicle safety due to stricter regulations. However, despite these advancements, the progress in the safety of heavy vehicles, especially buses, has not kept pace. The regulations governing safety in this sector have remained relatively unchanged, resulting in a lack of advanced safety equipment in many buses currently on the road. Consequently, passengers and drivers of these vehicles may face a higher risk of injuries in the event of a collision.</a:t>
            </a:r>
          </a:p>
          <a:p>
            <a:r>
              <a:rPr lang="en-US" dirty="0"/>
              <a:t>Truck cabs are subject to crashworthiness standards under UN Regulation 29.03, which mandates tests for structural integrity and occupant safety in head-on and rollover crashes. Passenger cars must meet crash-test standards that ensure survival space for drivers and passengers during collisions. There are, however, no mandatory EU crashworthiness standards targeting the situation of bus drivers. As an exception to this situation, Norway adopted UN R.29.03 for buses on 01.10.2023. This standard, however, originally applies to trucks, and it may not fully address the unique design and operational characteristics of buses compared to trucks. Thus, there is a need to study the crash protection of bus drivers, and to develop targeted solutions which can provide bus drivers with sufficient protection in case of accidents with frontal impacts. </a:t>
            </a:r>
          </a:p>
          <a:p>
            <a:endParaRPr lang="nb-NO" dirty="0"/>
          </a:p>
        </p:txBody>
      </p:sp>
      <p:sp>
        <p:nvSpPr>
          <p:cNvPr id="4" name="Plassholder for lysbildenummer 3"/>
          <p:cNvSpPr>
            <a:spLocks noGrp="1"/>
          </p:cNvSpPr>
          <p:nvPr>
            <p:ph type="sldNum" sz="quarter" idx="5"/>
          </p:nvPr>
        </p:nvSpPr>
        <p:spPr/>
        <p:txBody>
          <a:bodyPr/>
          <a:lstStyle/>
          <a:p>
            <a:fld id="{B2FF992C-881F-4D3D-83E8-82227067709F}" type="slidenum">
              <a:rPr lang="nb-NO" smtClean="0"/>
              <a:pPr/>
              <a:t>6</a:t>
            </a:fld>
            <a:endParaRPr lang="nb-NO"/>
          </a:p>
        </p:txBody>
      </p:sp>
    </p:spTree>
    <p:extLst>
      <p:ext uri="{BB962C8B-B14F-4D97-AF65-F5344CB8AC3E}">
        <p14:creationId xmlns:p14="http://schemas.microsoft.com/office/powerpoint/2010/main" val="253003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a:t>Buses/coaches in crashes account for 2% of all road fatalities in the EU. For the full period of 2013-2022, the CARE database contains information on 216 bus driver fatalities and 1 243 serious injuries among bus drivers. </a:t>
            </a:r>
          </a:p>
          <a:p>
            <a:r>
              <a:rPr lang="en-US" b="1" dirty="0"/>
              <a:t>In addition, 876 bus passengers and 4 775 other road users were killed in these crashes. </a:t>
            </a:r>
          </a:p>
          <a:p>
            <a:endParaRPr lang="en-US" b="1" dirty="0"/>
          </a:p>
          <a:p>
            <a:r>
              <a:rPr lang="en-US" b="1" dirty="0"/>
              <a:t>The numbers of seriously injured is underestimated because some countries do not report injury severity, but there were at least 33 307 in the study period.</a:t>
            </a:r>
          </a:p>
          <a:p>
            <a:endParaRPr lang="en-US" b="1" dirty="0"/>
          </a:p>
          <a:p>
            <a:endParaRPr lang="nb-NO" b="1" dirty="0"/>
          </a:p>
        </p:txBody>
      </p:sp>
      <p:sp>
        <p:nvSpPr>
          <p:cNvPr id="4" name="Plassholder for lysbildenummer 3"/>
          <p:cNvSpPr>
            <a:spLocks noGrp="1"/>
          </p:cNvSpPr>
          <p:nvPr>
            <p:ph type="sldNum" sz="quarter" idx="5"/>
          </p:nvPr>
        </p:nvSpPr>
        <p:spPr/>
        <p:txBody>
          <a:bodyPr/>
          <a:lstStyle/>
          <a:p>
            <a:fld id="{B2FF992C-881F-4D3D-83E8-82227067709F}" type="slidenum">
              <a:rPr lang="nb-NO" smtClean="0"/>
              <a:pPr/>
              <a:t>9</a:t>
            </a:fld>
            <a:endParaRPr lang="nb-NO"/>
          </a:p>
        </p:txBody>
      </p:sp>
    </p:spTree>
    <p:extLst>
      <p:ext uri="{BB962C8B-B14F-4D97-AF65-F5344CB8AC3E}">
        <p14:creationId xmlns:p14="http://schemas.microsoft.com/office/powerpoint/2010/main" val="87229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2FF992C-881F-4D3D-83E8-82227067709F}" type="slidenum">
              <a:rPr lang="nb-NO" smtClean="0"/>
              <a:pPr/>
              <a:t>13</a:t>
            </a:fld>
            <a:endParaRPr lang="nb-NO"/>
          </a:p>
        </p:txBody>
      </p:sp>
    </p:spTree>
    <p:extLst>
      <p:ext uri="{BB962C8B-B14F-4D97-AF65-F5344CB8AC3E}">
        <p14:creationId xmlns:p14="http://schemas.microsoft.com/office/powerpoint/2010/main" val="76747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47500" lnSpcReduction="20000"/>
          </a:bodyPr>
          <a:lstStyle/>
          <a:p>
            <a:pPr>
              <a:spcBef>
                <a:spcPts val="600"/>
              </a:spcBef>
              <a:spcAft>
                <a:spcPts val="600"/>
              </a:spcAft>
            </a:pPr>
            <a:r>
              <a:rPr lang="en-GB" sz="1800" dirty="0">
                <a:effectLst/>
                <a:latin typeface="Calibri" panose="020F0502020204030204" pitchFamily="34" charset="0"/>
                <a:ea typeface="Arial" panose="020B0604020202020204" pitchFamily="34" charset="0"/>
                <a:cs typeface="Times New Roman" panose="02020603050405020304" pitchFamily="18" charset="0"/>
              </a:rPr>
              <a:t>The cost benefit analyses consist of seven steps.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first step is to estimate injury risk to bus drivers. </a:t>
            </a:r>
            <a:r>
              <a:rPr lang="en-GB" sz="1800" dirty="0">
                <a:effectLst/>
                <a:latin typeface="Calibri" panose="020F0502020204030204" pitchFamily="34" charset="0"/>
                <a:ea typeface="Arial" panose="020B0604020202020204" pitchFamily="34" charset="0"/>
                <a:cs typeface="Times New Roman" panose="02020603050405020304" pitchFamily="18" charset="0"/>
              </a:rPr>
              <a:t>To obtain estimates of injury risk that can be regarded as representative for Europe, statis­tics on the number of killed or injured bus drivers reported in CARE have been combined with estim­ates of million kilometres driven by buses. For most countries included, the data refer to 2013-2022. The countries included are Belgium, Bulgaria, Croatia, Estonia (fatality risk only), France (fatality risk only), Germany, Italy (fatality risk only), Netherlands, Norway, Poland, Portugal, Sweden, and Switzerland. For the period covered by the data, there were 128 bus driver fatalities, 830 seriously injured bus drivers, and 6 746 slightly injured bus drivers in these countries.</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second step is to estimate monetary valuation of injuries. </a:t>
            </a:r>
            <a:r>
              <a:rPr lang="en-GB" sz="1800" dirty="0">
                <a:effectLst/>
                <a:latin typeface="Calibri" panose="020F0502020204030204" pitchFamily="34" charset="0"/>
                <a:ea typeface="Arial" panose="020B0604020202020204" pitchFamily="34" charset="0"/>
                <a:cs typeface="Times New Roman" panose="02020603050405020304" pitchFamily="18" charset="0"/>
              </a:rPr>
              <a:t>The Handbook on the external costs of Transport (van Essen et al. 2019) is used to assign monetary values to the injuries. </a:t>
            </a:r>
            <a:r>
              <a:rPr lang="en-GB" sz="1800" dirty="0">
                <a:effectLst/>
                <a:latin typeface="Calibri" panose="020F0502020204030204" pitchFamily="34" charset="0"/>
                <a:ea typeface="Arial" panose="020B0604020202020204" pitchFamily="34" charset="0"/>
                <a:cs typeface="Calibri" panose="020F0502020204030204" pitchFamily="34" charset="0"/>
              </a:rPr>
              <a:t>To update these estimates to 2023-values, the index for real incomes (i.e. incomes in fixed prices) reported by Eurostat has been applied. The updated estimates are: </a:t>
            </a:r>
            <a:r>
              <a:rPr lang="en-GB" sz="1800" dirty="0">
                <a:effectLst/>
                <a:latin typeface="Calibri" panose="020F0502020204030204" pitchFamily="34" charset="0"/>
                <a:ea typeface="Arial" panose="020B0604020202020204" pitchFamily="34" charset="0"/>
                <a:cs typeface="Times New Roman" panose="02020603050405020304" pitchFamily="18" charset="0"/>
              </a:rPr>
              <a:t>1 fatal injury: 3,921,557 </a:t>
            </a:r>
            <a:r>
              <a:rPr lang="en-GB" sz="1800" dirty="0">
                <a:effectLst/>
                <a:latin typeface="Calibri" panose="020F0502020204030204" pitchFamily="34" charset="0"/>
                <a:ea typeface="Arial" panose="020B0604020202020204" pitchFamily="34" charset="0"/>
                <a:cs typeface="Calibri" panose="020F0502020204030204" pitchFamily="34" charset="0"/>
              </a:rPr>
              <a:t>€</a:t>
            </a:r>
            <a:r>
              <a:rPr lang="en-GB" sz="1800" dirty="0">
                <a:effectLst/>
                <a:latin typeface="Calibri" panose="020F0502020204030204" pitchFamily="34" charset="0"/>
                <a:ea typeface="Arial" panose="020B0604020202020204" pitchFamily="34" charset="0"/>
                <a:cs typeface="Times New Roman" panose="02020603050405020304" pitchFamily="18" charset="0"/>
              </a:rPr>
              <a:t>1 serious injury (very serious and serious combined): 597,223 </a:t>
            </a:r>
            <a:r>
              <a:rPr lang="en-GB" sz="1800" dirty="0">
                <a:effectLst/>
                <a:latin typeface="Calibri" panose="020F0502020204030204" pitchFamily="34" charset="0"/>
                <a:ea typeface="Arial" panose="020B0604020202020204" pitchFamily="34" charset="0"/>
                <a:cs typeface="Calibri" panose="020F0502020204030204" pitchFamily="34" charset="0"/>
              </a:rPr>
              <a:t>€</a:t>
            </a:r>
            <a:r>
              <a:rPr lang="en-GB" sz="1800" dirty="0">
                <a:effectLst/>
                <a:latin typeface="Calibri" panose="020F0502020204030204" pitchFamily="34" charset="0"/>
                <a:ea typeface="Arial" panose="020B0604020202020204" pitchFamily="34" charset="0"/>
                <a:cs typeface="Times New Roman" panose="02020603050405020304" pitchFamily="18" charset="0"/>
              </a:rPr>
              <a:t>1 slight injury: 46,133 </a:t>
            </a:r>
            <a:r>
              <a:rPr lang="en-GB" sz="1800" dirty="0">
                <a:effectLst/>
                <a:latin typeface="Calibri" panose="020F0502020204030204" pitchFamily="34" charset="0"/>
                <a:ea typeface="Arial" panose="020B0604020202020204" pitchFamily="34" charset="0"/>
                <a:cs typeface="Calibri" panose="020F0502020204030204" pitchFamily="34" charset="0"/>
              </a:rPr>
              <a:t>€</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third step is to estimate expected costs of injuries per bus. </a:t>
            </a:r>
            <a:r>
              <a:rPr lang="en-GB" sz="1800" dirty="0">
                <a:effectLst/>
                <a:latin typeface="Calibri" panose="020F0502020204030204" pitchFamily="34" charset="0"/>
                <a:ea typeface="Arial" panose="020B0604020202020204" pitchFamily="34" charset="0"/>
                <a:cs typeface="Times New Roman" panose="02020603050405020304" pitchFamily="18" charset="0"/>
              </a:rPr>
              <a:t>Applying the monetary valuations above and the mean estimates of risk, the total annual societal cost of injuries to bus drivers per bus kilometre can be calculated.</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fourth step is to include the costs of measures improving crashworthiness.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fifth step is to include effects of measures improving crashworthiness. </a:t>
            </a:r>
            <a:r>
              <a:rPr lang="en-GB" sz="1800" dirty="0">
                <a:effectLst/>
                <a:latin typeface="Calibri" panose="020F0502020204030204" pitchFamily="34" charset="0"/>
                <a:ea typeface="Arial" panose="020B0604020202020204" pitchFamily="34" charset="0"/>
                <a:cs typeface="Times New Roman" panose="02020603050405020304" pitchFamily="18" charset="0"/>
              </a:rPr>
              <a:t>An important problem in performing a cost-benefit analysis of improved crashworthiness for buses, is that the effects of the measures intended to improve crashworthiness are unknown, as none of the measures have been (widely) implemented. Only their potential effects are known to some extent, for example as results of crash tests.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sixth step is to assess the impact points influenced by the suggested measures to improve crashworthiness. </a:t>
            </a:r>
            <a:r>
              <a:rPr lang="en-GB" sz="1800" dirty="0">
                <a:effectLst/>
                <a:latin typeface="Calibri" panose="020F0502020204030204" pitchFamily="34" charset="0"/>
                <a:ea typeface="Arial" panose="020B0604020202020204" pitchFamily="34" charset="0"/>
                <a:cs typeface="Times New Roman" panose="02020603050405020304" pitchFamily="18" charset="0"/>
              </a:rPr>
              <a:t>Based on that,</a:t>
            </a:r>
            <a:r>
              <a:rPr lang="en-GB" sz="1800" b="1" dirty="0">
                <a:effectLst/>
                <a:latin typeface="Calibri" panose="020F0502020204030204" pitchFamily="34" charset="0"/>
                <a:ea typeface="Arial" panose="020B0604020202020204" pitchFamily="34" charset="0"/>
                <a:cs typeface="Times New Roman" panose="02020603050405020304" pitchFamily="18" charset="0"/>
              </a:rPr>
              <a:t> the share of injuries to bus drivers that these impact points account for, can be assessed.</a:t>
            </a:r>
            <a:r>
              <a:rPr lang="en-GB" sz="1800" dirty="0">
                <a:effectLst/>
                <a:latin typeface="Calibri" panose="020F0502020204030204" pitchFamily="34" charset="0"/>
                <a:ea typeface="Arial" panose="020B0604020202020204" pitchFamily="34" charset="0"/>
                <a:cs typeface="Times New Roman" panose="02020603050405020304" pitchFamily="18" charset="0"/>
              </a:rPr>
              <a:t>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The final step is to compare benefits and costs of safety systems</a:t>
            </a:r>
            <a:r>
              <a:rPr lang="en-GB" sz="1800" dirty="0">
                <a:effectLst/>
                <a:latin typeface="Calibri" panose="020F0502020204030204" pitchFamily="34" charset="0"/>
                <a:ea typeface="Arial" panose="020B0604020202020204" pitchFamily="34" charset="0"/>
                <a:cs typeface="Times New Roman" panose="02020603050405020304" pitchFamily="18" charset="0"/>
              </a:rPr>
              <a:t> based on the information from the preceding steps.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B2FF992C-881F-4D3D-83E8-82227067709F}" type="slidenum">
              <a:rPr lang="nb-NO" smtClean="0"/>
              <a:pPr/>
              <a:t>16</a:t>
            </a:fld>
            <a:endParaRPr lang="nb-NO"/>
          </a:p>
        </p:txBody>
      </p:sp>
    </p:spTree>
    <p:extLst>
      <p:ext uri="{BB962C8B-B14F-4D97-AF65-F5344CB8AC3E}">
        <p14:creationId xmlns:p14="http://schemas.microsoft.com/office/powerpoint/2010/main" val="397882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331640" y="1772816"/>
            <a:ext cx="7126560" cy="1470025"/>
          </a:xfrm>
        </p:spPr>
        <p:txBody>
          <a:bodyPr/>
          <a:lstStyle>
            <a:lvl1pPr algn="l">
              <a:defRPr sz="4400">
                <a:solidFill>
                  <a:schemeClr val="accent1"/>
                </a:solidFill>
                <a:latin typeface="+mj-lt"/>
              </a:defRPr>
            </a:lvl1pPr>
          </a:lstStyle>
          <a:p>
            <a:r>
              <a:rPr lang="nb-NO"/>
              <a:t>Klikk for å redigere tittelstil</a:t>
            </a:r>
            <a:endParaRPr lang="nb-NO" dirty="0"/>
          </a:p>
        </p:txBody>
      </p:sp>
      <p:sp>
        <p:nvSpPr>
          <p:cNvPr id="3" name="Undertittel 2"/>
          <p:cNvSpPr>
            <a:spLocks noGrp="1"/>
          </p:cNvSpPr>
          <p:nvPr>
            <p:ph type="subTitle" idx="1"/>
          </p:nvPr>
        </p:nvSpPr>
        <p:spPr>
          <a:xfrm>
            <a:off x="1331640" y="3356992"/>
            <a:ext cx="7128792" cy="1752600"/>
          </a:xfrm>
        </p:spPr>
        <p:txBody>
          <a:bodyPr>
            <a:normAutofit/>
          </a:bodyPr>
          <a:lstStyle>
            <a:lvl1pPr marL="0" indent="0" algn="l">
              <a:buNone/>
              <a:defRPr sz="28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AB10F62-E227-483D-BF92-07FC1B48F4A8}" type="datetime1">
              <a:rPr lang="nb-NO" smtClean="0"/>
              <a:pPr/>
              <a:t>29.04.2025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pic>
        <p:nvPicPr>
          <p:cNvPr id="7" name="Bilde 6"/>
          <p:cNvPicPr>
            <a:picLocks noChangeAspect="1"/>
          </p:cNvPicPr>
          <p:nvPr userDrawn="1"/>
        </p:nvPicPr>
        <p:blipFill>
          <a:blip r:embed="rId2" cstate="print"/>
          <a:stretch>
            <a:fillRect/>
          </a:stretch>
        </p:blipFill>
        <p:spPr>
          <a:xfrm>
            <a:off x="0" y="5713470"/>
            <a:ext cx="9144000" cy="1144530"/>
          </a:xfrm>
          <a:prstGeom prst="rect">
            <a:avLst/>
          </a:prstGeom>
        </p:spPr>
      </p:pic>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rcRect l="86224"/>
          <a:stretch>
            <a:fillRect/>
          </a:stretch>
        </p:blipFill>
        <p:spPr>
          <a:xfrm>
            <a:off x="7884368" y="188640"/>
            <a:ext cx="1259632" cy="597835"/>
          </a:xfrm>
          <a:prstGeom prst="rect">
            <a:avLst/>
          </a:prstGeom>
        </p:spPr>
      </p:pic>
      <p:pic>
        <p:nvPicPr>
          <p:cNvPr id="11" name="Bilde 10" descr="Toi_logo_byline_eng.png"/>
          <p:cNvPicPr>
            <a:picLocks noChangeAspect="1"/>
          </p:cNvPicPr>
          <p:nvPr userDrawn="1"/>
        </p:nvPicPr>
        <p:blipFill>
          <a:blip r:embed="rId4" cstate="print"/>
          <a:stretch>
            <a:fillRect/>
          </a:stretch>
        </p:blipFill>
        <p:spPr>
          <a:xfrm>
            <a:off x="306226" y="188640"/>
            <a:ext cx="3977742" cy="504056"/>
          </a:xfrm>
          <a:prstGeom prst="rect">
            <a:avLst/>
          </a:prstGeom>
        </p:spPr>
      </p:pic>
    </p:spTree>
    <p:extLst>
      <p:ext uri="{BB962C8B-B14F-4D97-AF65-F5344CB8AC3E}">
        <p14:creationId xmlns:p14="http://schemas.microsoft.com/office/powerpoint/2010/main" val="175844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D434C2F-C75B-4ABA-9CFE-E676BDB4AB47}" type="datetime1">
              <a:rPr lang="nb-NO" smtClean="0"/>
              <a:pPr/>
              <a:t>29.04.2025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35244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D3F8634-5202-4FE7-A99C-129E1D95D64B}" type="datetime1">
              <a:rPr lang="nb-NO" smtClean="0"/>
              <a:pPr/>
              <a:t>29.04.2025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21401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6C08521-71F3-4C88-8178-FE69E9308EE6}" type="datetime1">
              <a:rPr lang="nb-NO" smtClean="0"/>
              <a:pPr/>
              <a:t>29.04.2025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3674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C85E2E8-EBCD-47CE-B04B-8717382E4AFD}" type="datetime1">
              <a:rPr lang="nb-NO" smtClean="0"/>
              <a:pPr/>
              <a:t>29.04.2025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40578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Rektangel 5"/>
          <p:cNvSpPr/>
          <p:nvPr userDrawn="1"/>
        </p:nvSpPr>
        <p:spPr>
          <a:xfrm>
            <a:off x="0" y="0"/>
            <a:ext cx="9144000" cy="5877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A2F98849-8DCB-4F52-AC8D-99C248B9CAE5}" type="datetime1">
              <a:rPr lang="nb-NO" smtClean="0"/>
              <a:pPr/>
              <a:t>29.04.2025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45449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115615" y="4406900"/>
            <a:ext cx="7379097" cy="1362075"/>
          </a:xfrm>
        </p:spPr>
        <p:txBody>
          <a:bodyPr anchor="t"/>
          <a:lstStyle>
            <a:lvl1pPr algn="l">
              <a:defRPr sz="4000" b="1" cap="none" baseline="0"/>
            </a:lvl1pPr>
          </a:lstStyle>
          <a:p>
            <a:r>
              <a:rPr lang="nb-NO"/>
              <a:t>Klikk for å redigere tittelstil</a:t>
            </a:r>
            <a:endParaRPr lang="nb-NO" dirty="0"/>
          </a:p>
        </p:txBody>
      </p:sp>
      <p:sp>
        <p:nvSpPr>
          <p:cNvPr id="3" name="Plassholder for tekst 2"/>
          <p:cNvSpPr>
            <a:spLocks noGrp="1"/>
          </p:cNvSpPr>
          <p:nvPr>
            <p:ph type="body" idx="1"/>
          </p:nvPr>
        </p:nvSpPr>
        <p:spPr>
          <a:xfrm>
            <a:off x="1115615" y="2906713"/>
            <a:ext cx="737909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3CE9BD30-BF8B-4EBF-9B0C-1AF345241BB9}" type="datetime1">
              <a:rPr lang="nb-NO" smtClean="0"/>
              <a:pPr/>
              <a:t>29.04.2025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87107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D5F7EEB5-0D55-45F4-B117-68F6E3AC959E}" type="datetime1">
              <a:rPr lang="nb-NO" smtClean="0"/>
              <a:pPr/>
              <a:t>29.04.2025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53925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7A81029-32E2-4C0A-80AC-4015B7CEA141}" type="datetime1">
              <a:rPr lang="nb-NO" smtClean="0"/>
              <a:pPr/>
              <a:t>29.04.2025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373604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238F022-0CE0-4500-A368-B407744390B7}" type="datetime1">
              <a:rPr lang="nb-NO" smtClean="0"/>
              <a:pPr/>
              <a:t>29.04.2025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41041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198895F-6437-4D6A-997B-7A67107F8BCB}" type="datetime1">
              <a:rPr lang="nb-NO" smtClean="0"/>
              <a:pPr/>
              <a:t>29.04.2025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79362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C873DB0-7937-4E7B-BC19-BC49AAC03977}" type="datetime1">
              <a:rPr lang="nb-NO" smtClean="0"/>
              <a:pPr/>
              <a:t>29.04.2025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71770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545237"/>
            <a:ext cx="802432" cy="268139"/>
          </a:xfrm>
          <a:prstGeom prst="rect">
            <a:avLst/>
          </a:prstGeom>
        </p:spPr>
        <p:txBody>
          <a:bodyPr vert="horz" lIns="0" tIns="0" rIns="0" bIns="0" rtlCol="0" anchor="ctr"/>
          <a:lstStyle>
            <a:lvl1pPr algn="l">
              <a:defRPr sz="1000">
                <a:solidFill>
                  <a:schemeClr val="tx1">
                    <a:tint val="75000"/>
                  </a:schemeClr>
                </a:solidFill>
              </a:defRPr>
            </a:lvl1pPr>
          </a:lstStyle>
          <a:p>
            <a:fld id="{FD74D5EB-1B14-4CE4-B1A6-D4132BD1865A}" type="datetime1">
              <a:rPr lang="nb-NO" smtClean="0"/>
              <a:pPr/>
              <a:t>29.04.2025</a:t>
            </a:fld>
            <a:endParaRPr lang="nb-NO" dirty="0"/>
          </a:p>
        </p:txBody>
      </p:sp>
      <p:sp>
        <p:nvSpPr>
          <p:cNvPr id="5" name="Plassholder for bunntekst 4"/>
          <p:cNvSpPr>
            <a:spLocks noGrp="1"/>
          </p:cNvSpPr>
          <p:nvPr>
            <p:ph type="ftr" sz="quarter" idx="3"/>
          </p:nvPr>
        </p:nvSpPr>
        <p:spPr>
          <a:xfrm>
            <a:off x="1331640" y="6545237"/>
            <a:ext cx="4032448" cy="268139"/>
          </a:xfrm>
          <a:prstGeom prst="rect">
            <a:avLst/>
          </a:prstGeom>
        </p:spPr>
        <p:txBody>
          <a:bodyPr vert="horz" lIns="0" tIns="0" rIns="0" bIns="0" rtlCol="0" anchor="ctr"/>
          <a:lstStyle>
            <a:lvl1pPr algn="ctr">
              <a:defRPr sz="10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5785792" y="6545237"/>
            <a:ext cx="442392" cy="268139"/>
          </a:xfrm>
          <a:prstGeom prst="rect">
            <a:avLst/>
          </a:prstGeom>
        </p:spPr>
        <p:txBody>
          <a:bodyPr vert="horz" lIns="0" tIns="0" rIns="0" bIns="0" rtlCol="0" anchor="ctr"/>
          <a:lstStyle>
            <a:lvl1pPr algn="l">
              <a:defRPr sz="1000">
                <a:solidFill>
                  <a:schemeClr val="tx1">
                    <a:tint val="75000"/>
                  </a:schemeClr>
                </a:solidFill>
              </a:defRPr>
            </a:lvl1pPr>
          </a:lstStyle>
          <a:p>
            <a:fld id="{71FC3D63-8603-43E3-9285-1800AE477FF4}" type="slidenum">
              <a:rPr lang="nb-NO" smtClean="0"/>
              <a:pPr/>
              <a:t>‹#›</a:t>
            </a:fld>
            <a:endParaRPr lang="nb-NO"/>
          </a:p>
        </p:txBody>
      </p:sp>
      <p:sp>
        <p:nvSpPr>
          <p:cNvPr id="8" name="Plassholder for lysbildenummer 5"/>
          <p:cNvSpPr txBox="1">
            <a:spLocks/>
          </p:cNvSpPr>
          <p:nvPr userDrawn="1"/>
        </p:nvSpPr>
        <p:spPr>
          <a:xfrm>
            <a:off x="5292080" y="6545237"/>
            <a:ext cx="442392" cy="268139"/>
          </a:xfrm>
          <a:prstGeom prst="rect">
            <a:avLst/>
          </a:prstGeom>
        </p:spPr>
        <p:txBody>
          <a:bodyPr vert="horz" lIns="0" tIns="0" rIns="0" bIns="0" rtlCol="0" anchor="ctr"/>
          <a:lstStyle>
            <a:lvl1pPr algn="l">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a:ln>
                  <a:noFill/>
                </a:ln>
                <a:solidFill>
                  <a:schemeClr val="tx1">
                    <a:tint val="75000"/>
                  </a:schemeClr>
                </a:solidFill>
                <a:effectLst/>
                <a:uLnTx/>
                <a:uFillTx/>
                <a:latin typeface="+mn-lt"/>
                <a:ea typeface="+mn-ea"/>
                <a:cs typeface="+mn-cs"/>
              </a:rPr>
              <a:t>Page</a:t>
            </a:r>
            <a:endParaRPr kumimoji="0" lang="nb-NO"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Bilde 8" descr="Toi_logo_byline_eng.png"/>
          <p:cNvPicPr>
            <a:picLocks noChangeAspect="1"/>
          </p:cNvPicPr>
          <p:nvPr userDrawn="1"/>
        </p:nvPicPr>
        <p:blipFill>
          <a:blip r:embed="rId14" cstate="print"/>
          <a:stretch>
            <a:fillRect/>
          </a:stretch>
        </p:blipFill>
        <p:spPr>
          <a:xfrm>
            <a:off x="6300192" y="6451480"/>
            <a:ext cx="2520280" cy="319368"/>
          </a:xfrm>
          <a:prstGeom prst="rect">
            <a:avLst/>
          </a:prstGeom>
        </p:spPr>
      </p:pic>
    </p:spTree>
    <p:extLst>
      <p:ext uri="{BB962C8B-B14F-4D97-AF65-F5344CB8AC3E}">
        <p14:creationId xmlns:p14="http://schemas.microsoft.com/office/powerpoint/2010/main" val="128387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180000" indent="-1800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1pPr>
      <a:lvl2pPr marL="720000" indent="-180000" algn="l" defTabSz="914400" rtl="0" eaLnBrk="1" latinLnBrk="0" hangingPunct="1">
        <a:spcBef>
          <a:spcPct val="20000"/>
        </a:spcBef>
        <a:buClr>
          <a:schemeClr val="bg2">
            <a:lumMod val="50000"/>
          </a:schemeClr>
        </a:buClr>
        <a:buFont typeface="Wingdings" pitchFamily="2" charset="2"/>
        <a:buChar char="§"/>
        <a:defRPr sz="2000" i="1" kern="1200">
          <a:solidFill>
            <a:schemeClr val="tx1"/>
          </a:solidFill>
          <a:latin typeface="+mn-lt"/>
          <a:ea typeface="+mn-ea"/>
          <a:cs typeface="+mn-cs"/>
        </a:defRPr>
      </a:lvl2pPr>
      <a:lvl3pPr marL="1080000" indent="-180000" algn="l" defTabSz="914400" rtl="0" eaLnBrk="1" latinLnBrk="0" hangingPunct="1">
        <a:spcBef>
          <a:spcPct val="20000"/>
        </a:spcBef>
        <a:buClr>
          <a:schemeClr val="bg2">
            <a:lumMod val="90000"/>
          </a:schemeClr>
        </a:buClr>
        <a:buFont typeface="Wingdings" pitchFamily="2" charset="2"/>
        <a:buChar char="§"/>
        <a:defRPr sz="1800" kern="1200">
          <a:solidFill>
            <a:schemeClr val="tx1"/>
          </a:solidFill>
          <a:latin typeface="+mn-lt"/>
          <a:ea typeface="+mn-ea"/>
          <a:cs typeface="+mn-cs"/>
        </a:defRPr>
      </a:lvl3pPr>
      <a:lvl4pPr marL="1620000" indent="-180000" algn="l" defTabSz="914400" rtl="0" eaLnBrk="1" latinLnBrk="0" hangingPunct="1">
        <a:spcBef>
          <a:spcPct val="20000"/>
        </a:spcBef>
        <a:buClr>
          <a:schemeClr val="bg2">
            <a:lumMod val="90000"/>
          </a:schemeClr>
        </a:buClr>
        <a:buFont typeface="Wingdings" pitchFamily="2" charset="2"/>
        <a:buChar char="§"/>
        <a:defRPr sz="1800" i="1" kern="1200">
          <a:solidFill>
            <a:schemeClr val="tx1"/>
          </a:solidFill>
          <a:latin typeface="+mn-lt"/>
          <a:ea typeface="+mn-ea"/>
          <a:cs typeface="+mn-cs"/>
        </a:defRPr>
      </a:lvl4pPr>
      <a:lvl5pPr marL="1980000" indent="-180000" algn="l" defTabSz="914400" rtl="0" eaLnBrk="1" latinLnBrk="0" hangingPunct="1">
        <a:spcBef>
          <a:spcPct val="200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oi.no/getfile.php?mmfileid=7914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Autofit/>
          </a:bodyPr>
          <a:lstStyle/>
          <a:p>
            <a:r>
              <a:rPr lang="en-US" sz="3200" dirty="0"/>
              <a:t>Crashworthiness of buses: </a:t>
            </a:r>
            <a:br>
              <a:rPr lang="en-US" sz="3200" dirty="0"/>
            </a:br>
            <a:r>
              <a:rPr lang="en-US" sz="3200" dirty="0"/>
              <a:t>Analysis of European data and suggestions for improvements</a:t>
            </a:r>
          </a:p>
        </p:txBody>
      </p:sp>
      <p:sp>
        <p:nvSpPr>
          <p:cNvPr id="3" name="Undertittel 2"/>
          <p:cNvSpPr>
            <a:spLocks noGrp="1"/>
          </p:cNvSpPr>
          <p:nvPr>
            <p:ph type="subTitle" idx="1"/>
          </p:nvPr>
        </p:nvSpPr>
        <p:spPr>
          <a:xfrm>
            <a:off x="1187624" y="4228697"/>
            <a:ext cx="7128792" cy="1224136"/>
          </a:xfrm>
        </p:spPr>
        <p:txBody>
          <a:bodyPr>
            <a:normAutofit/>
          </a:bodyPr>
          <a:lstStyle/>
          <a:p>
            <a:r>
              <a:rPr lang="en-GB" sz="2400" noProof="0" dirty="0"/>
              <a:t>PhD. Tor-Olav Nævestad, head of research group Safety and resilience, Institute of Transport Economics</a:t>
            </a:r>
          </a:p>
        </p:txBody>
      </p:sp>
      <p:sp>
        <p:nvSpPr>
          <p:cNvPr id="5" name="Otsikko 1">
            <a:extLst>
              <a:ext uri="{FF2B5EF4-FFF2-40B4-BE49-F238E27FC236}">
                <a16:creationId xmlns:a16="http://schemas.microsoft.com/office/drawing/2014/main" id="{84B888F8-CBB8-B875-8C2D-768C4DE63314}"/>
              </a:ext>
            </a:extLst>
          </p:cNvPr>
          <p:cNvSpPr txBox="1">
            <a:spLocks/>
          </p:cNvSpPr>
          <p:nvPr/>
        </p:nvSpPr>
        <p:spPr>
          <a:xfrm>
            <a:off x="4572000" y="188640"/>
            <a:ext cx="3312368" cy="517584"/>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latin typeface="Times New Roman" panose="02020603050405020304" pitchFamily="18" charset="0"/>
                <a:cs typeface="Times New Roman" panose="02020603050405020304" pitchFamily="18" charset="0"/>
              </a:rPr>
              <a:t>GRSP-77-17</a:t>
            </a:r>
            <a:r>
              <a:rPr lang="en-GB" sz="1600" dirty="0">
                <a:latin typeface="Times New Roman" panose="02020603050405020304" pitchFamily="18" charset="0"/>
                <a:cs typeface="Times New Roman" panose="02020603050405020304" pitchFamily="18" charset="0"/>
              </a:rPr>
              <a:t>, submitted by Norway</a:t>
            </a:r>
          </a:p>
          <a:p>
            <a:pPr algn="l"/>
            <a:r>
              <a:rPr lang="en-GB" sz="1600" dirty="0">
                <a:latin typeface="Times New Roman" panose="02020603050405020304" pitchFamily="18" charset="0"/>
                <a:cs typeface="Times New Roman" panose="02020603050405020304" pitchFamily="18" charset="0"/>
              </a:rPr>
              <a:t>77</a:t>
            </a:r>
            <a:r>
              <a:rPr lang="en-GB" sz="1600" baseline="30000" dirty="0">
                <a:latin typeface="Times New Roman" panose="02020603050405020304" pitchFamily="18" charset="0"/>
                <a:cs typeface="Times New Roman" panose="02020603050405020304" pitchFamily="18" charset="0"/>
              </a:rPr>
              <a:t>th</a:t>
            </a:r>
            <a:r>
              <a:rPr lang="en-GB" sz="1600" dirty="0">
                <a:latin typeface="Times New Roman" panose="02020603050405020304" pitchFamily="18" charset="0"/>
                <a:cs typeface="Times New Roman" panose="02020603050405020304" pitchFamily="18" charset="0"/>
              </a:rPr>
              <a:t> GRSP, 5-9 May 2025, agenda item 24 (d)</a:t>
            </a:r>
          </a:p>
        </p:txBody>
      </p:sp>
    </p:spTree>
    <p:extLst>
      <p:ext uri="{BB962C8B-B14F-4D97-AF65-F5344CB8AC3E}">
        <p14:creationId xmlns:p14="http://schemas.microsoft.com/office/powerpoint/2010/main" val="364052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77EC2B-E663-49CC-49F3-B1883C01A5DD}"/>
              </a:ext>
            </a:extLst>
          </p:cNvPr>
          <p:cNvSpPr>
            <a:spLocks noGrp="1"/>
          </p:cNvSpPr>
          <p:nvPr>
            <p:ph type="title"/>
          </p:nvPr>
        </p:nvSpPr>
        <p:spPr/>
        <p:txBody>
          <a:bodyPr>
            <a:noAutofit/>
          </a:bodyPr>
          <a:lstStyle/>
          <a:p>
            <a:r>
              <a:rPr lang="nb-NO" sz="2800" dirty="0"/>
              <a:t>How </a:t>
            </a:r>
            <a:r>
              <a:rPr lang="nb-NO" sz="2800" dirty="0" err="1"/>
              <a:t>many</a:t>
            </a:r>
            <a:r>
              <a:rPr lang="nb-NO" sz="2800" dirty="0"/>
              <a:t> bus driver </a:t>
            </a:r>
            <a:r>
              <a:rPr lang="nb-NO" sz="2800" dirty="0" err="1"/>
              <a:t>KSIs</a:t>
            </a:r>
            <a:r>
              <a:rPr lang="nb-NO" sz="2800" dirty="0"/>
              <a:t> </a:t>
            </a:r>
            <a:r>
              <a:rPr lang="nb-NO" sz="2800" dirty="0" err="1"/>
              <a:t>could</a:t>
            </a:r>
            <a:r>
              <a:rPr lang="nb-NO" sz="2800" dirty="0"/>
              <a:t> </a:t>
            </a:r>
            <a:r>
              <a:rPr lang="nb-NO" sz="2800" dirty="0" err="1"/>
              <a:t>hypotethically</a:t>
            </a:r>
            <a:r>
              <a:rPr lang="nb-NO" sz="2800" dirty="0"/>
              <a:t> have </a:t>
            </a:r>
            <a:r>
              <a:rPr lang="nb-NO" sz="2800" dirty="0" err="1"/>
              <a:t>been</a:t>
            </a:r>
            <a:r>
              <a:rPr lang="nb-NO" sz="2800" dirty="0"/>
              <a:t> </a:t>
            </a:r>
            <a:r>
              <a:rPr lang="nb-NO" sz="2800" dirty="0" err="1"/>
              <a:t>avoided</a:t>
            </a:r>
            <a:r>
              <a:rPr lang="nb-NO" sz="2800" dirty="0"/>
              <a:t>, or </a:t>
            </a:r>
            <a:r>
              <a:rPr lang="nb-NO" sz="2800" dirty="0" err="1"/>
              <a:t>reduced</a:t>
            </a:r>
            <a:r>
              <a:rPr lang="nb-NO" sz="2800" dirty="0"/>
              <a:t> </a:t>
            </a:r>
            <a:r>
              <a:rPr lang="nb-NO" sz="2800" dirty="0" err="1"/>
              <a:t>with</a:t>
            </a:r>
            <a:r>
              <a:rPr lang="nb-NO" sz="2800" dirty="0"/>
              <a:t> </a:t>
            </a:r>
            <a:r>
              <a:rPr lang="nb-NO" sz="2800" dirty="0" err="1"/>
              <a:t>improved</a:t>
            </a:r>
            <a:r>
              <a:rPr lang="nb-NO" sz="2800" dirty="0"/>
              <a:t> </a:t>
            </a:r>
            <a:r>
              <a:rPr lang="nb-NO" sz="2800" dirty="0" err="1"/>
              <a:t>collision</a:t>
            </a:r>
            <a:r>
              <a:rPr lang="nb-NO" sz="2800" dirty="0"/>
              <a:t> </a:t>
            </a:r>
            <a:r>
              <a:rPr lang="nb-NO" sz="2800" dirty="0" err="1"/>
              <a:t>protection</a:t>
            </a:r>
            <a:r>
              <a:rPr lang="nb-NO" sz="2800" dirty="0"/>
              <a:t>? </a:t>
            </a:r>
          </a:p>
        </p:txBody>
      </p:sp>
      <p:sp>
        <p:nvSpPr>
          <p:cNvPr id="3" name="Plassholder for innhold 2">
            <a:extLst>
              <a:ext uri="{FF2B5EF4-FFF2-40B4-BE49-F238E27FC236}">
                <a16:creationId xmlns:a16="http://schemas.microsoft.com/office/drawing/2014/main" id="{89CFBFE3-6F0A-FBD5-78B5-1CDA2555E060}"/>
              </a:ext>
            </a:extLst>
          </p:cNvPr>
          <p:cNvSpPr>
            <a:spLocks noGrp="1"/>
          </p:cNvSpPr>
          <p:nvPr>
            <p:ph idx="1"/>
          </p:nvPr>
        </p:nvSpPr>
        <p:spPr>
          <a:xfrm>
            <a:off x="457200" y="1700808"/>
            <a:ext cx="8229600" cy="4882554"/>
          </a:xfrm>
        </p:spPr>
        <p:txBody>
          <a:bodyPr>
            <a:normAutofit/>
          </a:bodyPr>
          <a:lstStyle/>
          <a:p>
            <a:r>
              <a:rPr lang="en-US" dirty="0"/>
              <a:t>Our analyses of accidents are based on CARE, but also several national databases with more detailed data, e.g. about impact points in the collisions.</a:t>
            </a:r>
          </a:p>
          <a:p>
            <a:endParaRPr lang="en-US" dirty="0"/>
          </a:p>
          <a:p>
            <a:r>
              <a:rPr lang="en-US" dirty="0"/>
              <a:t>Based on six countries for which the impact point is known:  2/3 of KSI bus drivers were in bus accidents with frontal impact. </a:t>
            </a:r>
          </a:p>
          <a:p>
            <a:endParaRPr lang="en-US" dirty="0"/>
          </a:p>
          <a:p>
            <a:r>
              <a:rPr lang="en-US" dirty="0"/>
              <a:t>In these accident, which account for 963 KSI bus drivers (if the numbers are extrapolated to all countries), severity might have been reduced by better collision protection. </a:t>
            </a:r>
          </a:p>
          <a:p>
            <a:endParaRPr lang="nb-NO" dirty="0"/>
          </a:p>
        </p:txBody>
      </p:sp>
      <p:sp>
        <p:nvSpPr>
          <p:cNvPr id="4" name="Plassholder for lysbildenummer 3">
            <a:extLst>
              <a:ext uri="{FF2B5EF4-FFF2-40B4-BE49-F238E27FC236}">
                <a16:creationId xmlns:a16="http://schemas.microsoft.com/office/drawing/2014/main" id="{76C0E91E-27CD-314A-610A-75E09E2B3674}"/>
              </a:ext>
            </a:extLst>
          </p:cNvPr>
          <p:cNvSpPr>
            <a:spLocks noGrp="1"/>
          </p:cNvSpPr>
          <p:nvPr>
            <p:ph type="sldNum" sz="quarter" idx="12"/>
          </p:nvPr>
        </p:nvSpPr>
        <p:spPr/>
        <p:txBody>
          <a:bodyPr/>
          <a:lstStyle/>
          <a:p>
            <a:fld id="{71FC3D63-8603-43E3-9285-1800AE477FF4}" type="slidenum">
              <a:rPr lang="nb-NO" smtClean="0"/>
              <a:pPr/>
              <a:t>10</a:t>
            </a:fld>
            <a:endParaRPr lang="nb-NO"/>
          </a:p>
        </p:txBody>
      </p:sp>
    </p:spTree>
    <p:extLst>
      <p:ext uri="{BB962C8B-B14F-4D97-AF65-F5344CB8AC3E}">
        <p14:creationId xmlns:p14="http://schemas.microsoft.com/office/powerpoint/2010/main" val="253651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6A74F-ED42-50CD-0790-DE9CAAB3EEFF}"/>
              </a:ext>
            </a:extLst>
          </p:cNvPr>
          <p:cNvSpPr>
            <a:spLocks noGrp="1"/>
          </p:cNvSpPr>
          <p:nvPr>
            <p:ph type="title"/>
          </p:nvPr>
        </p:nvSpPr>
        <p:spPr>
          <a:xfrm>
            <a:off x="251520" y="274638"/>
            <a:ext cx="8435280" cy="1143000"/>
          </a:xfrm>
        </p:spPr>
        <p:txBody>
          <a:bodyPr>
            <a:normAutofit fontScale="90000"/>
          </a:bodyPr>
          <a:lstStyle/>
          <a:p>
            <a:r>
              <a:rPr lang="nb-NO" dirty="0" err="1"/>
              <a:t>Deficiencies</a:t>
            </a:r>
            <a:r>
              <a:rPr lang="nb-NO" dirty="0"/>
              <a:t> in </a:t>
            </a:r>
            <a:r>
              <a:rPr lang="nb-NO" dirty="0" err="1"/>
              <a:t>current</a:t>
            </a:r>
            <a:r>
              <a:rPr lang="nb-NO" dirty="0"/>
              <a:t> bus front designs:</a:t>
            </a:r>
          </a:p>
        </p:txBody>
      </p:sp>
      <p:sp>
        <p:nvSpPr>
          <p:cNvPr id="3" name="Plassholder for innhold 2">
            <a:extLst>
              <a:ext uri="{FF2B5EF4-FFF2-40B4-BE49-F238E27FC236}">
                <a16:creationId xmlns:a16="http://schemas.microsoft.com/office/drawing/2014/main" id="{CBA43AD4-555A-BD6F-EBC5-E3DE858DF141}"/>
              </a:ext>
            </a:extLst>
          </p:cNvPr>
          <p:cNvSpPr>
            <a:spLocks noGrp="1"/>
          </p:cNvSpPr>
          <p:nvPr>
            <p:ph idx="1"/>
          </p:nvPr>
        </p:nvSpPr>
        <p:spPr/>
        <p:txBody>
          <a:bodyPr>
            <a:normAutofit fontScale="92500" lnSpcReduction="10000"/>
          </a:bodyPr>
          <a:lstStyle/>
          <a:p>
            <a:r>
              <a:rPr lang="en-US" dirty="0"/>
              <a:t>AIBN reports from three Norwegian accidents raise concerns about a potential pattern in these accidents. </a:t>
            </a:r>
          </a:p>
          <a:p>
            <a:endParaRPr lang="en-US" dirty="0"/>
          </a:p>
          <a:p>
            <a:r>
              <a:rPr lang="en-US" dirty="0"/>
              <a:t>The scenarios for which buses are designed do not align with the realities of the incidents they face. </a:t>
            </a:r>
          </a:p>
          <a:p>
            <a:endParaRPr lang="en-US" dirty="0"/>
          </a:p>
          <a:p>
            <a:r>
              <a:rPr lang="en-US" dirty="0"/>
              <a:t>Particularly the front corners and A-pillars, are not designed to face frontal collisions with low overlap. </a:t>
            </a:r>
          </a:p>
          <a:p>
            <a:endParaRPr lang="en-US" dirty="0"/>
          </a:p>
          <a:p>
            <a:r>
              <a:rPr lang="en-US" dirty="0"/>
              <a:t>Despite the introduction of new regulations in Norway requiring frontal impact tests (i.e. R29.03), these do not address the structural weaknesses observed in the aforementioned accidents. </a:t>
            </a:r>
            <a:endParaRPr lang="nb-NO" dirty="0"/>
          </a:p>
        </p:txBody>
      </p:sp>
      <p:sp>
        <p:nvSpPr>
          <p:cNvPr id="4" name="Plassholder for lysbildenummer 3">
            <a:extLst>
              <a:ext uri="{FF2B5EF4-FFF2-40B4-BE49-F238E27FC236}">
                <a16:creationId xmlns:a16="http://schemas.microsoft.com/office/drawing/2014/main" id="{E9D8733D-055C-5361-EF1F-344B4AB4964E}"/>
              </a:ext>
            </a:extLst>
          </p:cNvPr>
          <p:cNvSpPr>
            <a:spLocks noGrp="1"/>
          </p:cNvSpPr>
          <p:nvPr>
            <p:ph type="sldNum" sz="quarter" idx="12"/>
          </p:nvPr>
        </p:nvSpPr>
        <p:spPr/>
        <p:txBody>
          <a:bodyPr/>
          <a:lstStyle/>
          <a:p>
            <a:fld id="{71FC3D63-8603-43E3-9285-1800AE477FF4}" type="slidenum">
              <a:rPr lang="nb-NO" smtClean="0"/>
              <a:pPr/>
              <a:t>11</a:t>
            </a:fld>
            <a:endParaRPr lang="nb-NO"/>
          </a:p>
        </p:txBody>
      </p:sp>
    </p:spTree>
    <p:extLst>
      <p:ext uri="{BB962C8B-B14F-4D97-AF65-F5344CB8AC3E}">
        <p14:creationId xmlns:p14="http://schemas.microsoft.com/office/powerpoint/2010/main" val="104176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6A74F-ED42-50CD-0790-DE9CAAB3EEFF}"/>
              </a:ext>
            </a:extLst>
          </p:cNvPr>
          <p:cNvSpPr>
            <a:spLocks noGrp="1"/>
          </p:cNvSpPr>
          <p:nvPr>
            <p:ph type="title"/>
          </p:nvPr>
        </p:nvSpPr>
        <p:spPr/>
        <p:txBody>
          <a:bodyPr>
            <a:noAutofit/>
          </a:bodyPr>
          <a:lstStyle/>
          <a:p>
            <a:r>
              <a:rPr lang="en-US" sz="2800" dirty="0"/>
              <a:t>The Impact energy of each of these three accidents was estimated based on the information given by the reports of the accidentology. </a:t>
            </a:r>
            <a:endParaRPr lang="nb-NO" sz="2800" dirty="0"/>
          </a:p>
        </p:txBody>
      </p:sp>
      <p:sp>
        <p:nvSpPr>
          <p:cNvPr id="3" name="Plassholder for innhold 2">
            <a:extLst>
              <a:ext uri="{FF2B5EF4-FFF2-40B4-BE49-F238E27FC236}">
                <a16:creationId xmlns:a16="http://schemas.microsoft.com/office/drawing/2014/main" id="{CBA43AD4-555A-BD6F-EBC5-E3DE858DF141}"/>
              </a:ext>
            </a:extLst>
          </p:cNvPr>
          <p:cNvSpPr>
            <a:spLocks noGrp="1"/>
          </p:cNvSpPr>
          <p:nvPr>
            <p:ph idx="1"/>
          </p:nvPr>
        </p:nvSpPr>
        <p:spPr/>
        <p:txBody>
          <a:bodyPr/>
          <a:lstStyle/>
          <a:p>
            <a:r>
              <a:rPr lang="en-US" dirty="0"/>
              <a:t>The level of energy produced in these three accident scenarios is about 10 times higher (approx. 550 kJ) than the energy values prescribed in Regulation UN R29.03 (55 kJ).</a:t>
            </a:r>
          </a:p>
          <a:p>
            <a:endParaRPr lang="en-US" dirty="0"/>
          </a:p>
          <a:p>
            <a:r>
              <a:rPr lang="en-US" dirty="0"/>
              <a:t>Estimations of collisions with </a:t>
            </a:r>
            <a:r>
              <a:rPr lang="en-US"/>
              <a:t>passenger cars (1333 kg) indicate </a:t>
            </a:r>
            <a:r>
              <a:rPr lang="en-US" dirty="0"/>
              <a:t>that the energy levels absorbed by the </a:t>
            </a:r>
            <a:r>
              <a:rPr lang="en-US"/>
              <a:t>bus range </a:t>
            </a:r>
            <a:r>
              <a:rPr lang="en-US" dirty="0"/>
              <a:t>from 1124 </a:t>
            </a:r>
            <a:r>
              <a:rPr lang="en-US" dirty="0" err="1"/>
              <a:t>kj</a:t>
            </a:r>
            <a:r>
              <a:rPr lang="en-US" dirty="0"/>
              <a:t> (54 km/h), to 686 (30 km/h) to 148 (20 km/h). </a:t>
            </a:r>
            <a:endParaRPr lang="nb-NO" dirty="0"/>
          </a:p>
        </p:txBody>
      </p:sp>
      <p:sp>
        <p:nvSpPr>
          <p:cNvPr id="4" name="Plassholder for lysbildenummer 3">
            <a:extLst>
              <a:ext uri="{FF2B5EF4-FFF2-40B4-BE49-F238E27FC236}">
                <a16:creationId xmlns:a16="http://schemas.microsoft.com/office/drawing/2014/main" id="{E9D8733D-055C-5361-EF1F-344B4AB4964E}"/>
              </a:ext>
            </a:extLst>
          </p:cNvPr>
          <p:cNvSpPr>
            <a:spLocks noGrp="1"/>
          </p:cNvSpPr>
          <p:nvPr>
            <p:ph type="sldNum" sz="quarter" idx="12"/>
          </p:nvPr>
        </p:nvSpPr>
        <p:spPr/>
        <p:txBody>
          <a:bodyPr/>
          <a:lstStyle/>
          <a:p>
            <a:fld id="{71FC3D63-8603-43E3-9285-1800AE477FF4}" type="slidenum">
              <a:rPr lang="nb-NO" smtClean="0"/>
              <a:pPr/>
              <a:t>12</a:t>
            </a:fld>
            <a:endParaRPr lang="nb-NO"/>
          </a:p>
        </p:txBody>
      </p:sp>
    </p:spTree>
    <p:extLst>
      <p:ext uri="{BB962C8B-B14F-4D97-AF65-F5344CB8AC3E}">
        <p14:creationId xmlns:p14="http://schemas.microsoft.com/office/powerpoint/2010/main" val="421679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6A74F-ED42-50CD-0790-DE9CAAB3EEFF}"/>
              </a:ext>
            </a:extLst>
          </p:cNvPr>
          <p:cNvSpPr>
            <a:spLocks noGrp="1"/>
          </p:cNvSpPr>
          <p:nvPr>
            <p:ph type="title"/>
          </p:nvPr>
        </p:nvSpPr>
        <p:spPr>
          <a:xfrm>
            <a:off x="251520" y="274638"/>
            <a:ext cx="8892480" cy="1143000"/>
          </a:xfrm>
        </p:spPr>
        <p:txBody>
          <a:bodyPr>
            <a:normAutofit fontScale="90000"/>
          </a:bodyPr>
          <a:lstStyle/>
          <a:p>
            <a:r>
              <a:rPr lang="en-US" dirty="0"/>
              <a:t>Measures to improve collision safety in buses:</a:t>
            </a:r>
            <a:endParaRPr lang="nb-NO" dirty="0"/>
          </a:p>
        </p:txBody>
      </p:sp>
      <p:sp>
        <p:nvSpPr>
          <p:cNvPr id="3" name="Plassholder for innhold 2">
            <a:extLst>
              <a:ext uri="{FF2B5EF4-FFF2-40B4-BE49-F238E27FC236}">
                <a16:creationId xmlns:a16="http://schemas.microsoft.com/office/drawing/2014/main" id="{CBA43AD4-555A-BD6F-EBC5-E3DE858DF141}"/>
              </a:ext>
            </a:extLst>
          </p:cNvPr>
          <p:cNvSpPr>
            <a:spLocks noGrp="1"/>
          </p:cNvSpPr>
          <p:nvPr>
            <p:ph idx="1"/>
          </p:nvPr>
        </p:nvSpPr>
        <p:spPr>
          <a:xfrm>
            <a:off x="251520" y="1600200"/>
            <a:ext cx="8435280" cy="4525963"/>
          </a:xfrm>
        </p:spPr>
        <p:txBody>
          <a:bodyPr/>
          <a:lstStyle/>
          <a:p>
            <a:pPr>
              <a:spcAft>
                <a:spcPts val="1200"/>
              </a:spcAft>
            </a:pPr>
            <a:r>
              <a:rPr lang="en-US" dirty="0"/>
              <a:t>Based on estimations of ideal energy absorption capabilities for buses in collision scenarios and analyses of accidents. </a:t>
            </a:r>
          </a:p>
          <a:p>
            <a:r>
              <a:rPr lang="en-US" dirty="0"/>
              <a:t>We propose five main changes to bus structures.</a:t>
            </a:r>
          </a:p>
          <a:p>
            <a:endParaRPr lang="en-US" dirty="0"/>
          </a:p>
          <a:p>
            <a:endParaRPr lang="en-US" dirty="0"/>
          </a:p>
          <a:p>
            <a:endParaRPr lang="nb-NO" dirty="0"/>
          </a:p>
        </p:txBody>
      </p:sp>
      <p:sp>
        <p:nvSpPr>
          <p:cNvPr id="4" name="Plassholder for lysbildenummer 3">
            <a:extLst>
              <a:ext uri="{FF2B5EF4-FFF2-40B4-BE49-F238E27FC236}">
                <a16:creationId xmlns:a16="http://schemas.microsoft.com/office/drawing/2014/main" id="{E9D8733D-055C-5361-EF1F-344B4AB4964E}"/>
              </a:ext>
            </a:extLst>
          </p:cNvPr>
          <p:cNvSpPr>
            <a:spLocks noGrp="1"/>
          </p:cNvSpPr>
          <p:nvPr>
            <p:ph type="sldNum" sz="quarter" idx="12"/>
          </p:nvPr>
        </p:nvSpPr>
        <p:spPr/>
        <p:txBody>
          <a:bodyPr/>
          <a:lstStyle/>
          <a:p>
            <a:fld id="{71FC3D63-8603-43E3-9285-1800AE477FF4}" type="slidenum">
              <a:rPr lang="nb-NO" smtClean="0"/>
              <a:pPr/>
              <a:t>13</a:t>
            </a:fld>
            <a:endParaRPr lang="nb-NO"/>
          </a:p>
        </p:txBody>
      </p:sp>
    </p:spTree>
    <p:extLst>
      <p:ext uri="{BB962C8B-B14F-4D97-AF65-F5344CB8AC3E}">
        <p14:creationId xmlns:p14="http://schemas.microsoft.com/office/powerpoint/2010/main" val="257554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905628-E9E0-63D7-4C52-BF660056D16E}"/>
              </a:ext>
            </a:extLst>
          </p:cNvPr>
          <p:cNvSpPr>
            <a:spLocks noGrp="1"/>
          </p:cNvSpPr>
          <p:nvPr>
            <p:ph type="title"/>
          </p:nvPr>
        </p:nvSpPr>
        <p:spPr/>
        <p:txBody>
          <a:bodyPr>
            <a:normAutofit/>
          </a:bodyPr>
          <a:lstStyle/>
          <a:p>
            <a:r>
              <a:rPr lang="en-US" dirty="0"/>
              <a:t>The “bus front improvement model”</a:t>
            </a:r>
            <a:endParaRPr lang="nb-NO" dirty="0"/>
          </a:p>
        </p:txBody>
      </p:sp>
      <p:sp>
        <p:nvSpPr>
          <p:cNvPr id="3" name="Plassholder for innhold 2">
            <a:extLst>
              <a:ext uri="{FF2B5EF4-FFF2-40B4-BE49-F238E27FC236}">
                <a16:creationId xmlns:a16="http://schemas.microsoft.com/office/drawing/2014/main" id="{E90AC001-A9E0-DAE6-E9B2-DF252C75DB2E}"/>
              </a:ext>
            </a:extLst>
          </p:cNvPr>
          <p:cNvSpPr>
            <a:spLocks noGrp="1"/>
          </p:cNvSpPr>
          <p:nvPr>
            <p:ph idx="1"/>
          </p:nvPr>
        </p:nvSpPr>
        <p:spPr>
          <a:xfrm>
            <a:off x="457200" y="1600200"/>
            <a:ext cx="8229600" cy="4945037"/>
          </a:xfrm>
        </p:spPr>
        <p:txBody>
          <a:bodyPr>
            <a:normAutofit fontScale="55000" lnSpcReduction="20000"/>
          </a:bodyPr>
          <a:lstStyle/>
          <a:p>
            <a:pPr marL="0" indent="0">
              <a:spcAft>
                <a:spcPts val="1200"/>
              </a:spcAft>
              <a:buNone/>
            </a:pPr>
            <a:r>
              <a:rPr lang="en-US" sz="4400" dirty="0"/>
              <a:t>1) Improvement of crash compatibility.</a:t>
            </a:r>
            <a:endParaRPr lang="en-US" sz="2600" b="1" dirty="0"/>
          </a:p>
          <a:p>
            <a:pPr marL="457200" indent="-457200">
              <a:spcAft>
                <a:spcPts val="1200"/>
              </a:spcAft>
              <a:buFont typeface="+mj-lt"/>
              <a:buAutoNum type="alphaLcParenR"/>
            </a:pPr>
            <a:r>
              <a:rPr lang="en-US" sz="2600" b="1" dirty="0"/>
              <a:t>Enhanced Structural Integrity: </a:t>
            </a:r>
            <a:r>
              <a:rPr lang="en-US" sz="2600" dirty="0"/>
              <a:t>Developing more robust connections between the transverse profile and the side panels of buses is crucial. </a:t>
            </a:r>
          </a:p>
          <a:p>
            <a:pPr marL="457200" indent="-457200">
              <a:spcAft>
                <a:spcPts val="1200"/>
              </a:spcAft>
              <a:buFont typeface="+mj-lt"/>
              <a:buAutoNum type="alphaLcParenR"/>
            </a:pPr>
            <a:r>
              <a:rPr lang="en-US" sz="2600" b="1" dirty="0"/>
              <a:t>Energy Absorption Zones: </a:t>
            </a:r>
            <a:r>
              <a:rPr lang="en-US" sz="2600" dirty="0"/>
              <a:t>in the front structure of buses.</a:t>
            </a:r>
          </a:p>
          <a:p>
            <a:pPr marL="457200" indent="-457200">
              <a:spcAft>
                <a:spcPts val="1200"/>
              </a:spcAft>
              <a:buFont typeface="+mj-lt"/>
              <a:buAutoNum type="alphaLcParenR"/>
            </a:pPr>
            <a:r>
              <a:rPr lang="en-US" sz="2600" b="1" dirty="0"/>
              <a:t>Small Overlap Impact Testing: </a:t>
            </a:r>
            <a:r>
              <a:rPr lang="en-US" sz="2600" dirty="0"/>
              <a:t>similar to tests now common for passenger cars</a:t>
            </a:r>
          </a:p>
          <a:p>
            <a:pPr marL="457200" indent="-457200">
              <a:spcAft>
                <a:spcPts val="1200"/>
              </a:spcAft>
              <a:buFont typeface="+mj-lt"/>
              <a:buAutoNum type="alphaLcParenR"/>
            </a:pPr>
            <a:r>
              <a:rPr lang="en-US" sz="2600" b="1" dirty="0"/>
              <a:t>Advanced Materials: </a:t>
            </a:r>
            <a:r>
              <a:rPr lang="en-US" sz="2600" dirty="0"/>
              <a:t>Exploring the use of advanced, energy-absorbing materials </a:t>
            </a:r>
          </a:p>
          <a:p>
            <a:pPr marL="457200" indent="-457200">
              <a:spcAft>
                <a:spcPts val="1200"/>
              </a:spcAft>
              <a:buFont typeface="+mj-lt"/>
              <a:buAutoNum type="alphaLcParenR"/>
            </a:pPr>
            <a:r>
              <a:rPr lang="en-US" sz="2600" b="1" dirty="0"/>
              <a:t>Compatibility Design Standards</a:t>
            </a:r>
            <a:r>
              <a:rPr lang="en-US" sz="2600" dirty="0"/>
              <a:t>: between buses and smaller vehicles</a:t>
            </a:r>
          </a:p>
          <a:p>
            <a:pPr marL="457200" indent="-457200">
              <a:spcAft>
                <a:spcPts val="1200"/>
              </a:spcAft>
              <a:buFont typeface="+mj-lt"/>
              <a:buAutoNum type="alphaLcParenR"/>
            </a:pPr>
            <a:r>
              <a:rPr lang="en-US" sz="2600" b="1" dirty="0"/>
              <a:t>Mandatory Implementation of UN R93.00</a:t>
            </a:r>
            <a:r>
              <a:rPr lang="en-US" sz="2600" dirty="0"/>
              <a:t>: front underrun protection device for trucks. To distribute impact forces more evenly and prevent smaller vehicles from under-riding the bus in a collision.</a:t>
            </a:r>
          </a:p>
          <a:p>
            <a:pPr marL="457200" indent="-457200">
              <a:spcAft>
                <a:spcPts val="1200"/>
              </a:spcAft>
              <a:buFont typeface="+mj-lt"/>
              <a:buAutoNum type="alphaLcParenR"/>
            </a:pPr>
            <a:r>
              <a:rPr lang="en-US" sz="2600" b="1" dirty="0"/>
              <a:t>Integration with Towing Hook regulation</a:t>
            </a:r>
            <a:r>
              <a:rPr lang="en-US" sz="2600" dirty="0"/>
              <a:t>: Combining the R93.00 requirements with existing towing hook regulation, EU R1005/2010 could ensure that the frontal structure of buses is strengthened without compromising their serviceability.</a:t>
            </a:r>
          </a:p>
          <a:p>
            <a:endParaRPr lang="en-US" sz="2600" dirty="0"/>
          </a:p>
          <a:p>
            <a:r>
              <a:rPr lang="en-US" sz="2600" dirty="0"/>
              <a:t>Goal: to create bus structures that not only protect their occupants but also minimize damage and injury risk to occupants of other vehicles involved in collisions. </a:t>
            </a:r>
          </a:p>
          <a:p>
            <a:endParaRPr lang="nb-NO" dirty="0"/>
          </a:p>
        </p:txBody>
      </p:sp>
      <p:sp>
        <p:nvSpPr>
          <p:cNvPr id="4" name="Plassholder for lysbildenummer 3">
            <a:extLst>
              <a:ext uri="{FF2B5EF4-FFF2-40B4-BE49-F238E27FC236}">
                <a16:creationId xmlns:a16="http://schemas.microsoft.com/office/drawing/2014/main" id="{4F77FEA2-8746-D2E9-524F-B6EE13A18301}"/>
              </a:ext>
            </a:extLst>
          </p:cNvPr>
          <p:cNvSpPr>
            <a:spLocks noGrp="1"/>
          </p:cNvSpPr>
          <p:nvPr>
            <p:ph type="sldNum" sz="quarter" idx="12"/>
          </p:nvPr>
        </p:nvSpPr>
        <p:spPr/>
        <p:txBody>
          <a:bodyPr/>
          <a:lstStyle/>
          <a:p>
            <a:fld id="{71FC3D63-8603-43E3-9285-1800AE477FF4}" type="slidenum">
              <a:rPr lang="nb-NO" smtClean="0"/>
              <a:pPr/>
              <a:t>14</a:t>
            </a:fld>
            <a:endParaRPr lang="nb-NO"/>
          </a:p>
        </p:txBody>
      </p:sp>
    </p:spTree>
    <p:extLst>
      <p:ext uri="{BB962C8B-B14F-4D97-AF65-F5344CB8AC3E}">
        <p14:creationId xmlns:p14="http://schemas.microsoft.com/office/powerpoint/2010/main" val="289627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1B3F98-42A6-D7C0-7531-728C22A9B77E}"/>
              </a:ext>
            </a:extLst>
          </p:cNvPr>
          <p:cNvSpPr>
            <a:spLocks noGrp="1"/>
          </p:cNvSpPr>
          <p:nvPr>
            <p:ph type="title"/>
          </p:nvPr>
        </p:nvSpPr>
        <p:spPr/>
        <p:txBody>
          <a:bodyPr/>
          <a:lstStyle/>
          <a:p>
            <a:r>
              <a:rPr lang="en-US" dirty="0"/>
              <a:t>The “bus front improvement model”</a:t>
            </a:r>
            <a:endParaRPr lang="nb-NO" dirty="0"/>
          </a:p>
        </p:txBody>
      </p:sp>
      <p:sp>
        <p:nvSpPr>
          <p:cNvPr id="3" name="Plassholder for innhold 2">
            <a:extLst>
              <a:ext uri="{FF2B5EF4-FFF2-40B4-BE49-F238E27FC236}">
                <a16:creationId xmlns:a16="http://schemas.microsoft.com/office/drawing/2014/main" id="{C9C1138B-A521-B3A0-32E6-D37843A443C7}"/>
              </a:ext>
            </a:extLst>
          </p:cNvPr>
          <p:cNvSpPr>
            <a:spLocks noGrp="1"/>
          </p:cNvSpPr>
          <p:nvPr>
            <p:ph idx="1"/>
          </p:nvPr>
        </p:nvSpPr>
        <p:spPr/>
        <p:txBody>
          <a:bodyPr>
            <a:normAutofit fontScale="92500" lnSpcReduction="10000"/>
          </a:bodyPr>
          <a:lstStyle/>
          <a:p>
            <a:pPr marL="342900" lvl="0" indent="-342900">
              <a:spcBef>
                <a:spcPts val="600"/>
              </a:spcBef>
              <a:buFont typeface="+mj-lt"/>
              <a:buAutoNum type="arabicParenR" startAt="2"/>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position of the driver. </a:t>
            </a:r>
            <a:r>
              <a:rPr lang="nb-NO" sz="1800" dirty="0">
                <a:effectLst/>
                <a:latin typeface="Calibri" panose="020F0502020204030204" pitchFamily="34" charset="0"/>
                <a:ea typeface="Calibri" panose="020F0502020204030204" pitchFamily="34" charset="0"/>
                <a:cs typeface="Times New Roman" panose="02020603050405020304" pitchFamily="18" charset="0"/>
              </a:rPr>
              <a:t>In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b-NO" sz="1800" dirty="0">
                <a:effectLst/>
                <a:latin typeface="Calibri" panose="020F0502020204030204" pitchFamily="34" charset="0"/>
                <a:ea typeface="Calibri" panose="020F0502020204030204" pitchFamily="34" charset="0"/>
                <a:cs typeface="Times New Roman" panose="02020603050405020304" pitchFamily="18" charset="0"/>
              </a:rPr>
              <a:t> case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of</a:t>
            </a:r>
            <a:r>
              <a:rPr lang="nb-NO" sz="1800" dirty="0">
                <a:effectLst/>
                <a:latin typeface="Calibri" panose="020F0502020204030204" pitchFamily="34" charset="0"/>
                <a:ea typeface="Calibri" panose="020F0502020204030204" pitchFamily="34" charset="0"/>
                <a:cs typeface="Times New Roman" panose="02020603050405020304" pitchFamily="18" charset="0"/>
              </a:rPr>
              <a:t> urban buses, it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nb-NO" sz="1800" dirty="0">
                <a:effectLst/>
                <a:latin typeface="Calibri" panose="020F0502020204030204" pitchFamily="34" charset="0"/>
                <a:ea typeface="Calibri" panose="020F0502020204030204" pitchFamily="34" charset="0"/>
                <a:cs typeface="Times New Roman" panose="02020603050405020304" pitchFamily="18" charset="0"/>
              </a:rPr>
              <a:t> be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nb-NO" sz="1800" dirty="0">
                <a:effectLst/>
                <a:latin typeface="Calibri" panose="020F0502020204030204" pitchFamily="34" charset="0"/>
                <a:ea typeface="Calibri" panose="020F0502020204030204" pitchFamily="34" charset="0"/>
                <a:cs typeface="Times New Roman" panose="02020603050405020304" pitchFamily="18" charset="0"/>
              </a:rPr>
              <a:t> to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raise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position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of</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a:t>
            </a:r>
            <a:r>
              <a:rPr lang="nb-NO" sz="1800" dirty="0">
                <a:effectLst/>
                <a:latin typeface="Calibri" panose="020F0502020204030204" pitchFamily="34" charset="0"/>
                <a:ea typeface="Calibri" panose="020F0502020204030204" pitchFamily="34" charset="0"/>
                <a:cs typeface="Times New Roman" panose="02020603050405020304" pitchFamily="18" charset="0"/>
              </a:rPr>
              <a:t> driver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slightly</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startAt="2"/>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Reinforcements in the structure.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Structural reinforcements focused on the driver side. Use a “semi-cage” open structure, protecting the lower area but also providing a better connection with the vehicle’s roof. The definition of a specific test or tests to evaluate bus safety in more realistic conditions would be necessary.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mj-lt"/>
              <a:buAutoNum type="arabicParenR" startAt="2"/>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Reinforcement of front grill and floor. </a:t>
            </a: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ne critical area of concern is the behaviour of the frontal structure during collision events. Cur­rent designs often result in the front of the bus transforming into a hazardous "lance" or "battering ram" upon impact. This transformation has lethal consequences, particularly for the drivers involved in such collisions. The towing hook mount point could serve as the starting point to extend the frontal structure reinforcement and the front underrun protection.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mj-lt"/>
              <a:buAutoNum type="arabicParenR" startAt="2"/>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Reinforcement of the roof.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AIBN reports show that in all of them,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upper roof connection was detached from the lateral structure.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a:extLst>
              <a:ext uri="{FF2B5EF4-FFF2-40B4-BE49-F238E27FC236}">
                <a16:creationId xmlns:a16="http://schemas.microsoft.com/office/drawing/2014/main" id="{A4187FBE-D5DA-8433-C03D-6EC5A743899C}"/>
              </a:ext>
            </a:extLst>
          </p:cNvPr>
          <p:cNvSpPr>
            <a:spLocks noGrp="1"/>
          </p:cNvSpPr>
          <p:nvPr>
            <p:ph type="sldNum" sz="quarter" idx="12"/>
          </p:nvPr>
        </p:nvSpPr>
        <p:spPr/>
        <p:txBody>
          <a:bodyPr/>
          <a:lstStyle/>
          <a:p>
            <a:fld id="{71FC3D63-8603-43E3-9285-1800AE477FF4}" type="slidenum">
              <a:rPr lang="nb-NO" smtClean="0"/>
              <a:pPr/>
              <a:t>15</a:t>
            </a:fld>
            <a:endParaRPr lang="nb-NO"/>
          </a:p>
        </p:txBody>
      </p:sp>
    </p:spTree>
    <p:extLst>
      <p:ext uri="{BB962C8B-B14F-4D97-AF65-F5344CB8AC3E}">
        <p14:creationId xmlns:p14="http://schemas.microsoft.com/office/powerpoint/2010/main" val="104041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A6C84-7ABA-441D-AF0F-C74109F6E49D}"/>
              </a:ext>
            </a:extLst>
          </p:cNvPr>
          <p:cNvSpPr>
            <a:spLocks noGrp="1"/>
          </p:cNvSpPr>
          <p:nvPr>
            <p:ph type="title"/>
          </p:nvPr>
        </p:nvSpPr>
        <p:spPr>
          <a:xfrm>
            <a:off x="457200" y="274638"/>
            <a:ext cx="8435280" cy="1143000"/>
          </a:xfrm>
        </p:spPr>
        <p:txBody>
          <a:bodyPr>
            <a:noAutofit/>
          </a:bodyPr>
          <a:lstStyle/>
          <a:p>
            <a:r>
              <a:rPr lang="en-GB" b="1" dirty="0">
                <a:solidFill>
                  <a:srgbClr val="3F868D"/>
                </a:solidFill>
                <a:effectLst/>
                <a:ea typeface="Times New Roman" panose="02020603050405020304" pitchFamily="18" charset="0"/>
                <a:cs typeface="Times New Roman" panose="02020603050405020304" pitchFamily="18" charset="0"/>
              </a:rPr>
              <a:t>Assessment of benefits and costs</a:t>
            </a:r>
            <a:endParaRPr lang="nb-NO" dirty="0"/>
          </a:p>
        </p:txBody>
      </p:sp>
      <p:sp>
        <p:nvSpPr>
          <p:cNvPr id="3" name="Plassholder for innhold 2">
            <a:extLst>
              <a:ext uri="{FF2B5EF4-FFF2-40B4-BE49-F238E27FC236}">
                <a16:creationId xmlns:a16="http://schemas.microsoft.com/office/drawing/2014/main" id="{CB78EEC1-6E11-EB30-EF0E-6AB40CCFB34F}"/>
              </a:ext>
            </a:extLst>
          </p:cNvPr>
          <p:cNvSpPr>
            <a:spLocks noGrp="1"/>
          </p:cNvSpPr>
          <p:nvPr>
            <p:ph idx="1"/>
          </p:nvPr>
        </p:nvSpPr>
        <p:spPr/>
        <p:txBody>
          <a:bodyPr/>
          <a:lstStyle/>
          <a:p>
            <a:r>
              <a:rPr lang="en-US" b="1" dirty="0"/>
              <a:t>Assumptions: </a:t>
            </a:r>
            <a:r>
              <a:rPr lang="en-US" dirty="0"/>
              <a:t>the model reduces fatal injury by 30%, serious injury by 20% and slight injury by 10% in crashes with impact points between 10 and 12 o’clock. </a:t>
            </a:r>
          </a:p>
          <a:p>
            <a:endParaRPr lang="en-US" dirty="0"/>
          </a:p>
          <a:p>
            <a:r>
              <a:rPr lang="en-US" dirty="0"/>
              <a:t>Under these conditions, the present value of the benefits will be EUR 377per bus, whilst system costs may be assumed to lie between EUR 8 500-12 000 per bus.</a:t>
            </a:r>
          </a:p>
          <a:p>
            <a:endParaRPr lang="en-US" dirty="0"/>
          </a:p>
          <a:p>
            <a:r>
              <a:rPr lang="en-US" dirty="0"/>
              <a:t>Costs therefore seem to outweigh benefits.</a:t>
            </a:r>
            <a:endParaRPr lang="nb-NO" dirty="0"/>
          </a:p>
        </p:txBody>
      </p:sp>
      <p:sp>
        <p:nvSpPr>
          <p:cNvPr id="4" name="Plassholder for lysbildenummer 3">
            <a:extLst>
              <a:ext uri="{FF2B5EF4-FFF2-40B4-BE49-F238E27FC236}">
                <a16:creationId xmlns:a16="http://schemas.microsoft.com/office/drawing/2014/main" id="{858633A3-7D5D-E9DE-1BD4-CC12E8E3D668}"/>
              </a:ext>
            </a:extLst>
          </p:cNvPr>
          <p:cNvSpPr>
            <a:spLocks noGrp="1"/>
          </p:cNvSpPr>
          <p:nvPr>
            <p:ph type="sldNum" sz="quarter" idx="12"/>
          </p:nvPr>
        </p:nvSpPr>
        <p:spPr/>
        <p:txBody>
          <a:bodyPr/>
          <a:lstStyle/>
          <a:p>
            <a:fld id="{71FC3D63-8603-43E3-9285-1800AE477FF4}" type="slidenum">
              <a:rPr lang="nb-NO" smtClean="0"/>
              <a:pPr/>
              <a:t>16</a:t>
            </a:fld>
            <a:endParaRPr lang="nb-NO"/>
          </a:p>
        </p:txBody>
      </p:sp>
    </p:spTree>
    <p:extLst>
      <p:ext uri="{BB962C8B-B14F-4D97-AF65-F5344CB8AC3E}">
        <p14:creationId xmlns:p14="http://schemas.microsoft.com/office/powerpoint/2010/main" val="3444065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AF1B6-E11A-D4C5-3B68-D1325DFECD47}"/>
              </a:ext>
            </a:extLst>
          </p:cNvPr>
          <p:cNvSpPr>
            <a:spLocks noGrp="1"/>
          </p:cNvSpPr>
          <p:nvPr>
            <p:ph type="title"/>
          </p:nvPr>
        </p:nvSpPr>
        <p:spPr/>
        <p:txBody>
          <a:bodyPr/>
          <a:lstStyle/>
          <a:p>
            <a:r>
              <a:rPr lang="en-US" dirty="0"/>
              <a:t>Vision Zero and Safe System</a:t>
            </a:r>
            <a:endParaRPr lang="nb-NO" dirty="0"/>
          </a:p>
        </p:txBody>
      </p:sp>
      <p:sp>
        <p:nvSpPr>
          <p:cNvPr id="3" name="Plassholder for innhold 2">
            <a:extLst>
              <a:ext uri="{FF2B5EF4-FFF2-40B4-BE49-F238E27FC236}">
                <a16:creationId xmlns:a16="http://schemas.microsoft.com/office/drawing/2014/main" id="{B9C52723-D6FD-1E20-A31D-E1EA94FE278E}"/>
              </a:ext>
            </a:extLst>
          </p:cNvPr>
          <p:cNvSpPr>
            <a:spLocks noGrp="1"/>
          </p:cNvSpPr>
          <p:nvPr>
            <p:ph idx="1"/>
          </p:nvPr>
        </p:nvSpPr>
        <p:spPr>
          <a:xfrm>
            <a:off x="457200" y="1268760"/>
            <a:ext cx="8229600" cy="5544616"/>
          </a:xfrm>
        </p:spPr>
        <p:txBody>
          <a:bodyPr>
            <a:normAutofit fontScale="70000" lnSpcReduction="20000"/>
          </a:bodyPr>
          <a:lstStyle/>
          <a:p>
            <a:r>
              <a:rPr lang="en-US" dirty="0"/>
              <a:t>From a Safe System perspective and a work environment perspective, it can be argued that bus drivers should have the same protection as car and truck drivers in collisions. </a:t>
            </a:r>
          </a:p>
          <a:p>
            <a:endParaRPr lang="en-US" dirty="0"/>
          </a:p>
          <a:p>
            <a:r>
              <a:rPr lang="en-US" dirty="0"/>
              <a:t>Safe System approach: the traffic system must be designed so external forces in accidents do not exceed the human bodies’ tolerance for biomechanical impacts. </a:t>
            </a:r>
          </a:p>
          <a:p>
            <a:endParaRPr lang="en-US" dirty="0"/>
          </a:p>
          <a:p>
            <a:r>
              <a:rPr lang="en-US" dirty="0"/>
              <a:t>For bus drivers, there is still a considerable potential when it comes to Safe System implementation.</a:t>
            </a:r>
          </a:p>
          <a:p>
            <a:endParaRPr lang="en-US" dirty="0"/>
          </a:p>
          <a:p>
            <a:r>
              <a:rPr lang="en-US" dirty="0"/>
              <a:t>Our study indicates that the frontal structure of the bus also might endanger other vehicles in crashes. </a:t>
            </a:r>
          </a:p>
          <a:p>
            <a:endParaRPr lang="en-US" dirty="0"/>
          </a:p>
          <a:p>
            <a:r>
              <a:rPr lang="en-US" dirty="0"/>
              <a:t>This is another example of how bus frontal design might conflict with Safe System principles. </a:t>
            </a:r>
          </a:p>
          <a:p>
            <a:endParaRPr lang="en-US" dirty="0"/>
          </a:p>
          <a:p>
            <a:r>
              <a:rPr lang="en-US" dirty="0"/>
              <a:t>Our suggested model also seeks to mitigate this, and might thus also reduce the injury risk of counterparties in bus accidents. </a:t>
            </a:r>
          </a:p>
          <a:p>
            <a:endParaRPr lang="en-US" dirty="0"/>
          </a:p>
          <a:p>
            <a:r>
              <a:rPr lang="en-US" dirty="0"/>
              <a:t>Light vehicle occupants comprise 22% of the killed and severely injured in bus accidents. </a:t>
            </a:r>
          </a:p>
          <a:p>
            <a:endParaRPr lang="nb-NO" dirty="0"/>
          </a:p>
        </p:txBody>
      </p:sp>
      <p:sp>
        <p:nvSpPr>
          <p:cNvPr id="4" name="Plassholder for lysbildenummer 3">
            <a:extLst>
              <a:ext uri="{FF2B5EF4-FFF2-40B4-BE49-F238E27FC236}">
                <a16:creationId xmlns:a16="http://schemas.microsoft.com/office/drawing/2014/main" id="{E60573C8-05E8-F75C-A74B-A97F7EE47C0C}"/>
              </a:ext>
            </a:extLst>
          </p:cNvPr>
          <p:cNvSpPr>
            <a:spLocks noGrp="1"/>
          </p:cNvSpPr>
          <p:nvPr>
            <p:ph type="sldNum" sz="quarter" idx="12"/>
          </p:nvPr>
        </p:nvSpPr>
        <p:spPr/>
        <p:txBody>
          <a:bodyPr/>
          <a:lstStyle/>
          <a:p>
            <a:fld id="{71FC3D63-8603-43E3-9285-1800AE477FF4}" type="slidenum">
              <a:rPr lang="nb-NO" smtClean="0"/>
              <a:pPr/>
              <a:t>17</a:t>
            </a:fld>
            <a:endParaRPr lang="nb-NO"/>
          </a:p>
        </p:txBody>
      </p:sp>
    </p:spTree>
    <p:extLst>
      <p:ext uri="{BB962C8B-B14F-4D97-AF65-F5344CB8AC3E}">
        <p14:creationId xmlns:p14="http://schemas.microsoft.com/office/powerpoint/2010/main" val="281074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9FB0E1-59EF-B71F-A958-1B53A37ECD54}"/>
              </a:ext>
            </a:extLst>
          </p:cNvPr>
          <p:cNvSpPr>
            <a:spLocks noGrp="1"/>
          </p:cNvSpPr>
          <p:nvPr>
            <p:ph type="title"/>
          </p:nvPr>
        </p:nvSpPr>
        <p:spPr/>
        <p:txBody>
          <a:bodyPr/>
          <a:lstStyle/>
          <a:p>
            <a:r>
              <a:rPr lang="nb-NO" dirty="0"/>
              <a:t>The reports in </a:t>
            </a:r>
            <a:r>
              <a:rPr lang="nb-NO" dirty="0" err="1"/>
              <a:t>the</a:t>
            </a:r>
            <a:r>
              <a:rPr lang="nb-NO" dirty="0"/>
              <a:t> </a:t>
            </a:r>
            <a:r>
              <a:rPr lang="nb-NO" dirty="0" err="1"/>
              <a:t>project</a:t>
            </a:r>
            <a:r>
              <a:rPr lang="nb-NO" dirty="0"/>
              <a:t>:</a:t>
            </a:r>
          </a:p>
        </p:txBody>
      </p:sp>
      <p:sp>
        <p:nvSpPr>
          <p:cNvPr id="3" name="Plassholder for innhold 2">
            <a:extLst>
              <a:ext uri="{FF2B5EF4-FFF2-40B4-BE49-F238E27FC236}">
                <a16:creationId xmlns:a16="http://schemas.microsoft.com/office/drawing/2014/main" id="{04A1B575-4146-87CC-A291-7BAE1396099E}"/>
              </a:ext>
            </a:extLst>
          </p:cNvPr>
          <p:cNvSpPr>
            <a:spLocks noGrp="1"/>
          </p:cNvSpPr>
          <p:nvPr>
            <p:ph idx="1"/>
          </p:nvPr>
        </p:nvSpPr>
        <p:spPr>
          <a:xfrm>
            <a:off x="457200" y="1600200"/>
            <a:ext cx="8229600" cy="4781128"/>
          </a:xfrm>
        </p:spPr>
        <p:txBody>
          <a:bodyPr>
            <a:normAutofit fontScale="85000" lnSpcReduction="20000"/>
          </a:bodyPr>
          <a:lstStyle/>
          <a:p>
            <a:r>
              <a:rPr lang="en-US" sz="2300" dirty="0"/>
              <a:t>Crashworthiness of buses: Analysis of European data and suggestions for improvements: </a:t>
            </a:r>
            <a:r>
              <a:rPr lang="en-US" sz="2300" dirty="0">
                <a:hlinkClick r:id="rId2"/>
              </a:rPr>
              <a:t>https://www.toi.no/getfile.php?mmfileid=79142</a:t>
            </a:r>
            <a:r>
              <a:rPr lang="en-US" sz="2300" dirty="0"/>
              <a:t> </a:t>
            </a:r>
          </a:p>
          <a:p>
            <a:endParaRPr lang="en-US" sz="2000" dirty="0"/>
          </a:p>
          <a:p>
            <a:r>
              <a:rPr lang="nb-NO" sz="2100" dirty="0"/>
              <a:t>Nævestad, T.-O., A. K. Høye, R. Elvik, I. Hesjevoll, Ø. L. Brunstad, V. </a:t>
            </a:r>
            <a:r>
              <a:rPr lang="nb-NO" sz="2100" dirty="0" err="1"/>
              <a:t>Milch</a:t>
            </a:r>
            <a:r>
              <a:rPr lang="nb-NO" sz="2100" dirty="0"/>
              <a:t>, J. Blom (2025) </a:t>
            </a:r>
            <a:r>
              <a:rPr lang="nb-NO" sz="2100" dirty="0" err="1"/>
              <a:t>Literature</a:t>
            </a:r>
            <a:r>
              <a:rPr lang="nb-NO" sz="2100" dirty="0"/>
              <a:t> </a:t>
            </a:r>
            <a:r>
              <a:rPr lang="nb-NO" sz="2100" dirty="0" err="1"/>
              <a:t>review</a:t>
            </a:r>
            <a:r>
              <a:rPr lang="nb-NO" sz="2100" dirty="0"/>
              <a:t> </a:t>
            </a:r>
            <a:r>
              <a:rPr lang="nb-NO" sz="2100" dirty="0" err="1"/>
              <a:t>of</a:t>
            </a:r>
            <a:r>
              <a:rPr lang="nb-NO" sz="2100" dirty="0"/>
              <a:t> </a:t>
            </a:r>
            <a:r>
              <a:rPr lang="nb-NO" sz="2100" dirty="0" err="1"/>
              <a:t>active</a:t>
            </a:r>
            <a:r>
              <a:rPr lang="nb-NO" sz="2100" dirty="0"/>
              <a:t> and passive </a:t>
            </a:r>
            <a:r>
              <a:rPr lang="nb-NO" sz="2100" dirty="0" err="1"/>
              <a:t>measures</a:t>
            </a:r>
            <a:r>
              <a:rPr lang="nb-NO" sz="2100" dirty="0"/>
              <a:t> to </a:t>
            </a:r>
            <a:r>
              <a:rPr lang="nb-NO" sz="2100" dirty="0" err="1"/>
              <a:t>improve</a:t>
            </a:r>
            <a:r>
              <a:rPr lang="nb-NO" sz="2100" dirty="0"/>
              <a:t> bus </a:t>
            </a:r>
            <a:r>
              <a:rPr lang="nb-NO" sz="2100" dirty="0" err="1"/>
              <a:t>safety</a:t>
            </a:r>
            <a:r>
              <a:rPr lang="nb-NO" sz="2100" dirty="0"/>
              <a:t>, TØI report. </a:t>
            </a:r>
            <a:r>
              <a:rPr lang="nb-NO" sz="2100" dirty="0" err="1"/>
              <a:t>Institute</a:t>
            </a:r>
            <a:r>
              <a:rPr lang="nb-NO" sz="2100" dirty="0"/>
              <a:t> </a:t>
            </a:r>
            <a:r>
              <a:rPr lang="nb-NO" sz="2100" dirty="0" err="1"/>
              <a:t>of</a:t>
            </a:r>
            <a:r>
              <a:rPr lang="nb-NO" sz="2100" dirty="0"/>
              <a:t> Transport </a:t>
            </a:r>
            <a:r>
              <a:rPr lang="nb-NO" sz="2100" dirty="0" err="1"/>
              <a:t>Economics</a:t>
            </a:r>
            <a:endParaRPr lang="nb-NO" sz="2100" dirty="0"/>
          </a:p>
          <a:p>
            <a:endParaRPr lang="nb-NO" sz="2100" dirty="0"/>
          </a:p>
          <a:p>
            <a:r>
              <a:rPr lang="nb-NO" sz="2100" dirty="0"/>
              <a:t>Høye, A.K., I. Hesjevoll, T.-O. Nævestad, R. Elvik, Ø. L. Brunstad, V. </a:t>
            </a:r>
            <a:r>
              <a:rPr lang="nb-NO" sz="2100" dirty="0" err="1"/>
              <a:t>Milch</a:t>
            </a:r>
            <a:r>
              <a:rPr lang="nb-NO" sz="2100" dirty="0"/>
              <a:t>, J. Blom (2025) Analysis </a:t>
            </a:r>
            <a:r>
              <a:rPr lang="nb-NO" sz="2100" dirty="0" err="1"/>
              <a:t>of</a:t>
            </a:r>
            <a:r>
              <a:rPr lang="nb-NO" sz="2100" dirty="0"/>
              <a:t> bus </a:t>
            </a:r>
            <a:r>
              <a:rPr lang="nb-NO" sz="2100" dirty="0" err="1"/>
              <a:t>accidents</a:t>
            </a:r>
            <a:r>
              <a:rPr lang="nb-NO" sz="2100" dirty="0"/>
              <a:t> in Europe, TØI report. </a:t>
            </a:r>
            <a:r>
              <a:rPr lang="nb-NO" sz="2100" dirty="0" err="1"/>
              <a:t>Institute</a:t>
            </a:r>
            <a:r>
              <a:rPr lang="nb-NO" sz="2100" dirty="0"/>
              <a:t> </a:t>
            </a:r>
            <a:r>
              <a:rPr lang="nb-NO" sz="2100" dirty="0" err="1"/>
              <a:t>of</a:t>
            </a:r>
            <a:r>
              <a:rPr lang="nb-NO" sz="2100" dirty="0"/>
              <a:t> Transport </a:t>
            </a:r>
            <a:r>
              <a:rPr lang="nb-NO" sz="2100" dirty="0" err="1"/>
              <a:t>Economics</a:t>
            </a:r>
            <a:r>
              <a:rPr lang="nb-NO" sz="2100" dirty="0"/>
              <a:t>.</a:t>
            </a:r>
          </a:p>
          <a:p>
            <a:endParaRPr lang="nb-NO" sz="2100" dirty="0"/>
          </a:p>
          <a:p>
            <a:r>
              <a:rPr lang="en-US" sz="2100" dirty="0" err="1"/>
              <a:t>Elvik</a:t>
            </a:r>
            <a:r>
              <a:rPr lang="en-US" sz="2100" dirty="0"/>
              <a:t> R. (2025) Expected developments in bus accidents, TØI Working document. Institute of Transport Economics.</a:t>
            </a:r>
            <a:endParaRPr lang="nb-NO" sz="2100" dirty="0"/>
          </a:p>
          <a:p>
            <a:endParaRPr lang="nb-NO" sz="2100" dirty="0"/>
          </a:p>
          <a:p>
            <a:r>
              <a:rPr lang="en-US" sz="2100" dirty="0" err="1"/>
              <a:t>Laso</a:t>
            </a:r>
            <a:r>
              <a:rPr lang="en-US" sz="2100" dirty="0"/>
              <a:t>, M., T.-O. Nævestad (2025) Technical Study of collision protection for bus drivers: Development of a new model for collision protection, TØI report. Institute of Transport Economics.</a:t>
            </a:r>
          </a:p>
          <a:p>
            <a:endParaRPr lang="en-US" sz="2100" dirty="0"/>
          </a:p>
          <a:p>
            <a:endParaRPr lang="nb-NO" sz="2100" dirty="0"/>
          </a:p>
        </p:txBody>
      </p:sp>
      <p:sp>
        <p:nvSpPr>
          <p:cNvPr id="4" name="Plassholder for lysbildenummer 3">
            <a:extLst>
              <a:ext uri="{FF2B5EF4-FFF2-40B4-BE49-F238E27FC236}">
                <a16:creationId xmlns:a16="http://schemas.microsoft.com/office/drawing/2014/main" id="{77BF7C18-05C7-25FD-75C9-5F1313425616}"/>
              </a:ext>
            </a:extLst>
          </p:cNvPr>
          <p:cNvSpPr>
            <a:spLocks noGrp="1"/>
          </p:cNvSpPr>
          <p:nvPr>
            <p:ph type="sldNum" sz="quarter" idx="12"/>
          </p:nvPr>
        </p:nvSpPr>
        <p:spPr/>
        <p:txBody>
          <a:bodyPr/>
          <a:lstStyle/>
          <a:p>
            <a:fld id="{71FC3D63-8603-43E3-9285-1800AE477FF4}" type="slidenum">
              <a:rPr lang="nb-NO" smtClean="0"/>
              <a:pPr/>
              <a:t>18</a:t>
            </a:fld>
            <a:endParaRPr lang="nb-NO"/>
          </a:p>
        </p:txBody>
      </p:sp>
    </p:spTree>
    <p:extLst>
      <p:ext uri="{BB962C8B-B14F-4D97-AF65-F5344CB8AC3E}">
        <p14:creationId xmlns:p14="http://schemas.microsoft.com/office/powerpoint/2010/main" val="295770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E1ABAD-6880-21CA-8A07-5E807394591B}"/>
              </a:ext>
            </a:extLst>
          </p:cNvPr>
          <p:cNvSpPr>
            <a:spLocks noGrp="1"/>
          </p:cNvSpPr>
          <p:nvPr>
            <p:ph type="title"/>
          </p:nvPr>
        </p:nvSpPr>
        <p:spPr>
          <a:xfrm>
            <a:off x="457200" y="274638"/>
            <a:ext cx="8229600" cy="1143000"/>
          </a:xfrm>
        </p:spPr>
        <p:txBody>
          <a:bodyPr anchor="ctr">
            <a:normAutofit/>
          </a:bodyPr>
          <a:lstStyle/>
          <a:p>
            <a:r>
              <a:rPr lang="nb-NO" dirty="0"/>
              <a:t>Short </a:t>
            </a:r>
            <a:r>
              <a:rPr lang="nb-NO" dirty="0" err="1"/>
              <a:t>introduction</a:t>
            </a:r>
            <a:r>
              <a:rPr lang="nb-NO" dirty="0"/>
              <a:t>:</a:t>
            </a:r>
          </a:p>
        </p:txBody>
      </p:sp>
      <p:sp>
        <p:nvSpPr>
          <p:cNvPr id="3" name="Plassholder for innhold 2">
            <a:extLst>
              <a:ext uri="{FF2B5EF4-FFF2-40B4-BE49-F238E27FC236}">
                <a16:creationId xmlns:a16="http://schemas.microsoft.com/office/drawing/2014/main" id="{99E009F6-0051-E6F1-054B-F3DA21298D39}"/>
              </a:ext>
            </a:extLst>
          </p:cNvPr>
          <p:cNvSpPr>
            <a:spLocks noGrp="1"/>
          </p:cNvSpPr>
          <p:nvPr>
            <p:ph sz="half" idx="1"/>
          </p:nvPr>
        </p:nvSpPr>
        <p:spPr>
          <a:xfrm>
            <a:off x="457200" y="1600200"/>
            <a:ext cx="4038600" cy="4525963"/>
          </a:xfrm>
        </p:spPr>
        <p:txBody>
          <a:bodyPr>
            <a:normAutofit/>
          </a:bodyPr>
          <a:lstStyle/>
          <a:p>
            <a:pPr>
              <a:lnSpc>
                <a:spcPct val="90000"/>
              </a:lnSpc>
            </a:pPr>
            <a:r>
              <a:rPr lang="nb-NO" sz="1800" dirty="0"/>
              <a:t>The Norwegian Public Road Administration </a:t>
            </a:r>
            <a:r>
              <a:rPr lang="nb-NO" sz="1800" dirty="0" err="1"/>
              <a:t>commissioned</a:t>
            </a:r>
            <a:r>
              <a:rPr lang="nb-NO" sz="1800" dirty="0"/>
              <a:t> </a:t>
            </a:r>
            <a:r>
              <a:rPr lang="nb-NO" sz="1800" dirty="0" err="1"/>
              <a:t>study</a:t>
            </a:r>
            <a:endParaRPr lang="nb-NO" sz="1800" dirty="0"/>
          </a:p>
          <a:p>
            <a:pPr>
              <a:lnSpc>
                <a:spcPct val="90000"/>
              </a:lnSpc>
            </a:pPr>
            <a:endParaRPr lang="nb-NO" sz="1800" dirty="0"/>
          </a:p>
          <a:p>
            <a:pPr>
              <a:lnSpc>
                <a:spcPct val="90000"/>
              </a:lnSpc>
            </a:pPr>
            <a:r>
              <a:rPr lang="nb-NO" sz="1800" dirty="0"/>
              <a:t>Focus: bus driver </a:t>
            </a:r>
            <a:r>
              <a:rPr lang="nb-NO" sz="1800" dirty="0" err="1"/>
              <a:t>collision</a:t>
            </a:r>
            <a:r>
              <a:rPr lang="nb-NO" sz="1800" dirty="0"/>
              <a:t> </a:t>
            </a:r>
            <a:r>
              <a:rPr lang="nb-NO" sz="1800" dirty="0" err="1"/>
              <a:t>protection</a:t>
            </a:r>
            <a:r>
              <a:rPr lang="nb-NO" sz="1800" dirty="0"/>
              <a:t>.</a:t>
            </a:r>
          </a:p>
          <a:p>
            <a:pPr>
              <a:lnSpc>
                <a:spcPct val="90000"/>
              </a:lnSpc>
            </a:pPr>
            <a:endParaRPr lang="nb-NO" sz="1800" dirty="0"/>
          </a:p>
          <a:p>
            <a:pPr>
              <a:lnSpc>
                <a:spcPct val="90000"/>
              </a:lnSpc>
            </a:pPr>
            <a:r>
              <a:rPr lang="nb-NO" sz="1800" dirty="0"/>
              <a:t>Five reports </a:t>
            </a:r>
            <a:r>
              <a:rPr lang="nb-NO" sz="1800" dirty="0" err="1"/>
              <a:t>produced</a:t>
            </a:r>
            <a:r>
              <a:rPr lang="nb-NO" sz="1800" dirty="0"/>
              <a:t>; </a:t>
            </a:r>
            <a:r>
              <a:rPr lang="nb-NO" sz="1800" dirty="0" err="1"/>
              <a:t>the</a:t>
            </a:r>
            <a:r>
              <a:rPr lang="nb-NO" sz="1800" dirty="0"/>
              <a:t> </a:t>
            </a:r>
            <a:r>
              <a:rPr lang="nb-NO" sz="1800" dirty="0" err="1"/>
              <a:t>main</a:t>
            </a:r>
            <a:r>
              <a:rPr lang="nb-NO" sz="1800" dirty="0"/>
              <a:t> report </a:t>
            </a:r>
            <a:r>
              <a:rPr lang="nb-NO" sz="1800" dirty="0" err="1"/>
              <a:t>will</a:t>
            </a:r>
            <a:r>
              <a:rPr lang="nb-NO" sz="1800" dirty="0"/>
              <a:t> be </a:t>
            </a:r>
            <a:r>
              <a:rPr lang="nb-NO" sz="1800" dirty="0" err="1"/>
              <a:t>presented</a:t>
            </a:r>
            <a:r>
              <a:rPr lang="nb-NO" sz="1800" dirty="0"/>
              <a:t> </a:t>
            </a:r>
            <a:r>
              <a:rPr lang="nb-NO" sz="1800" dirty="0" err="1"/>
              <a:t>now</a:t>
            </a:r>
            <a:r>
              <a:rPr lang="nb-NO" sz="1800" dirty="0"/>
              <a:t>.</a:t>
            </a:r>
          </a:p>
          <a:p>
            <a:pPr>
              <a:lnSpc>
                <a:spcPct val="90000"/>
              </a:lnSpc>
            </a:pPr>
            <a:endParaRPr lang="nb-NO" sz="1800" dirty="0"/>
          </a:p>
          <a:p>
            <a:pPr>
              <a:lnSpc>
                <a:spcPct val="90000"/>
              </a:lnSpc>
            </a:pPr>
            <a:r>
              <a:rPr lang="nb-NO" sz="1800" dirty="0"/>
              <a:t>Norway </a:t>
            </a:r>
            <a:r>
              <a:rPr lang="nb-NO" sz="1800" dirty="0" err="1"/>
              <a:t>introduced</a:t>
            </a:r>
            <a:r>
              <a:rPr lang="nb-NO" sz="1800" dirty="0"/>
              <a:t> a </a:t>
            </a:r>
            <a:r>
              <a:rPr lang="nb-NO" sz="1800" dirty="0" err="1"/>
              <a:t>new</a:t>
            </a:r>
            <a:r>
              <a:rPr lang="nb-NO" sz="1800" dirty="0"/>
              <a:t> </a:t>
            </a:r>
            <a:r>
              <a:rPr lang="nb-NO" sz="1800" dirty="0" err="1"/>
              <a:t>requirement</a:t>
            </a:r>
            <a:r>
              <a:rPr lang="nb-NO" sz="1800" dirty="0"/>
              <a:t> 23.10.2023</a:t>
            </a:r>
          </a:p>
          <a:p>
            <a:pPr>
              <a:lnSpc>
                <a:spcPct val="90000"/>
              </a:lnSpc>
            </a:pPr>
            <a:endParaRPr lang="nb-NO" sz="1800" dirty="0"/>
          </a:p>
          <a:p>
            <a:pPr>
              <a:lnSpc>
                <a:spcPct val="90000"/>
              </a:lnSpc>
            </a:pPr>
            <a:r>
              <a:rPr lang="nb-NO" sz="1800" dirty="0" err="1"/>
              <a:t>Study</a:t>
            </a:r>
            <a:r>
              <a:rPr lang="nb-NO" sz="1800" dirty="0"/>
              <a:t>: </a:t>
            </a:r>
            <a:r>
              <a:rPr lang="nb-NO" sz="1800" dirty="0" err="1"/>
              <a:t>What</a:t>
            </a:r>
            <a:r>
              <a:rPr lang="nb-NO" sz="1800" dirty="0"/>
              <a:t> is </a:t>
            </a:r>
            <a:r>
              <a:rPr lang="nb-NO" sz="1800" dirty="0" err="1"/>
              <a:t>needed</a:t>
            </a:r>
            <a:r>
              <a:rPr lang="nb-NO" sz="1800" dirty="0"/>
              <a:t> to </a:t>
            </a:r>
            <a:r>
              <a:rPr lang="nb-NO" sz="1800" dirty="0" err="1"/>
              <a:t>protect</a:t>
            </a:r>
            <a:r>
              <a:rPr lang="nb-NO" sz="1800" dirty="0"/>
              <a:t> bus drivers? With CBA.</a:t>
            </a:r>
          </a:p>
          <a:p>
            <a:pPr>
              <a:lnSpc>
                <a:spcPct val="90000"/>
              </a:lnSpc>
            </a:pPr>
            <a:endParaRPr lang="nb-NO" sz="1800" dirty="0"/>
          </a:p>
        </p:txBody>
      </p:sp>
      <p:pic>
        <p:nvPicPr>
          <p:cNvPr id="5" name="Bilde 4">
            <a:extLst>
              <a:ext uri="{FF2B5EF4-FFF2-40B4-BE49-F238E27FC236}">
                <a16:creationId xmlns:a16="http://schemas.microsoft.com/office/drawing/2014/main" id="{31ACF96D-B48D-3CAD-0A39-056AC328EABA}"/>
              </a:ext>
            </a:extLst>
          </p:cNvPr>
          <p:cNvPicPr>
            <a:picLocks noChangeAspect="1"/>
          </p:cNvPicPr>
          <p:nvPr/>
        </p:nvPicPr>
        <p:blipFill>
          <a:blip r:embed="rId3"/>
          <a:srcRect l="344" r="15329" b="-4"/>
          <a:stretch/>
        </p:blipFill>
        <p:spPr>
          <a:xfrm>
            <a:off x="4648200" y="1600200"/>
            <a:ext cx="4038600" cy="4525963"/>
          </a:xfrm>
          <a:prstGeom prst="rect">
            <a:avLst/>
          </a:prstGeom>
          <a:noFill/>
        </p:spPr>
      </p:pic>
      <p:sp>
        <p:nvSpPr>
          <p:cNvPr id="4" name="Plassholder for lysbildenummer 3">
            <a:extLst>
              <a:ext uri="{FF2B5EF4-FFF2-40B4-BE49-F238E27FC236}">
                <a16:creationId xmlns:a16="http://schemas.microsoft.com/office/drawing/2014/main" id="{BFCBC705-FA27-2613-5177-A5925B4F12FB}"/>
              </a:ext>
            </a:extLst>
          </p:cNvPr>
          <p:cNvSpPr>
            <a:spLocks noGrp="1"/>
          </p:cNvSpPr>
          <p:nvPr>
            <p:ph type="sldNum" sz="quarter" idx="12"/>
          </p:nvPr>
        </p:nvSpPr>
        <p:spPr>
          <a:xfrm>
            <a:off x="5785792" y="6545237"/>
            <a:ext cx="442392" cy="268139"/>
          </a:xfrm>
        </p:spPr>
        <p:txBody>
          <a:bodyPr anchor="ctr">
            <a:normAutofit/>
          </a:bodyPr>
          <a:lstStyle/>
          <a:p>
            <a:pPr>
              <a:spcAft>
                <a:spcPts val="600"/>
              </a:spcAft>
            </a:pPr>
            <a:fld id="{71FC3D63-8603-43E3-9285-1800AE477FF4}" type="slidenum">
              <a:rPr lang="nb-NO" smtClean="0"/>
              <a:pPr>
                <a:spcAft>
                  <a:spcPts val="600"/>
                </a:spcAft>
              </a:pPr>
              <a:t>2</a:t>
            </a:fld>
            <a:endParaRPr lang="nb-NO"/>
          </a:p>
        </p:txBody>
      </p:sp>
    </p:spTree>
    <p:extLst>
      <p:ext uri="{BB962C8B-B14F-4D97-AF65-F5344CB8AC3E}">
        <p14:creationId xmlns:p14="http://schemas.microsoft.com/office/powerpoint/2010/main" val="29453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838349-73BA-43B3-45EF-08B0D2E9D066}"/>
              </a:ext>
            </a:extLst>
          </p:cNvPr>
          <p:cNvSpPr>
            <a:spLocks noGrp="1"/>
          </p:cNvSpPr>
          <p:nvPr>
            <p:ph type="title"/>
          </p:nvPr>
        </p:nvSpPr>
        <p:spPr/>
        <p:txBody>
          <a:bodyPr>
            <a:normAutofit fontScale="90000"/>
          </a:bodyPr>
          <a:lstStyle/>
          <a:p>
            <a:r>
              <a:rPr lang="nb-NO" dirty="0" err="1"/>
              <a:t>Background</a:t>
            </a:r>
            <a:r>
              <a:rPr lang="nb-NO" dirty="0"/>
              <a:t>: </a:t>
            </a:r>
            <a:r>
              <a:rPr lang="nb-NO" dirty="0" err="1"/>
              <a:t>Nafstad</a:t>
            </a:r>
            <a:r>
              <a:rPr lang="nb-NO" dirty="0"/>
              <a:t> 2017: Fatal head </a:t>
            </a:r>
            <a:r>
              <a:rPr lang="nb-NO" dirty="0" err="1"/>
              <a:t>on</a:t>
            </a:r>
            <a:r>
              <a:rPr lang="nb-NO" dirty="0"/>
              <a:t> </a:t>
            </a:r>
            <a:r>
              <a:rPr lang="nb-NO" dirty="0" err="1"/>
              <a:t>accident</a:t>
            </a:r>
            <a:r>
              <a:rPr lang="nb-NO" dirty="0"/>
              <a:t> </a:t>
            </a:r>
            <a:r>
              <a:rPr lang="nb-NO" dirty="0" err="1"/>
              <a:t>with</a:t>
            </a:r>
            <a:r>
              <a:rPr lang="nb-NO" dirty="0"/>
              <a:t> </a:t>
            </a:r>
            <a:r>
              <a:rPr lang="nb-NO" dirty="0" err="1"/>
              <a:t>two</a:t>
            </a:r>
            <a:r>
              <a:rPr lang="nb-NO" dirty="0"/>
              <a:t> buses </a:t>
            </a:r>
            <a:r>
              <a:rPr lang="nb-NO" dirty="0" err="1"/>
              <a:t>colliding</a:t>
            </a:r>
            <a:r>
              <a:rPr lang="nb-NO" dirty="0"/>
              <a:t> at 34 km/h</a:t>
            </a:r>
          </a:p>
        </p:txBody>
      </p:sp>
      <p:pic>
        <p:nvPicPr>
          <p:cNvPr id="6" name="Plassholder for innhold 5">
            <a:extLst>
              <a:ext uri="{FF2B5EF4-FFF2-40B4-BE49-F238E27FC236}">
                <a16:creationId xmlns:a16="http://schemas.microsoft.com/office/drawing/2014/main" id="{93D3D7E6-A1ED-A630-A01C-C0B77FF8F476}"/>
              </a:ext>
            </a:extLst>
          </p:cNvPr>
          <p:cNvPicPr>
            <a:picLocks noGrp="1" noChangeAspect="1"/>
          </p:cNvPicPr>
          <p:nvPr>
            <p:ph idx="1"/>
          </p:nvPr>
        </p:nvPicPr>
        <p:blipFill>
          <a:blip r:embed="rId2"/>
          <a:stretch>
            <a:fillRect/>
          </a:stretch>
        </p:blipFill>
        <p:spPr>
          <a:xfrm>
            <a:off x="17744" y="1844824"/>
            <a:ext cx="9126255" cy="4513257"/>
          </a:xfrm>
        </p:spPr>
      </p:pic>
      <p:sp>
        <p:nvSpPr>
          <p:cNvPr id="4" name="Plassholder for lysbildenummer 3">
            <a:extLst>
              <a:ext uri="{FF2B5EF4-FFF2-40B4-BE49-F238E27FC236}">
                <a16:creationId xmlns:a16="http://schemas.microsoft.com/office/drawing/2014/main" id="{7F18BCED-6F22-863B-AE2C-F6852C8D989C}"/>
              </a:ext>
            </a:extLst>
          </p:cNvPr>
          <p:cNvSpPr>
            <a:spLocks noGrp="1"/>
          </p:cNvSpPr>
          <p:nvPr>
            <p:ph type="sldNum" sz="quarter" idx="12"/>
          </p:nvPr>
        </p:nvSpPr>
        <p:spPr/>
        <p:txBody>
          <a:bodyPr/>
          <a:lstStyle/>
          <a:p>
            <a:fld id="{71FC3D63-8603-43E3-9285-1800AE477FF4}" type="slidenum">
              <a:rPr lang="nb-NO" smtClean="0"/>
              <a:pPr/>
              <a:t>3</a:t>
            </a:fld>
            <a:endParaRPr lang="nb-NO"/>
          </a:p>
        </p:txBody>
      </p:sp>
    </p:spTree>
    <p:extLst>
      <p:ext uri="{BB962C8B-B14F-4D97-AF65-F5344CB8AC3E}">
        <p14:creationId xmlns:p14="http://schemas.microsoft.com/office/powerpoint/2010/main" val="55106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73CB46-0A59-BC18-4EFB-B272F6A66D65}"/>
              </a:ext>
            </a:extLst>
          </p:cNvPr>
          <p:cNvSpPr>
            <a:spLocks noGrp="1"/>
          </p:cNvSpPr>
          <p:nvPr>
            <p:ph type="title"/>
          </p:nvPr>
        </p:nvSpPr>
        <p:spPr/>
        <p:txBody>
          <a:bodyPr>
            <a:normAutofit fontScale="90000"/>
          </a:bodyPr>
          <a:lstStyle/>
          <a:p>
            <a:r>
              <a:rPr lang="nb-NO" dirty="0"/>
              <a:t>Tangen 2021: Fatal head </a:t>
            </a:r>
            <a:r>
              <a:rPr lang="nb-NO" dirty="0" err="1"/>
              <a:t>on</a:t>
            </a:r>
            <a:r>
              <a:rPr lang="nb-NO" dirty="0"/>
              <a:t> </a:t>
            </a:r>
            <a:r>
              <a:rPr lang="nb-NO" dirty="0" err="1"/>
              <a:t>accident</a:t>
            </a:r>
            <a:r>
              <a:rPr lang="nb-NO" dirty="0"/>
              <a:t> </a:t>
            </a:r>
            <a:r>
              <a:rPr lang="nb-NO" dirty="0" err="1"/>
              <a:t>with</a:t>
            </a:r>
            <a:r>
              <a:rPr lang="nb-NO" dirty="0"/>
              <a:t> </a:t>
            </a:r>
            <a:r>
              <a:rPr lang="nb-NO" dirty="0" err="1"/>
              <a:t>two</a:t>
            </a:r>
            <a:r>
              <a:rPr lang="nb-NO" dirty="0"/>
              <a:t> buses, </a:t>
            </a:r>
            <a:r>
              <a:rPr lang="nb-NO" dirty="0" err="1"/>
              <a:t>around</a:t>
            </a:r>
            <a:r>
              <a:rPr lang="nb-NO" dirty="0"/>
              <a:t> 35- 50 km/h</a:t>
            </a:r>
          </a:p>
        </p:txBody>
      </p:sp>
      <p:pic>
        <p:nvPicPr>
          <p:cNvPr id="6" name="Plassholder for innhold 5">
            <a:extLst>
              <a:ext uri="{FF2B5EF4-FFF2-40B4-BE49-F238E27FC236}">
                <a16:creationId xmlns:a16="http://schemas.microsoft.com/office/drawing/2014/main" id="{376184AA-A71D-CE5F-FF40-FE8DED87AE7D}"/>
              </a:ext>
            </a:extLst>
          </p:cNvPr>
          <p:cNvPicPr>
            <a:picLocks noGrp="1" noChangeAspect="1"/>
          </p:cNvPicPr>
          <p:nvPr>
            <p:ph idx="1"/>
          </p:nvPr>
        </p:nvPicPr>
        <p:blipFill>
          <a:blip r:embed="rId2"/>
          <a:stretch>
            <a:fillRect/>
          </a:stretch>
        </p:blipFill>
        <p:spPr>
          <a:xfrm>
            <a:off x="-36513" y="1844824"/>
            <a:ext cx="5908729" cy="3456384"/>
          </a:xfrm>
        </p:spPr>
      </p:pic>
      <p:sp>
        <p:nvSpPr>
          <p:cNvPr id="4" name="Plassholder for lysbildenummer 3">
            <a:extLst>
              <a:ext uri="{FF2B5EF4-FFF2-40B4-BE49-F238E27FC236}">
                <a16:creationId xmlns:a16="http://schemas.microsoft.com/office/drawing/2014/main" id="{E4D4A6EF-AE05-C66C-BB92-B1A3566FFD78}"/>
              </a:ext>
            </a:extLst>
          </p:cNvPr>
          <p:cNvSpPr>
            <a:spLocks noGrp="1"/>
          </p:cNvSpPr>
          <p:nvPr>
            <p:ph type="sldNum" sz="quarter" idx="12"/>
          </p:nvPr>
        </p:nvSpPr>
        <p:spPr/>
        <p:txBody>
          <a:bodyPr/>
          <a:lstStyle/>
          <a:p>
            <a:fld id="{71FC3D63-8603-43E3-9285-1800AE477FF4}" type="slidenum">
              <a:rPr lang="nb-NO" smtClean="0"/>
              <a:pPr/>
              <a:t>4</a:t>
            </a:fld>
            <a:endParaRPr lang="nb-NO"/>
          </a:p>
        </p:txBody>
      </p:sp>
      <p:pic>
        <p:nvPicPr>
          <p:cNvPr id="8" name="Bilde 7">
            <a:extLst>
              <a:ext uri="{FF2B5EF4-FFF2-40B4-BE49-F238E27FC236}">
                <a16:creationId xmlns:a16="http://schemas.microsoft.com/office/drawing/2014/main" id="{9A14272F-8CDC-AAED-F2F6-4C46B15B2465}"/>
              </a:ext>
            </a:extLst>
          </p:cNvPr>
          <p:cNvPicPr>
            <a:picLocks noChangeAspect="1"/>
          </p:cNvPicPr>
          <p:nvPr/>
        </p:nvPicPr>
        <p:blipFill>
          <a:blip r:embed="rId3"/>
          <a:stretch>
            <a:fillRect/>
          </a:stretch>
        </p:blipFill>
        <p:spPr>
          <a:xfrm>
            <a:off x="5794880" y="1628800"/>
            <a:ext cx="3372494" cy="4176464"/>
          </a:xfrm>
          <a:prstGeom prst="rect">
            <a:avLst/>
          </a:prstGeom>
        </p:spPr>
      </p:pic>
    </p:spTree>
    <p:extLst>
      <p:ext uri="{BB962C8B-B14F-4D97-AF65-F5344CB8AC3E}">
        <p14:creationId xmlns:p14="http://schemas.microsoft.com/office/powerpoint/2010/main" val="354154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9B21BD-097D-39C7-23DA-88B5EE99613E}"/>
              </a:ext>
            </a:extLst>
          </p:cNvPr>
          <p:cNvSpPr>
            <a:spLocks noGrp="1"/>
          </p:cNvSpPr>
          <p:nvPr>
            <p:ph type="title"/>
          </p:nvPr>
        </p:nvSpPr>
        <p:spPr>
          <a:xfrm>
            <a:off x="457200" y="274638"/>
            <a:ext cx="8435280" cy="1143000"/>
          </a:xfrm>
        </p:spPr>
        <p:txBody>
          <a:bodyPr>
            <a:normAutofit fontScale="90000"/>
          </a:bodyPr>
          <a:lstStyle/>
          <a:p>
            <a:r>
              <a:rPr lang="nb-NO" dirty="0"/>
              <a:t>Fredrikstad 2023, fatal head-</a:t>
            </a:r>
            <a:r>
              <a:rPr lang="nb-NO" dirty="0" err="1"/>
              <a:t>on</a:t>
            </a:r>
            <a:r>
              <a:rPr lang="nb-NO" dirty="0"/>
              <a:t> </a:t>
            </a:r>
            <a:r>
              <a:rPr lang="nb-NO" dirty="0" err="1"/>
              <a:t>accident</a:t>
            </a:r>
            <a:r>
              <a:rPr lang="nb-NO" dirty="0"/>
              <a:t> </a:t>
            </a:r>
            <a:r>
              <a:rPr lang="nb-NO" dirty="0" err="1"/>
              <a:t>with</a:t>
            </a:r>
            <a:r>
              <a:rPr lang="nb-NO" dirty="0"/>
              <a:t> </a:t>
            </a:r>
            <a:r>
              <a:rPr lang="nb-NO" dirty="0" err="1"/>
              <a:t>two</a:t>
            </a:r>
            <a:r>
              <a:rPr lang="nb-NO" dirty="0"/>
              <a:t> buses, speed 35 km/h </a:t>
            </a:r>
          </a:p>
        </p:txBody>
      </p:sp>
      <p:pic>
        <p:nvPicPr>
          <p:cNvPr id="6" name="Plassholder for innhold 5">
            <a:extLst>
              <a:ext uri="{FF2B5EF4-FFF2-40B4-BE49-F238E27FC236}">
                <a16:creationId xmlns:a16="http://schemas.microsoft.com/office/drawing/2014/main" id="{03B6E7F3-BA3D-2616-AE86-58C0E7DDD8F9}"/>
              </a:ext>
            </a:extLst>
          </p:cNvPr>
          <p:cNvPicPr>
            <a:picLocks noGrp="1" noChangeAspect="1"/>
          </p:cNvPicPr>
          <p:nvPr>
            <p:ph idx="1"/>
          </p:nvPr>
        </p:nvPicPr>
        <p:blipFill>
          <a:blip r:embed="rId2"/>
          <a:stretch>
            <a:fillRect/>
          </a:stretch>
        </p:blipFill>
        <p:spPr>
          <a:xfrm>
            <a:off x="251520" y="1417638"/>
            <a:ext cx="8784976" cy="3456104"/>
          </a:xfrm>
        </p:spPr>
      </p:pic>
      <p:sp>
        <p:nvSpPr>
          <p:cNvPr id="4" name="Plassholder for lysbildenummer 3">
            <a:extLst>
              <a:ext uri="{FF2B5EF4-FFF2-40B4-BE49-F238E27FC236}">
                <a16:creationId xmlns:a16="http://schemas.microsoft.com/office/drawing/2014/main" id="{7B8ABCF5-1B62-1077-B2D8-9182E65C9B46}"/>
              </a:ext>
            </a:extLst>
          </p:cNvPr>
          <p:cNvSpPr>
            <a:spLocks noGrp="1"/>
          </p:cNvSpPr>
          <p:nvPr>
            <p:ph type="sldNum" sz="quarter" idx="12"/>
          </p:nvPr>
        </p:nvSpPr>
        <p:spPr/>
        <p:txBody>
          <a:bodyPr/>
          <a:lstStyle/>
          <a:p>
            <a:fld id="{71FC3D63-8603-43E3-9285-1800AE477FF4}" type="slidenum">
              <a:rPr lang="nb-NO" smtClean="0"/>
              <a:pPr/>
              <a:t>5</a:t>
            </a:fld>
            <a:endParaRPr lang="nb-NO"/>
          </a:p>
        </p:txBody>
      </p:sp>
      <p:pic>
        <p:nvPicPr>
          <p:cNvPr id="8" name="Bilde 7">
            <a:extLst>
              <a:ext uri="{FF2B5EF4-FFF2-40B4-BE49-F238E27FC236}">
                <a16:creationId xmlns:a16="http://schemas.microsoft.com/office/drawing/2014/main" id="{FCC22E72-A00F-EF5B-05ED-AE96F8FA8B85}"/>
              </a:ext>
            </a:extLst>
          </p:cNvPr>
          <p:cNvPicPr>
            <a:picLocks noChangeAspect="1"/>
          </p:cNvPicPr>
          <p:nvPr/>
        </p:nvPicPr>
        <p:blipFill>
          <a:blip r:embed="rId3"/>
          <a:stretch>
            <a:fillRect/>
          </a:stretch>
        </p:blipFill>
        <p:spPr>
          <a:xfrm>
            <a:off x="323528" y="4797152"/>
            <a:ext cx="5112568" cy="2005318"/>
          </a:xfrm>
          <a:prstGeom prst="rect">
            <a:avLst/>
          </a:prstGeom>
        </p:spPr>
      </p:pic>
    </p:spTree>
    <p:extLst>
      <p:ext uri="{BB962C8B-B14F-4D97-AF65-F5344CB8AC3E}">
        <p14:creationId xmlns:p14="http://schemas.microsoft.com/office/powerpoint/2010/main" val="228207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6A74F-ED42-50CD-0790-DE9CAAB3EEFF}"/>
              </a:ext>
            </a:extLst>
          </p:cNvPr>
          <p:cNvSpPr>
            <a:spLocks noGrp="1"/>
          </p:cNvSpPr>
          <p:nvPr>
            <p:ph type="title"/>
          </p:nvPr>
        </p:nvSpPr>
        <p:spPr/>
        <p:txBody>
          <a:bodyPr/>
          <a:lstStyle/>
          <a:p>
            <a:r>
              <a:rPr lang="nb-NO" dirty="0"/>
              <a:t>Summing up </a:t>
            </a:r>
            <a:r>
              <a:rPr lang="nb-NO" dirty="0" err="1"/>
              <a:t>the</a:t>
            </a:r>
            <a:r>
              <a:rPr lang="nb-NO" dirty="0"/>
              <a:t> </a:t>
            </a:r>
            <a:r>
              <a:rPr lang="nb-NO" dirty="0" err="1"/>
              <a:t>background</a:t>
            </a:r>
            <a:r>
              <a:rPr lang="nb-NO" dirty="0"/>
              <a:t>:</a:t>
            </a:r>
          </a:p>
        </p:txBody>
      </p:sp>
      <p:sp>
        <p:nvSpPr>
          <p:cNvPr id="3" name="Plassholder for innhold 2">
            <a:extLst>
              <a:ext uri="{FF2B5EF4-FFF2-40B4-BE49-F238E27FC236}">
                <a16:creationId xmlns:a16="http://schemas.microsoft.com/office/drawing/2014/main" id="{CBA43AD4-555A-BD6F-EBC5-E3DE858DF141}"/>
              </a:ext>
            </a:extLst>
          </p:cNvPr>
          <p:cNvSpPr>
            <a:spLocks noGrp="1"/>
          </p:cNvSpPr>
          <p:nvPr>
            <p:ph idx="1"/>
          </p:nvPr>
        </p:nvSpPr>
        <p:spPr>
          <a:xfrm>
            <a:off x="457200" y="1417638"/>
            <a:ext cx="8229600" cy="5323730"/>
          </a:xfrm>
        </p:spPr>
        <p:txBody>
          <a:bodyPr>
            <a:normAutofit/>
          </a:bodyPr>
          <a:lstStyle/>
          <a:p>
            <a:pPr>
              <a:spcAft>
                <a:spcPts val="1800"/>
              </a:spcAft>
            </a:pPr>
            <a:r>
              <a:rPr lang="nb-NO" dirty="0"/>
              <a:t>Bus drivers have </a:t>
            </a:r>
            <a:r>
              <a:rPr lang="nb-NO" dirty="0" err="1"/>
              <a:t>been</a:t>
            </a:r>
            <a:r>
              <a:rPr lang="nb-NO" dirty="0"/>
              <a:t> </a:t>
            </a:r>
            <a:r>
              <a:rPr lang="nb-NO" dirty="0" err="1"/>
              <a:t>killed</a:t>
            </a:r>
            <a:r>
              <a:rPr lang="nb-NO" dirty="0"/>
              <a:t> in </a:t>
            </a:r>
            <a:r>
              <a:rPr lang="nb-NO" dirty="0" err="1"/>
              <a:t>low</a:t>
            </a:r>
            <a:r>
              <a:rPr lang="nb-NO" dirty="0"/>
              <a:t>-speed </a:t>
            </a:r>
            <a:r>
              <a:rPr lang="nb-NO" dirty="0" err="1"/>
              <a:t>accidents</a:t>
            </a:r>
            <a:r>
              <a:rPr lang="nb-NO" dirty="0"/>
              <a:t>.</a:t>
            </a:r>
          </a:p>
          <a:p>
            <a:pPr>
              <a:spcAft>
                <a:spcPts val="1800"/>
              </a:spcAft>
            </a:pPr>
            <a:r>
              <a:rPr lang="nb-NO" dirty="0"/>
              <a:t>If </a:t>
            </a:r>
            <a:r>
              <a:rPr lang="nb-NO" dirty="0" err="1"/>
              <a:t>two</a:t>
            </a:r>
            <a:r>
              <a:rPr lang="nb-NO" dirty="0"/>
              <a:t> </a:t>
            </a:r>
            <a:r>
              <a:rPr lang="nb-NO" dirty="0" err="1"/>
              <a:t>passenger</a:t>
            </a:r>
            <a:r>
              <a:rPr lang="nb-NO" dirty="0"/>
              <a:t> </a:t>
            </a:r>
            <a:r>
              <a:rPr lang="nb-NO" dirty="0" err="1"/>
              <a:t>cars</a:t>
            </a:r>
            <a:r>
              <a:rPr lang="nb-NO" dirty="0"/>
              <a:t> </a:t>
            </a:r>
            <a:r>
              <a:rPr lang="nb-NO" dirty="0" err="1"/>
              <a:t>had</a:t>
            </a:r>
            <a:r>
              <a:rPr lang="nb-NO" dirty="0"/>
              <a:t> </a:t>
            </a:r>
            <a:r>
              <a:rPr lang="nb-NO" dirty="0" err="1"/>
              <a:t>crashed</a:t>
            </a:r>
            <a:r>
              <a:rPr lang="nb-NO" dirty="0"/>
              <a:t> at </a:t>
            </a:r>
            <a:r>
              <a:rPr lang="nb-NO" dirty="0" err="1"/>
              <a:t>similar</a:t>
            </a:r>
            <a:r>
              <a:rPr lang="nb-NO" dirty="0"/>
              <a:t> speeds, it is </a:t>
            </a:r>
            <a:r>
              <a:rPr lang="nb-NO" dirty="0" err="1"/>
              <a:t>unlikely</a:t>
            </a:r>
            <a:r>
              <a:rPr lang="nb-NO" dirty="0"/>
              <a:t> </a:t>
            </a:r>
            <a:r>
              <a:rPr lang="nb-NO" dirty="0" err="1"/>
              <a:t>that</a:t>
            </a:r>
            <a:r>
              <a:rPr lang="nb-NO" dirty="0"/>
              <a:t> </a:t>
            </a:r>
            <a:r>
              <a:rPr lang="nb-NO" dirty="0" err="1"/>
              <a:t>the</a:t>
            </a:r>
            <a:r>
              <a:rPr lang="nb-NO" dirty="0"/>
              <a:t> </a:t>
            </a:r>
            <a:r>
              <a:rPr lang="nb-NO" dirty="0" err="1"/>
              <a:t>outcome</a:t>
            </a:r>
            <a:r>
              <a:rPr lang="nb-NO" dirty="0"/>
              <a:t> </a:t>
            </a:r>
            <a:r>
              <a:rPr lang="nb-NO" dirty="0" err="1"/>
              <a:t>would</a:t>
            </a:r>
            <a:r>
              <a:rPr lang="nb-NO" dirty="0"/>
              <a:t> have </a:t>
            </a:r>
            <a:r>
              <a:rPr lang="nb-NO" dirty="0" err="1"/>
              <a:t>been</a:t>
            </a:r>
            <a:r>
              <a:rPr lang="nb-NO" dirty="0"/>
              <a:t> fatal.</a:t>
            </a:r>
          </a:p>
          <a:p>
            <a:pPr>
              <a:spcAft>
                <a:spcPts val="1800"/>
              </a:spcAft>
            </a:pPr>
            <a:r>
              <a:rPr lang="nb-NO" dirty="0"/>
              <a:t>The </a:t>
            </a:r>
            <a:r>
              <a:rPr lang="nb-NO" dirty="0" err="1"/>
              <a:t>automotive</a:t>
            </a:r>
            <a:r>
              <a:rPr lang="nb-NO" dirty="0"/>
              <a:t> </a:t>
            </a:r>
            <a:r>
              <a:rPr lang="nb-NO" dirty="0" err="1"/>
              <a:t>industry</a:t>
            </a:r>
            <a:r>
              <a:rPr lang="nb-NO" dirty="0"/>
              <a:t> has </a:t>
            </a:r>
            <a:r>
              <a:rPr lang="nb-NO" dirty="0" err="1"/>
              <a:t>made</a:t>
            </a:r>
            <a:r>
              <a:rPr lang="nb-NO" dirty="0"/>
              <a:t> progress </a:t>
            </a:r>
            <a:r>
              <a:rPr lang="nb-NO" dirty="0" err="1"/>
              <a:t>with</a:t>
            </a:r>
            <a:r>
              <a:rPr lang="nb-NO" dirty="0"/>
              <a:t> </a:t>
            </a:r>
            <a:r>
              <a:rPr lang="nb-NO" dirty="0" err="1"/>
              <a:t>respect</a:t>
            </a:r>
            <a:r>
              <a:rPr lang="nb-NO" dirty="0"/>
              <a:t> to </a:t>
            </a:r>
            <a:r>
              <a:rPr lang="nb-NO" dirty="0" err="1"/>
              <a:t>vehicle</a:t>
            </a:r>
            <a:r>
              <a:rPr lang="nb-NO" dirty="0"/>
              <a:t> </a:t>
            </a:r>
            <a:r>
              <a:rPr lang="nb-NO" dirty="0" err="1"/>
              <a:t>safety</a:t>
            </a:r>
            <a:r>
              <a:rPr lang="nb-NO" dirty="0"/>
              <a:t>, due to </a:t>
            </a:r>
            <a:r>
              <a:rPr lang="nb-NO" dirty="0" err="1"/>
              <a:t>stricter</a:t>
            </a:r>
            <a:r>
              <a:rPr lang="nb-NO" dirty="0"/>
              <a:t> </a:t>
            </a:r>
            <a:r>
              <a:rPr lang="nb-NO" dirty="0" err="1"/>
              <a:t>regulations</a:t>
            </a:r>
            <a:r>
              <a:rPr lang="nb-NO" dirty="0"/>
              <a:t>.</a:t>
            </a:r>
          </a:p>
          <a:p>
            <a:pPr>
              <a:spcAft>
                <a:spcPts val="1800"/>
              </a:spcAft>
            </a:pPr>
            <a:r>
              <a:rPr lang="nb-NO" dirty="0"/>
              <a:t>The </a:t>
            </a:r>
            <a:r>
              <a:rPr lang="nb-NO" dirty="0" err="1"/>
              <a:t>safety</a:t>
            </a:r>
            <a:r>
              <a:rPr lang="nb-NO" dirty="0"/>
              <a:t> </a:t>
            </a:r>
            <a:r>
              <a:rPr lang="nb-NO" dirty="0" err="1"/>
              <a:t>of</a:t>
            </a:r>
            <a:r>
              <a:rPr lang="nb-NO" dirty="0"/>
              <a:t> HV, </a:t>
            </a:r>
            <a:r>
              <a:rPr lang="nb-NO" dirty="0" err="1"/>
              <a:t>especially</a:t>
            </a:r>
            <a:r>
              <a:rPr lang="nb-NO" dirty="0"/>
              <a:t> buses, has not </a:t>
            </a:r>
            <a:r>
              <a:rPr lang="nb-NO" dirty="0" err="1"/>
              <a:t>kept</a:t>
            </a:r>
            <a:r>
              <a:rPr lang="nb-NO" dirty="0"/>
              <a:t> pace.</a:t>
            </a:r>
          </a:p>
          <a:p>
            <a:pPr>
              <a:spcAft>
                <a:spcPts val="1800"/>
              </a:spcAft>
            </a:pPr>
            <a:r>
              <a:rPr lang="nb-NO" dirty="0"/>
              <a:t>Thus, bus </a:t>
            </a:r>
            <a:r>
              <a:rPr lang="nb-NO" dirty="0" err="1"/>
              <a:t>occupants</a:t>
            </a:r>
            <a:r>
              <a:rPr lang="nb-NO" dirty="0"/>
              <a:t> face a </a:t>
            </a:r>
            <a:r>
              <a:rPr lang="nb-NO" dirty="0" err="1"/>
              <a:t>higher</a:t>
            </a:r>
            <a:r>
              <a:rPr lang="nb-NO" dirty="0"/>
              <a:t> </a:t>
            </a:r>
            <a:r>
              <a:rPr lang="nb-NO" dirty="0" err="1"/>
              <a:t>injury</a:t>
            </a:r>
            <a:r>
              <a:rPr lang="nb-NO" dirty="0"/>
              <a:t> risk in </a:t>
            </a:r>
            <a:r>
              <a:rPr lang="nb-NO" dirty="0" err="1"/>
              <a:t>collisions</a:t>
            </a:r>
            <a:r>
              <a:rPr lang="nb-NO" dirty="0"/>
              <a:t>.</a:t>
            </a:r>
          </a:p>
          <a:p>
            <a:pPr>
              <a:spcAft>
                <a:spcPts val="1800"/>
              </a:spcAft>
            </a:pPr>
            <a:r>
              <a:rPr lang="en-US" dirty="0"/>
              <a:t>Norway adopted UN R.29.03 for buses on 01.10.2023</a:t>
            </a:r>
            <a:endParaRPr lang="nb-NO" dirty="0"/>
          </a:p>
          <a:p>
            <a:r>
              <a:rPr lang="nb-NO" dirty="0"/>
              <a:t>This standard </a:t>
            </a:r>
            <a:r>
              <a:rPr lang="nb-NO" dirty="0" err="1"/>
              <a:t>applies</a:t>
            </a:r>
            <a:r>
              <a:rPr lang="nb-NO" dirty="0"/>
              <a:t>, </a:t>
            </a:r>
            <a:r>
              <a:rPr lang="nb-NO" dirty="0" err="1"/>
              <a:t>however</a:t>
            </a:r>
            <a:r>
              <a:rPr lang="nb-NO" dirty="0"/>
              <a:t>, </a:t>
            </a:r>
            <a:r>
              <a:rPr lang="nb-NO" dirty="0" err="1"/>
              <a:t>originally</a:t>
            </a:r>
            <a:r>
              <a:rPr lang="nb-NO" dirty="0"/>
              <a:t> to trucks.</a:t>
            </a:r>
          </a:p>
        </p:txBody>
      </p:sp>
      <p:sp>
        <p:nvSpPr>
          <p:cNvPr id="4" name="Plassholder for lysbildenummer 3">
            <a:extLst>
              <a:ext uri="{FF2B5EF4-FFF2-40B4-BE49-F238E27FC236}">
                <a16:creationId xmlns:a16="http://schemas.microsoft.com/office/drawing/2014/main" id="{E9D8733D-055C-5361-EF1F-344B4AB4964E}"/>
              </a:ext>
            </a:extLst>
          </p:cNvPr>
          <p:cNvSpPr>
            <a:spLocks noGrp="1"/>
          </p:cNvSpPr>
          <p:nvPr>
            <p:ph type="sldNum" sz="quarter" idx="12"/>
          </p:nvPr>
        </p:nvSpPr>
        <p:spPr/>
        <p:txBody>
          <a:bodyPr/>
          <a:lstStyle/>
          <a:p>
            <a:fld id="{71FC3D63-8603-43E3-9285-1800AE477FF4}" type="slidenum">
              <a:rPr lang="nb-NO" smtClean="0"/>
              <a:pPr/>
              <a:t>6</a:t>
            </a:fld>
            <a:endParaRPr lang="nb-NO"/>
          </a:p>
        </p:txBody>
      </p:sp>
    </p:spTree>
    <p:extLst>
      <p:ext uri="{BB962C8B-B14F-4D97-AF65-F5344CB8AC3E}">
        <p14:creationId xmlns:p14="http://schemas.microsoft.com/office/powerpoint/2010/main" val="274632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21D88-0E0E-35AB-4150-29E6B55F4FDE}"/>
              </a:ext>
            </a:extLst>
          </p:cNvPr>
          <p:cNvSpPr>
            <a:spLocks noGrp="1"/>
          </p:cNvSpPr>
          <p:nvPr>
            <p:ph type="title"/>
          </p:nvPr>
        </p:nvSpPr>
        <p:spPr/>
        <p:txBody>
          <a:bodyPr/>
          <a:lstStyle/>
          <a:p>
            <a:r>
              <a:rPr lang="nb-NO" dirty="0"/>
              <a:t>Main </a:t>
            </a:r>
            <a:r>
              <a:rPr lang="nb-NO" dirty="0" err="1"/>
              <a:t>objectives</a:t>
            </a:r>
            <a:r>
              <a:rPr lang="nb-NO" dirty="0"/>
              <a:t>:</a:t>
            </a:r>
          </a:p>
        </p:txBody>
      </p:sp>
      <p:sp>
        <p:nvSpPr>
          <p:cNvPr id="3" name="Plassholder for innhold 2">
            <a:extLst>
              <a:ext uri="{FF2B5EF4-FFF2-40B4-BE49-F238E27FC236}">
                <a16:creationId xmlns:a16="http://schemas.microsoft.com/office/drawing/2014/main" id="{3C895ECF-4423-A7F4-ED1F-3D7C065AFA01}"/>
              </a:ext>
            </a:extLst>
          </p:cNvPr>
          <p:cNvSpPr>
            <a:spLocks noGrp="1"/>
          </p:cNvSpPr>
          <p:nvPr>
            <p:ph idx="1"/>
          </p:nvPr>
        </p:nvSpPr>
        <p:spPr>
          <a:xfrm>
            <a:off x="457200" y="1196752"/>
            <a:ext cx="8229600" cy="5184576"/>
          </a:xfrm>
        </p:spPr>
        <p:txBody>
          <a:bodyPr>
            <a:normAutofit/>
          </a:bodyPr>
          <a:lstStyle/>
          <a:p>
            <a:r>
              <a:rPr lang="en-US" dirty="0"/>
              <a:t>To conduct an analysis of collision safety in buses, particularly focusing on how well the driver (and other road users) are protected, in case of collision, and to assess possible solutions.</a:t>
            </a:r>
            <a:endParaRPr lang="nb-NO" dirty="0"/>
          </a:p>
        </p:txBody>
      </p:sp>
      <p:sp>
        <p:nvSpPr>
          <p:cNvPr id="4" name="Plassholder for lysbildenummer 3">
            <a:extLst>
              <a:ext uri="{FF2B5EF4-FFF2-40B4-BE49-F238E27FC236}">
                <a16:creationId xmlns:a16="http://schemas.microsoft.com/office/drawing/2014/main" id="{8234C5AA-226E-CF7F-2B54-75A5C8784E12}"/>
              </a:ext>
            </a:extLst>
          </p:cNvPr>
          <p:cNvSpPr>
            <a:spLocks noGrp="1"/>
          </p:cNvSpPr>
          <p:nvPr>
            <p:ph type="sldNum" sz="quarter" idx="12"/>
          </p:nvPr>
        </p:nvSpPr>
        <p:spPr/>
        <p:txBody>
          <a:bodyPr/>
          <a:lstStyle/>
          <a:p>
            <a:fld id="{71FC3D63-8603-43E3-9285-1800AE477FF4}" type="slidenum">
              <a:rPr lang="nb-NO" smtClean="0"/>
              <a:pPr/>
              <a:t>7</a:t>
            </a:fld>
            <a:endParaRPr lang="nb-NO"/>
          </a:p>
        </p:txBody>
      </p:sp>
      <p:pic>
        <p:nvPicPr>
          <p:cNvPr id="5" name="Bilde 4">
            <a:extLst>
              <a:ext uri="{FF2B5EF4-FFF2-40B4-BE49-F238E27FC236}">
                <a16:creationId xmlns:a16="http://schemas.microsoft.com/office/drawing/2014/main" id="{86CEB349-3174-4016-C61C-08F8A2BB8592}"/>
              </a:ext>
            </a:extLst>
          </p:cNvPr>
          <p:cNvPicPr>
            <a:picLocks noChangeAspect="1"/>
          </p:cNvPicPr>
          <p:nvPr/>
        </p:nvPicPr>
        <p:blipFill>
          <a:blip r:embed="rId2"/>
          <a:stretch>
            <a:fillRect/>
          </a:stretch>
        </p:blipFill>
        <p:spPr>
          <a:xfrm>
            <a:off x="225729" y="2792803"/>
            <a:ext cx="8692541" cy="3670479"/>
          </a:xfrm>
          <a:prstGeom prst="rect">
            <a:avLst/>
          </a:prstGeom>
        </p:spPr>
      </p:pic>
    </p:spTree>
    <p:extLst>
      <p:ext uri="{BB962C8B-B14F-4D97-AF65-F5344CB8AC3E}">
        <p14:creationId xmlns:p14="http://schemas.microsoft.com/office/powerpoint/2010/main" val="417113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F62BEE-E3A9-1D4A-3411-CDCCBE9ED083}"/>
              </a:ext>
            </a:extLst>
          </p:cNvPr>
          <p:cNvSpPr>
            <a:spLocks noGrp="1"/>
          </p:cNvSpPr>
          <p:nvPr>
            <p:ph type="title"/>
          </p:nvPr>
        </p:nvSpPr>
        <p:spPr/>
        <p:txBody>
          <a:bodyPr/>
          <a:lstStyle/>
          <a:p>
            <a:r>
              <a:rPr lang="nb-NO" dirty="0" err="1"/>
              <a:t>Structure</a:t>
            </a:r>
            <a:r>
              <a:rPr lang="nb-NO" dirty="0"/>
              <a:t> </a:t>
            </a:r>
            <a:r>
              <a:rPr lang="nb-NO" dirty="0" err="1"/>
              <a:t>of</a:t>
            </a:r>
            <a:r>
              <a:rPr lang="nb-NO" dirty="0"/>
              <a:t> </a:t>
            </a:r>
            <a:r>
              <a:rPr lang="nb-NO" dirty="0" err="1"/>
              <a:t>our</a:t>
            </a:r>
            <a:r>
              <a:rPr lang="nb-NO" dirty="0"/>
              <a:t> </a:t>
            </a:r>
            <a:r>
              <a:rPr lang="nb-NO" dirty="0" err="1"/>
              <a:t>main</a:t>
            </a:r>
            <a:r>
              <a:rPr lang="nb-NO" dirty="0"/>
              <a:t> report:</a:t>
            </a:r>
          </a:p>
        </p:txBody>
      </p:sp>
      <p:sp>
        <p:nvSpPr>
          <p:cNvPr id="3" name="Plassholder for innhold 2">
            <a:extLst>
              <a:ext uri="{FF2B5EF4-FFF2-40B4-BE49-F238E27FC236}">
                <a16:creationId xmlns:a16="http://schemas.microsoft.com/office/drawing/2014/main" id="{FF43068A-A043-A759-305B-1755A28F33F4}"/>
              </a:ext>
            </a:extLst>
          </p:cNvPr>
          <p:cNvSpPr>
            <a:spLocks noGrp="1"/>
          </p:cNvSpPr>
          <p:nvPr>
            <p:ph idx="1"/>
          </p:nvPr>
        </p:nvSpPr>
        <p:spPr>
          <a:xfrm>
            <a:off x="277180" y="1268760"/>
            <a:ext cx="8589640" cy="4945037"/>
          </a:xfrm>
        </p:spPr>
        <p:txBody>
          <a:bodyPr/>
          <a:lstStyle/>
          <a:p>
            <a:pPr>
              <a:spcBef>
                <a:spcPts val="600"/>
              </a:spcBef>
              <a:spcAft>
                <a:spcPts val="600"/>
              </a:spcAft>
            </a:pPr>
            <a:endParaRPr lang="en-GB" sz="1800" b="1"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Part A: Description of the scope of the problem of bus accidents in Europe, including deficiencies in current bus front designs’ protection of the bus driver in collisions. </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marL="882900" lvl="1" indent="-342900">
              <a:spcBef>
                <a:spcPts val="600"/>
              </a:spcBef>
              <a:buFont typeface="+mj-lt"/>
              <a:buAutoNum type="arabicParenR"/>
            </a:pPr>
            <a:r>
              <a:rPr lang="en-GB" sz="1400" b="1" dirty="0">
                <a:effectLst/>
                <a:latin typeface="Calibri" panose="020F0502020204030204" pitchFamily="34" charset="0"/>
                <a:ea typeface="Arial" panose="020B0604020202020204" pitchFamily="34" charset="0"/>
                <a:cs typeface="Times New Roman" panose="02020603050405020304" pitchFamily="18" charset="0"/>
              </a:rPr>
              <a:t>Analysis and comparison of bus accidents </a:t>
            </a:r>
            <a:r>
              <a:rPr lang="en-GB" sz="1400" dirty="0">
                <a:effectLst/>
                <a:latin typeface="Calibri" panose="020F0502020204030204" pitchFamily="34" charset="0"/>
                <a:ea typeface="Arial" panose="020B0604020202020204" pitchFamily="34" charset="0"/>
                <a:cs typeface="Times New Roman" panose="02020603050405020304" pitchFamily="18" charset="0"/>
              </a:rPr>
              <a:t>and factors influencing the severity of bus accidents across countries.</a:t>
            </a:r>
            <a:endParaRPr lang="nb-NO" sz="1400" dirty="0">
              <a:effectLst/>
              <a:latin typeface="Calibri" panose="020F0502020204030204" pitchFamily="34" charset="0"/>
              <a:ea typeface="Arial" panose="020B0604020202020204" pitchFamily="34" charset="0"/>
              <a:cs typeface="Times New Roman" panose="02020603050405020304" pitchFamily="18" charset="0"/>
            </a:endParaRPr>
          </a:p>
          <a:p>
            <a:pPr marL="882900" lvl="1" indent="-342900">
              <a:spcAft>
                <a:spcPts val="600"/>
              </a:spcAft>
              <a:buFont typeface="+mj-lt"/>
              <a:buAutoNum type="arabicParenR"/>
            </a:pPr>
            <a:r>
              <a:rPr lang="en-GB" sz="1400" b="1" dirty="0">
                <a:effectLst/>
                <a:latin typeface="Calibri" panose="020F0502020204030204" pitchFamily="34" charset="0"/>
                <a:ea typeface="Arial" panose="020B0604020202020204" pitchFamily="34" charset="0"/>
                <a:cs typeface="Times New Roman" panose="02020603050405020304" pitchFamily="18" charset="0"/>
              </a:rPr>
              <a:t>Descriptions of deficiencies </a:t>
            </a:r>
            <a:r>
              <a:rPr lang="en-GB" sz="1400" dirty="0">
                <a:effectLst/>
                <a:latin typeface="Calibri" panose="020F0502020204030204" pitchFamily="34" charset="0"/>
                <a:ea typeface="Arial" panose="020B0604020202020204" pitchFamily="34" charset="0"/>
                <a:cs typeface="Times New Roman" panose="02020603050405020304" pitchFamily="18" charset="0"/>
              </a:rPr>
              <a:t>in current bus front designs.</a:t>
            </a:r>
            <a:endParaRPr lang="nb-NO" sz="1400"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endParaRPr lang="en-GB" sz="1800" b="1" dirty="0">
              <a:effectLst/>
              <a:latin typeface="Calibri" panose="020F0502020204030204" pitchFamily="34" charset="0"/>
              <a:ea typeface="Arial" panose="020B0604020202020204" pitchFamily="34" charset="0"/>
              <a:cs typeface="Times New Roman" panose="02020603050405020304" pitchFamily="18" charset="0"/>
            </a:endParaRPr>
          </a:p>
          <a:p>
            <a:pPr>
              <a:spcBef>
                <a:spcPts val="600"/>
              </a:spcBef>
              <a:spcAft>
                <a:spcPts val="600"/>
              </a:spcAft>
            </a:pPr>
            <a:r>
              <a:rPr lang="en-GB" sz="1800" b="1" dirty="0">
                <a:effectLst/>
                <a:latin typeface="Calibri" panose="020F0502020204030204" pitchFamily="34" charset="0"/>
                <a:ea typeface="Arial" panose="020B0604020202020204" pitchFamily="34" charset="0"/>
                <a:cs typeface="Times New Roman" panose="02020603050405020304" pitchFamily="18" charset="0"/>
              </a:rPr>
              <a:t>Part B: Description of possible solutions to reduce bus accidents, including a new model for bus front design, aiming to increase the collision protection of bus drivers.</a:t>
            </a:r>
            <a:endParaRPr lang="nb-NO" sz="1800" dirty="0">
              <a:effectLst/>
              <a:latin typeface="Calibri" panose="020F0502020204030204" pitchFamily="34" charset="0"/>
              <a:ea typeface="Arial" panose="020B0604020202020204" pitchFamily="34" charset="0"/>
              <a:cs typeface="Times New Roman" panose="02020603050405020304" pitchFamily="18" charset="0"/>
            </a:endParaRPr>
          </a:p>
          <a:p>
            <a:pPr marL="882900" lvl="1" indent="-342900">
              <a:spcBef>
                <a:spcPts val="600"/>
              </a:spcBef>
              <a:buFont typeface="+mj-lt"/>
              <a:buAutoNum type="arabicParenR" startAt="3"/>
            </a:pPr>
            <a:r>
              <a:rPr lang="en-GB" sz="1400" b="1" dirty="0">
                <a:effectLst/>
                <a:latin typeface="Calibri" panose="020F0502020204030204" pitchFamily="34" charset="0"/>
                <a:ea typeface="Arial" panose="020B0604020202020204" pitchFamily="34" charset="0"/>
                <a:cs typeface="Times New Roman" panose="02020603050405020304" pitchFamily="18" charset="0"/>
              </a:rPr>
              <a:t>Presentation of measures </a:t>
            </a:r>
            <a:r>
              <a:rPr lang="en-GB" sz="1400" dirty="0">
                <a:effectLst/>
                <a:latin typeface="Calibri" panose="020F0502020204030204" pitchFamily="34" charset="0"/>
                <a:ea typeface="Arial" panose="020B0604020202020204" pitchFamily="34" charset="0"/>
                <a:cs typeface="Times New Roman" panose="02020603050405020304" pitchFamily="18" charset="0"/>
              </a:rPr>
              <a:t>to improve collision safety in buses.</a:t>
            </a:r>
            <a:endParaRPr lang="nb-NO" sz="1400" dirty="0">
              <a:effectLst/>
              <a:latin typeface="Calibri" panose="020F0502020204030204" pitchFamily="34" charset="0"/>
              <a:ea typeface="Arial" panose="020B0604020202020204" pitchFamily="34" charset="0"/>
              <a:cs typeface="Times New Roman" panose="02020603050405020304" pitchFamily="18" charset="0"/>
            </a:endParaRPr>
          </a:p>
          <a:p>
            <a:pPr marL="882900" lvl="1" indent="-342900">
              <a:spcAft>
                <a:spcPts val="600"/>
              </a:spcAft>
              <a:buFont typeface="+mj-lt"/>
              <a:buAutoNum type="arabicParenR" startAt="3"/>
            </a:pPr>
            <a:r>
              <a:rPr lang="en-GB" sz="1400" b="1" dirty="0">
                <a:effectLst/>
                <a:latin typeface="Calibri" panose="020F0502020204030204" pitchFamily="34" charset="0"/>
                <a:ea typeface="Arial" panose="020B0604020202020204" pitchFamily="34" charset="0"/>
                <a:cs typeface="Times New Roman" panose="02020603050405020304" pitchFamily="18" charset="0"/>
              </a:rPr>
              <a:t>Assessment of the benefits and costs</a:t>
            </a:r>
            <a:r>
              <a:rPr lang="en-GB" sz="1400" dirty="0">
                <a:effectLst/>
                <a:latin typeface="Calibri" panose="020F0502020204030204" pitchFamily="34" charset="0"/>
                <a:ea typeface="Arial" panose="020B0604020202020204" pitchFamily="34" charset="0"/>
                <a:cs typeface="Times New Roman" panose="02020603050405020304" pitchFamily="18" charset="0"/>
              </a:rPr>
              <a:t> of the suggested measures for improving collision safety in buses and the expected developments over time.</a:t>
            </a:r>
            <a:endParaRPr lang="nb-NO" sz="1400" dirty="0">
              <a:effectLst/>
              <a:latin typeface="Calibri" panose="020F0502020204030204" pitchFamily="34" charset="0"/>
              <a:ea typeface="Arial" panose="020B0604020202020204" pitchFamily="34" charset="0"/>
              <a:cs typeface="Times New Roman" panose="02020603050405020304" pitchFamily="18" charset="0"/>
            </a:endParaRPr>
          </a:p>
          <a:p>
            <a:endParaRPr lang="nb-NO" dirty="0"/>
          </a:p>
        </p:txBody>
      </p:sp>
      <p:sp>
        <p:nvSpPr>
          <p:cNvPr id="4" name="Plassholder for lysbildenummer 3">
            <a:extLst>
              <a:ext uri="{FF2B5EF4-FFF2-40B4-BE49-F238E27FC236}">
                <a16:creationId xmlns:a16="http://schemas.microsoft.com/office/drawing/2014/main" id="{5BE0DFE0-F030-8249-6762-96851E11C1DB}"/>
              </a:ext>
            </a:extLst>
          </p:cNvPr>
          <p:cNvSpPr>
            <a:spLocks noGrp="1"/>
          </p:cNvSpPr>
          <p:nvPr>
            <p:ph type="sldNum" sz="quarter" idx="12"/>
          </p:nvPr>
        </p:nvSpPr>
        <p:spPr/>
        <p:txBody>
          <a:bodyPr/>
          <a:lstStyle/>
          <a:p>
            <a:fld id="{71FC3D63-8603-43E3-9285-1800AE477FF4}" type="slidenum">
              <a:rPr lang="nb-NO" smtClean="0"/>
              <a:pPr/>
              <a:t>8</a:t>
            </a:fld>
            <a:endParaRPr lang="nb-NO"/>
          </a:p>
        </p:txBody>
      </p:sp>
    </p:spTree>
    <p:extLst>
      <p:ext uri="{BB962C8B-B14F-4D97-AF65-F5344CB8AC3E}">
        <p14:creationId xmlns:p14="http://schemas.microsoft.com/office/powerpoint/2010/main" val="76146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E2353E-0ACB-DDCE-29D9-1F671CE981A4}"/>
              </a:ext>
            </a:extLst>
          </p:cNvPr>
          <p:cNvSpPr>
            <a:spLocks noGrp="1"/>
          </p:cNvSpPr>
          <p:nvPr>
            <p:ph type="title"/>
          </p:nvPr>
        </p:nvSpPr>
        <p:spPr>
          <a:xfrm>
            <a:off x="457200" y="274638"/>
            <a:ext cx="8435280" cy="1143000"/>
          </a:xfrm>
        </p:spPr>
        <p:txBody>
          <a:bodyPr anchor="ctr">
            <a:normAutofit/>
          </a:bodyPr>
          <a:lstStyle/>
          <a:p>
            <a:pPr>
              <a:lnSpc>
                <a:spcPct val="90000"/>
              </a:lnSpc>
            </a:pPr>
            <a:r>
              <a:rPr lang="en-US" sz="3700" dirty="0"/>
              <a:t>Overview of bus accidents in Europe, based on the CARE-database 2013-22:</a:t>
            </a:r>
            <a:endParaRPr lang="nb-NO" sz="3700" dirty="0"/>
          </a:p>
        </p:txBody>
      </p:sp>
      <p:pic>
        <p:nvPicPr>
          <p:cNvPr id="6" name="Plassholder for innhold 5" descr="Et bilde som inneholder tekst, skjermbilde, Font, nummer&#10;&#10;Automatisk generert beskrivelse">
            <a:extLst>
              <a:ext uri="{FF2B5EF4-FFF2-40B4-BE49-F238E27FC236}">
                <a16:creationId xmlns:a16="http://schemas.microsoft.com/office/drawing/2014/main" id="{70A93A06-38F0-0902-A1FD-3221650B18D4}"/>
              </a:ext>
            </a:extLst>
          </p:cNvPr>
          <p:cNvPicPr>
            <a:picLocks noGrp="1" noChangeAspect="1"/>
          </p:cNvPicPr>
          <p:nvPr>
            <p:ph idx="1"/>
          </p:nvPr>
        </p:nvPicPr>
        <p:blipFill>
          <a:blip r:embed="rId3"/>
          <a:stretch>
            <a:fillRect/>
          </a:stretch>
        </p:blipFill>
        <p:spPr>
          <a:xfrm>
            <a:off x="457200" y="2381854"/>
            <a:ext cx="8229600" cy="2962654"/>
          </a:xfrm>
          <a:noFill/>
        </p:spPr>
      </p:pic>
      <p:sp>
        <p:nvSpPr>
          <p:cNvPr id="4" name="Plassholder for lysbildenummer 3">
            <a:extLst>
              <a:ext uri="{FF2B5EF4-FFF2-40B4-BE49-F238E27FC236}">
                <a16:creationId xmlns:a16="http://schemas.microsoft.com/office/drawing/2014/main" id="{C9F40EE0-077D-4976-3802-A4CB6A7E595E}"/>
              </a:ext>
            </a:extLst>
          </p:cNvPr>
          <p:cNvSpPr>
            <a:spLocks noGrp="1"/>
          </p:cNvSpPr>
          <p:nvPr>
            <p:ph type="sldNum" sz="quarter" idx="12"/>
          </p:nvPr>
        </p:nvSpPr>
        <p:spPr>
          <a:xfrm>
            <a:off x="5785792" y="6545237"/>
            <a:ext cx="442392" cy="268139"/>
          </a:xfrm>
        </p:spPr>
        <p:txBody>
          <a:bodyPr anchor="ctr">
            <a:normAutofit/>
          </a:bodyPr>
          <a:lstStyle/>
          <a:p>
            <a:pPr>
              <a:spcAft>
                <a:spcPts val="600"/>
              </a:spcAft>
            </a:pPr>
            <a:fld id="{71FC3D63-8603-43E3-9285-1800AE477FF4}" type="slidenum">
              <a:rPr lang="nb-NO" smtClean="0"/>
              <a:pPr>
                <a:spcAft>
                  <a:spcPts val="600"/>
                </a:spcAft>
              </a:pPr>
              <a:t>9</a:t>
            </a:fld>
            <a:endParaRPr lang="nb-NO"/>
          </a:p>
        </p:txBody>
      </p:sp>
      <p:sp>
        <p:nvSpPr>
          <p:cNvPr id="8" name="TekstSylinder 7">
            <a:extLst>
              <a:ext uri="{FF2B5EF4-FFF2-40B4-BE49-F238E27FC236}">
                <a16:creationId xmlns:a16="http://schemas.microsoft.com/office/drawing/2014/main" id="{F80C5670-0A8C-C9C9-2614-BFD9328B50C4}"/>
              </a:ext>
            </a:extLst>
          </p:cNvPr>
          <p:cNvSpPr txBox="1"/>
          <p:nvPr/>
        </p:nvSpPr>
        <p:spPr>
          <a:xfrm>
            <a:off x="461375" y="5939392"/>
            <a:ext cx="8066513" cy="369332"/>
          </a:xfrm>
          <a:prstGeom prst="rect">
            <a:avLst/>
          </a:prstGeom>
          <a:noFill/>
        </p:spPr>
        <p:txBody>
          <a:bodyPr wrap="square">
            <a:spAutoFit/>
          </a:bodyPr>
          <a:lstStyle/>
          <a:p>
            <a:r>
              <a:rPr lang="en-US" b="1" dirty="0"/>
              <a:t>Buses/coaches in crashes account for 2% of all road fatalities in the EU.</a:t>
            </a:r>
            <a:endParaRPr lang="nb-NO" dirty="0"/>
          </a:p>
        </p:txBody>
      </p:sp>
    </p:spTree>
    <p:extLst>
      <p:ext uri="{BB962C8B-B14F-4D97-AF65-F5344CB8AC3E}">
        <p14:creationId xmlns:p14="http://schemas.microsoft.com/office/powerpoint/2010/main" val="2534613534"/>
      </p:ext>
    </p:extLst>
  </p:cSld>
  <p:clrMapOvr>
    <a:masterClrMapping/>
  </p:clrMapOvr>
</p:sld>
</file>

<file path=ppt/theme/theme1.xml><?xml version="1.0" encoding="utf-8"?>
<a:theme xmlns:a="http://schemas.openxmlformats.org/drawingml/2006/main" name="Office-tema">
  <a:themeElements>
    <a:clrScheme name="TØI">
      <a:dk1>
        <a:sysClr val="windowText" lastClr="000000"/>
      </a:dk1>
      <a:lt1>
        <a:sysClr val="window" lastClr="FFFFFF"/>
      </a:lt1>
      <a:dk2>
        <a:srgbClr val="7B715E"/>
      </a:dk2>
      <a:lt2>
        <a:srgbClr val="E7E5E1"/>
      </a:lt2>
      <a:accent1>
        <a:srgbClr val="3F868D"/>
      </a:accent1>
      <a:accent2>
        <a:srgbClr val="C5CC8E"/>
      </a:accent2>
      <a:accent3>
        <a:srgbClr val="D3741C"/>
      </a:accent3>
      <a:accent4>
        <a:srgbClr val="FFE271"/>
      </a:accent4>
      <a:accent5>
        <a:srgbClr val="8BC9DD"/>
      </a:accent5>
      <a:accent6>
        <a:srgbClr val="336699"/>
      </a:accent6>
      <a:hlink>
        <a:srgbClr val="336699"/>
      </a:hlink>
      <a:folHlink>
        <a:srgbClr val="777777"/>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8" id="{23940505-4524-4397-8EDD-E6B0AB84B765}" vid="{0F7FDF79-01D9-4C42-8198-B5D2B90A62B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20" ma:contentTypeDescription="Create a new document." ma:contentTypeScope="" ma:versionID="8bda90588dd6c335b37361152779e204">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59377319ba133a51200161d4574cec6b"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4B2AF-1D7B-457E-B78B-8E56878B1E0B}">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234D0739-8266-4443-B17B-A05B5EFF7CDB}">
  <ds:schemaRefs>
    <ds:schemaRef ds:uri="http://schemas.microsoft.com/sharepoint/v3/contenttype/forms"/>
  </ds:schemaRefs>
</ds:datastoreItem>
</file>

<file path=customXml/itemProps3.xml><?xml version="1.0" encoding="utf-8"?>
<ds:datastoreItem xmlns:ds="http://schemas.openxmlformats.org/officeDocument/2006/customXml" ds:itemID="{F88F8BEE-AE4E-45E8-BC31-A0B449B38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TØI-PPT-mal-eng</Template>
  <TotalTime>13111</TotalTime>
  <Words>2516</Words>
  <Application>Microsoft Office PowerPoint</Application>
  <PresentationFormat>On-screen Show (4:3)</PresentationFormat>
  <Paragraphs>146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Office-tema</vt:lpstr>
      <vt:lpstr>Crashworthiness of buses:  Analysis of European data and suggestions for improvements</vt:lpstr>
      <vt:lpstr>Short introduction:</vt:lpstr>
      <vt:lpstr>Background: Nafstad 2017: Fatal head on accident with two buses colliding at 34 km/h</vt:lpstr>
      <vt:lpstr>Tangen 2021: Fatal head on accident with two buses, around 35- 50 km/h</vt:lpstr>
      <vt:lpstr>Fredrikstad 2023, fatal head-on accident with two buses, speed 35 km/h </vt:lpstr>
      <vt:lpstr>Summing up the background:</vt:lpstr>
      <vt:lpstr>Main objectives:</vt:lpstr>
      <vt:lpstr>Structure of our main report:</vt:lpstr>
      <vt:lpstr>Overview of bus accidents in Europe, based on the CARE-database 2013-22:</vt:lpstr>
      <vt:lpstr>How many bus driver KSIs could hypotethically have been avoided, or reduced with improved collision protection? </vt:lpstr>
      <vt:lpstr>Deficiencies in current bus front designs:</vt:lpstr>
      <vt:lpstr>The Impact energy of each of these three accidents was estimated based on the information given by the reports of the accidentology. </vt:lpstr>
      <vt:lpstr>Measures to improve collision safety in buses:</vt:lpstr>
      <vt:lpstr>The “bus front improvement model”</vt:lpstr>
      <vt:lpstr>The “bus front improvement model”</vt:lpstr>
      <vt:lpstr>Assessment of benefits and costs</vt:lpstr>
      <vt:lpstr>Vision Zero and Safe System</vt:lpstr>
      <vt:lpstr>The reports in the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Tor-Olav Nævestad</dc:creator>
  <cp:lastModifiedBy>Armando Serrano Lombillo</cp:lastModifiedBy>
  <cp:revision>116</cp:revision>
  <cp:lastPrinted>2022-11-16T09:06:05Z</cp:lastPrinted>
  <dcterms:created xsi:type="dcterms:W3CDTF">2022-08-21T17:43:58Z</dcterms:created>
  <dcterms:modified xsi:type="dcterms:W3CDTF">2025-04-29T14:02:22Z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eae731-f11e-4017-952e-3dce43580afc_Enabled">
    <vt:lpwstr>true</vt:lpwstr>
  </property>
  <property fmtid="{D5CDD505-2E9C-101B-9397-08002B2CF9AE}" pid="3" name="MSIP_Label_86eae731-f11e-4017-952e-3dce43580afc_SetDate">
    <vt:lpwstr>2025-04-25T12:45:36Z</vt:lpwstr>
  </property>
  <property fmtid="{D5CDD505-2E9C-101B-9397-08002B2CF9AE}" pid="4" name="MSIP_Label_86eae731-f11e-4017-952e-3dce43580afc_Method">
    <vt:lpwstr>Privileged</vt:lpwstr>
  </property>
  <property fmtid="{D5CDD505-2E9C-101B-9397-08002B2CF9AE}" pid="5" name="MSIP_Label_86eae731-f11e-4017-952e-3dce43580afc_Name">
    <vt:lpwstr>Public-new</vt:lpwstr>
  </property>
  <property fmtid="{D5CDD505-2E9C-101B-9397-08002B2CF9AE}" pid="6" name="MSIP_Label_86eae731-f11e-4017-952e-3dce43580afc_SiteId">
    <vt:lpwstr>38856954-ed55-49f7-8bdd-738ffbbfd390</vt:lpwstr>
  </property>
  <property fmtid="{D5CDD505-2E9C-101B-9397-08002B2CF9AE}" pid="7" name="MSIP_Label_86eae731-f11e-4017-952e-3dce43580afc_ActionId">
    <vt:lpwstr>5a146c72-f718-4cb1-ae5a-c5d0eaf6bab8</vt:lpwstr>
  </property>
  <property fmtid="{D5CDD505-2E9C-101B-9397-08002B2CF9AE}" pid="8" name="MSIP_Label_86eae731-f11e-4017-952e-3dce43580afc_ContentBits">
    <vt:lpwstr>0</vt:lpwstr>
  </property>
  <property fmtid="{D5CDD505-2E9C-101B-9397-08002B2CF9AE}" pid="9" name="ContentTypeId">
    <vt:lpwstr>0x0101003B8422D08C252547BB1CFA7F78E2CB83</vt:lpwstr>
  </property>
  <property fmtid="{D5CDD505-2E9C-101B-9397-08002B2CF9AE}" pid="10" name="Office_x0020_of_x0020_Origin">
    <vt:lpwstr/>
  </property>
  <property fmtid="{D5CDD505-2E9C-101B-9397-08002B2CF9AE}" pid="11" name="MediaServiceImageTags">
    <vt:lpwstr/>
  </property>
  <property fmtid="{D5CDD505-2E9C-101B-9397-08002B2CF9AE}" pid="12" name="gba66df640194346a5267c50f24d4797">
    <vt:lpwstr/>
  </property>
  <property fmtid="{D5CDD505-2E9C-101B-9397-08002B2CF9AE}" pid="13" name="Office of Origin">
    <vt:lpwstr/>
  </property>
</Properties>
</file>