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D279FF-895F-4EC7-B35C-C95AA7CA5162}" v="2" dt="2025-01-31T07:51:03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A1567-827E-BBC8-0745-EF647D41D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4D794A-A851-4FEC-1F47-1EEA951C8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A0CBC3-6804-77D3-9437-9CE8D153F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110D9A-332A-5B4D-93A0-C09ABB61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29AC7D-34E8-C49C-F26C-BD37937E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08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EE10B-D532-403D-50B3-B84337FAF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BA20C0-274E-7997-734F-A8EF10855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0EBF53-6FC7-3E67-0E54-AAFC69B6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14065D-84C7-8568-3261-52E741B0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DF710B-A856-7C1D-6E8C-FA167A2A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5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8ECA69-79C9-CCC5-C525-33A27C56B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4A5B60-F5CA-5E00-9230-6B3631027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355A72-783B-B564-3F7D-39F37C9F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CCD77D-FE79-3386-0B84-3467D9FB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702306-4370-6AF3-B509-A9E89B4A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A462F-4DF9-4856-8984-ED617121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377913-B9FF-1CFF-901B-E7590BE90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9F3A6B-EE23-92EA-75F9-F64C6312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3CA6F6-A170-DF3B-F533-478778160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1234B4-5CF7-A16F-C9FF-F7ACB4C9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4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9A22BD-0161-8B01-05CE-E5FFE755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E51742-4068-9332-09DC-E308C38EA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7AF405-E9AE-33A4-AD09-9585E19B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6BBE21-2DC6-2AD8-3D68-051B2247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42716-FDB8-1DF6-DE03-66D37F95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52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20137-CA49-4AD1-C019-123769593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D60350-2CF2-8727-02A1-9454D87BD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61503C-2FDE-1AE1-1D14-7B7EDA0DE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0D1ADA-5887-CD9B-921E-1252D3B4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F6B07A-DB29-8DD7-766E-301B3188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C36DF2-DA49-757C-17B8-55B0AEDF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8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690E8-4038-C802-1E40-6B664CD2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E6DE80-A251-3BBB-D827-4AE59B1CC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82A613-700D-E19D-C85C-0DA2FD25A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530A312-0EC1-2088-4AF9-71A530789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D50A46D-0FDA-9FC0-2B12-1BDBA4D2B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21B3595-2622-C435-B3F0-49A6BDD4B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B81266D-7ABB-FE46-D070-8D9151F08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8EA295-130B-0D1F-D75E-2CA2C3D7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75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0962B-2AEA-BB88-E624-45CC39A5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CFED87-1AB5-3F45-EFE1-99EF3CA14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19BFB0-D13A-9DD3-25DF-01BAE214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B160E4-7510-497E-833A-AE552936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32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9293B21-7968-4787-4F09-350C70C9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8E0E90-7031-E705-59F3-A01288D3E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EAC3CC-6DE9-DF4A-A09F-634E902F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41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E4B71-419A-E6AD-DEC2-7721C5C1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40DDB9-D411-35C4-91AB-C93850E34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EFC177-7971-BFFA-8D3E-7AF9FE1BB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11ED00-2360-FE27-A6F7-E56FF957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A654C2-0B65-B230-D7D8-7ABAD602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AA4062-53EF-BB5A-D9EA-C90AF1C4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6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CFD4FE-ED79-202F-409C-CB8845A37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FEC59C-3312-FE4B-CCA6-3C833DDA90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1C290F-8128-E324-F57E-24AAC481A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D0E5B5-AC00-EEAE-37AD-61A21115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35E7C6-3B51-5258-EA77-B1C5C2BC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6F0E85-BF01-A630-32B7-524A82BB1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5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84B79E-A760-9552-52C8-1417BE220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D6BE9A-3D94-903F-D6E7-501B8C92F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DE2EE-FAB7-1A09-5B75-00D1FE6A9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81279A-A724-4BB8-829C-2318E9975EF2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7FE9B0-9976-2499-CB4F-A0D08A25F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066D9D-B947-64A0-846A-C1F26F5DF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49E1BE-C062-49C3-95EA-67185A88B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01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228F2-09EF-69CC-0308-BC604F93F5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 to </a:t>
            </a:r>
            <a:r>
              <a:rPr lang="en-GB" dirty="0" err="1"/>
              <a:t>IWG</a:t>
            </a:r>
            <a:r>
              <a:rPr lang="en-GB" dirty="0"/>
              <a:t> </a:t>
            </a:r>
            <a:r>
              <a:rPr lang="en-GB" dirty="0" err="1"/>
              <a:t>IWVTA</a:t>
            </a:r>
            <a:r>
              <a:rPr lang="en-GB" dirty="0"/>
              <a:t> #47 from GRPE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CD0EED-7294-E68F-F664-6FC760D7C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Supplements vs. New Series of Amendments</a:t>
            </a:r>
          </a:p>
          <a:p>
            <a:r>
              <a:rPr lang="en-GB" dirty="0"/>
              <a:t>Bill Coleman</a:t>
            </a:r>
          </a:p>
          <a:p>
            <a:r>
              <a:rPr lang="en-GB" dirty="0"/>
              <a:t>GRPE Ambassador to </a:t>
            </a:r>
            <a:r>
              <a:rPr lang="en-GB" dirty="0" err="1"/>
              <a:t>IWVTA</a:t>
            </a:r>
            <a:endParaRPr lang="en-GB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38CA64-D127-3E31-DD97-1E465BD2DF82}"/>
              </a:ext>
            </a:extLst>
          </p:cNvPr>
          <p:cNvSpPr txBox="1"/>
          <p:nvPr/>
        </p:nvSpPr>
        <p:spPr>
          <a:xfrm>
            <a:off x="9060874" y="397164"/>
            <a:ext cx="2087418" cy="37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IWVTA-47-05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484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80F9E-2E3D-6E25-22E8-264AF343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886"/>
          </a:xfrm>
        </p:spPr>
        <p:txBody>
          <a:bodyPr>
            <a:normAutofit/>
          </a:bodyPr>
          <a:lstStyle/>
          <a:p>
            <a:r>
              <a:rPr lang="en-GB" dirty="0"/>
              <a:t>Supplements vs. New Series of Amendments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639773-82E8-459A-C59A-DE3D466B2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957"/>
            <a:ext cx="10515600" cy="47930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Background:</a:t>
            </a:r>
          </a:p>
          <a:p>
            <a:r>
              <a:rPr lang="en-GB" dirty="0"/>
              <a:t>There are 2 measurement procedures for Particle Number, one has a cut off at 23 nm particle diameter, the other at 10 nm</a:t>
            </a:r>
          </a:p>
          <a:p>
            <a:r>
              <a:rPr lang="en-GB" dirty="0"/>
              <a:t>The 10 nm procedure measures (counts) more particles than the 23 nm procedure</a:t>
            </a:r>
          </a:p>
          <a:p>
            <a:r>
              <a:rPr lang="en-GB" dirty="0"/>
              <a:t>Euro 7 will switch from the 23 nm procedure to the 10 nm procedure without a change of limit. This represents an increased stringency.</a:t>
            </a:r>
          </a:p>
          <a:p>
            <a:r>
              <a:rPr lang="en-GB" dirty="0"/>
              <a:t>Euro 7 (2024/1257) however makes reference to “</a:t>
            </a:r>
            <a:r>
              <a:rPr lang="es-ES" dirty="0"/>
              <a:t>UN </a:t>
            </a:r>
            <a:r>
              <a:rPr lang="es-ES" dirty="0" err="1"/>
              <a:t>Regulation</a:t>
            </a:r>
            <a:r>
              <a:rPr lang="es-ES" dirty="0"/>
              <a:t> No 168, Original </a:t>
            </a:r>
            <a:r>
              <a:rPr lang="es-ES" dirty="0" err="1"/>
              <a:t>version</a:t>
            </a:r>
            <a:r>
              <a:rPr lang="en-GB" dirty="0"/>
              <a:t>” which could bring a desire to avoid a new Series of Amendments*</a:t>
            </a:r>
          </a:p>
        </p:txBody>
      </p:sp>
    </p:spTree>
    <p:extLst>
      <p:ext uri="{BB962C8B-B14F-4D97-AF65-F5344CB8AC3E}">
        <p14:creationId xmlns:p14="http://schemas.microsoft.com/office/powerpoint/2010/main" val="291316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4B5CA5-8F1D-8480-37F9-79E844918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648"/>
          </a:xfrm>
        </p:spPr>
        <p:txBody>
          <a:bodyPr/>
          <a:lstStyle/>
          <a:p>
            <a:r>
              <a:rPr lang="en-GB" dirty="0"/>
              <a:t>*Supplements vs Series of Amendments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251C1-E70C-65DC-3B26-0C9DB5C3B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774"/>
            <a:ext cx="10515600" cy="5007189"/>
          </a:xfrm>
        </p:spPr>
        <p:txBody>
          <a:bodyPr/>
          <a:lstStyle/>
          <a:p>
            <a:r>
              <a:rPr lang="en-GB" dirty="0"/>
              <a:t>EU Regulation 2024/1257 (Euro 7) refers to “UN Regulation No 168, Original version”, this reference is in Annex III: </a:t>
            </a:r>
          </a:p>
          <a:p>
            <a:pPr lvl="1"/>
            <a:r>
              <a:rPr lang="en-GB" dirty="0"/>
              <a:t>The title of Annex III is “</a:t>
            </a:r>
            <a:r>
              <a:rPr lang="en-GB" u="sng" dirty="0"/>
              <a:t>Test Conditions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The title of the table is “</a:t>
            </a:r>
            <a:r>
              <a:rPr lang="en-US" u="sng" dirty="0"/>
              <a:t>Conditions for testing </a:t>
            </a:r>
            <a:r>
              <a:rPr lang="en-US" dirty="0"/>
              <a:t>compliance of vehicles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The title of the column in which the reference appears is “</a:t>
            </a:r>
            <a:r>
              <a:rPr lang="en-US" dirty="0"/>
              <a:t>Real Driving </a:t>
            </a:r>
            <a:r>
              <a:rPr lang="en-US" u="sng" dirty="0"/>
              <a:t>Emission</a:t>
            </a:r>
            <a:r>
              <a:rPr lang="en-US" dirty="0"/>
              <a:t> (RDE) </a:t>
            </a:r>
            <a:r>
              <a:rPr lang="en-US" u="sng" dirty="0"/>
              <a:t>measurement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The reference itself reads “</a:t>
            </a:r>
            <a:r>
              <a:rPr lang="en-US" dirty="0"/>
              <a:t>For RDE tests conducted on the road, UN </a:t>
            </a:r>
            <a:r>
              <a:rPr lang="en-US" u="sng" dirty="0"/>
              <a:t>Regulation No 168 </a:t>
            </a:r>
            <a:r>
              <a:rPr lang="en-US" dirty="0"/>
              <a:t>(**) </a:t>
            </a:r>
            <a:r>
              <a:rPr lang="en-US" u="sng" dirty="0"/>
              <a:t>shall apply</a:t>
            </a:r>
            <a:r>
              <a:rPr lang="en-US" dirty="0"/>
              <a:t>, with emissions evaluation fulfilled with respect to the 4-phase WLTP.</a:t>
            </a:r>
            <a:br>
              <a:rPr lang="en-US" dirty="0"/>
            </a:br>
            <a:r>
              <a:rPr lang="en-US" dirty="0"/>
              <a:t>(**) </a:t>
            </a:r>
            <a:r>
              <a:rPr lang="es-ES" dirty="0"/>
              <a:t>UN </a:t>
            </a:r>
            <a:r>
              <a:rPr lang="es-ES" dirty="0" err="1"/>
              <a:t>Regulation</a:t>
            </a:r>
            <a:r>
              <a:rPr lang="es-ES" dirty="0"/>
              <a:t> No 168, Original </a:t>
            </a:r>
            <a:r>
              <a:rPr lang="es-ES" dirty="0" err="1"/>
              <a:t>version</a:t>
            </a:r>
            <a:r>
              <a:rPr lang="es-ES" dirty="0"/>
              <a:t>.</a:t>
            </a:r>
            <a:r>
              <a:rPr lang="en-GB" dirty="0"/>
              <a:t>”</a:t>
            </a:r>
          </a:p>
          <a:p>
            <a:r>
              <a:rPr lang="en-GB" dirty="0"/>
              <a:t>2024/1257 however also requires an amended measurement procedure for Particle Number (</a:t>
            </a:r>
            <a:r>
              <a:rPr lang="en-GB" dirty="0" err="1"/>
              <a:t>PN10</a:t>
            </a:r>
            <a:r>
              <a:rPr lang="en-GB" dirty="0"/>
              <a:t>) which increases stringency</a:t>
            </a:r>
          </a:p>
        </p:txBody>
      </p:sp>
    </p:spTree>
    <p:extLst>
      <p:ext uri="{BB962C8B-B14F-4D97-AF65-F5344CB8AC3E}">
        <p14:creationId xmlns:p14="http://schemas.microsoft.com/office/powerpoint/2010/main" val="397790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80F9E-2E3D-6E25-22E8-264AF343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886"/>
          </a:xfrm>
        </p:spPr>
        <p:txBody>
          <a:bodyPr>
            <a:normAutofit/>
          </a:bodyPr>
          <a:lstStyle/>
          <a:p>
            <a:r>
              <a:rPr lang="en-GB" dirty="0"/>
              <a:t>Supplements vs. New Series of Amendments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639773-82E8-459A-C59A-DE3D466B2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957"/>
            <a:ext cx="10515600" cy="4793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Questions:</a:t>
            </a:r>
          </a:p>
          <a:p>
            <a:r>
              <a:rPr lang="en-GB" dirty="0"/>
              <a:t>If the switch from 23 nm to 10 nm is introduced via a supplement, does this render previously issued approvals invalid?</a:t>
            </a:r>
          </a:p>
          <a:p>
            <a:r>
              <a:rPr lang="en-GB" dirty="0"/>
              <a:t>Can this be avoided by Transitional Provisions?</a:t>
            </a:r>
          </a:p>
          <a:p>
            <a:r>
              <a:rPr lang="en-US" dirty="0"/>
              <a:t>Should this be avoided by Transitional Provisions or is a new Series of Amendments recommended / mandatory?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72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d453de2eb4e48ff96604c2c8f719705 xmlns="c6e7f087-2524-4e82-9cbf-aec86bd3bd4d">
      <Terms xmlns="http://schemas.microsoft.com/office/infopath/2007/PartnerControls"/>
    </fd453de2eb4e48ff96604c2c8f719705>
    <RevIMDocumentOwner xmlns="c6e7f087-2524-4e82-9cbf-aec86bd3bd4d">
      <UserInfo>
        <DisplayName/>
        <AccountId xsi:nil="true"/>
        <AccountType/>
      </UserInfo>
    </RevIMDocumentOwner>
    <_ip_UnifiedCompliancePolicyUIAction xmlns="http://schemas.microsoft.com/sharepoint/v3" xsi:nil="true"/>
    <i0f84bba906045b4af568ee102a52dcb xmlns="c6e7f087-2524-4e82-9cbf-aec86bd3bd4d">
      <Terms xmlns="http://schemas.microsoft.com/office/infopath/2007/PartnerControls">
        <TermInfo xmlns="http://schemas.microsoft.com/office/infopath/2007/PartnerControls">
          <TermName xmlns="http://schemas.microsoft.com/office/infopath/2007/PartnerControls">4.6 Fahrzeug-Vorschriften-Vorgaben</TermName>
          <TermId xmlns="http://schemas.microsoft.com/office/infopath/2007/PartnerControls">7bf106a6-2ddc-4ac9-85ff-deac5da56c7d</TermId>
        </TermInfo>
      </Terms>
    </i0f84bba906045b4af568ee102a52dcb>
    <_ip_UnifiedCompliancePolicyProperties xmlns="http://schemas.microsoft.com/sharepoint/v3" xsi:nil="true"/>
    <TaxCatchAll xmlns="c6e7f087-2524-4e82-9cbf-aec86bd3bd4d">
      <Value>3</Value>
    </TaxCatchAll>
    <RevIMComments xmlns="c6e7f087-2524-4e82-9cbf-aec86bd3bd4d" xsi:nil="true"/>
    <RevIMDeletionDate xmlns="c6e7f087-2524-4e82-9cbf-aec86bd3bd4d" xsi:nil="true"/>
    <RevIMEventDate xmlns="c6e7f087-2524-4e82-9cbf-aec86bd3bd4d" xsi:nil="true"/>
    <RevIMExtends xmlns="c6e7f087-2524-4e82-9cbf-aec86bd3bd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77EA39A312984392057918CDE554F4" ma:contentTypeVersion="22" ma:contentTypeDescription="Create a new document." ma:contentTypeScope="" ma:versionID="498d8f05e4918abe9a8716a97faedc72">
  <xsd:schema xmlns:xsd="http://www.w3.org/2001/XMLSchema" xmlns:xs="http://www.w3.org/2001/XMLSchema" xmlns:p="http://schemas.microsoft.com/office/2006/metadata/properties" xmlns:ns1="http://schemas.microsoft.com/sharepoint/v3" xmlns:ns2="3b1795dd-c896-4885-b67c-b6c4050479a3" xmlns:ns3="c6e7f087-2524-4e82-9cbf-aec86bd3bd4d" targetNamespace="http://schemas.microsoft.com/office/2006/metadata/properties" ma:root="true" ma:fieldsID="9a053767ba30ef1392b0e10334ae4c10" ns1:_="" ns2:_="" ns3:_="">
    <xsd:import namespace="http://schemas.microsoft.com/sharepoint/v3"/>
    <xsd:import namespace="3b1795dd-c896-4885-b67c-b6c4050479a3"/>
    <xsd:import namespace="c6e7f087-2524-4e82-9cbf-aec86bd3bd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fd453de2eb4e48ff96604c2c8f719705" minOccurs="0"/>
                <xsd:element ref="ns3:TaxCatchAll" minOccurs="0"/>
                <xsd:element ref="ns3:TaxCatchAllLabel" minOccurs="0"/>
                <xsd:element ref="ns3:i0f84bba906045b4af568ee102a52dcb" minOccurs="0"/>
                <xsd:element ref="ns3:RevIMDeletionDate" minOccurs="0"/>
                <xsd:element ref="ns3:RevIMEventDate" minOccurs="0"/>
                <xsd:element ref="ns3:RevIMComments" minOccurs="0"/>
                <xsd:element ref="ns3:RevIMDocumentOwner" minOccurs="0"/>
                <xsd:element ref="ns3:RevIMExte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795dd-c896-4885-b67c-b6c40504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3" nillable="true" ma:displayName="Tags" ma:internalName="MediaServiceAutoTags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3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3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e7f087-2524-4e82-9cbf-aec86bd3bd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fd453de2eb4e48ff96604c2c8f719705" ma:index="12" nillable="true" ma:taxonomy="true" ma:internalName="fd453de2eb4e48ff96604c2c8f719705" ma:taxonomyFieldName="LegalHoldTag" ma:displayName="LegalHold" ma:fieldId="{fd453de2-eb4e-48ff-9660-4c2c8f719705}" ma:taxonomyMulti="true" ma:sspId="d35d9ec1-ff0e-4daf-94ff-594c76aa1822" ma:termSetId="1d36a6df-4193-45ed-b3bc-3ba9643c5e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52325b80-2cdf-4905-bc09-89c7b09fc144}" ma:internalName="TaxCatchAll" ma:showField="CatchAllData" ma:web="c6e7f087-2524-4e82-9cbf-aec86bd3bd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52325b80-2cdf-4905-bc09-89c7b09fc144}" ma:internalName="TaxCatchAllLabel" ma:readOnly="true" ma:showField="CatchAllDataLabel" ma:web="c6e7f087-2524-4e82-9cbf-aec86bd3bd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0f84bba906045b4af568ee102a52dcb" ma:index="17" nillable="true" ma:taxonomy="true" ma:internalName="i0f84bba906045b4af568ee102a52dcb" ma:taxonomyFieldName="RevIMBCS" ma:displayName="CSD Class" ma:indexed="true" ma:readOnly="true" ma:default="3;#4.6 Fahrzeug-Vorschriften-Vorgaben|7bf106a6-2ddc-4ac9-85ff-deac5da56c7d" ma:fieldId="{20f84bba-9060-45b4-af56-8ee102a52dcb}" ma:sspId="d35d9ec1-ff0e-4daf-94ff-594c76aa1822" ma:termSetId="83f400d6-6f53-40a3-8fd2-b80b61df545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MDeletionDate" ma:index="18" nillable="true" ma:displayName="Deletion Date" ma:description="Deletion Date" ma:format="DateOnly" ma:internalName="RevIMDeletionDate" ma:readOnly="true">
      <xsd:simpleType>
        <xsd:restriction base="dms:DateTime"/>
      </xsd:simpleType>
    </xsd:element>
    <xsd:element name="RevIMEventDate" ma:index="19" nillable="true" ma:displayName="Event Date" ma:description="Event Date" ma:format="DateOnly" ma:internalName="RevIMEventDate" ma:readOnly="true">
      <xsd:simpleType>
        <xsd:restriction base="dms:DateTime"/>
      </xsd:simpleType>
    </xsd:element>
    <xsd:element name="RevIMComments" ma:index="20" nillable="true" ma:displayName="Event Comment" ma:internalName="RevIMComments" ma:readOnly="true">
      <xsd:simpleType>
        <xsd:restriction base="dms:Note">
          <xsd:maxLength value="255"/>
        </xsd:restriction>
      </xsd:simpleType>
    </xsd:element>
    <xsd:element name="RevIMDocumentOwner" ma:index="21" nillable="true" ma:displayName="Document Owner" ma:list="UserInfo" ma:internalName="RevIM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MExtends" ma:index="22" nillable="true" ma:displayName="RevIMExtends" ma:hidden="true" ma:internalName="RevIMExtend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44B4D-4511-4A7B-A3CC-26212870A077}">
  <ds:schemaRefs>
    <ds:schemaRef ds:uri="c6e7f087-2524-4e82-9cbf-aec86bd3bd4d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  <ds:schemaRef ds:uri="http://purl.org/dc/elements/1.1/"/>
    <ds:schemaRef ds:uri="3b1795dd-c896-4885-b67c-b6c4050479a3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372FAC4-B6B5-43B5-AFBD-CB94EF3B2A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E5DD6D-290D-4E5C-BECB-8870FE697F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b1795dd-c896-4885-b67c-b6c4050479a3"/>
    <ds:schemaRef ds:uri="c6e7f087-2524-4e82-9cbf-aec86bd3bd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6b84135-ab90-4b03-a415-784f8f15a7f1}" enabled="1" method="Privileged" siteId="{2882be50-2012-4d88-ac86-544124e120c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321</Words>
  <Application>Microsoft Office PowerPoint</Application>
  <PresentationFormat>ワイド画面</PresentationFormat>
  <Paragraphs>23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</vt:lpstr>
      <vt:lpstr>Question to IWG IWVTA #47 from GRPE</vt:lpstr>
      <vt:lpstr>Supplements vs. New Series of Amendments</vt:lpstr>
      <vt:lpstr>*Supplements vs Series of Amendments</vt:lpstr>
      <vt:lpstr>Supplements vs. New Series of Amendments</vt:lpstr>
    </vt:vector>
  </TitlesOfParts>
  <Company>Volkswagen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VW</dc:creator>
  <cp:lastModifiedBy>R.Oshita</cp:lastModifiedBy>
  <cp:revision>4</cp:revision>
  <dcterms:created xsi:type="dcterms:W3CDTF">2025-01-23T07:25:17Z</dcterms:created>
  <dcterms:modified xsi:type="dcterms:W3CDTF">2025-02-07T02:08:11Z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evIMBCS">
    <vt:lpwstr>3;#4.6 Fahrzeug-Vorschriften-Vorgaben|7bf106a6-2ddc-4ac9-85ff-deac5da56c7d</vt:lpwstr>
  </property>
  <property fmtid="{D5CDD505-2E9C-101B-9397-08002B2CF9AE}" pid="3" name="ContentTypeId">
    <vt:lpwstr>0x010100EF77EA39A312984392057918CDE554F4</vt:lpwstr>
  </property>
  <property fmtid="{D5CDD505-2E9C-101B-9397-08002B2CF9AE}" pid="4" name="LegalHoldTag">
    <vt:lpwstr/>
  </property>
</Properties>
</file>