
<file path=[Content_Types].xml><?xml version="1.0" encoding="utf-8"?>
<Types xmlns="http://schemas.openxmlformats.org/package/2006/content-types">
  <Default Extension="CCD9F780" ContentType="image/pn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1" r:id="rId3"/>
    <p:sldId id="262" r:id="rId4"/>
    <p:sldId id="258" r:id="rId5"/>
    <p:sldId id="269" r:id="rId6"/>
    <p:sldId id="268" r:id="rId7"/>
    <p:sldId id="263" r:id="rId8"/>
    <p:sldId id="265"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39" autoAdjust="0"/>
    <p:restoredTop sz="94660"/>
  </p:normalViewPr>
  <p:slideViewPr>
    <p:cSldViewPr snapToGrid="0">
      <p:cViewPr varScale="1">
        <p:scale>
          <a:sx n="91" d="100"/>
          <a:sy n="91" d="100"/>
        </p:scale>
        <p:origin x="643"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B6A28A-CA69-4139-80F3-39BCA6993A6F}" type="datetimeFigureOut">
              <a:rPr lang="en-US" smtClean="0"/>
              <a:t>7/1/2025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43E1CD-FE16-45F0-BB81-2469B6A99745}" type="slidenum">
              <a:rPr lang="en-US" smtClean="0"/>
              <a:t>‹#›</a:t>
            </a:fld>
            <a:endParaRPr lang="en-US"/>
          </a:p>
        </p:txBody>
      </p:sp>
    </p:spTree>
    <p:extLst>
      <p:ext uri="{BB962C8B-B14F-4D97-AF65-F5344CB8AC3E}">
        <p14:creationId xmlns:p14="http://schemas.microsoft.com/office/powerpoint/2010/main" val="3723149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43E1CD-FE16-45F0-BB81-2469B6A99745}" type="slidenum">
              <a:rPr lang="en-US" smtClean="0"/>
              <a:t>7</a:t>
            </a:fld>
            <a:endParaRPr lang="en-US"/>
          </a:p>
        </p:txBody>
      </p:sp>
    </p:spTree>
    <p:extLst>
      <p:ext uri="{BB962C8B-B14F-4D97-AF65-F5344CB8AC3E}">
        <p14:creationId xmlns:p14="http://schemas.microsoft.com/office/powerpoint/2010/main" val="3739840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B68C0-0985-E845-3D0C-D2C3E2E139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A64D8F-F4D8-882E-21BE-82F1DD1FF6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173A3B-71FE-331B-F1EE-2A80F5346378}"/>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09D6ED90-1AC5-D18D-2344-B05FA237F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C59C9C-9C41-083E-497F-B0149EEAC5F8}"/>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2206799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0E791-5A9F-B57A-90DE-A2CBE1E5C2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A15B30-02FC-D139-C215-5DC9F6F3C4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055A75-8FC0-A2D2-A0E7-357977260398}"/>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9F9C5F0C-360E-A785-F9B7-BF6E436C9D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8FF760-129D-0F77-9A87-A5DE6ADE461A}"/>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857864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C3404A-D600-0641-1E1B-5F818549CD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0D5C50-6EF5-D18C-67BC-63F117CCB6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4ED267-961B-0AB1-6612-04CB492346CC}"/>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8C6FEC31-1118-701A-8014-69F1F9E745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A4C0B2-7927-DE4B-B6FF-21DC3256AD85}"/>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273382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3BD02-ED60-144A-601D-FC4047EB83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31B5D2-28CF-D441-C32A-9D31EAC20E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20A0C3-BA67-5378-3634-094A187BEAEC}"/>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4C6C971B-189E-066F-3071-5FC4C17B54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6B7702-088C-6DED-35B4-B69BC9D90506}"/>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87495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633CA-D643-D33C-061E-4CB5FFE085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F2B553-3FD3-8E86-0C8E-23BA438C495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DBF3F0-C8E8-F250-F8DB-1FF15B50A38B}"/>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3CF8A7E6-E209-8EB0-E318-35EF09796E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4E0A87-684E-7D22-CA28-3FAA8F86EC93}"/>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749166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E7C44-FE82-C086-0A54-6DDBBFFA5C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69E2222-34B7-3F34-F43D-50590F9984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12386DD-BBB6-FB89-9489-11DD22BFD3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19D30E-5546-2BF3-0842-13A4B67983C3}"/>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6" name="Footer Placeholder 5">
            <a:extLst>
              <a:ext uri="{FF2B5EF4-FFF2-40B4-BE49-F238E27FC236}">
                <a16:creationId xmlns:a16="http://schemas.microsoft.com/office/drawing/2014/main" id="{C971B5B4-DF9B-8CD6-DA79-D2932A9ADA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9E0B2-DC10-DC17-7AAD-B01DABAEAA01}"/>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48304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6D7C4-9EEF-9F68-78D8-A0C833D2C2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7E78E8-3164-A996-6929-5C3CB3BE8E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53A17DF-5B71-BD8A-7FE6-A5B6CB3D94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C916CC-2271-BA11-DF29-A505371699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252B69B-CD15-72CB-8B1B-3441CE3AF2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E9C4EB-A9A6-3987-EE7F-FE150928CD68}"/>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8" name="Footer Placeholder 7">
            <a:extLst>
              <a:ext uri="{FF2B5EF4-FFF2-40B4-BE49-F238E27FC236}">
                <a16:creationId xmlns:a16="http://schemas.microsoft.com/office/drawing/2014/main" id="{7CF87E07-6473-C389-534B-339D8FE6333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1253D1E-E61C-2FDD-6AB1-EBA8651CC272}"/>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2227516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B38A-3E1E-2A03-AD35-688A2101B77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76210A2-3DFB-7DC0-FE49-991B4E44859F}"/>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4" name="Footer Placeholder 3">
            <a:extLst>
              <a:ext uri="{FF2B5EF4-FFF2-40B4-BE49-F238E27FC236}">
                <a16:creationId xmlns:a16="http://schemas.microsoft.com/office/drawing/2014/main" id="{73FF1C1E-E8C3-AB81-A96F-D9BF30DFEB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88F7C9-01EE-733D-B31D-C661563FB483}"/>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3260456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FFB8E8A-EA41-7CF5-F025-A0E1AB69728E}"/>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3" name="Footer Placeholder 2">
            <a:extLst>
              <a:ext uri="{FF2B5EF4-FFF2-40B4-BE49-F238E27FC236}">
                <a16:creationId xmlns:a16="http://schemas.microsoft.com/office/drawing/2014/main" id="{D11D9DDA-07FB-E94F-7CBE-A36E33B676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871DD6-742B-B3EB-63DD-6E1098343DEB}"/>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3246465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54B5-4358-7F75-E5A8-2D66423E0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10A1C7D-509A-CAD5-D79A-63F1B7F142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530837-3577-46EE-955E-6F7A2BEF9C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ECDD4D-EFD7-8195-DB2C-6527DAB6A131}"/>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6" name="Footer Placeholder 5">
            <a:extLst>
              <a:ext uri="{FF2B5EF4-FFF2-40B4-BE49-F238E27FC236}">
                <a16:creationId xmlns:a16="http://schemas.microsoft.com/office/drawing/2014/main" id="{7B5DD97E-E894-4E26-DD54-BB97D82266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EF3E91-7332-1A2A-BCB9-8AF4B5085441}"/>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49395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28D14-0414-2F1C-7296-1988F1C983F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1B85BC4-64A1-C1F8-F661-B1EF60034A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46064B3-AD7D-8A1E-51BA-CB2EE1DC4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7D13A6-57DC-4A5C-0D6C-F037DAC00626}"/>
              </a:ext>
            </a:extLst>
          </p:cNvPr>
          <p:cNvSpPr>
            <a:spLocks noGrp="1"/>
          </p:cNvSpPr>
          <p:nvPr>
            <p:ph type="dt" sz="half" idx="10"/>
          </p:nvPr>
        </p:nvSpPr>
        <p:spPr/>
        <p:txBody>
          <a:bodyPr/>
          <a:lstStyle/>
          <a:p>
            <a:fld id="{E216C05D-0B9A-415F-8D99-E5DAC37824EB}" type="datetimeFigureOut">
              <a:rPr lang="en-US" smtClean="0"/>
              <a:t>7/1/2025</a:t>
            </a:fld>
            <a:endParaRPr lang="en-US"/>
          </a:p>
        </p:txBody>
      </p:sp>
      <p:sp>
        <p:nvSpPr>
          <p:cNvPr id="6" name="Footer Placeholder 5">
            <a:extLst>
              <a:ext uri="{FF2B5EF4-FFF2-40B4-BE49-F238E27FC236}">
                <a16:creationId xmlns:a16="http://schemas.microsoft.com/office/drawing/2014/main" id="{CCA4D2B4-D2AE-E376-B335-6CA03C72A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2CE30A-4084-4747-9397-9176B415A3FE}"/>
              </a:ext>
            </a:extLst>
          </p:cNvPr>
          <p:cNvSpPr>
            <a:spLocks noGrp="1"/>
          </p:cNvSpPr>
          <p:nvPr>
            <p:ph type="sldNum" sz="quarter" idx="12"/>
          </p:nvPr>
        </p:nvSpPr>
        <p:spPr/>
        <p:txBody>
          <a:bodyPr/>
          <a:lstStyle/>
          <a:p>
            <a:fld id="{C90E3DCC-70C5-455B-98FE-A30E41F9B589}" type="slidenum">
              <a:rPr lang="en-US" smtClean="0"/>
              <a:t>‹#›</a:t>
            </a:fld>
            <a:endParaRPr lang="en-US"/>
          </a:p>
        </p:txBody>
      </p:sp>
    </p:spTree>
    <p:extLst>
      <p:ext uri="{BB962C8B-B14F-4D97-AF65-F5344CB8AC3E}">
        <p14:creationId xmlns:p14="http://schemas.microsoft.com/office/powerpoint/2010/main" val="674351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00E05A-E939-8A67-8949-8DFF9D6A19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D627B1-9D41-024F-EFAE-71D4A27AE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57F0E-4207-030F-A941-C7483529B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216C05D-0B9A-415F-8D99-E5DAC37824EB}" type="datetimeFigureOut">
              <a:rPr lang="en-US" smtClean="0"/>
              <a:t>7/1/2025</a:t>
            </a:fld>
            <a:endParaRPr lang="en-US"/>
          </a:p>
        </p:txBody>
      </p:sp>
      <p:sp>
        <p:nvSpPr>
          <p:cNvPr id="5" name="Footer Placeholder 4">
            <a:extLst>
              <a:ext uri="{FF2B5EF4-FFF2-40B4-BE49-F238E27FC236}">
                <a16:creationId xmlns:a16="http://schemas.microsoft.com/office/drawing/2014/main" id="{382F8B06-ABAE-C04A-E765-03B741162B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29C3DB4-CC21-B58C-8B95-38FBA6D050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0E3DCC-70C5-455B-98FE-A30E41F9B589}" type="slidenum">
              <a:rPr lang="en-US" smtClean="0"/>
              <a:t>‹#›</a:t>
            </a:fld>
            <a:endParaRPr lang="en-US"/>
          </a:p>
        </p:txBody>
      </p:sp>
    </p:spTree>
    <p:extLst>
      <p:ext uri="{BB962C8B-B14F-4D97-AF65-F5344CB8AC3E}">
        <p14:creationId xmlns:p14="http://schemas.microsoft.com/office/powerpoint/2010/main" val="2890174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nece.org/sites/default/files/2025-05/GRSP-77-49-Rev.1.pdf" TargetMode="External"/><Relationship Id="rId2" Type="http://schemas.openxmlformats.org/officeDocument/2006/relationships/hyperlink" Target="https://unece.org/sites/default/files/2025-05/GRSP-77-30-Rev.2_0.pd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CCD9F780"/><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CCD9F780"/><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9C109-C3AE-CED5-4171-4A929E3F0602}"/>
              </a:ext>
            </a:extLst>
          </p:cNvPr>
          <p:cNvSpPr>
            <a:spLocks noGrp="1"/>
          </p:cNvSpPr>
          <p:nvPr>
            <p:ph type="ctrTitle"/>
          </p:nvPr>
        </p:nvSpPr>
        <p:spPr/>
        <p:txBody>
          <a:bodyPr/>
          <a:lstStyle/>
          <a:p>
            <a:r>
              <a:rPr lang="en-US" dirty="0"/>
              <a:t>Additional TPRDs supply lines</a:t>
            </a:r>
          </a:p>
        </p:txBody>
      </p:sp>
    </p:spTree>
    <p:extLst>
      <p:ext uri="{BB962C8B-B14F-4D97-AF65-F5344CB8AC3E}">
        <p14:creationId xmlns:p14="http://schemas.microsoft.com/office/powerpoint/2010/main" val="3380981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EDFF5C-6A2D-836E-E105-BBEA83C97D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D90206-58AC-854B-9319-F7B1A4ADFD44}"/>
              </a:ext>
            </a:extLst>
          </p:cNvPr>
          <p:cNvSpPr>
            <a:spLocks noGrp="1"/>
          </p:cNvSpPr>
          <p:nvPr>
            <p:ph type="title"/>
          </p:nvPr>
        </p:nvSpPr>
        <p:spPr>
          <a:xfrm>
            <a:off x="487680" y="-101219"/>
            <a:ext cx="10515600" cy="1325563"/>
          </a:xfrm>
        </p:spPr>
        <p:txBody>
          <a:bodyPr/>
          <a:lstStyle/>
          <a:p>
            <a:r>
              <a:rPr lang="en-US" dirty="0"/>
              <a:t>Background</a:t>
            </a:r>
          </a:p>
        </p:txBody>
      </p:sp>
      <p:sp>
        <p:nvSpPr>
          <p:cNvPr id="3" name="Content Placeholder 2">
            <a:extLst>
              <a:ext uri="{FF2B5EF4-FFF2-40B4-BE49-F238E27FC236}">
                <a16:creationId xmlns:a16="http://schemas.microsoft.com/office/drawing/2014/main" id="{6E4DFB9D-E17F-8F5D-F4B3-3DB6FCD6179C}"/>
              </a:ext>
            </a:extLst>
          </p:cNvPr>
          <p:cNvSpPr>
            <a:spLocks noGrp="1"/>
          </p:cNvSpPr>
          <p:nvPr>
            <p:ph idx="1"/>
          </p:nvPr>
        </p:nvSpPr>
        <p:spPr>
          <a:xfrm>
            <a:off x="265176" y="722376"/>
            <a:ext cx="11612880" cy="5998464"/>
          </a:xfrm>
        </p:spPr>
        <p:txBody>
          <a:bodyPr>
            <a:normAutofit fontScale="92500" lnSpcReduction="10000"/>
          </a:bodyPr>
          <a:lstStyle/>
          <a:p>
            <a:r>
              <a:rPr lang="en-US" dirty="0"/>
              <a:t>Supply lines for remote TPRDs are at the same level of pressure as the Hydrogen Container</a:t>
            </a:r>
          </a:p>
          <a:p>
            <a:r>
              <a:rPr lang="en-US" dirty="0"/>
              <a:t>Current GTR-13 requirements do not include requirements for supply lines for remote TPRD</a:t>
            </a:r>
            <a:endParaRPr lang="en-US" sz="4000" dirty="0"/>
          </a:p>
          <a:p>
            <a:pPr lvl="1"/>
            <a:r>
              <a:rPr lang="en-US" sz="3000" dirty="0">
                <a:solidFill>
                  <a:srgbClr val="000000"/>
                </a:solidFill>
              </a:rPr>
              <a:t>It is part of the focus topics for GTR-13 Phase 3:</a:t>
            </a:r>
          </a:p>
          <a:p>
            <a:pPr lvl="2"/>
            <a:r>
              <a:rPr lang="en-US" sz="2200" b="0" i="0" u="none" strike="noStrike" baseline="0" dirty="0">
                <a:solidFill>
                  <a:srgbClr val="000000"/>
                </a:solidFill>
              </a:rPr>
              <a:t>(</a:t>
            </a:r>
            <a:r>
              <a:rPr lang="en-US" sz="2200" dirty="0">
                <a:solidFill>
                  <a:srgbClr val="000000"/>
                </a:solidFill>
              </a:rPr>
              <a:t>i) </a:t>
            </a:r>
            <a:r>
              <a:rPr lang="en-US" sz="2200" b="0" i="0" u="none" strike="noStrike" baseline="0" dirty="0">
                <a:solidFill>
                  <a:srgbClr val="000000"/>
                </a:solidFill>
              </a:rPr>
              <a:t>Improvements of the test procedures (Station risk assessment issues, </a:t>
            </a:r>
            <a:r>
              <a:rPr lang="en-US" sz="2200" b="0" i="0" u="none" strike="noStrike" baseline="0" dirty="0">
                <a:solidFill>
                  <a:srgbClr val="000000"/>
                </a:solidFill>
                <a:highlight>
                  <a:srgbClr val="FFFF00"/>
                </a:highlight>
              </a:rPr>
              <a:t>remote TPRD</a:t>
            </a:r>
            <a:r>
              <a:rPr lang="en-US" sz="2200" b="0" i="0" u="none" strike="noStrike" baseline="0" dirty="0">
                <a:solidFill>
                  <a:srgbClr val="000000"/>
                </a:solidFill>
              </a:rPr>
              <a:t>, etc.). </a:t>
            </a:r>
          </a:p>
          <a:p>
            <a:pPr lvl="2"/>
            <a:endParaRPr lang="en-US" sz="4300" dirty="0"/>
          </a:p>
          <a:p>
            <a:pPr lvl="2"/>
            <a:endParaRPr lang="en-US" sz="4300" dirty="0"/>
          </a:p>
          <a:p>
            <a:endParaRPr lang="en-US" dirty="0"/>
          </a:p>
          <a:p>
            <a:r>
              <a:rPr lang="en-US" dirty="0"/>
              <a:t>UN-R 134 introduced them: </a:t>
            </a:r>
            <a:r>
              <a:rPr lang="en-US" dirty="0">
                <a:hlinkClick r:id="rId2"/>
              </a:rPr>
              <a:t>Proposal for the 03 series of amendments to UN Regulation No. 134 (Hydrogen and fuel cell vehicles)</a:t>
            </a:r>
            <a:endParaRPr lang="en-US" dirty="0"/>
          </a:p>
          <a:p>
            <a:r>
              <a:rPr lang="en-US" dirty="0"/>
              <a:t>ISO 19887-1 was brought as an alternative to evaluate the performance of the supply lines for additional TPRDs. Refer to </a:t>
            </a:r>
            <a:r>
              <a:rPr lang="en-US" dirty="0">
                <a:hlinkClick r:id="rId3"/>
              </a:rPr>
              <a:t>Proposal for Terms of Reference and Rules of Procedure of the GRSP task force on UN regulations for hydrogen vehicles (TFH2)</a:t>
            </a:r>
            <a:r>
              <a:rPr lang="en-US" dirty="0"/>
              <a:t>. III.7.</a:t>
            </a:r>
          </a:p>
        </p:txBody>
      </p:sp>
      <p:pic>
        <p:nvPicPr>
          <p:cNvPr id="7" name="Picture 6">
            <a:extLst>
              <a:ext uri="{FF2B5EF4-FFF2-40B4-BE49-F238E27FC236}">
                <a16:creationId xmlns:a16="http://schemas.microsoft.com/office/drawing/2014/main" id="{AF0D2B06-5E04-CB45-98AB-39125AD584E9}"/>
              </a:ext>
            </a:extLst>
          </p:cNvPr>
          <p:cNvPicPr>
            <a:picLocks noChangeAspect="1"/>
          </p:cNvPicPr>
          <p:nvPr/>
        </p:nvPicPr>
        <p:blipFill>
          <a:blip r:embed="rId4"/>
          <a:stretch>
            <a:fillRect/>
          </a:stretch>
        </p:blipFill>
        <p:spPr>
          <a:xfrm>
            <a:off x="1989310" y="2954782"/>
            <a:ext cx="8123954" cy="1167633"/>
          </a:xfrm>
          <a:prstGeom prst="rect">
            <a:avLst/>
          </a:prstGeom>
        </p:spPr>
      </p:pic>
    </p:spTree>
    <p:extLst>
      <p:ext uri="{BB962C8B-B14F-4D97-AF65-F5344CB8AC3E}">
        <p14:creationId xmlns:p14="http://schemas.microsoft.com/office/powerpoint/2010/main" val="429374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B15E7-3F0E-2E40-9F39-F00A83DC10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2FC0BF-2ADC-A06E-82C3-C497E5AD1FDF}"/>
              </a:ext>
            </a:extLst>
          </p:cNvPr>
          <p:cNvSpPr>
            <a:spLocks noGrp="1"/>
          </p:cNvSpPr>
          <p:nvPr>
            <p:ph type="title"/>
          </p:nvPr>
        </p:nvSpPr>
        <p:spPr>
          <a:xfrm>
            <a:off x="512352" y="-92945"/>
            <a:ext cx="10515600" cy="1325563"/>
          </a:xfrm>
        </p:spPr>
        <p:txBody>
          <a:bodyPr/>
          <a:lstStyle/>
          <a:p>
            <a:r>
              <a:rPr lang="en-US" dirty="0"/>
              <a:t>Background</a:t>
            </a:r>
          </a:p>
        </p:txBody>
      </p:sp>
      <p:pic>
        <p:nvPicPr>
          <p:cNvPr id="8" name="Picture 7">
            <a:extLst>
              <a:ext uri="{FF2B5EF4-FFF2-40B4-BE49-F238E27FC236}">
                <a16:creationId xmlns:a16="http://schemas.microsoft.com/office/drawing/2014/main" id="{37CDCDBE-029F-0403-096A-5ABC6D84E70D}"/>
              </a:ext>
            </a:extLst>
          </p:cNvPr>
          <p:cNvPicPr>
            <a:picLocks noChangeAspect="1"/>
          </p:cNvPicPr>
          <p:nvPr/>
        </p:nvPicPr>
        <p:blipFill>
          <a:blip r:embed="rId2"/>
          <a:stretch>
            <a:fillRect/>
          </a:stretch>
        </p:blipFill>
        <p:spPr>
          <a:xfrm>
            <a:off x="445008" y="1718643"/>
            <a:ext cx="5325144" cy="3377069"/>
          </a:xfrm>
          <a:prstGeom prst="rect">
            <a:avLst/>
          </a:prstGeom>
        </p:spPr>
      </p:pic>
      <p:pic>
        <p:nvPicPr>
          <p:cNvPr id="13" name="Picture 12">
            <a:extLst>
              <a:ext uri="{FF2B5EF4-FFF2-40B4-BE49-F238E27FC236}">
                <a16:creationId xmlns:a16="http://schemas.microsoft.com/office/drawing/2014/main" id="{3B58020A-6966-4BDA-0EEA-07F4155AF37B}"/>
              </a:ext>
            </a:extLst>
          </p:cNvPr>
          <p:cNvPicPr>
            <a:picLocks noChangeAspect="1"/>
          </p:cNvPicPr>
          <p:nvPr/>
        </p:nvPicPr>
        <p:blipFill>
          <a:blip r:embed="rId3"/>
          <a:stretch>
            <a:fillRect/>
          </a:stretch>
        </p:blipFill>
        <p:spPr>
          <a:xfrm>
            <a:off x="6223310" y="1550945"/>
            <a:ext cx="5417290" cy="4156584"/>
          </a:xfrm>
          <a:prstGeom prst="rect">
            <a:avLst/>
          </a:prstGeom>
        </p:spPr>
      </p:pic>
      <p:sp>
        <p:nvSpPr>
          <p:cNvPr id="11" name="TextBox 10">
            <a:extLst>
              <a:ext uri="{FF2B5EF4-FFF2-40B4-BE49-F238E27FC236}">
                <a16:creationId xmlns:a16="http://schemas.microsoft.com/office/drawing/2014/main" id="{BB116292-B57E-7AA3-2B8A-CA6F1FF95447}"/>
              </a:ext>
            </a:extLst>
          </p:cNvPr>
          <p:cNvSpPr txBox="1"/>
          <p:nvPr/>
        </p:nvSpPr>
        <p:spPr>
          <a:xfrm>
            <a:off x="6712154" y="2225282"/>
            <a:ext cx="580608" cy="523220"/>
          </a:xfrm>
          <a:prstGeom prst="rect">
            <a:avLst/>
          </a:prstGeom>
          <a:noFill/>
        </p:spPr>
        <p:txBody>
          <a:bodyPr wrap="none" rtlCol="0">
            <a:spAutoFit/>
          </a:bodyPr>
          <a:lstStyle/>
          <a:p>
            <a:r>
              <a:rPr lang="en-US" sz="2800" dirty="0">
                <a:solidFill>
                  <a:srgbClr val="FF0000"/>
                </a:solidFill>
              </a:rPr>
              <a:t>no</a:t>
            </a:r>
          </a:p>
        </p:txBody>
      </p:sp>
      <p:sp>
        <p:nvSpPr>
          <p:cNvPr id="14" name="TextBox 13">
            <a:extLst>
              <a:ext uri="{FF2B5EF4-FFF2-40B4-BE49-F238E27FC236}">
                <a16:creationId xmlns:a16="http://schemas.microsoft.com/office/drawing/2014/main" id="{1F80FDF3-6E49-F483-7CCF-623C95307B12}"/>
              </a:ext>
            </a:extLst>
          </p:cNvPr>
          <p:cNvSpPr txBox="1"/>
          <p:nvPr/>
        </p:nvSpPr>
        <p:spPr>
          <a:xfrm>
            <a:off x="6883874" y="3367627"/>
            <a:ext cx="598241" cy="523220"/>
          </a:xfrm>
          <a:prstGeom prst="rect">
            <a:avLst/>
          </a:prstGeom>
          <a:noFill/>
        </p:spPr>
        <p:txBody>
          <a:bodyPr wrap="none" rtlCol="0">
            <a:spAutoFit/>
          </a:bodyPr>
          <a:lstStyle/>
          <a:p>
            <a:r>
              <a:rPr lang="en-US" sz="2800" dirty="0">
                <a:solidFill>
                  <a:srgbClr val="FF0000"/>
                </a:solidFill>
              </a:rPr>
              <a:t>no</a:t>
            </a:r>
          </a:p>
        </p:txBody>
      </p:sp>
      <p:sp>
        <p:nvSpPr>
          <p:cNvPr id="15" name="TextBox 14">
            <a:extLst>
              <a:ext uri="{FF2B5EF4-FFF2-40B4-BE49-F238E27FC236}">
                <a16:creationId xmlns:a16="http://schemas.microsoft.com/office/drawing/2014/main" id="{2219C615-8DD0-9F82-786F-B1761E3BC370}"/>
              </a:ext>
            </a:extLst>
          </p:cNvPr>
          <p:cNvSpPr txBox="1"/>
          <p:nvPr/>
        </p:nvSpPr>
        <p:spPr>
          <a:xfrm>
            <a:off x="6131546" y="4041964"/>
            <a:ext cx="580608" cy="523220"/>
          </a:xfrm>
          <a:prstGeom prst="rect">
            <a:avLst/>
          </a:prstGeom>
          <a:noFill/>
        </p:spPr>
        <p:txBody>
          <a:bodyPr wrap="none" rtlCol="0">
            <a:spAutoFit/>
          </a:bodyPr>
          <a:lstStyle/>
          <a:p>
            <a:r>
              <a:rPr lang="en-US" sz="2800" dirty="0">
                <a:solidFill>
                  <a:srgbClr val="FF0000"/>
                </a:solidFill>
              </a:rPr>
              <a:t>no</a:t>
            </a:r>
          </a:p>
        </p:txBody>
      </p:sp>
      <p:cxnSp>
        <p:nvCxnSpPr>
          <p:cNvPr id="17" name="Straight Arrow Connector 16">
            <a:extLst>
              <a:ext uri="{FF2B5EF4-FFF2-40B4-BE49-F238E27FC236}">
                <a16:creationId xmlns:a16="http://schemas.microsoft.com/office/drawing/2014/main" id="{7B8EBBD9-D961-BA66-EEE0-24E2F3A2051D}"/>
              </a:ext>
            </a:extLst>
          </p:cNvPr>
          <p:cNvCxnSpPr/>
          <p:nvPr/>
        </p:nvCxnSpPr>
        <p:spPr>
          <a:xfrm flipH="1">
            <a:off x="2331720" y="2020824"/>
            <a:ext cx="310896" cy="68580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665C3BB0-3E2C-1D83-2FBB-3BA83A69E182}"/>
              </a:ext>
            </a:extLst>
          </p:cNvPr>
          <p:cNvSpPr txBox="1"/>
          <p:nvPr/>
        </p:nvSpPr>
        <p:spPr>
          <a:xfrm>
            <a:off x="2117344" y="1516202"/>
            <a:ext cx="1050544" cy="523220"/>
          </a:xfrm>
          <a:prstGeom prst="rect">
            <a:avLst/>
          </a:prstGeom>
          <a:noFill/>
        </p:spPr>
        <p:txBody>
          <a:bodyPr wrap="none" rtlCol="0">
            <a:spAutoFit/>
          </a:bodyPr>
          <a:lstStyle/>
          <a:p>
            <a:r>
              <a:rPr lang="en-US" sz="2800" dirty="0">
                <a:solidFill>
                  <a:srgbClr val="FF0000"/>
                </a:solidFill>
              </a:rPr>
              <a:t>focus</a:t>
            </a:r>
          </a:p>
        </p:txBody>
      </p:sp>
      <p:sp>
        <p:nvSpPr>
          <p:cNvPr id="20" name="TextBox 19">
            <a:extLst>
              <a:ext uri="{FF2B5EF4-FFF2-40B4-BE49-F238E27FC236}">
                <a16:creationId xmlns:a16="http://schemas.microsoft.com/office/drawing/2014/main" id="{42269042-2525-16D0-8F5C-7EC1A0ACA168}"/>
              </a:ext>
            </a:extLst>
          </p:cNvPr>
          <p:cNvSpPr txBox="1"/>
          <p:nvPr/>
        </p:nvSpPr>
        <p:spPr>
          <a:xfrm>
            <a:off x="7692085" y="1037737"/>
            <a:ext cx="1050544" cy="523220"/>
          </a:xfrm>
          <a:prstGeom prst="rect">
            <a:avLst/>
          </a:prstGeom>
          <a:noFill/>
        </p:spPr>
        <p:txBody>
          <a:bodyPr wrap="none" rtlCol="0">
            <a:spAutoFit/>
          </a:bodyPr>
          <a:lstStyle/>
          <a:p>
            <a:r>
              <a:rPr lang="en-US" sz="2800" dirty="0">
                <a:solidFill>
                  <a:srgbClr val="FF0000"/>
                </a:solidFill>
              </a:rPr>
              <a:t>focus</a:t>
            </a:r>
          </a:p>
        </p:txBody>
      </p:sp>
      <p:cxnSp>
        <p:nvCxnSpPr>
          <p:cNvPr id="21" name="Straight Arrow Connector 20">
            <a:extLst>
              <a:ext uri="{FF2B5EF4-FFF2-40B4-BE49-F238E27FC236}">
                <a16:creationId xmlns:a16="http://schemas.microsoft.com/office/drawing/2014/main" id="{F02F588B-DB35-3CC1-B57D-85B9E2F8BD7F}"/>
              </a:ext>
            </a:extLst>
          </p:cNvPr>
          <p:cNvCxnSpPr>
            <a:cxnSpLocks/>
          </p:cNvCxnSpPr>
          <p:nvPr/>
        </p:nvCxnSpPr>
        <p:spPr>
          <a:xfrm flipH="1">
            <a:off x="7958667" y="1536384"/>
            <a:ext cx="73583" cy="503038"/>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83B04982-1D03-86BA-40B4-1DFA00BCBD7A}"/>
              </a:ext>
            </a:extLst>
          </p:cNvPr>
          <p:cNvCxnSpPr>
            <a:cxnSpLocks/>
            <a:stCxn id="20" idx="2"/>
          </p:cNvCxnSpPr>
          <p:nvPr/>
        </p:nvCxnSpPr>
        <p:spPr>
          <a:xfrm>
            <a:off x="8217357" y="1560957"/>
            <a:ext cx="116937" cy="1806670"/>
          </a:xfrm>
          <a:prstGeom prst="straightConnector1">
            <a:avLst/>
          </a:prstGeom>
          <a:ln w="38100">
            <a:solidFill>
              <a:srgbClr val="FF000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7954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F0650-4D71-ECDE-037F-1897EF8D5B77}"/>
              </a:ext>
            </a:extLst>
          </p:cNvPr>
          <p:cNvSpPr>
            <a:spLocks noGrp="1"/>
          </p:cNvSpPr>
          <p:nvPr>
            <p:ph type="title"/>
          </p:nvPr>
        </p:nvSpPr>
        <p:spPr>
          <a:xfrm>
            <a:off x="301752" y="0"/>
            <a:ext cx="11585160" cy="1325563"/>
          </a:xfrm>
        </p:spPr>
        <p:txBody>
          <a:bodyPr>
            <a:normAutofit fontScale="90000"/>
          </a:bodyPr>
          <a:lstStyle/>
          <a:p>
            <a:r>
              <a:rPr lang="en-US" dirty="0"/>
              <a:t>UN-R 134_03: Hydraulic Series alternative (except drop – using OTV/End plug adaptors, mock-up/dummies)</a:t>
            </a:r>
          </a:p>
        </p:txBody>
      </p:sp>
      <p:pic>
        <p:nvPicPr>
          <p:cNvPr id="6" name="Picture 5">
            <a:extLst>
              <a:ext uri="{FF2B5EF4-FFF2-40B4-BE49-F238E27FC236}">
                <a16:creationId xmlns:a16="http://schemas.microsoft.com/office/drawing/2014/main" id="{D0916F11-9E26-1F32-ADF3-3BC452CEFBE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752" y="1264733"/>
            <a:ext cx="6272212" cy="5228142"/>
          </a:xfrm>
          <a:prstGeom prst="rect">
            <a:avLst/>
          </a:prstGeom>
          <a:noFill/>
          <a:ln>
            <a:noFill/>
          </a:ln>
        </p:spPr>
      </p:pic>
      <p:sp>
        <p:nvSpPr>
          <p:cNvPr id="19" name="TextBox 18">
            <a:extLst>
              <a:ext uri="{FF2B5EF4-FFF2-40B4-BE49-F238E27FC236}">
                <a16:creationId xmlns:a16="http://schemas.microsoft.com/office/drawing/2014/main" id="{0D955F8B-140C-DB81-1BE1-88DBEB0B72EC}"/>
              </a:ext>
            </a:extLst>
          </p:cNvPr>
          <p:cNvSpPr txBox="1"/>
          <p:nvPr/>
        </p:nvSpPr>
        <p:spPr>
          <a:xfrm>
            <a:off x="6741702" y="4607073"/>
            <a:ext cx="5310090" cy="1323439"/>
          </a:xfrm>
          <a:prstGeom prst="rect">
            <a:avLst/>
          </a:prstGeom>
          <a:noFill/>
        </p:spPr>
        <p:txBody>
          <a:bodyPr wrap="square">
            <a:spAutoFit/>
          </a:bodyPr>
          <a:lstStyle/>
          <a:p>
            <a:r>
              <a:rPr lang="en-US" sz="1600" b="1" dirty="0"/>
              <a:t>UN Regulation No. 134_03 series of amendments: </a:t>
            </a:r>
          </a:p>
          <a:p>
            <a:r>
              <a:rPr lang="en-US" sz="1600" i="1" dirty="0"/>
              <a:t>2.1. “Appropriate adaptor” means a test component that substitutes for the container valve or end plug and includes an outlet with the proper fitting size and geometry to connect the supply line to the additional TPRD.</a:t>
            </a:r>
          </a:p>
        </p:txBody>
      </p:sp>
      <p:pic>
        <p:nvPicPr>
          <p:cNvPr id="21" name="Picture 20">
            <a:extLst>
              <a:ext uri="{FF2B5EF4-FFF2-40B4-BE49-F238E27FC236}">
                <a16:creationId xmlns:a16="http://schemas.microsoft.com/office/drawing/2014/main" id="{B38ECA5B-3FE3-10E2-D302-D6FA5E871A3B}"/>
              </a:ext>
            </a:extLst>
          </p:cNvPr>
          <p:cNvPicPr>
            <a:picLocks noChangeAspect="1"/>
          </p:cNvPicPr>
          <p:nvPr/>
        </p:nvPicPr>
        <p:blipFill>
          <a:blip r:embed="rId3"/>
          <a:stretch>
            <a:fillRect/>
          </a:stretch>
        </p:blipFill>
        <p:spPr>
          <a:xfrm>
            <a:off x="6741701" y="1325564"/>
            <a:ext cx="5145211" cy="3138940"/>
          </a:xfrm>
          <a:prstGeom prst="rect">
            <a:avLst/>
          </a:prstGeom>
        </p:spPr>
      </p:pic>
    </p:spTree>
    <p:extLst>
      <p:ext uri="{BB962C8B-B14F-4D97-AF65-F5344CB8AC3E}">
        <p14:creationId xmlns:p14="http://schemas.microsoft.com/office/powerpoint/2010/main" val="1388681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DD008-9E0C-27EF-CAA6-4B535EF3A367}"/>
              </a:ext>
            </a:extLst>
          </p:cNvPr>
          <p:cNvSpPr>
            <a:spLocks noGrp="1"/>
          </p:cNvSpPr>
          <p:nvPr>
            <p:ph type="title"/>
          </p:nvPr>
        </p:nvSpPr>
        <p:spPr>
          <a:xfrm>
            <a:off x="283633" y="247117"/>
            <a:ext cx="11624734" cy="1325563"/>
          </a:xfrm>
        </p:spPr>
        <p:txBody>
          <a:bodyPr>
            <a:normAutofit fontScale="90000"/>
          </a:bodyPr>
          <a:lstStyle/>
          <a:p>
            <a:r>
              <a:rPr lang="en-US" dirty="0"/>
              <a:t>UN-R 134_03: Hydraulic Series alternative (except drop – using OTV/End plug adaptors, mock-up/dummies)</a:t>
            </a:r>
          </a:p>
        </p:txBody>
      </p:sp>
      <p:pic>
        <p:nvPicPr>
          <p:cNvPr id="4" name="Picture 3">
            <a:extLst>
              <a:ext uri="{FF2B5EF4-FFF2-40B4-BE49-F238E27FC236}">
                <a16:creationId xmlns:a16="http://schemas.microsoft.com/office/drawing/2014/main" id="{0AD1B9E5-B07E-32DC-5937-3B12FFB3BE2C}"/>
              </a:ext>
            </a:extLst>
          </p:cNvPr>
          <p:cNvPicPr>
            <a:picLocks noChangeAspect="1"/>
          </p:cNvPicPr>
          <p:nvPr/>
        </p:nvPicPr>
        <p:blipFill>
          <a:blip r:embed="rId2"/>
          <a:stretch>
            <a:fillRect/>
          </a:stretch>
        </p:blipFill>
        <p:spPr>
          <a:xfrm>
            <a:off x="445007" y="1718644"/>
            <a:ext cx="5073405" cy="3217423"/>
          </a:xfrm>
          <a:prstGeom prst="rect">
            <a:avLst/>
          </a:prstGeom>
        </p:spPr>
      </p:pic>
      <p:sp>
        <p:nvSpPr>
          <p:cNvPr id="5" name="TextBox 4">
            <a:extLst>
              <a:ext uri="{FF2B5EF4-FFF2-40B4-BE49-F238E27FC236}">
                <a16:creationId xmlns:a16="http://schemas.microsoft.com/office/drawing/2014/main" id="{94DE126C-A6CE-53C2-8115-D68F314AA44E}"/>
              </a:ext>
            </a:extLst>
          </p:cNvPr>
          <p:cNvSpPr txBox="1"/>
          <p:nvPr/>
        </p:nvSpPr>
        <p:spPr>
          <a:xfrm>
            <a:off x="6208590" y="5141039"/>
            <a:ext cx="5310090" cy="1323439"/>
          </a:xfrm>
          <a:prstGeom prst="rect">
            <a:avLst/>
          </a:prstGeom>
          <a:noFill/>
        </p:spPr>
        <p:txBody>
          <a:bodyPr wrap="square">
            <a:spAutoFit/>
          </a:bodyPr>
          <a:lstStyle/>
          <a:p>
            <a:r>
              <a:rPr lang="en-US" sz="1600" b="1" dirty="0"/>
              <a:t>UN Regulation No. 134_03 series of amendments: </a:t>
            </a:r>
          </a:p>
          <a:p>
            <a:r>
              <a:rPr lang="en-US" sz="1600" i="1" dirty="0"/>
              <a:t>2.1. “Appropriate adaptor” means a test component that substitutes for the container valve or end plug and includes an outlet with the proper fitting size and geometry to connect the supply line to the additional TPRD.</a:t>
            </a:r>
          </a:p>
        </p:txBody>
      </p:sp>
      <p:pic>
        <p:nvPicPr>
          <p:cNvPr id="6" name="Picture 5">
            <a:extLst>
              <a:ext uri="{FF2B5EF4-FFF2-40B4-BE49-F238E27FC236}">
                <a16:creationId xmlns:a16="http://schemas.microsoft.com/office/drawing/2014/main" id="{A195AD38-943E-5492-BF80-374BA752F60D}"/>
              </a:ext>
            </a:extLst>
          </p:cNvPr>
          <p:cNvPicPr>
            <a:picLocks noChangeAspect="1"/>
          </p:cNvPicPr>
          <p:nvPr/>
        </p:nvPicPr>
        <p:blipFill>
          <a:blip r:embed="rId3"/>
          <a:stretch>
            <a:fillRect/>
          </a:stretch>
        </p:blipFill>
        <p:spPr>
          <a:xfrm>
            <a:off x="6341532" y="1690688"/>
            <a:ext cx="5177147" cy="3158423"/>
          </a:xfrm>
          <a:prstGeom prst="rect">
            <a:avLst/>
          </a:prstGeom>
        </p:spPr>
      </p:pic>
    </p:spTree>
    <p:extLst>
      <p:ext uri="{BB962C8B-B14F-4D97-AF65-F5344CB8AC3E}">
        <p14:creationId xmlns:p14="http://schemas.microsoft.com/office/powerpoint/2010/main" val="2291427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68CF8A1-AD08-DF94-400F-D59F56F25C12}"/>
              </a:ext>
            </a:extLst>
          </p:cNvPr>
          <p:cNvPicPr>
            <a:picLocks noGrp="1" noChangeAspect="1"/>
          </p:cNvPicPr>
          <p:nvPr>
            <p:ph idx="1"/>
          </p:nvPr>
        </p:nvPicPr>
        <p:blipFill>
          <a:blip r:embed="rId2"/>
          <a:stretch>
            <a:fillRect/>
          </a:stretch>
        </p:blipFill>
        <p:spPr>
          <a:xfrm>
            <a:off x="500354" y="1888067"/>
            <a:ext cx="5702484" cy="2101513"/>
          </a:xfrm>
        </p:spPr>
      </p:pic>
      <p:sp>
        <p:nvSpPr>
          <p:cNvPr id="6" name="Title 1">
            <a:extLst>
              <a:ext uri="{FF2B5EF4-FFF2-40B4-BE49-F238E27FC236}">
                <a16:creationId xmlns:a16="http://schemas.microsoft.com/office/drawing/2014/main" id="{6C69ED4B-D19D-D546-B9B5-68C312A74BC3}"/>
              </a:ext>
            </a:extLst>
          </p:cNvPr>
          <p:cNvSpPr>
            <a:spLocks noGrp="1"/>
          </p:cNvSpPr>
          <p:nvPr>
            <p:ph type="title"/>
          </p:nvPr>
        </p:nvSpPr>
        <p:spPr>
          <a:xfrm>
            <a:off x="301752" y="0"/>
            <a:ext cx="11585160" cy="1325563"/>
          </a:xfrm>
        </p:spPr>
        <p:txBody>
          <a:bodyPr>
            <a:normAutofit/>
          </a:bodyPr>
          <a:lstStyle/>
          <a:p>
            <a:r>
              <a:rPr lang="en-US" sz="4000" dirty="0"/>
              <a:t>UN-R 134_03: Hydraulic Series alternative (Change of Design table)</a:t>
            </a:r>
          </a:p>
        </p:txBody>
      </p:sp>
      <p:pic>
        <p:nvPicPr>
          <p:cNvPr id="8" name="Picture 7">
            <a:extLst>
              <a:ext uri="{FF2B5EF4-FFF2-40B4-BE49-F238E27FC236}">
                <a16:creationId xmlns:a16="http://schemas.microsoft.com/office/drawing/2014/main" id="{8EDFE3DF-53E5-2E5E-20D3-C27D33FC9FF9}"/>
              </a:ext>
            </a:extLst>
          </p:cNvPr>
          <p:cNvPicPr>
            <a:picLocks noChangeAspect="1"/>
          </p:cNvPicPr>
          <p:nvPr/>
        </p:nvPicPr>
        <p:blipFill>
          <a:blip r:embed="rId3"/>
          <a:stretch>
            <a:fillRect/>
          </a:stretch>
        </p:blipFill>
        <p:spPr>
          <a:xfrm>
            <a:off x="6385008" y="1888067"/>
            <a:ext cx="5398210" cy="3826850"/>
          </a:xfrm>
          <a:prstGeom prst="rect">
            <a:avLst/>
          </a:prstGeom>
        </p:spPr>
      </p:pic>
    </p:spTree>
    <p:extLst>
      <p:ext uri="{BB962C8B-B14F-4D97-AF65-F5344CB8AC3E}">
        <p14:creationId xmlns:p14="http://schemas.microsoft.com/office/powerpoint/2010/main" val="2386695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CFFF9D-52E7-5E62-4F0E-C7A1589689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31EC6E-F280-1E30-0510-9A994CDF2F80}"/>
              </a:ext>
            </a:extLst>
          </p:cNvPr>
          <p:cNvSpPr>
            <a:spLocks noGrp="1"/>
          </p:cNvSpPr>
          <p:nvPr>
            <p:ph type="title"/>
          </p:nvPr>
        </p:nvSpPr>
        <p:spPr>
          <a:xfrm>
            <a:off x="850392" y="0"/>
            <a:ext cx="10515600" cy="1325563"/>
          </a:xfrm>
        </p:spPr>
        <p:txBody>
          <a:bodyPr>
            <a:normAutofit fontScale="90000"/>
          </a:bodyPr>
          <a:lstStyle/>
          <a:p>
            <a:r>
              <a:rPr lang="en-US" dirty="0"/>
              <a:t>UN-R 134 Hydraulic Series alternative (except drop – using OTV/End plug mock-up/dummies)</a:t>
            </a:r>
          </a:p>
        </p:txBody>
      </p:sp>
      <p:sp>
        <p:nvSpPr>
          <p:cNvPr id="3" name="Content Placeholder 2">
            <a:extLst>
              <a:ext uri="{FF2B5EF4-FFF2-40B4-BE49-F238E27FC236}">
                <a16:creationId xmlns:a16="http://schemas.microsoft.com/office/drawing/2014/main" id="{94D732E9-9D77-E7A7-31ED-31BCE9042890}"/>
              </a:ext>
            </a:extLst>
          </p:cNvPr>
          <p:cNvSpPr>
            <a:spLocks noGrp="1"/>
          </p:cNvSpPr>
          <p:nvPr>
            <p:ph idx="1"/>
          </p:nvPr>
        </p:nvSpPr>
        <p:spPr>
          <a:xfrm>
            <a:off x="355600" y="1481328"/>
            <a:ext cx="11348720" cy="5239512"/>
          </a:xfrm>
        </p:spPr>
        <p:txBody>
          <a:bodyPr>
            <a:normAutofit fontScale="85000" lnSpcReduction="20000"/>
          </a:bodyPr>
          <a:lstStyle/>
          <a:p>
            <a:pPr marL="45720" indent="0">
              <a:spcBef>
                <a:spcPts val="600"/>
              </a:spcBef>
              <a:buNone/>
            </a:pPr>
            <a:r>
              <a:rPr lang="en-US" dirty="0"/>
              <a:t>Discussion:</a:t>
            </a:r>
          </a:p>
          <a:p>
            <a:pPr marL="274320">
              <a:spcBef>
                <a:spcPts val="600"/>
              </a:spcBef>
            </a:pPr>
            <a:r>
              <a:rPr lang="en-US" dirty="0"/>
              <a:t>Industry experts, unaware of any Remote TPRD incidents reported in the last 25 years.</a:t>
            </a:r>
          </a:p>
          <a:p>
            <a:pPr marL="274320">
              <a:spcBef>
                <a:spcPts val="600"/>
              </a:spcBef>
            </a:pPr>
            <a:r>
              <a:rPr lang="en-US" dirty="0"/>
              <a:t>Appropriate adaptor is a seal intended component that shall perform as the component that it is representing but not the intended component for operation.</a:t>
            </a:r>
          </a:p>
          <a:p>
            <a:pPr marL="274320">
              <a:spcBef>
                <a:spcPts val="600"/>
              </a:spcBef>
            </a:pPr>
            <a:r>
              <a:rPr lang="en-US" dirty="0"/>
              <a:t>This new requirement is more representative of a System test and hydraulic series is intended as a container test.</a:t>
            </a:r>
          </a:p>
          <a:p>
            <a:pPr marL="274320">
              <a:spcBef>
                <a:spcPts val="600"/>
              </a:spcBef>
            </a:pPr>
            <a:r>
              <a:rPr lang="en-US" dirty="0"/>
              <a:t>System mounting, supply lines for remote TPRD, will have to reflect real life scenario, which is something that is typically evaluated at the vehicle level.</a:t>
            </a:r>
          </a:p>
          <a:p>
            <a:pPr marL="274320">
              <a:spcBef>
                <a:spcPts val="600"/>
              </a:spcBef>
            </a:pPr>
            <a:r>
              <a:rPr lang="en-US" dirty="0"/>
              <a:t>Remote TPRD implicit in pneumatic test and fire test</a:t>
            </a:r>
          </a:p>
          <a:p>
            <a:pPr marL="274320">
              <a:spcBef>
                <a:spcPts val="600"/>
              </a:spcBef>
            </a:pPr>
            <a:r>
              <a:rPr lang="en-US" dirty="0"/>
              <a:t>Proof/Burst chamber size, supply lines length might exceed current chamber size.</a:t>
            </a:r>
          </a:p>
          <a:p>
            <a:pPr marL="274320">
              <a:spcBef>
                <a:spcPts val="600"/>
              </a:spcBef>
            </a:pPr>
            <a:r>
              <a:rPr lang="en-US" dirty="0"/>
              <a:t>Proof at Manufacturer, chamber size, supply lines length might exceed current chamber size.</a:t>
            </a:r>
          </a:p>
          <a:p>
            <a:pPr marL="274320">
              <a:spcBef>
                <a:spcPts val="600"/>
              </a:spcBef>
            </a:pPr>
            <a:r>
              <a:rPr lang="en-US" dirty="0"/>
              <a:t>Creates additional burden for the testing laboratories </a:t>
            </a:r>
            <a:r>
              <a:rPr lang="en-US" dirty="0">
                <a:latin typeface="Aptos" panose="020B0004020202020204" pitchFamily="34" charset="0"/>
                <a:ea typeface="Aptos" panose="020B0004020202020204" pitchFamily="34" charset="0"/>
                <a:cs typeface="Aptos" panose="020B0004020202020204" pitchFamily="34" charset="0"/>
              </a:rPr>
              <a:t>this burden is passed on as a cost to the OEMs</a:t>
            </a:r>
            <a:r>
              <a:rPr lang="en-US" dirty="0"/>
              <a:t>, discouraging innovation and implementation of hydrogen systems.</a:t>
            </a:r>
          </a:p>
        </p:txBody>
      </p:sp>
    </p:spTree>
    <p:extLst>
      <p:ext uri="{BB962C8B-B14F-4D97-AF65-F5344CB8AC3E}">
        <p14:creationId xmlns:p14="http://schemas.microsoft.com/office/powerpoint/2010/main" val="1770392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8436CC-F861-3C7A-C7CE-4694321FBE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90BFA8-952E-2FF7-30E8-0FD26716A920}"/>
              </a:ext>
            </a:extLst>
          </p:cNvPr>
          <p:cNvSpPr>
            <a:spLocks noGrp="1"/>
          </p:cNvSpPr>
          <p:nvPr>
            <p:ph type="title"/>
          </p:nvPr>
        </p:nvSpPr>
        <p:spPr>
          <a:xfrm>
            <a:off x="850392" y="0"/>
            <a:ext cx="10515600" cy="1325563"/>
          </a:xfrm>
        </p:spPr>
        <p:txBody>
          <a:bodyPr>
            <a:normAutofit/>
          </a:bodyPr>
          <a:lstStyle/>
          <a:p>
            <a:r>
              <a:rPr lang="en-US" dirty="0"/>
              <a:t>ISO 19887-1 (clause 19: </a:t>
            </a:r>
            <a:r>
              <a:rPr lang="en-US" dirty="0">
                <a:highlight>
                  <a:srgbClr val="FFFF00"/>
                </a:highlight>
              </a:rPr>
              <a:t>rigid lines</a:t>
            </a:r>
            <a:r>
              <a:rPr lang="en-US" dirty="0"/>
              <a:t>) alternative</a:t>
            </a:r>
          </a:p>
        </p:txBody>
      </p:sp>
      <p:pic>
        <p:nvPicPr>
          <p:cNvPr id="6" name="Picture 5">
            <a:extLst>
              <a:ext uri="{FF2B5EF4-FFF2-40B4-BE49-F238E27FC236}">
                <a16:creationId xmlns:a16="http://schemas.microsoft.com/office/drawing/2014/main" id="{6E7D91D8-9459-F95D-030C-9B9506E981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97280" y="953262"/>
            <a:ext cx="9232596" cy="5767578"/>
          </a:xfrm>
          <a:prstGeom prst="rect">
            <a:avLst/>
          </a:prstGeom>
          <a:noFill/>
          <a:ln>
            <a:noFill/>
          </a:ln>
        </p:spPr>
      </p:pic>
    </p:spTree>
    <p:extLst>
      <p:ext uri="{BB962C8B-B14F-4D97-AF65-F5344CB8AC3E}">
        <p14:creationId xmlns:p14="http://schemas.microsoft.com/office/powerpoint/2010/main" val="14884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B3A41A-EC5D-29AE-6ADD-3D78AD3287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A83763-3787-7C91-D19D-7358D7AB3812}"/>
              </a:ext>
            </a:extLst>
          </p:cNvPr>
          <p:cNvSpPr>
            <a:spLocks noGrp="1"/>
          </p:cNvSpPr>
          <p:nvPr>
            <p:ph type="title"/>
          </p:nvPr>
        </p:nvSpPr>
        <p:spPr>
          <a:xfrm>
            <a:off x="850392" y="0"/>
            <a:ext cx="10515600" cy="1325563"/>
          </a:xfrm>
        </p:spPr>
        <p:txBody>
          <a:bodyPr>
            <a:normAutofit/>
          </a:bodyPr>
          <a:lstStyle/>
          <a:p>
            <a:r>
              <a:rPr lang="en-US" dirty="0"/>
              <a:t>ISO 19887-1 (clause 19: rigid lines) alternative</a:t>
            </a:r>
          </a:p>
        </p:txBody>
      </p:sp>
      <p:sp>
        <p:nvSpPr>
          <p:cNvPr id="3" name="Content Placeholder 2">
            <a:extLst>
              <a:ext uri="{FF2B5EF4-FFF2-40B4-BE49-F238E27FC236}">
                <a16:creationId xmlns:a16="http://schemas.microsoft.com/office/drawing/2014/main" id="{4C930295-B725-7696-1D3B-184197675EBA}"/>
              </a:ext>
            </a:extLst>
          </p:cNvPr>
          <p:cNvSpPr>
            <a:spLocks noGrp="1"/>
          </p:cNvSpPr>
          <p:nvPr>
            <p:ph idx="1"/>
          </p:nvPr>
        </p:nvSpPr>
        <p:spPr>
          <a:xfrm>
            <a:off x="420624" y="1014984"/>
            <a:ext cx="11283696" cy="5669280"/>
          </a:xfrm>
        </p:spPr>
        <p:txBody>
          <a:bodyPr>
            <a:normAutofit/>
          </a:bodyPr>
          <a:lstStyle/>
          <a:p>
            <a:r>
              <a:rPr lang="en-US" dirty="0"/>
              <a:t>Discussion:</a:t>
            </a:r>
          </a:p>
          <a:p>
            <a:r>
              <a:rPr lang="en-US" dirty="0"/>
              <a:t>Mechanical test </a:t>
            </a:r>
            <a:r>
              <a:rPr lang="en-US" dirty="0">
                <a:sym typeface="Wingdings" panose="05000000000000000000" pitchFamily="2" charset="2"/>
              </a:rPr>
              <a:t> crash test is performed at vehicle’s fuel system level.</a:t>
            </a:r>
          </a:p>
          <a:p>
            <a:r>
              <a:rPr lang="en-US" dirty="0">
                <a:sym typeface="Wingdings" panose="05000000000000000000" pitchFamily="2" charset="2"/>
              </a:rPr>
              <a:t>Final configuration of fuel system is sometimes unknown during CHSS homologation.</a:t>
            </a:r>
          </a:p>
          <a:p>
            <a:r>
              <a:rPr lang="en-US" dirty="0">
                <a:sym typeface="Wingdings" panose="05000000000000000000" pitchFamily="2" charset="2"/>
              </a:rPr>
              <a:t>Vibration test + extensive testing is performed at vehicle’s fuel system level.</a:t>
            </a:r>
          </a:p>
          <a:p>
            <a:endParaRPr lang="en-US" dirty="0"/>
          </a:p>
        </p:txBody>
      </p:sp>
    </p:spTree>
    <p:extLst>
      <p:ext uri="{BB962C8B-B14F-4D97-AF65-F5344CB8AC3E}">
        <p14:creationId xmlns:p14="http://schemas.microsoft.com/office/powerpoint/2010/main" val="2632890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42192</TotalTime>
  <Words>534</Words>
  <Application>Microsoft Office PowerPoint</Application>
  <PresentationFormat>Widescreen</PresentationFormat>
  <Paragraphs>41</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Wingdings</vt:lpstr>
      <vt:lpstr>Office Theme</vt:lpstr>
      <vt:lpstr>Additional TPRDs supply lines</vt:lpstr>
      <vt:lpstr>Background</vt:lpstr>
      <vt:lpstr>Background</vt:lpstr>
      <vt:lpstr>UN-R 134_03: Hydraulic Series alternative (except drop – using OTV/End plug adaptors, mock-up/dummies)</vt:lpstr>
      <vt:lpstr>UN-R 134_03: Hydraulic Series alternative (except drop – using OTV/End plug adaptors, mock-up/dummies)</vt:lpstr>
      <vt:lpstr>UN-R 134_03: Hydraulic Series alternative (Change of Design table)</vt:lpstr>
      <vt:lpstr>UN-R 134 Hydraulic Series alternative (except drop – using OTV/End plug mock-up/dummies)</vt:lpstr>
      <vt:lpstr>ISO 19887-1 (clause 19: rigid lines) alternative</vt:lpstr>
      <vt:lpstr>ISO 19887-1 (clause 19: rigid lines) alternative</vt:lpstr>
    </vt:vector>
  </TitlesOfParts>
  <Company>Project 2016STD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Myrna Cashatt</dc:creator>
  <cp:lastModifiedBy>Myrna Cashatt</cp:lastModifiedBy>
  <cp:revision>20</cp:revision>
  <dcterms:created xsi:type="dcterms:W3CDTF">2025-05-21T19:00:20Z</dcterms:created>
  <dcterms:modified xsi:type="dcterms:W3CDTF">2025-07-02T07:05:02Z</dcterms:modified>
</cp:coreProperties>
</file>