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Lst>
  <p:notesMasterIdLst>
    <p:notesMasterId r:id="rId25"/>
  </p:notesMasterIdLst>
  <p:handoutMasterIdLst>
    <p:handoutMasterId r:id="rId26"/>
  </p:handoutMasterIdLst>
  <p:sldIdLst>
    <p:sldId id="256" r:id="rId5"/>
    <p:sldId id="2145706718" r:id="rId6"/>
    <p:sldId id="2145706719" r:id="rId7"/>
    <p:sldId id="2145706721" r:id="rId8"/>
    <p:sldId id="2145706722" r:id="rId9"/>
    <p:sldId id="2145706723" r:id="rId10"/>
    <p:sldId id="266" r:id="rId11"/>
    <p:sldId id="2145706724" r:id="rId12"/>
    <p:sldId id="258" r:id="rId13"/>
    <p:sldId id="2145706714" r:id="rId14"/>
    <p:sldId id="2145706716" r:id="rId15"/>
    <p:sldId id="2145706717" r:id="rId16"/>
    <p:sldId id="284" r:id="rId17"/>
    <p:sldId id="283" r:id="rId18"/>
    <p:sldId id="282" r:id="rId19"/>
    <p:sldId id="285" r:id="rId20"/>
    <p:sldId id="286" r:id="rId21"/>
    <p:sldId id="287" r:id="rId22"/>
    <p:sldId id="269"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B20534-F366-7914-B386-4BC5D341C217}" name="Lo Presti Gaetano, IT" initials="GL" userId="S::Gaetano.Lopresti@prometeon.com::0335379d-ddcf-475d-bcc9-0d741d2a71cd" providerId="AD"/>
  <p188:author id="{AC1607AA-8F64-5256-3D94-9C2A8BF502AA}" name="Spinetto Marco, IT" initials="MS" userId="S::Spinema001@group.pirelli.com::d7dbd447-1a53-4c39-9be1-f6b42f8a26f8" providerId="AD"/>
  <p188:author id="{FF0DB5AC-0964-3F40-0F7E-51182B23810B}" name="Spinetto Marco (EXT), IT" initials="MS" userId="S::ex1spinema@group.pirelli.com::c74794c4-e5fe-4178-aac7-15ddaa9bc79d" providerId="AD"/>
  <p188:author id="{1D7F83B8-2C47-4C24-2D45-51150F7F93C4}" name="Nicolas De Mahieu" initials="ND" userId="S::ndm@etrto.org::86ffda28-54bf-46cb-8307-ac4eaeeea850" providerId="AD"/>
  <p188:author id="{C0FB43EB-B889-F6F1-C15D-CD0AE4844544}" name="Gavardi Paolo (EXT), IT" initials="GP(I" userId="S::ex1gavarpa@group.pirelli.com::7798250e-5398-47f4-bfe3-828ccd1ecb2a" providerId="AD"/>
  <p188:author id="{34652AF8-F172-F70D-0FCE-7F2E388FC644}" name="Jerome Barrand" initials="JB" userId="S::jerome.barrand@michelin.com::85302edd-c94a-4460-b5ba-9b4cfec959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486B62-0926-48E3-964E-87203B07597C}" v="1" dt="2025-01-28T19:19:28.40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7"/>
  </p:normalViewPr>
  <p:slideViewPr>
    <p:cSldViewPr snapToGrid="0">
      <p:cViewPr varScale="1">
        <p:scale>
          <a:sx n="101" d="100"/>
          <a:sy n="101" d="100"/>
        </p:scale>
        <p:origin x="87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De Mahieu" userId="86ffda28-54bf-46cb-8307-ac4eaeeea850" providerId="ADAL" clId="{D9486B62-0926-48E3-964E-87203B07597C}"/>
    <pc:docChg chg="modSld">
      <pc:chgData name="Nicolas De Mahieu" userId="86ffda28-54bf-46cb-8307-ac4eaeeea850" providerId="ADAL" clId="{D9486B62-0926-48E3-964E-87203B07597C}" dt="2025-01-28T19:20:31.709" v="33" actId="20577"/>
      <pc:docMkLst>
        <pc:docMk/>
      </pc:docMkLst>
      <pc:sldChg chg="addSp modSp mod">
        <pc:chgData name="Nicolas De Mahieu" userId="86ffda28-54bf-46cb-8307-ac4eaeeea850" providerId="ADAL" clId="{D9486B62-0926-48E3-964E-87203B07597C}" dt="2025-01-28T19:20:31.709" v="33" actId="20577"/>
        <pc:sldMkLst>
          <pc:docMk/>
          <pc:sldMk cId="2711021579" sldId="256"/>
        </pc:sldMkLst>
        <pc:spChg chg="add mod">
          <ac:chgData name="Nicolas De Mahieu" userId="86ffda28-54bf-46cb-8307-ac4eaeeea850" providerId="ADAL" clId="{D9486B62-0926-48E3-964E-87203B07597C}" dt="2025-01-28T19:20:31.709" v="33" actId="20577"/>
          <ac:spMkLst>
            <pc:docMk/>
            <pc:sldMk cId="2711021579" sldId="256"/>
            <ac:spMk id="3" creationId="{8AE5E9F4-4490-77E6-A176-AB241F3D800E}"/>
          </ac:spMkLst>
        </pc:spChg>
      </pc:sldChg>
      <pc:sldChg chg="modSp mod">
        <pc:chgData name="Nicolas De Mahieu" userId="86ffda28-54bf-46cb-8307-ac4eaeeea850" providerId="ADAL" clId="{D9486B62-0926-48E3-964E-87203B07597C}" dt="2025-01-28T19:19:03.080" v="0" actId="113"/>
        <pc:sldMkLst>
          <pc:docMk/>
          <pc:sldMk cId="101167155" sldId="2145706723"/>
        </pc:sldMkLst>
        <pc:spChg chg="mod">
          <ac:chgData name="Nicolas De Mahieu" userId="86ffda28-54bf-46cb-8307-ac4eaeeea850" providerId="ADAL" clId="{D9486B62-0926-48E3-964E-87203B07597C}" dt="2025-01-28T19:19:03.080" v="0" actId="113"/>
          <ac:spMkLst>
            <pc:docMk/>
            <pc:sldMk cId="101167155" sldId="2145706723"/>
            <ac:spMk id="3" creationId="{A7859E65-D157-955E-A206-3F15D04002D6}"/>
          </ac:spMkLst>
        </pc:spChg>
      </pc:sldChg>
      <pc:sldChg chg="modSp mod">
        <pc:chgData name="Nicolas De Mahieu" userId="86ffda28-54bf-46cb-8307-ac4eaeeea850" providerId="ADAL" clId="{D9486B62-0926-48E3-964E-87203B07597C}" dt="2025-01-28T19:19:17.417" v="1" actId="113"/>
        <pc:sldMkLst>
          <pc:docMk/>
          <pc:sldMk cId="2671663364" sldId="2145706724"/>
        </pc:sldMkLst>
        <pc:spChg chg="mod">
          <ac:chgData name="Nicolas De Mahieu" userId="86ffda28-54bf-46cb-8307-ac4eaeeea850" providerId="ADAL" clId="{D9486B62-0926-48E3-964E-87203B07597C}" dt="2025-01-28T19:19:17.417" v="1" actId="113"/>
          <ac:spMkLst>
            <pc:docMk/>
            <pc:sldMk cId="2671663364" sldId="2145706724"/>
            <ac:spMk id="3" creationId="{A7859E65-D157-955E-A206-3F15D04002D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pirelli-my.sharepoint.com/personal/ex1gavarpa_group_pirelli_com/Documents/Bang.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pirelli-my.sharepoint.com/personal/ex1gavarpa_group_pirelli_com/Documents/Bang.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it-IT" sz="1200" b="1">
                <a:solidFill>
                  <a:sysClr val="windowText" lastClr="000000"/>
                </a:solidFill>
              </a:rPr>
              <a:t>Example of Possible</a:t>
            </a:r>
            <a:r>
              <a:rPr lang="it-IT" sz="1200" b="1" baseline="0">
                <a:solidFill>
                  <a:sysClr val="windowText" lastClr="000000"/>
                </a:solidFill>
              </a:rPr>
              <a:t> CoVa 2024 Results</a:t>
            </a:r>
            <a:endParaRPr lang="it-IT" sz="1200" b="1">
              <a:solidFill>
                <a:sysClr val="windowText" lastClr="000000"/>
              </a:solidFill>
            </a:endParaRPr>
          </a:p>
        </c:rich>
      </c:tx>
      <c:layout>
        <c:manualLayout>
          <c:xMode val="edge"/>
          <c:yMode val="edge"/>
          <c:x val="3.8472222222222206E-2"/>
          <c:y val="3.240740740740740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it-IT"/>
        </a:p>
      </c:txPr>
    </c:title>
    <c:autoTitleDeleted val="0"/>
    <c:plotArea>
      <c:layout/>
      <c:scatterChart>
        <c:scatterStyle val="lineMarker"/>
        <c:varyColors val="0"/>
        <c:ser>
          <c:idx val="0"/>
          <c:order val="0"/>
          <c:spPr>
            <a:ln w="19050" cap="rnd">
              <a:noFill/>
              <a:round/>
            </a:ln>
            <a:effectLst/>
          </c:spPr>
          <c:marker>
            <c:symbol val="circle"/>
            <c:size val="5"/>
            <c:spPr>
              <a:solidFill>
                <a:srgbClr val="FF0000"/>
              </a:solidFill>
              <a:ln w="9525">
                <a:noFill/>
              </a:ln>
              <a:effectLst/>
            </c:spPr>
          </c:marker>
          <c:xVal>
            <c:numRef>
              <c:f>Sheet1!$G$10:$G$18</c:f>
              <c:numCache>
                <c:formatCode>0.00</c:formatCode>
                <c:ptCount val="9"/>
                <c:pt idx="0">
                  <c:v>0.45</c:v>
                </c:pt>
                <c:pt idx="1">
                  <c:v>0.625</c:v>
                </c:pt>
                <c:pt idx="2">
                  <c:v>0.8</c:v>
                </c:pt>
                <c:pt idx="3">
                  <c:v>0.97499999999999987</c:v>
                </c:pt>
                <c:pt idx="4">
                  <c:v>1.1499999999999999</c:v>
                </c:pt>
                <c:pt idx="5">
                  <c:v>1.3624999999999998</c:v>
                </c:pt>
                <c:pt idx="6">
                  <c:v>1.575</c:v>
                </c:pt>
                <c:pt idx="7">
                  <c:v>1.7875000000000001</c:v>
                </c:pt>
                <c:pt idx="8">
                  <c:v>2</c:v>
                </c:pt>
              </c:numCache>
            </c:numRef>
          </c:xVal>
          <c:yVal>
            <c:numRef>
              <c:f>Sheet1!$H$10:$H$18</c:f>
              <c:numCache>
                <c:formatCode>0.00</c:formatCode>
                <c:ptCount val="9"/>
                <c:pt idx="0">
                  <c:v>0.68748387368578423</c:v>
                </c:pt>
                <c:pt idx="1">
                  <c:v>0.82842270810139829</c:v>
                </c:pt>
                <c:pt idx="2">
                  <c:v>0.87258371701193671</c:v>
                </c:pt>
                <c:pt idx="3">
                  <c:v>1.1779134511562335</c:v>
                </c:pt>
                <c:pt idx="4">
                  <c:v>1.1043113824395903</c:v>
                </c:pt>
                <c:pt idx="5">
                  <c:v>1.2674109960670685</c:v>
                </c:pt>
                <c:pt idx="6">
                  <c:v>1.3782015011530437</c:v>
                </c:pt>
                <c:pt idx="7">
                  <c:v>1.4265536523533833</c:v>
                </c:pt>
                <c:pt idx="8">
                  <c:v>1.4155045094505536</c:v>
                </c:pt>
              </c:numCache>
            </c:numRef>
          </c:yVal>
          <c:smooth val="0"/>
          <c:extLst>
            <c:ext xmlns:c16="http://schemas.microsoft.com/office/drawing/2014/chart" uri="{C3380CC4-5D6E-409C-BE32-E72D297353CC}">
              <c16:uniqueId val="{00000000-64FD-46E6-874B-A660CDCB8D46}"/>
            </c:ext>
          </c:extLst>
        </c:ser>
        <c:ser>
          <c:idx val="1"/>
          <c:order val="1"/>
          <c:spPr>
            <a:ln w="22225" cap="rnd">
              <a:solidFill>
                <a:srgbClr val="00B050"/>
              </a:solidFill>
              <a:prstDash val="dash"/>
              <a:round/>
            </a:ln>
            <a:effectLst/>
          </c:spPr>
          <c:marker>
            <c:symbol val="none"/>
          </c:marker>
          <c:xVal>
            <c:numRef>
              <c:f>Sheet1!$G$22:$G$23</c:f>
              <c:numCache>
                <c:formatCode>General</c:formatCode>
                <c:ptCount val="2"/>
                <c:pt idx="0">
                  <c:v>0.25</c:v>
                </c:pt>
                <c:pt idx="1">
                  <c:v>2.25</c:v>
                </c:pt>
              </c:numCache>
            </c:numRef>
          </c:xVal>
          <c:yVal>
            <c:numRef>
              <c:f>Sheet1!$H$22:$H$23</c:f>
              <c:numCache>
                <c:formatCode>0.00</c:formatCode>
                <c:ptCount val="2"/>
                <c:pt idx="0">
                  <c:v>0.58749999999999991</c:v>
                </c:pt>
                <c:pt idx="1">
                  <c:v>1.6875</c:v>
                </c:pt>
              </c:numCache>
            </c:numRef>
          </c:yVal>
          <c:smooth val="0"/>
          <c:extLst>
            <c:ext xmlns:c16="http://schemas.microsoft.com/office/drawing/2014/chart" uri="{C3380CC4-5D6E-409C-BE32-E72D297353CC}">
              <c16:uniqueId val="{00000001-64FD-46E6-874B-A660CDCB8D46}"/>
            </c:ext>
          </c:extLst>
        </c:ser>
        <c:dLbls>
          <c:showLegendKey val="0"/>
          <c:showVal val="0"/>
          <c:showCatName val="0"/>
          <c:showSerName val="0"/>
          <c:showPercent val="0"/>
          <c:showBubbleSize val="0"/>
        </c:dLbls>
        <c:axId val="741321568"/>
        <c:axId val="741310048"/>
      </c:scatterChart>
      <c:valAx>
        <c:axId val="741321568"/>
        <c:scaling>
          <c:orientation val="minMax"/>
          <c:max val="2.25"/>
          <c:min val="0.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it-IT" sz="1100" b="1">
                    <a:solidFill>
                      <a:sysClr val="windowText" lastClr="000000"/>
                    </a:solidFill>
                  </a:rPr>
                  <a:t>Vehicle Abrasion Index [-]</a:t>
                </a:r>
              </a:p>
            </c:rich>
          </c:tx>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it-IT"/>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it-IT"/>
          </a:p>
        </c:txPr>
        <c:crossAx val="741310048"/>
        <c:crosses val="autoZero"/>
        <c:crossBetween val="midCat"/>
        <c:majorUnit val="0.25"/>
      </c:valAx>
      <c:valAx>
        <c:axId val="741310048"/>
        <c:scaling>
          <c:orientation val="minMax"/>
          <c:max val="2.25"/>
          <c:min val="0.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it-IT" sz="1100" b="1">
                    <a:solidFill>
                      <a:sysClr val="windowText" lastClr="000000"/>
                    </a:solidFill>
                  </a:rPr>
                  <a:t>Drum Abrasion Index [-]</a:t>
                </a:r>
              </a:p>
            </c:rich>
          </c:tx>
          <c:overlay val="0"/>
          <c:spPr>
            <a:noFill/>
            <a:ln>
              <a:noFill/>
            </a:ln>
            <a:effectLst/>
          </c:spPr>
          <c:txPr>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it-IT"/>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it-IT"/>
          </a:p>
        </c:txPr>
        <c:crossAx val="741321568"/>
        <c:crosses val="autoZero"/>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it-IT" sz="1200" b="1">
                <a:solidFill>
                  <a:sysClr val="windowText" lastClr="000000"/>
                </a:solidFill>
              </a:rPr>
              <a:t>Example of </a:t>
            </a:r>
            <a:r>
              <a:rPr lang="it-IT" sz="1200" b="1" baseline="0">
                <a:solidFill>
                  <a:sysClr val="windowText" lastClr="000000"/>
                </a:solidFill>
              </a:rPr>
              <a:t>Enhanced CoVa 2024 Results</a:t>
            </a:r>
            <a:endParaRPr lang="it-IT" sz="1200" b="1">
              <a:solidFill>
                <a:sysClr val="windowText" lastClr="000000"/>
              </a:solidFill>
            </a:endParaRPr>
          </a:p>
        </c:rich>
      </c:tx>
      <c:layout>
        <c:manualLayout>
          <c:xMode val="edge"/>
          <c:yMode val="edge"/>
          <c:x val="3.0138888888888896E-2"/>
          <c:y val="2.3148148148148147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it-IT"/>
        </a:p>
      </c:txPr>
    </c:title>
    <c:autoTitleDeleted val="0"/>
    <c:plotArea>
      <c:layout/>
      <c:scatterChart>
        <c:scatterStyle val="lineMarker"/>
        <c:varyColors val="0"/>
        <c:ser>
          <c:idx val="0"/>
          <c:order val="0"/>
          <c:spPr>
            <a:ln w="19050" cap="rnd">
              <a:noFill/>
              <a:round/>
            </a:ln>
            <a:effectLst/>
          </c:spPr>
          <c:marker>
            <c:symbol val="circle"/>
            <c:size val="5"/>
            <c:spPr>
              <a:solidFill>
                <a:srgbClr val="FF0000"/>
              </a:solidFill>
              <a:ln w="9525">
                <a:noFill/>
              </a:ln>
              <a:effectLst/>
            </c:spPr>
          </c:marker>
          <c:xVal>
            <c:numRef>
              <c:f>Sheet1!$G$10:$G$18</c:f>
              <c:numCache>
                <c:formatCode>0.00</c:formatCode>
                <c:ptCount val="9"/>
                <c:pt idx="0">
                  <c:v>0.45</c:v>
                </c:pt>
                <c:pt idx="1">
                  <c:v>0.625</c:v>
                </c:pt>
                <c:pt idx="2">
                  <c:v>0.8</c:v>
                </c:pt>
                <c:pt idx="3">
                  <c:v>0.97499999999999987</c:v>
                </c:pt>
                <c:pt idx="4">
                  <c:v>1.1499999999999999</c:v>
                </c:pt>
                <c:pt idx="5">
                  <c:v>1.3624999999999998</c:v>
                </c:pt>
                <c:pt idx="6">
                  <c:v>1.575</c:v>
                </c:pt>
                <c:pt idx="7">
                  <c:v>1.7875000000000001</c:v>
                </c:pt>
                <c:pt idx="8">
                  <c:v>2</c:v>
                </c:pt>
              </c:numCache>
            </c:numRef>
          </c:xVal>
          <c:yVal>
            <c:numRef>
              <c:f>Sheet1!$I$10:$I$18</c:f>
              <c:numCache>
                <c:formatCode>0.00</c:formatCode>
                <c:ptCount val="9"/>
                <c:pt idx="0">
                  <c:v>0.57998790526433808</c:v>
                </c:pt>
                <c:pt idx="1">
                  <c:v>0.74475453107604872</c:v>
                </c:pt>
                <c:pt idx="2">
                  <c:v>0.83693778775895267</c:v>
                </c:pt>
                <c:pt idx="3">
                  <c:v>1.124997588367175</c:v>
                </c:pt>
                <c:pt idx="4">
                  <c:v>1.1288585368296924</c:v>
                </c:pt>
                <c:pt idx="5">
                  <c:v>1.3229019970503013</c:v>
                </c:pt>
                <c:pt idx="6">
                  <c:v>1.4777136258647827</c:v>
                </c:pt>
                <c:pt idx="7">
                  <c:v>1.5856964892650376</c:v>
                </c:pt>
                <c:pt idx="8">
                  <c:v>1.649128382087915</c:v>
                </c:pt>
              </c:numCache>
            </c:numRef>
          </c:yVal>
          <c:smooth val="0"/>
          <c:extLst>
            <c:ext xmlns:c16="http://schemas.microsoft.com/office/drawing/2014/chart" uri="{C3380CC4-5D6E-409C-BE32-E72D297353CC}">
              <c16:uniqueId val="{00000000-FFFB-43DE-AB56-515E5C8A0D00}"/>
            </c:ext>
          </c:extLst>
        </c:ser>
        <c:ser>
          <c:idx val="1"/>
          <c:order val="1"/>
          <c:spPr>
            <a:ln w="22225" cap="rnd">
              <a:solidFill>
                <a:srgbClr val="00B050"/>
              </a:solidFill>
              <a:prstDash val="dash"/>
              <a:round/>
            </a:ln>
            <a:effectLst/>
          </c:spPr>
          <c:marker>
            <c:symbol val="none"/>
          </c:marker>
          <c:xVal>
            <c:numRef>
              <c:f>Sheet1!$G$22:$G$23</c:f>
              <c:numCache>
                <c:formatCode>General</c:formatCode>
                <c:ptCount val="2"/>
                <c:pt idx="0">
                  <c:v>0.25</c:v>
                </c:pt>
                <c:pt idx="1">
                  <c:v>2.25</c:v>
                </c:pt>
              </c:numCache>
            </c:numRef>
          </c:xVal>
          <c:yVal>
            <c:numRef>
              <c:f>Sheet1!$I$22:$I$23</c:f>
              <c:numCache>
                <c:formatCode>0.00</c:formatCode>
                <c:ptCount val="2"/>
                <c:pt idx="0">
                  <c:v>0.4375</c:v>
                </c:pt>
                <c:pt idx="1">
                  <c:v>1.9375</c:v>
                </c:pt>
              </c:numCache>
            </c:numRef>
          </c:yVal>
          <c:smooth val="0"/>
          <c:extLst>
            <c:ext xmlns:c16="http://schemas.microsoft.com/office/drawing/2014/chart" uri="{C3380CC4-5D6E-409C-BE32-E72D297353CC}">
              <c16:uniqueId val="{00000001-FFFB-43DE-AB56-515E5C8A0D00}"/>
            </c:ext>
          </c:extLst>
        </c:ser>
        <c:dLbls>
          <c:showLegendKey val="0"/>
          <c:showVal val="0"/>
          <c:showCatName val="0"/>
          <c:showSerName val="0"/>
          <c:showPercent val="0"/>
          <c:showBubbleSize val="0"/>
        </c:dLbls>
        <c:axId val="741321568"/>
        <c:axId val="741310048"/>
      </c:scatterChart>
      <c:valAx>
        <c:axId val="741321568"/>
        <c:scaling>
          <c:orientation val="minMax"/>
          <c:max val="2.25"/>
          <c:min val="0.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it-IT" sz="1100" b="1">
                    <a:solidFill>
                      <a:sysClr val="windowText" lastClr="000000"/>
                    </a:solidFill>
                  </a:rPr>
                  <a:t>Vehicle Abrasion Index [-]</a:t>
                </a:r>
              </a:p>
            </c:rich>
          </c:tx>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it-IT"/>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it-IT"/>
          </a:p>
        </c:txPr>
        <c:crossAx val="741310048"/>
        <c:crosses val="autoZero"/>
        <c:crossBetween val="midCat"/>
        <c:majorUnit val="0.25"/>
      </c:valAx>
      <c:valAx>
        <c:axId val="741310048"/>
        <c:scaling>
          <c:orientation val="minMax"/>
          <c:max val="2.25"/>
          <c:min val="0.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it-IT" sz="1100" b="1">
                    <a:solidFill>
                      <a:sysClr val="windowText" lastClr="000000"/>
                    </a:solidFill>
                  </a:rPr>
                  <a:t>Drum Abrasion Index [-]</a:t>
                </a:r>
              </a:p>
            </c:rich>
          </c:tx>
          <c:overlay val="0"/>
          <c:spPr>
            <a:noFill/>
            <a:ln>
              <a:noFill/>
            </a:ln>
            <a:effectLst/>
          </c:spPr>
          <c:txPr>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it-IT"/>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it-IT"/>
          </a:p>
        </c:txPr>
        <c:crossAx val="741321568"/>
        <c:crosses val="autoZero"/>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0.70208</cdr:x>
      <cdr:y>0.08507</cdr:y>
    </cdr:from>
    <cdr:to>
      <cdr:x>0.96875</cdr:x>
      <cdr:y>0.19271</cdr:y>
    </cdr:to>
    <cdr:sp macro="" textlink="">
      <cdr:nvSpPr>
        <cdr:cNvPr id="2" name="TextBox 1">
          <a:extLst xmlns:a="http://schemas.openxmlformats.org/drawingml/2006/main">
            <a:ext uri="{FF2B5EF4-FFF2-40B4-BE49-F238E27FC236}">
              <a16:creationId xmlns:a16="http://schemas.microsoft.com/office/drawing/2014/main" id="{36FCEAC6-394D-2222-2996-BC9476D17051}"/>
            </a:ext>
          </a:extLst>
        </cdr:cNvPr>
        <cdr:cNvSpPr txBox="1"/>
      </cdr:nvSpPr>
      <cdr:spPr>
        <a:xfrm xmlns:a="http://schemas.openxmlformats.org/drawingml/2006/main">
          <a:off x="3209925" y="233363"/>
          <a:ext cx="1219200"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fld id="{15FD4AE9-6EFB-490C-A34A-1B90664F2315}" type="TxLink">
            <a:rPr lang="en-US" sz="1100" b="1" i="0" u="none" strike="noStrike">
              <a:solidFill>
                <a:srgbClr val="00B050"/>
              </a:solidFill>
              <a:latin typeface="Calibri"/>
              <a:cs typeface="Calibri"/>
            </a:rPr>
            <a:pPr/>
            <a:t>D = 0,55*V + 0,45</a:t>
          </a:fld>
          <a:endParaRPr lang="it-IT" sz="1100" b="1">
            <a:solidFill>
              <a:srgbClr val="00B05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0.70208</cdr:x>
      <cdr:y>0.08507</cdr:y>
    </cdr:from>
    <cdr:to>
      <cdr:x>0.96875</cdr:x>
      <cdr:y>0.19271</cdr:y>
    </cdr:to>
    <cdr:sp macro="" textlink="">
      <cdr:nvSpPr>
        <cdr:cNvPr id="2" name="TextBox 1">
          <a:extLst xmlns:a="http://schemas.openxmlformats.org/drawingml/2006/main">
            <a:ext uri="{FF2B5EF4-FFF2-40B4-BE49-F238E27FC236}">
              <a16:creationId xmlns:a16="http://schemas.microsoft.com/office/drawing/2014/main" id="{36FCEAC6-394D-2222-2996-BC9476D17051}"/>
            </a:ext>
          </a:extLst>
        </cdr:cNvPr>
        <cdr:cNvSpPr txBox="1"/>
      </cdr:nvSpPr>
      <cdr:spPr>
        <a:xfrm xmlns:a="http://schemas.openxmlformats.org/drawingml/2006/main">
          <a:off x="3209925" y="233363"/>
          <a:ext cx="1219200"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fld id="{D56BA319-4E93-4C62-96AE-68DEEFFA4F8A}" type="TxLink">
            <a:rPr lang="en-US" sz="1100" b="1" i="0" u="none" strike="noStrike">
              <a:solidFill>
                <a:srgbClr val="00B050"/>
              </a:solidFill>
              <a:latin typeface="Calibri"/>
              <a:cs typeface="Calibri"/>
            </a:rPr>
            <a:pPr/>
            <a:t>D = 0,75*V + 0,25</a:t>
          </a:fld>
          <a:endParaRPr lang="it-IT" sz="1100" b="1">
            <a:solidFill>
              <a:srgbClr val="00B05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5DC11D-5762-4102-A088-3B15A4C59C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FC246-4C4E-4EB6-AFEA-8C2DA4F4FF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A07AF7-D8C9-483B-BE98-565A7D862BDA}" type="datetimeFigureOut">
              <a:rPr lang="en-US" smtClean="0"/>
              <a:t>1/28/2025</a:t>
            </a:fld>
            <a:endParaRPr lang="en-US"/>
          </a:p>
        </p:txBody>
      </p:sp>
      <p:sp>
        <p:nvSpPr>
          <p:cNvPr id="4" name="Footer Placeholder 3">
            <a:extLst>
              <a:ext uri="{FF2B5EF4-FFF2-40B4-BE49-F238E27FC236}">
                <a16:creationId xmlns:a16="http://schemas.microsoft.com/office/drawing/2014/main" id="{99B5D930-BB99-4828-9494-34A98A2270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4CF785-F6BA-480A-A198-169D77D625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CBBEBE-BECD-4634-A76D-F063B23DD24E}" type="slidenum">
              <a:rPr lang="en-US" smtClean="0"/>
              <a:t>‹N°›</a:t>
            </a:fld>
            <a:endParaRPr lang="en-US"/>
          </a:p>
        </p:txBody>
      </p:sp>
    </p:spTree>
    <p:extLst>
      <p:ext uri="{BB962C8B-B14F-4D97-AF65-F5344CB8AC3E}">
        <p14:creationId xmlns:p14="http://schemas.microsoft.com/office/powerpoint/2010/main" val="771065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41AD2-D453-40F1-9247-A8DD61448133}"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3D99B-8DC3-4891-9707-3320E2A84D8C}" type="slidenum">
              <a:rPr lang="en-US" smtClean="0"/>
              <a:t>‹N°›</a:t>
            </a:fld>
            <a:endParaRPr lang="en-US"/>
          </a:p>
        </p:txBody>
      </p:sp>
    </p:spTree>
    <p:extLst>
      <p:ext uri="{BB962C8B-B14F-4D97-AF65-F5344CB8AC3E}">
        <p14:creationId xmlns:p14="http://schemas.microsoft.com/office/powerpoint/2010/main" val="1236279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93D99B-8DC3-4891-9707-3320E2A84D8C}" type="slidenum">
              <a:rPr lang="en-US" smtClean="0"/>
              <a:t>3</a:t>
            </a:fld>
            <a:endParaRPr lang="en-US"/>
          </a:p>
        </p:txBody>
      </p:sp>
    </p:spTree>
    <p:extLst>
      <p:ext uri="{BB962C8B-B14F-4D97-AF65-F5344CB8AC3E}">
        <p14:creationId xmlns:p14="http://schemas.microsoft.com/office/powerpoint/2010/main" val="185518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93D99B-8DC3-4891-9707-3320E2A84D8C}" type="slidenum">
              <a:rPr lang="en-US" smtClean="0"/>
              <a:t>7</a:t>
            </a:fld>
            <a:endParaRPr lang="en-US"/>
          </a:p>
        </p:txBody>
      </p:sp>
    </p:spTree>
    <p:extLst>
      <p:ext uri="{BB962C8B-B14F-4D97-AF65-F5344CB8AC3E}">
        <p14:creationId xmlns:p14="http://schemas.microsoft.com/office/powerpoint/2010/main" val="3895867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TRTOTitl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A4A44D-0673-41DF-9966-C187F6994304}"/>
              </a:ext>
            </a:extLst>
          </p:cNvPr>
          <p:cNvSpPr/>
          <p:nvPr userDrawn="1"/>
        </p:nvSpPr>
        <p:spPr>
          <a:xfrm>
            <a:off x="-1524" y="0"/>
            <a:ext cx="12191999"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FA5212-AC13-46FC-8E04-5F4254582269}"/>
              </a:ext>
            </a:extLst>
          </p:cNvPr>
          <p:cNvSpPr>
            <a:spLocks noGrp="1"/>
          </p:cNvSpPr>
          <p:nvPr>
            <p:ph type="ctrTitle" hasCustomPrompt="1"/>
          </p:nvPr>
        </p:nvSpPr>
        <p:spPr>
          <a:xfrm>
            <a:off x="1524000" y="1731937"/>
            <a:ext cx="9144000" cy="1778027"/>
          </a:xfrm>
        </p:spPr>
        <p:txBody>
          <a:bodyPr anchor="b"/>
          <a:lstStyle>
            <a:lvl1pPr algn="ctr">
              <a:defRPr sz="6000">
                <a:solidFill>
                  <a:schemeClr val="bg1"/>
                </a:solidFill>
              </a:defRPr>
            </a:lvl1pPr>
          </a:lstStyle>
          <a:p>
            <a:r>
              <a:rPr lang="en-US"/>
              <a:t>Click to introduce the presentation title</a:t>
            </a:r>
          </a:p>
        </p:txBody>
      </p:sp>
      <p:sp>
        <p:nvSpPr>
          <p:cNvPr id="3" name="Subtitle 2">
            <a:extLst>
              <a:ext uri="{FF2B5EF4-FFF2-40B4-BE49-F238E27FC236}">
                <a16:creationId xmlns:a16="http://schemas.microsoft.com/office/drawing/2014/main" id="{45342736-8A29-45B3-82E6-A52068F356D7}"/>
              </a:ext>
            </a:extLst>
          </p:cNvPr>
          <p:cNvSpPr>
            <a:spLocks noGrp="1"/>
          </p:cNvSpPr>
          <p:nvPr>
            <p:ph type="subTitle" idx="1" hasCustomPrompt="1"/>
          </p:nvPr>
        </p:nvSpPr>
        <p:spPr>
          <a:xfrm>
            <a:off x="1524000" y="3794422"/>
            <a:ext cx="9144000" cy="49944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introduce the S/C, WG or TF related</a:t>
            </a:r>
          </a:p>
        </p:txBody>
      </p:sp>
      <p:cxnSp>
        <p:nvCxnSpPr>
          <p:cNvPr id="16" name="Straight Connector 15">
            <a:extLst>
              <a:ext uri="{FF2B5EF4-FFF2-40B4-BE49-F238E27FC236}">
                <a16:creationId xmlns:a16="http://schemas.microsoft.com/office/drawing/2014/main" id="{5E822D69-580D-4040-808C-CD609E39AE9B}"/>
              </a:ext>
            </a:extLst>
          </p:cNvPr>
          <p:cNvCxnSpPr>
            <a:cxnSpLocks/>
          </p:cNvCxnSpPr>
          <p:nvPr userDrawn="1"/>
        </p:nvCxnSpPr>
        <p:spPr>
          <a:xfrm>
            <a:off x="1" y="6203697"/>
            <a:ext cx="1154429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008C81-6841-4671-8074-1DD7F2F5CEE1}"/>
              </a:ext>
            </a:extLst>
          </p:cNvPr>
          <p:cNvCxnSpPr>
            <a:cxnSpLocks/>
          </p:cNvCxnSpPr>
          <p:nvPr userDrawn="1"/>
        </p:nvCxnSpPr>
        <p:spPr>
          <a:xfrm>
            <a:off x="11530711" y="2"/>
            <a:ext cx="0" cy="62198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E2643AFC-712B-4143-8A50-2EAD908674B0}"/>
              </a:ext>
            </a:extLst>
          </p:cNvPr>
          <p:cNvSpPr>
            <a:spLocks noGrp="1"/>
          </p:cNvSpPr>
          <p:nvPr>
            <p:ph type="dt" sz="half" idx="10"/>
          </p:nvPr>
        </p:nvSpPr>
        <p:spPr>
          <a:xfrm>
            <a:off x="584199" y="6234177"/>
            <a:ext cx="2743200" cy="365125"/>
          </a:xfrm>
        </p:spPr>
        <p:txBody>
          <a:bodyPr/>
          <a:lstStyle>
            <a:lvl1pPr>
              <a:defRPr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Tuesday, January 28, 2025</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ooter Placeholder 4">
            <a:extLst>
              <a:ext uri="{FF2B5EF4-FFF2-40B4-BE49-F238E27FC236}">
                <a16:creationId xmlns:a16="http://schemas.microsoft.com/office/drawing/2014/main" id="{D656DD63-4220-4DB3-9F16-2F5E3C67EDF1}"/>
              </a:ext>
            </a:extLst>
          </p:cNvPr>
          <p:cNvSpPr>
            <a:spLocks noGrp="1"/>
          </p:cNvSpPr>
          <p:nvPr>
            <p:ph type="ftr" sz="quarter" idx="11"/>
          </p:nvPr>
        </p:nvSpPr>
        <p:spPr>
          <a:xfrm>
            <a:off x="3784599" y="6234177"/>
            <a:ext cx="4114800" cy="365125"/>
          </a:xfrm>
        </p:spPr>
        <p:txBody>
          <a:bodyPr/>
          <a:lstStyle>
            <a:lvl1pPr>
              <a:defRPr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The European Tyre and Rim Technical Organization</a:t>
            </a:r>
          </a:p>
        </p:txBody>
      </p:sp>
      <p:sp>
        <p:nvSpPr>
          <p:cNvPr id="14" name="Slide Number Placeholder 5">
            <a:extLst>
              <a:ext uri="{FF2B5EF4-FFF2-40B4-BE49-F238E27FC236}">
                <a16:creationId xmlns:a16="http://schemas.microsoft.com/office/drawing/2014/main" id="{AC977606-7EF4-42CF-877F-085EFD49FBE9}"/>
              </a:ext>
            </a:extLst>
          </p:cNvPr>
          <p:cNvSpPr>
            <a:spLocks noGrp="1"/>
          </p:cNvSpPr>
          <p:nvPr>
            <p:ph type="sldNum" sz="quarter" idx="12"/>
          </p:nvPr>
        </p:nvSpPr>
        <p:spPr>
          <a:xfrm>
            <a:off x="8356599" y="6234177"/>
            <a:ext cx="2743200" cy="365125"/>
          </a:xfrm>
        </p:spPr>
        <p:txBody>
          <a:bodyPr/>
          <a:lstStyle>
            <a:lvl1pPr>
              <a:defRPr b="1">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Date Placeholder 3">
            <a:extLst>
              <a:ext uri="{FF2B5EF4-FFF2-40B4-BE49-F238E27FC236}">
                <a16:creationId xmlns:a16="http://schemas.microsoft.com/office/drawing/2014/main" id="{BFC4B428-A592-43D9-9BE7-07BF777F4512}"/>
              </a:ext>
            </a:extLst>
          </p:cNvPr>
          <p:cNvSpPr txBox="1">
            <a:spLocks/>
          </p:cNvSpPr>
          <p:nvPr userDrawn="1"/>
        </p:nvSpPr>
        <p:spPr>
          <a:xfrm>
            <a:off x="914400" y="6591290"/>
            <a:ext cx="10363200" cy="159906"/>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May contain confidential and/or proprietary information. May not be copied or disseminated without the express written consent of ETRTO Secretary General</a:t>
            </a:r>
          </a:p>
        </p:txBody>
      </p:sp>
      <p:pic>
        <p:nvPicPr>
          <p:cNvPr id="7" name="Picture 6" descr="A logo with a black background&#10;&#10;Description automatically generated">
            <a:extLst>
              <a:ext uri="{FF2B5EF4-FFF2-40B4-BE49-F238E27FC236}">
                <a16:creationId xmlns:a16="http://schemas.microsoft.com/office/drawing/2014/main" id="{374B9AB1-6E38-E3FA-8F27-896FDA09A7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7255" y="258700"/>
            <a:ext cx="2949492" cy="1188776"/>
          </a:xfrm>
          <a:prstGeom prst="rect">
            <a:avLst/>
          </a:prstGeom>
        </p:spPr>
      </p:pic>
    </p:spTree>
    <p:extLst>
      <p:ext uri="{BB962C8B-B14F-4D97-AF65-F5344CB8AC3E}">
        <p14:creationId xmlns:p14="http://schemas.microsoft.com/office/powerpoint/2010/main" val="306634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TRTOConten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CA3A41B-2351-42EB-B9E3-456F6C3C8C21}"/>
              </a:ext>
            </a:extLst>
          </p:cNvPr>
          <p:cNvSpPr/>
          <p:nvPr userDrawn="1"/>
        </p:nvSpPr>
        <p:spPr>
          <a:xfrm>
            <a:off x="0" y="6203697"/>
            <a:ext cx="12183229" cy="65430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9F7E399-283F-4391-8129-349183F72073}"/>
              </a:ext>
            </a:extLst>
          </p:cNvPr>
          <p:cNvSpPr/>
          <p:nvPr userDrawn="1"/>
        </p:nvSpPr>
        <p:spPr>
          <a:xfrm rot="5400000">
            <a:off x="8427079" y="3101850"/>
            <a:ext cx="6858000" cy="654303"/>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8652377-5DEE-497F-9639-62A87421C7BC}"/>
              </a:ext>
            </a:extLst>
          </p:cNvPr>
          <p:cNvSpPr>
            <a:spLocks noGrp="1"/>
          </p:cNvSpPr>
          <p:nvPr>
            <p:ph idx="1"/>
          </p:nvPr>
        </p:nvSpPr>
        <p:spPr>
          <a:xfrm>
            <a:off x="8769" y="680117"/>
            <a:ext cx="11520156" cy="5554060"/>
          </a:xfrm>
        </p:spPr>
        <p:txBody>
          <a:bodyPr/>
          <a:lstStyle>
            <a:lvl2pPr marL="442913" indent="-174625">
              <a:defRPr/>
            </a:lvl2pPr>
            <a:lvl3pPr marL="628650" indent="-185738">
              <a:defRPr/>
            </a:lvl3pPr>
            <a:lvl4pPr marL="803275" indent="-174625">
              <a:defRPr/>
            </a:lvl4pPr>
            <a:lvl5pPr marL="989013" indent="-185738">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9A441D8B-6044-4E89-AA2F-39C11F6D0ED0}"/>
              </a:ext>
            </a:extLst>
          </p:cNvPr>
          <p:cNvSpPr>
            <a:spLocks noGrp="1"/>
          </p:cNvSpPr>
          <p:nvPr>
            <p:ph type="title" hasCustomPrompt="1"/>
          </p:nvPr>
        </p:nvSpPr>
        <p:spPr>
          <a:xfrm>
            <a:off x="8769" y="1"/>
            <a:ext cx="11520158" cy="563418"/>
          </a:xfrm>
        </p:spPr>
        <p:txBody>
          <a:bodyPr>
            <a:normAutofit/>
          </a:bodyPr>
          <a:lstStyle>
            <a:lvl1pPr>
              <a:defRPr sz="3600">
                <a:solidFill>
                  <a:schemeClr val="tx1"/>
                </a:solidFill>
                <a:latin typeface="+mn-lt"/>
              </a:defRPr>
            </a:lvl1pPr>
          </a:lstStyle>
          <a:p>
            <a:r>
              <a:rPr lang="en-US"/>
              <a:t>Click to introduce slide title</a:t>
            </a:r>
          </a:p>
        </p:txBody>
      </p:sp>
      <p:sp>
        <p:nvSpPr>
          <p:cNvPr id="19" name="Date Placeholder 3">
            <a:extLst>
              <a:ext uri="{FF2B5EF4-FFF2-40B4-BE49-F238E27FC236}">
                <a16:creationId xmlns:a16="http://schemas.microsoft.com/office/drawing/2014/main" id="{B6189BA6-A78A-458D-A1BF-A748C6605E2E}"/>
              </a:ext>
            </a:extLst>
          </p:cNvPr>
          <p:cNvSpPr>
            <a:spLocks noGrp="1"/>
          </p:cNvSpPr>
          <p:nvPr>
            <p:ph type="dt" sz="half" idx="10"/>
          </p:nvPr>
        </p:nvSpPr>
        <p:spPr>
          <a:xfrm>
            <a:off x="584199" y="6234177"/>
            <a:ext cx="2743200" cy="365125"/>
          </a:xfrm>
        </p:spPr>
        <p:txBody>
          <a:bodyPr/>
          <a:lstStyle>
            <a:lvl1pPr>
              <a:defRPr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Tuesday, January 28, 2025</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ooter Placeholder 4">
            <a:extLst>
              <a:ext uri="{FF2B5EF4-FFF2-40B4-BE49-F238E27FC236}">
                <a16:creationId xmlns:a16="http://schemas.microsoft.com/office/drawing/2014/main" id="{FA1D1347-8516-4D37-A6CB-8952EDBFEB5C}"/>
              </a:ext>
            </a:extLst>
          </p:cNvPr>
          <p:cNvSpPr>
            <a:spLocks noGrp="1"/>
          </p:cNvSpPr>
          <p:nvPr>
            <p:ph type="ftr" sz="quarter" idx="11"/>
          </p:nvPr>
        </p:nvSpPr>
        <p:spPr>
          <a:xfrm>
            <a:off x="3784599" y="6234177"/>
            <a:ext cx="4114800" cy="365125"/>
          </a:xfrm>
        </p:spPr>
        <p:txBody>
          <a:bodyPr/>
          <a:lstStyle>
            <a:lvl1pPr>
              <a:defRPr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The European Tyre and Rim Technical Organization</a:t>
            </a:r>
          </a:p>
        </p:txBody>
      </p:sp>
      <p:sp>
        <p:nvSpPr>
          <p:cNvPr id="21" name="Slide Number Placeholder 5">
            <a:extLst>
              <a:ext uri="{FF2B5EF4-FFF2-40B4-BE49-F238E27FC236}">
                <a16:creationId xmlns:a16="http://schemas.microsoft.com/office/drawing/2014/main" id="{27B7DE60-A3A8-440C-8851-A7DE74D42FF5}"/>
              </a:ext>
            </a:extLst>
          </p:cNvPr>
          <p:cNvSpPr>
            <a:spLocks noGrp="1"/>
          </p:cNvSpPr>
          <p:nvPr>
            <p:ph type="sldNum" sz="quarter" idx="12"/>
          </p:nvPr>
        </p:nvSpPr>
        <p:spPr>
          <a:xfrm>
            <a:off x="8356599" y="6234177"/>
            <a:ext cx="2743200" cy="365125"/>
          </a:xfrm>
        </p:spPr>
        <p:txBody>
          <a:bodyPr/>
          <a:lstStyle>
            <a:lvl1pPr>
              <a:defRPr b="1">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ate Placeholder 3">
            <a:extLst>
              <a:ext uri="{FF2B5EF4-FFF2-40B4-BE49-F238E27FC236}">
                <a16:creationId xmlns:a16="http://schemas.microsoft.com/office/drawing/2014/main" id="{95B0E025-50FF-40F8-B9E2-5C12233B0807}"/>
              </a:ext>
            </a:extLst>
          </p:cNvPr>
          <p:cNvSpPr txBox="1">
            <a:spLocks/>
          </p:cNvSpPr>
          <p:nvPr userDrawn="1"/>
        </p:nvSpPr>
        <p:spPr>
          <a:xfrm>
            <a:off x="914400" y="6591290"/>
            <a:ext cx="10363200" cy="159906"/>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May contain confidential and/or proprietary information. May not be copied or disseminated without the express written consent of ETRTO Secretary General</a:t>
            </a:r>
          </a:p>
        </p:txBody>
      </p:sp>
      <p:pic>
        <p:nvPicPr>
          <p:cNvPr id="5" name="Picture 4" descr="A map of europe with black text&#10;&#10;Description automatically generated">
            <a:extLst>
              <a:ext uri="{FF2B5EF4-FFF2-40B4-BE49-F238E27FC236}">
                <a16:creationId xmlns:a16="http://schemas.microsoft.com/office/drawing/2014/main" id="{9E70B070-A103-561B-B905-710EECA1C1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81300" y="6161784"/>
            <a:ext cx="654304" cy="654304"/>
          </a:xfrm>
          <a:prstGeom prst="rect">
            <a:avLst/>
          </a:prstGeom>
        </p:spPr>
      </p:pic>
    </p:spTree>
    <p:extLst>
      <p:ext uri="{BB962C8B-B14F-4D97-AF65-F5344CB8AC3E}">
        <p14:creationId xmlns:p14="http://schemas.microsoft.com/office/powerpoint/2010/main" val="1133921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ETRTOLast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079891-027E-4253-9710-8CB8A22A8DF0}"/>
              </a:ext>
            </a:extLst>
          </p:cNvPr>
          <p:cNvSpPr/>
          <p:nvPr userDrawn="1"/>
        </p:nvSpPr>
        <p:spPr>
          <a:xfrm>
            <a:off x="2" y="-136526"/>
            <a:ext cx="12191999" cy="69945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6FA895-CD02-4899-9FDB-C7D9066F6AD6}"/>
              </a:ext>
            </a:extLst>
          </p:cNvPr>
          <p:cNvSpPr>
            <a:spLocks noGrp="1"/>
          </p:cNvSpPr>
          <p:nvPr>
            <p:ph type="title" hasCustomPrompt="1"/>
          </p:nvPr>
        </p:nvSpPr>
        <p:spPr>
          <a:xfrm>
            <a:off x="1915160" y="2447133"/>
            <a:ext cx="7858760" cy="1325563"/>
          </a:xfrm>
        </p:spPr>
        <p:txBody>
          <a:bodyPr/>
          <a:lstStyle>
            <a:lvl1pPr>
              <a:defRPr>
                <a:solidFill>
                  <a:schemeClr val="bg1"/>
                </a:solidFill>
              </a:defRPr>
            </a:lvl1pPr>
          </a:lstStyle>
          <a:p>
            <a:r>
              <a:rPr lang="en-US"/>
              <a:t>Click to introduce the thanks slide</a:t>
            </a:r>
          </a:p>
        </p:txBody>
      </p:sp>
      <p:cxnSp>
        <p:nvCxnSpPr>
          <p:cNvPr id="12" name="Straight Connector 11">
            <a:extLst>
              <a:ext uri="{FF2B5EF4-FFF2-40B4-BE49-F238E27FC236}">
                <a16:creationId xmlns:a16="http://schemas.microsoft.com/office/drawing/2014/main" id="{6C48BCEC-456F-4A34-8CA5-3B8327A0F549}"/>
              </a:ext>
            </a:extLst>
          </p:cNvPr>
          <p:cNvCxnSpPr>
            <a:cxnSpLocks/>
          </p:cNvCxnSpPr>
          <p:nvPr userDrawn="1"/>
        </p:nvCxnSpPr>
        <p:spPr>
          <a:xfrm>
            <a:off x="11530711" y="-136526"/>
            <a:ext cx="0" cy="635635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0E6393-AB16-4152-98BD-FEA8EB740D96}"/>
              </a:ext>
            </a:extLst>
          </p:cNvPr>
          <p:cNvCxnSpPr>
            <a:cxnSpLocks/>
          </p:cNvCxnSpPr>
          <p:nvPr userDrawn="1"/>
        </p:nvCxnSpPr>
        <p:spPr>
          <a:xfrm>
            <a:off x="1" y="6203697"/>
            <a:ext cx="1154429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Date Placeholder 3">
            <a:extLst>
              <a:ext uri="{FF2B5EF4-FFF2-40B4-BE49-F238E27FC236}">
                <a16:creationId xmlns:a16="http://schemas.microsoft.com/office/drawing/2014/main" id="{3788463E-D249-4DF9-BFCA-811B0DB980C0}"/>
              </a:ext>
            </a:extLst>
          </p:cNvPr>
          <p:cNvSpPr>
            <a:spLocks noGrp="1"/>
          </p:cNvSpPr>
          <p:nvPr>
            <p:ph type="dt" sz="half" idx="10"/>
          </p:nvPr>
        </p:nvSpPr>
        <p:spPr>
          <a:xfrm>
            <a:off x="584199" y="6234177"/>
            <a:ext cx="2743200" cy="365125"/>
          </a:xfrm>
        </p:spPr>
        <p:txBody>
          <a:bodyPr/>
          <a:lstStyle>
            <a:lvl1pPr>
              <a:defRPr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Tuesday, January 28, 2025</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ooter Placeholder 4">
            <a:extLst>
              <a:ext uri="{FF2B5EF4-FFF2-40B4-BE49-F238E27FC236}">
                <a16:creationId xmlns:a16="http://schemas.microsoft.com/office/drawing/2014/main" id="{CB942C3F-78A5-4C01-BF16-57AFE328616A}"/>
              </a:ext>
            </a:extLst>
          </p:cNvPr>
          <p:cNvSpPr>
            <a:spLocks noGrp="1"/>
          </p:cNvSpPr>
          <p:nvPr>
            <p:ph type="ftr" sz="quarter" idx="11"/>
          </p:nvPr>
        </p:nvSpPr>
        <p:spPr>
          <a:xfrm>
            <a:off x="3784599" y="6234177"/>
            <a:ext cx="4114800" cy="365125"/>
          </a:xfrm>
        </p:spPr>
        <p:txBody>
          <a:bodyPr/>
          <a:lstStyle>
            <a:lvl1pPr>
              <a:defRPr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The European Tyre and Rim Technical Organization</a:t>
            </a:r>
          </a:p>
        </p:txBody>
      </p:sp>
      <p:sp>
        <p:nvSpPr>
          <p:cNvPr id="16" name="Slide Number Placeholder 5">
            <a:extLst>
              <a:ext uri="{FF2B5EF4-FFF2-40B4-BE49-F238E27FC236}">
                <a16:creationId xmlns:a16="http://schemas.microsoft.com/office/drawing/2014/main" id="{A05C9697-1DE4-4BA2-A69B-EE6DE60F80D8}"/>
              </a:ext>
            </a:extLst>
          </p:cNvPr>
          <p:cNvSpPr>
            <a:spLocks noGrp="1"/>
          </p:cNvSpPr>
          <p:nvPr>
            <p:ph type="sldNum" sz="quarter" idx="12"/>
          </p:nvPr>
        </p:nvSpPr>
        <p:spPr>
          <a:xfrm>
            <a:off x="8356599" y="6234177"/>
            <a:ext cx="2743200" cy="365125"/>
          </a:xfrm>
        </p:spPr>
        <p:txBody>
          <a:bodyPr/>
          <a:lstStyle>
            <a:lvl1pPr>
              <a:defRPr b="1">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Date Placeholder 3">
            <a:extLst>
              <a:ext uri="{FF2B5EF4-FFF2-40B4-BE49-F238E27FC236}">
                <a16:creationId xmlns:a16="http://schemas.microsoft.com/office/drawing/2014/main" id="{5AF9B7BB-7A47-494F-A220-732BE5DBACA8}"/>
              </a:ext>
            </a:extLst>
          </p:cNvPr>
          <p:cNvSpPr txBox="1">
            <a:spLocks/>
          </p:cNvSpPr>
          <p:nvPr userDrawn="1"/>
        </p:nvSpPr>
        <p:spPr>
          <a:xfrm>
            <a:off x="914400" y="6591290"/>
            <a:ext cx="10363200" cy="159906"/>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May contain confidential and/or proprietary information. May not be copied or disseminated without the express written consent of ETRTO Secretary General</a:t>
            </a:r>
          </a:p>
        </p:txBody>
      </p:sp>
      <p:pic>
        <p:nvPicPr>
          <p:cNvPr id="9" name="Picture 8" descr="A logo with a black background&#10;&#10;Description automatically generated">
            <a:extLst>
              <a:ext uri="{FF2B5EF4-FFF2-40B4-BE49-F238E27FC236}">
                <a16:creationId xmlns:a16="http://schemas.microsoft.com/office/drawing/2014/main" id="{0026DD0A-C1E7-99DC-8448-FBE530144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7255" y="258700"/>
            <a:ext cx="2949492" cy="1188776"/>
          </a:xfrm>
          <a:prstGeom prst="rect">
            <a:avLst/>
          </a:prstGeom>
        </p:spPr>
      </p:pic>
    </p:spTree>
    <p:extLst>
      <p:ext uri="{BB962C8B-B14F-4D97-AF65-F5344CB8AC3E}">
        <p14:creationId xmlns:p14="http://schemas.microsoft.com/office/powerpoint/2010/main" val="3173871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TRTOContent">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9F7E399-283F-4391-8129-349183F72073}"/>
              </a:ext>
            </a:extLst>
          </p:cNvPr>
          <p:cNvSpPr/>
          <p:nvPr userDrawn="1"/>
        </p:nvSpPr>
        <p:spPr>
          <a:xfrm rot="5400000">
            <a:off x="8427079" y="3101850"/>
            <a:ext cx="6858000" cy="654303"/>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pic>
        <p:nvPicPr>
          <p:cNvPr id="5" name="Picture 4" descr="A map of europe with black text&#10;&#10;Description automatically generated">
            <a:extLst>
              <a:ext uri="{FF2B5EF4-FFF2-40B4-BE49-F238E27FC236}">
                <a16:creationId xmlns:a16="http://schemas.microsoft.com/office/drawing/2014/main" id="{9E70B070-A103-561B-B905-710EECA1C1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81300" y="6161784"/>
            <a:ext cx="654304" cy="654304"/>
          </a:xfrm>
          <a:prstGeom prst="rect">
            <a:avLst/>
          </a:prstGeom>
        </p:spPr>
      </p:pic>
      <p:sp>
        <p:nvSpPr>
          <p:cNvPr id="2" name="Title Placeholder 1">
            <a:extLst>
              <a:ext uri="{FF2B5EF4-FFF2-40B4-BE49-F238E27FC236}">
                <a16:creationId xmlns:a16="http://schemas.microsoft.com/office/drawing/2014/main" id="{423541A0-6D1D-48E8-AAE7-7E4D17C6C7E5}"/>
              </a:ext>
            </a:extLst>
          </p:cNvPr>
          <p:cNvSpPr>
            <a:spLocks noGrp="1"/>
          </p:cNvSpPr>
          <p:nvPr>
            <p:ph type="title"/>
          </p:nvPr>
        </p:nvSpPr>
        <p:spPr>
          <a:xfrm>
            <a:off x="81159" y="62130"/>
            <a:ext cx="11622077" cy="576327"/>
          </a:xfrm>
          <a:prstGeom prst="rect">
            <a:avLst/>
          </a:prstGeom>
        </p:spPr>
        <p:txBody>
          <a:bodyPr vert="horz" lIns="91440" tIns="45720" rIns="91440" bIns="45720" rtlCol="0" anchor="ctr">
            <a:noAutofit/>
          </a:bodyPr>
          <a:lstStyle>
            <a:lvl1pPr>
              <a:defRPr>
                <a:solidFill>
                  <a:schemeClr val="bg1"/>
                </a:solidFill>
              </a:defRPr>
            </a:lvl1pPr>
          </a:lstStyle>
          <a:p>
            <a:r>
              <a:rPr lang="fr-FR"/>
              <a:t>Modifiez le style du titre</a:t>
            </a:r>
            <a:endParaRPr lang="en-US"/>
          </a:p>
        </p:txBody>
      </p:sp>
      <p:sp>
        <p:nvSpPr>
          <p:cNvPr id="3" name="Text Placeholder 2">
            <a:extLst>
              <a:ext uri="{FF2B5EF4-FFF2-40B4-BE49-F238E27FC236}">
                <a16:creationId xmlns:a16="http://schemas.microsoft.com/office/drawing/2014/main" id="{8941DD9A-7441-9DB0-87C8-05CA51B5F45E}"/>
              </a:ext>
            </a:extLst>
          </p:cNvPr>
          <p:cNvSpPr>
            <a:spLocks noGrp="1"/>
          </p:cNvSpPr>
          <p:nvPr>
            <p:ph idx="1"/>
          </p:nvPr>
        </p:nvSpPr>
        <p:spPr>
          <a:xfrm>
            <a:off x="81160" y="775958"/>
            <a:ext cx="11622078" cy="5576145"/>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232359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3541A0-6D1D-48E8-AAE7-7E4D17C6C7E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a:extLst>
              <a:ext uri="{FF2B5EF4-FFF2-40B4-BE49-F238E27FC236}">
                <a16:creationId xmlns:a16="http://schemas.microsoft.com/office/drawing/2014/main" id="{E15BEA4E-B31A-4947-805D-96C6B60AA2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94444A93-C5F7-48FE-93AC-1DEF282327C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4396A1E-7A29-44FA-8EF3-E01DAB2A90F2}" type="datetime2">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Tuesday, January 28, 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3B03F57-D60F-41A8-9A52-CCD61D41743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The European Tyre and Rim Technical Organization</a:t>
            </a:r>
          </a:p>
        </p:txBody>
      </p:sp>
      <p:sp>
        <p:nvSpPr>
          <p:cNvPr id="6" name="Slide Number Placeholder 5">
            <a:extLst>
              <a:ext uri="{FF2B5EF4-FFF2-40B4-BE49-F238E27FC236}">
                <a16:creationId xmlns:a16="http://schemas.microsoft.com/office/drawing/2014/main" id="{E4B9DC25-E271-4B58-9561-4E6E8E6F5BA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89786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0"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D48780D4-D9D9-95B8-5A92-B8C64D74004D}"/>
              </a:ext>
            </a:extLst>
          </p:cNvPr>
          <p:cNvSpPr>
            <a:spLocks noGrp="1"/>
          </p:cNvSpPr>
          <p:nvPr>
            <p:ph type="ctrTitle"/>
          </p:nvPr>
        </p:nvSpPr>
        <p:spPr>
          <a:xfrm>
            <a:off x="1160961" y="1651927"/>
            <a:ext cx="9541329" cy="1778027"/>
          </a:xfrm>
        </p:spPr>
        <p:txBody>
          <a:bodyPr/>
          <a:lstStyle/>
          <a:p>
            <a:r>
              <a:rPr lang="en-US" dirty="0"/>
              <a:t>Indoor Drum Method</a:t>
            </a:r>
            <a:br>
              <a:rPr lang="en-US" dirty="0"/>
            </a:br>
            <a:r>
              <a:rPr lang="en-US" dirty="0"/>
              <a:t>- </a:t>
            </a:r>
            <a:r>
              <a:rPr lang="en-US" i="1" dirty="0"/>
              <a:t>parameters enhancement </a:t>
            </a:r>
            <a:r>
              <a:rPr lang="en-US" dirty="0"/>
              <a:t>- </a:t>
            </a:r>
          </a:p>
        </p:txBody>
      </p:sp>
      <p:sp>
        <p:nvSpPr>
          <p:cNvPr id="4" name="Date Placeholder 3">
            <a:extLst>
              <a:ext uri="{FF2B5EF4-FFF2-40B4-BE49-F238E27FC236}">
                <a16:creationId xmlns:a16="http://schemas.microsoft.com/office/drawing/2014/main" id="{A9F3125D-CFBC-40C4-9FF0-ABDA1D226A2D}"/>
              </a:ext>
            </a:extLst>
          </p:cNvPr>
          <p:cNvSpPr>
            <a:spLocks noGrp="1"/>
          </p:cNvSpPr>
          <p:nvPr>
            <p:ph type="dt" sz="half" idx="10"/>
          </p:nvPr>
        </p:nvSpPr>
        <p:spPr>
          <a:xfrm>
            <a:off x="584200" y="6234113"/>
            <a:ext cx="2743200" cy="365125"/>
          </a:xfrm>
        </p:spPr>
        <p:txBody>
          <a:bodyPr/>
          <a:lstStyle/>
          <a:p>
            <a:fld id="{65011442-9EA8-43C1-A90A-E8091E9236D0}" type="datetime2">
              <a:rPr lang="en-US" smtClean="0"/>
              <a:pPr/>
              <a:t>Tuesday, January 28, 2025</a:t>
            </a:fld>
            <a:endParaRPr lang="en-US"/>
          </a:p>
        </p:txBody>
      </p:sp>
      <p:sp>
        <p:nvSpPr>
          <p:cNvPr id="5" name="Footer Placeholder 4">
            <a:extLst>
              <a:ext uri="{FF2B5EF4-FFF2-40B4-BE49-F238E27FC236}">
                <a16:creationId xmlns:a16="http://schemas.microsoft.com/office/drawing/2014/main" id="{3F265715-0852-4EBC-99A8-542DE3FFF71A}"/>
              </a:ext>
            </a:extLst>
          </p:cNvPr>
          <p:cNvSpPr>
            <a:spLocks noGrp="1"/>
          </p:cNvSpPr>
          <p:nvPr>
            <p:ph type="ftr" sz="quarter" idx="11"/>
          </p:nvPr>
        </p:nvSpPr>
        <p:spPr>
          <a:xfrm>
            <a:off x="3784600" y="6234115"/>
            <a:ext cx="4114800" cy="365125"/>
          </a:xfrm>
        </p:spPr>
        <p:txBody>
          <a:bodyPr/>
          <a:lstStyle/>
          <a:p>
            <a:r>
              <a:rPr lang="en-001"/>
              <a:t>European Tyre &amp; Rim Technical Organisation</a:t>
            </a:r>
          </a:p>
        </p:txBody>
      </p:sp>
      <p:sp>
        <p:nvSpPr>
          <p:cNvPr id="6" name="Slide Number Placeholder 5">
            <a:extLst>
              <a:ext uri="{FF2B5EF4-FFF2-40B4-BE49-F238E27FC236}">
                <a16:creationId xmlns:a16="http://schemas.microsoft.com/office/drawing/2014/main" id="{AA42D440-BEBF-4CA7-AD1F-F7C0A6F03012}"/>
              </a:ext>
            </a:extLst>
          </p:cNvPr>
          <p:cNvSpPr>
            <a:spLocks noGrp="1"/>
          </p:cNvSpPr>
          <p:nvPr>
            <p:ph type="sldNum" sz="quarter" idx="12"/>
          </p:nvPr>
        </p:nvSpPr>
        <p:spPr>
          <a:xfrm>
            <a:off x="8356600" y="6234115"/>
            <a:ext cx="2743200" cy="365125"/>
          </a:xfrm>
        </p:spPr>
        <p:txBody>
          <a:bodyPr/>
          <a:lstStyle/>
          <a:p>
            <a:fld id="{74F045D9-6A50-447E-9A04-3B3C9EFFC6F0}" type="slidenum">
              <a:rPr lang="en-US" smtClean="0"/>
              <a:pPr/>
              <a:t>1</a:t>
            </a:fld>
            <a:endParaRPr lang="en-US"/>
          </a:p>
        </p:txBody>
      </p:sp>
      <p:sp>
        <p:nvSpPr>
          <p:cNvPr id="2" name="ZoneTexte 1">
            <a:extLst>
              <a:ext uri="{FF2B5EF4-FFF2-40B4-BE49-F238E27FC236}">
                <a16:creationId xmlns:a16="http://schemas.microsoft.com/office/drawing/2014/main" id="{F874E76A-C7E8-8B46-BFBC-C14253D7E7F8}"/>
              </a:ext>
            </a:extLst>
          </p:cNvPr>
          <p:cNvSpPr txBox="1"/>
          <p:nvPr/>
        </p:nvSpPr>
        <p:spPr>
          <a:xfrm>
            <a:off x="2879725" y="4882407"/>
            <a:ext cx="5905500" cy="461665"/>
          </a:xfrm>
          <a:prstGeom prst="rect">
            <a:avLst/>
          </a:prstGeom>
          <a:noFill/>
        </p:spPr>
        <p:txBody>
          <a:bodyPr wrap="square" rtlCol="0">
            <a:spAutoFit/>
          </a:bodyPr>
          <a:lstStyle/>
          <a:p>
            <a:pPr algn="ctr"/>
            <a:r>
              <a:rPr lang="en-GB" sz="2400" dirty="0">
                <a:solidFill>
                  <a:schemeClr val="bg1"/>
                </a:solidFill>
              </a:rPr>
              <a:t>TFTA 29</a:t>
            </a:r>
            <a:r>
              <a:rPr lang="en-GB" sz="2400" baseline="30000" dirty="0">
                <a:solidFill>
                  <a:schemeClr val="bg1"/>
                </a:solidFill>
              </a:rPr>
              <a:t>th</a:t>
            </a:r>
            <a:r>
              <a:rPr lang="en-GB" sz="2400" dirty="0">
                <a:solidFill>
                  <a:schemeClr val="bg1"/>
                </a:solidFill>
              </a:rPr>
              <a:t> session 29 January 2025</a:t>
            </a:r>
          </a:p>
        </p:txBody>
      </p:sp>
      <p:sp>
        <p:nvSpPr>
          <p:cNvPr id="3" name="ZoneTexte 2">
            <a:extLst>
              <a:ext uri="{FF2B5EF4-FFF2-40B4-BE49-F238E27FC236}">
                <a16:creationId xmlns:a16="http://schemas.microsoft.com/office/drawing/2014/main" id="{8AE5E9F4-4490-77E6-A176-AB241F3D800E}"/>
              </a:ext>
            </a:extLst>
          </p:cNvPr>
          <p:cNvSpPr txBox="1"/>
          <p:nvPr/>
        </p:nvSpPr>
        <p:spPr>
          <a:xfrm>
            <a:off x="8785225" y="533400"/>
            <a:ext cx="2006600" cy="646331"/>
          </a:xfrm>
          <a:prstGeom prst="rect">
            <a:avLst/>
          </a:prstGeom>
          <a:noFill/>
        </p:spPr>
        <p:txBody>
          <a:bodyPr wrap="square" rtlCol="0">
            <a:spAutoFit/>
          </a:bodyPr>
          <a:lstStyle/>
          <a:p>
            <a:r>
              <a:rPr lang="fr-FR" dirty="0">
                <a:solidFill>
                  <a:schemeClr val="bg1"/>
                </a:solidFill>
              </a:rPr>
              <a:t>Document TA-29-5</a:t>
            </a:r>
          </a:p>
          <a:p>
            <a:r>
              <a:rPr lang="fr-FR" dirty="0">
                <a:solidFill>
                  <a:schemeClr val="bg1"/>
                </a:solidFill>
              </a:rPr>
              <a:t>Agenda item 4</a:t>
            </a:r>
            <a:endParaRPr lang="fr-BE" dirty="0">
              <a:solidFill>
                <a:schemeClr val="bg1"/>
              </a:solidFill>
            </a:endParaRPr>
          </a:p>
        </p:txBody>
      </p:sp>
    </p:spTree>
    <p:extLst>
      <p:ext uri="{BB962C8B-B14F-4D97-AF65-F5344CB8AC3E}">
        <p14:creationId xmlns:p14="http://schemas.microsoft.com/office/powerpoint/2010/main" val="2711021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2E2F759-0C77-A9A3-8E89-0B1971E24A1A}"/>
              </a:ext>
            </a:extLst>
          </p:cNvPr>
          <p:cNvSpPr>
            <a:spLocks noGrp="1"/>
          </p:cNvSpPr>
          <p:nvPr>
            <p:ph type="title"/>
          </p:nvPr>
        </p:nvSpPr>
        <p:spPr/>
        <p:txBody>
          <a:bodyPr>
            <a:normAutofit fontScale="90000"/>
          </a:bodyPr>
          <a:lstStyle/>
          <a:p>
            <a:r>
              <a:rPr lang="en-US" dirty="0"/>
              <a:t>ETRTO position about ISO 18511-2 drum method irregular wear</a:t>
            </a:r>
          </a:p>
        </p:txBody>
      </p:sp>
      <p:sp>
        <p:nvSpPr>
          <p:cNvPr id="4" name="Espace réservé de la date 3">
            <a:extLst>
              <a:ext uri="{FF2B5EF4-FFF2-40B4-BE49-F238E27FC236}">
                <a16:creationId xmlns:a16="http://schemas.microsoft.com/office/drawing/2014/main" id="{91F2CDC5-1C22-D583-E1C7-42A7DE53520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Tuesday, January 28, 2025</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19666A73-C5CA-42EA-B214-9040928157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The European Tyre and Rim Technical Organization</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5F6F65C0-EE81-80DE-F711-2F57B38D38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 name="Tabelle 4">
            <a:extLst>
              <a:ext uri="{FF2B5EF4-FFF2-40B4-BE49-F238E27FC236}">
                <a16:creationId xmlns:a16="http://schemas.microsoft.com/office/drawing/2014/main" id="{D1981680-58C0-540D-A845-48EA5F7A4DFF}"/>
              </a:ext>
            </a:extLst>
          </p:cNvPr>
          <p:cNvGraphicFramePr>
            <a:graphicFrameLocks noGrp="1"/>
          </p:cNvGraphicFramePr>
          <p:nvPr>
            <p:ph idx="1"/>
            <p:extLst>
              <p:ext uri="{D42A27DB-BD31-4B8C-83A1-F6EECF244321}">
                <p14:modId xmlns:p14="http://schemas.microsoft.com/office/powerpoint/2010/main" val="2132356290"/>
              </p:ext>
            </p:extLst>
          </p:nvPr>
        </p:nvGraphicFramePr>
        <p:xfrm>
          <a:off x="6363365" y="2567562"/>
          <a:ext cx="5053264" cy="3566160"/>
        </p:xfrm>
        <a:graphic>
          <a:graphicData uri="http://schemas.openxmlformats.org/drawingml/2006/table">
            <a:tbl>
              <a:tblPr firstRow="1" bandRow="1">
                <a:tableStyleId>{5C22544A-7EE6-4342-B048-85BDC9FD1C3A}</a:tableStyleId>
              </a:tblPr>
              <a:tblGrid>
                <a:gridCol w="2775284">
                  <a:extLst>
                    <a:ext uri="{9D8B030D-6E8A-4147-A177-3AD203B41FA5}">
                      <a16:colId xmlns:a16="http://schemas.microsoft.com/office/drawing/2014/main" val="1835249957"/>
                    </a:ext>
                  </a:extLst>
                </a:gridCol>
                <a:gridCol w="1098884">
                  <a:extLst>
                    <a:ext uri="{9D8B030D-6E8A-4147-A177-3AD203B41FA5}">
                      <a16:colId xmlns:a16="http://schemas.microsoft.com/office/drawing/2014/main" val="1163861977"/>
                    </a:ext>
                  </a:extLst>
                </a:gridCol>
                <a:gridCol w="1179096">
                  <a:extLst>
                    <a:ext uri="{9D8B030D-6E8A-4147-A177-3AD203B41FA5}">
                      <a16:colId xmlns:a16="http://schemas.microsoft.com/office/drawing/2014/main" val="1081109732"/>
                    </a:ext>
                  </a:extLst>
                </a:gridCol>
              </a:tblGrid>
              <a:tr h="127209">
                <a:tc>
                  <a:txBody>
                    <a:bodyPr/>
                    <a:lstStyle/>
                    <a:p>
                      <a:r>
                        <a:rPr lang="en-US" sz="1400" dirty="0"/>
                        <a:t>Tire/ Test</a:t>
                      </a:r>
                    </a:p>
                  </a:txBody>
                  <a:tcPr/>
                </a:tc>
                <a:tc>
                  <a:txBody>
                    <a:bodyPr/>
                    <a:lstStyle/>
                    <a:p>
                      <a:pPr algn="ctr"/>
                      <a:r>
                        <a:rPr lang="en-US" sz="1400" dirty="0" err="1"/>
                        <a:t>Heel&amp;Toe</a:t>
                      </a:r>
                      <a:r>
                        <a:rPr lang="en-US" sz="1400" dirty="0"/>
                        <a:t> [mm]</a:t>
                      </a:r>
                    </a:p>
                  </a:txBody>
                  <a:tcPr/>
                </a:tc>
                <a:tc>
                  <a:txBody>
                    <a:bodyPr/>
                    <a:lstStyle/>
                    <a:p>
                      <a:pPr algn="ctr"/>
                      <a:r>
                        <a:rPr lang="en-US" sz="1400" dirty="0"/>
                        <a:t>Intensity H&amp;T finding</a:t>
                      </a:r>
                    </a:p>
                  </a:txBody>
                  <a:tcPr/>
                </a:tc>
                <a:extLst>
                  <a:ext uri="{0D108BD9-81ED-4DB2-BD59-A6C34878D82A}">
                    <a16:rowId xmlns:a16="http://schemas.microsoft.com/office/drawing/2014/main" val="2568963084"/>
                  </a:ext>
                </a:extLst>
              </a:tr>
              <a:tr h="0">
                <a:tc>
                  <a:txBody>
                    <a:bodyPr/>
                    <a:lstStyle/>
                    <a:p>
                      <a:r>
                        <a:rPr lang="en-US" sz="1400" dirty="0"/>
                        <a:t>Summer SRTT/ Vehicle on-road </a:t>
                      </a:r>
                    </a:p>
                  </a:txBody>
                  <a:tcPr/>
                </a:tc>
                <a:tc>
                  <a:txBody>
                    <a:bodyPr/>
                    <a:lstStyle/>
                    <a:p>
                      <a:pPr algn="ctr"/>
                      <a:r>
                        <a:rPr lang="en-US" sz="1400" dirty="0"/>
                        <a:t>0.2</a:t>
                      </a:r>
                    </a:p>
                  </a:txBody>
                  <a:tcPr/>
                </a:tc>
                <a:tc>
                  <a:txBody>
                    <a:bodyPr/>
                    <a:lstStyle/>
                    <a:p>
                      <a:pPr algn="ctr"/>
                      <a:r>
                        <a:rPr lang="en-US" sz="1400" dirty="0"/>
                        <a:t>low</a:t>
                      </a:r>
                    </a:p>
                  </a:txBody>
                  <a:tcPr/>
                </a:tc>
                <a:extLst>
                  <a:ext uri="{0D108BD9-81ED-4DB2-BD59-A6C34878D82A}">
                    <a16:rowId xmlns:a16="http://schemas.microsoft.com/office/drawing/2014/main" val="1764547524"/>
                  </a:ext>
                </a:extLst>
              </a:tr>
              <a:tr h="0">
                <a:tc>
                  <a:txBody>
                    <a:bodyPr/>
                    <a:lstStyle/>
                    <a:p>
                      <a:r>
                        <a:rPr lang="en-US" sz="1400" dirty="0"/>
                        <a:t>Summer SRTT/ Drum 1 JASIC</a:t>
                      </a:r>
                    </a:p>
                  </a:txBody>
                  <a:tcPr/>
                </a:tc>
                <a:tc>
                  <a:txBody>
                    <a:bodyPr/>
                    <a:lstStyle/>
                    <a:p>
                      <a:pPr algn="ctr"/>
                      <a:r>
                        <a:rPr lang="en-US" sz="1400" dirty="0"/>
                        <a:t>0.6</a:t>
                      </a:r>
                    </a:p>
                  </a:txBody>
                  <a:tcPr/>
                </a:tc>
                <a:tc>
                  <a:txBody>
                    <a:bodyPr/>
                    <a:lstStyle/>
                    <a:p>
                      <a:pPr algn="ctr"/>
                      <a:r>
                        <a:rPr lang="en-US" sz="1400" dirty="0"/>
                        <a:t>medium</a:t>
                      </a:r>
                    </a:p>
                  </a:txBody>
                  <a:tcPr/>
                </a:tc>
                <a:extLst>
                  <a:ext uri="{0D108BD9-81ED-4DB2-BD59-A6C34878D82A}">
                    <a16:rowId xmlns:a16="http://schemas.microsoft.com/office/drawing/2014/main" val="139922745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Summer SRTT/ Drum 2 JASIC</a:t>
                      </a:r>
                    </a:p>
                  </a:txBody>
                  <a:tcPr/>
                </a:tc>
                <a:tc>
                  <a:txBody>
                    <a:bodyPr/>
                    <a:lstStyle/>
                    <a:p>
                      <a:pPr algn="ctr"/>
                      <a:r>
                        <a:rPr lang="en-US" sz="1400" dirty="0"/>
                        <a:t>0.57</a:t>
                      </a:r>
                    </a:p>
                  </a:txBody>
                  <a:tcPr/>
                </a:tc>
                <a:tc>
                  <a:txBody>
                    <a:bodyPr/>
                    <a:lstStyle/>
                    <a:p>
                      <a:pPr algn="ctr"/>
                      <a:r>
                        <a:rPr lang="en-US" sz="1400" dirty="0"/>
                        <a:t>medium</a:t>
                      </a:r>
                    </a:p>
                  </a:txBody>
                  <a:tcPr/>
                </a:tc>
                <a:extLst>
                  <a:ext uri="{0D108BD9-81ED-4DB2-BD59-A6C34878D82A}">
                    <a16:rowId xmlns:a16="http://schemas.microsoft.com/office/drawing/2014/main" val="231993588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Summer SRTT/ Drum 3 JASIC</a:t>
                      </a:r>
                    </a:p>
                  </a:txBody>
                  <a:tcPr/>
                </a:tc>
                <a:tc>
                  <a:txBody>
                    <a:bodyPr/>
                    <a:lstStyle/>
                    <a:p>
                      <a:pPr algn="ctr"/>
                      <a:r>
                        <a:rPr lang="en-US" sz="1400" dirty="0"/>
                        <a:t>yes</a:t>
                      </a:r>
                    </a:p>
                  </a:txBody>
                  <a:tcPr/>
                </a:tc>
                <a:tc>
                  <a:txBody>
                    <a:bodyPr/>
                    <a:lstStyle/>
                    <a:p>
                      <a:pPr algn="ctr"/>
                      <a:r>
                        <a:rPr lang="en-US" sz="1400" dirty="0"/>
                        <a:t>?</a:t>
                      </a:r>
                    </a:p>
                  </a:txBody>
                  <a:tcPr/>
                </a:tc>
                <a:extLst>
                  <a:ext uri="{0D108BD9-81ED-4DB2-BD59-A6C34878D82A}">
                    <a16:rowId xmlns:a16="http://schemas.microsoft.com/office/drawing/2014/main" val="76442372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Summer SRTT/ Drum 5 ETRTO</a:t>
                      </a:r>
                    </a:p>
                  </a:txBody>
                  <a:tcPr/>
                </a:tc>
                <a:tc>
                  <a:txBody>
                    <a:bodyPr/>
                    <a:lstStyle/>
                    <a:p>
                      <a:pPr algn="ctr"/>
                      <a:r>
                        <a:rPr lang="en-US" sz="1400" dirty="0"/>
                        <a:t>1.0</a:t>
                      </a:r>
                    </a:p>
                  </a:txBody>
                  <a:tcPr/>
                </a:tc>
                <a:tc>
                  <a:txBody>
                    <a:bodyPr/>
                    <a:lstStyle/>
                    <a:p>
                      <a:pPr algn="ctr"/>
                      <a:r>
                        <a:rPr lang="en-US" sz="1400" dirty="0"/>
                        <a:t>high</a:t>
                      </a:r>
                    </a:p>
                  </a:txBody>
                  <a:tcPr/>
                </a:tc>
                <a:extLst>
                  <a:ext uri="{0D108BD9-81ED-4DB2-BD59-A6C34878D82A}">
                    <a16:rowId xmlns:a16="http://schemas.microsoft.com/office/drawing/2014/main" val="53894481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Summer SRTT/ Drum 6 ETRTO</a:t>
                      </a:r>
                    </a:p>
                  </a:txBody>
                  <a:tcPr/>
                </a:tc>
                <a:tc>
                  <a:txBody>
                    <a:bodyPr/>
                    <a:lstStyle/>
                    <a:p>
                      <a:pPr algn="ctr"/>
                      <a:r>
                        <a:rPr lang="en-US" sz="1400" dirty="0"/>
                        <a:t>0.7</a:t>
                      </a:r>
                    </a:p>
                  </a:txBody>
                  <a:tcPr/>
                </a:tc>
                <a:tc>
                  <a:txBody>
                    <a:bodyPr/>
                    <a:lstStyle/>
                    <a:p>
                      <a:pPr algn="ctr"/>
                      <a:r>
                        <a:rPr lang="en-US" sz="1400" dirty="0"/>
                        <a:t>high</a:t>
                      </a:r>
                    </a:p>
                  </a:txBody>
                  <a:tcPr/>
                </a:tc>
                <a:extLst>
                  <a:ext uri="{0D108BD9-81ED-4DB2-BD59-A6C34878D82A}">
                    <a16:rowId xmlns:a16="http://schemas.microsoft.com/office/drawing/2014/main" val="224469095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Summer SRTT/ Drum 7 ETRTO</a:t>
                      </a:r>
                    </a:p>
                  </a:txBody>
                  <a:tcPr/>
                </a:tc>
                <a:tc>
                  <a:txBody>
                    <a:bodyPr/>
                    <a:lstStyle/>
                    <a:p>
                      <a:pPr algn="ctr"/>
                      <a:r>
                        <a:rPr lang="en-US" sz="1400" dirty="0"/>
                        <a:t>0.6</a:t>
                      </a:r>
                    </a:p>
                  </a:txBody>
                  <a:tcPr/>
                </a:tc>
                <a:tc>
                  <a:txBody>
                    <a:bodyPr/>
                    <a:lstStyle/>
                    <a:p>
                      <a:pPr algn="ctr"/>
                      <a:r>
                        <a:rPr lang="en-US" sz="1400" dirty="0"/>
                        <a:t>medium</a:t>
                      </a:r>
                    </a:p>
                  </a:txBody>
                  <a:tcPr/>
                </a:tc>
                <a:extLst>
                  <a:ext uri="{0D108BD9-81ED-4DB2-BD59-A6C34878D82A}">
                    <a16:rowId xmlns:a16="http://schemas.microsoft.com/office/drawing/2014/main" val="6209325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Summer SRTT/ Drum 7 ETRTO</a:t>
                      </a:r>
                    </a:p>
                  </a:txBody>
                  <a:tcPr/>
                </a:tc>
                <a:tc>
                  <a:txBody>
                    <a:bodyPr/>
                    <a:lstStyle/>
                    <a:p>
                      <a:pPr algn="ctr"/>
                      <a:r>
                        <a:rPr lang="en-US" sz="1400" dirty="0"/>
                        <a:t>1.0</a:t>
                      </a:r>
                    </a:p>
                  </a:txBody>
                  <a:tcPr/>
                </a:tc>
                <a:tc>
                  <a:txBody>
                    <a:bodyPr/>
                    <a:lstStyle/>
                    <a:p>
                      <a:pPr algn="ctr"/>
                      <a:r>
                        <a:rPr lang="en-US" sz="1400" dirty="0"/>
                        <a:t>severe</a:t>
                      </a:r>
                    </a:p>
                  </a:txBody>
                  <a:tcPr/>
                </a:tc>
                <a:extLst>
                  <a:ext uri="{0D108BD9-81ED-4DB2-BD59-A6C34878D82A}">
                    <a16:rowId xmlns:a16="http://schemas.microsoft.com/office/drawing/2014/main" val="134906699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Summer SRTT/ Drum 7 ETRTO</a:t>
                      </a:r>
                    </a:p>
                  </a:txBody>
                  <a:tcPr/>
                </a:tc>
                <a:tc>
                  <a:txBody>
                    <a:bodyPr/>
                    <a:lstStyle/>
                    <a:p>
                      <a:pPr algn="ctr"/>
                      <a:r>
                        <a:rPr lang="en-US" sz="1400" dirty="0"/>
                        <a:t>0.85</a:t>
                      </a:r>
                    </a:p>
                  </a:txBody>
                  <a:tcPr/>
                </a:tc>
                <a:tc>
                  <a:txBody>
                    <a:bodyPr/>
                    <a:lstStyle/>
                    <a:p>
                      <a:pPr algn="ctr"/>
                      <a:r>
                        <a:rPr lang="en-US" sz="1400" dirty="0"/>
                        <a:t>high</a:t>
                      </a:r>
                    </a:p>
                  </a:txBody>
                  <a:tcPr/>
                </a:tc>
                <a:extLst>
                  <a:ext uri="{0D108BD9-81ED-4DB2-BD59-A6C34878D82A}">
                    <a16:rowId xmlns:a16="http://schemas.microsoft.com/office/drawing/2014/main" val="380948864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Summer SRTT/ Drum 7 ETRTO</a:t>
                      </a:r>
                    </a:p>
                  </a:txBody>
                  <a:tcPr/>
                </a:tc>
                <a:tc>
                  <a:txBody>
                    <a:bodyPr/>
                    <a:lstStyle/>
                    <a:p>
                      <a:pPr algn="ctr"/>
                      <a:r>
                        <a:rPr lang="en-US" sz="1400" dirty="0"/>
                        <a:t>0.82</a:t>
                      </a:r>
                    </a:p>
                  </a:txBody>
                  <a:tcPr/>
                </a:tc>
                <a:tc>
                  <a:txBody>
                    <a:bodyPr/>
                    <a:lstStyle/>
                    <a:p>
                      <a:pPr algn="ctr"/>
                      <a:r>
                        <a:rPr lang="en-US" sz="1400" dirty="0"/>
                        <a:t>high</a:t>
                      </a:r>
                    </a:p>
                  </a:txBody>
                  <a:tcPr/>
                </a:tc>
                <a:extLst>
                  <a:ext uri="{0D108BD9-81ED-4DB2-BD59-A6C34878D82A}">
                    <a16:rowId xmlns:a16="http://schemas.microsoft.com/office/drawing/2014/main" val="2508560008"/>
                  </a:ext>
                </a:extLst>
              </a:tr>
            </a:tbl>
          </a:graphicData>
        </a:graphic>
      </p:graphicFrame>
      <p:pic>
        <p:nvPicPr>
          <p:cNvPr id="12" name="Grafik 11">
            <a:extLst>
              <a:ext uri="{FF2B5EF4-FFF2-40B4-BE49-F238E27FC236}">
                <a16:creationId xmlns:a16="http://schemas.microsoft.com/office/drawing/2014/main" id="{7A881B62-684D-842D-B96D-3D6D1964B3AE}"/>
              </a:ext>
            </a:extLst>
          </p:cNvPr>
          <p:cNvPicPr>
            <a:picLocks noChangeAspect="1"/>
          </p:cNvPicPr>
          <p:nvPr/>
        </p:nvPicPr>
        <p:blipFill>
          <a:blip r:embed="rId2"/>
          <a:stretch>
            <a:fillRect/>
          </a:stretch>
        </p:blipFill>
        <p:spPr>
          <a:xfrm>
            <a:off x="9047928" y="1479705"/>
            <a:ext cx="2480999" cy="1037629"/>
          </a:xfrm>
          <a:prstGeom prst="rect">
            <a:avLst/>
          </a:prstGeom>
        </p:spPr>
      </p:pic>
      <p:graphicFrame>
        <p:nvGraphicFramePr>
          <p:cNvPr id="13" name="Espace réservé du contenu 6">
            <a:extLst>
              <a:ext uri="{FF2B5EF4-FFF2-40B4-BE49-F238E27FC236}">
                <a16:creationId xmlns:a16="http://schemas.microsoft.com/office/drawing/2014/main" id="{436F1BBA-4088-A7A5-0C51-247C452C1347}"/>
              </a:ext>
            </a:extLst>
          </p:cNvPr>
          <p:cNvGraphicFramePr>
            <a:graphicFrameLocks/>
          </p:cNvGraphicFramePr>
          <p:nvPr/>
        </p:nvGraphicFramePr>
        <p:xfrm>
          <a:off x="0" y="460560"/>
          <a:ext cx="11484881" cy="733800"/>
        </p:xfrm>
        <a:graphic>
          <a:graphicData uri="http://schemas.openxmlformats.org/drawingml/2006/table">
            <a:tbl>
              <a:tblPr firstRow="1" bandRow="1">
                <a:tableStyleId>{5C22544A-7EE6-4342-B048-85BDC9FD1C3A}</a:tableStyleId>
              </a:tblPr>
              <a:tblGrid>
                <a:gridCol w="502273">
                  <a:extLst>
                    <a:ext uri="{9D8B030D-6E8A-4147-A177-3AD203B41FA5}">
                      <a16:colId xmlns:a16="http://schemas.microsoft.com/office/drawing/2014/main" val="3913881892"/>
                    </a:ext>
                  </a:extLst>
                </a:gridCol>
                <a:gridCol w="4860755">
                  <a:extLst>
                    <a:ext uri="{9D8B030D-6E8A-4147-A177-3AD203B41FA5}">
                      <a16:colId xmlns:a16="http://schemas.microsoft.com/office/drawing/2014/main" val="3793430668"/>
                    </a:ext>
                  </a:extLst>
                </a:gridCol>
                <a:gridCol w="6121853">
                  <a:extLst>
                    <a:ext uri="{9D8B030D-6E8A-4147-A177-3AD203B41FA5}">
                      <a16:colId xmlns:a16="http://schemas.microsoft.com/office/drawing/2014/main" val="3780089287"/>
                    </a:ext>
                  </a:extLst>
                </a:gridCol>
              </a:tblGrid>
              <a:tr h="366900">
                <a:tc>
                  <a:txBody>
                    <a:bodyPr/>
                    <a:lstStyle/>
                    <a:p>
                      <a:r>
                        <a:rPr lang="en-US" dirty="0"/>
                        <a:t>Id</a:t>
                      </a:r>
                    </a:p>
                  </a:txBody>
                  <a:tcPr/>
                </a:tc>
                <a:tc>
                  <a:txBody>
                    <a:bodyPr/>
                    <a:lstStyle/>
                    <a:p>
                      <a:r>
                        <a:rPr lang="en-US" dirty="0"/>
                        <a:t>Comment</a:t>
                      </a:r>
                    </a:p>
                  </a:txBody>
                  <a:tcPr/>
                </a:tc>
                <a:tc>
                  <a:txBody>
                    <a:bodyPr/>
                    <a:lstStyle/>
                    <a:p>
                      <a:r>
                        <a:rPr lang="en-US" dirty="0"/>
                        <a:t>Proposal</a:t>
                      </a:r>
                    </a:p>
                  </a:txBody>
                  <a:tcPr/>
                </a:tc>
                <a:extLst>
                  <a:ext uri="{0D108BD9-81ED-4DB2-BD59-A6C34878D82A}">
                    <a16:rowId xmlns:a16="http://schemas.microsoft.com/office/drawing/2014/main" val="2010961158"/>
                  </a:ext>
                </a:extLst>
              </a:tr>
              <a:tr h="366900">
                <a:tc>
                  <a:txBody>
                    <a:bodyPr/>
                    <a:lstStyle/>
                    <a:p>
                      <a:r>
                        <a:rPr lang="en-US" dirty="0"/>
                        <a:t>1</a:t>
                      </a:r>
                    </a:p>
                  </a:txBody>
                  <a:tcPr/>
                </a:tc>
                <a:tc>
                  <a:txBody>
                    <a:bodyPr/>
                    <a:lstStyle/>
                    <a:p>
                      <a:r>
                        <a:rPr lang="en-US" dirty="0"/>
                        <a:t>Irregular wear too important</a:t>
                      </a:r>
                    </a:p>
                  </a:txBody>
                  <a:tcPr/>
                </a:tc>
                <a:tc>
                  <a:txBody>
                    <a:bodyPr/>
                    <a:lstStyle/>
                    <a:p>
                      <a:r>
                        <a:rPr lang="en-US" dirty="0"/>
                        <a:t>Adopt vehicle wheel alignment </a:t>
                      </a:r>
                    </a:p>
                  </a:txBody>
                  <a:tcPr/>
                </a:tc>
                <a:extLst>
                  <a:ext uri="{0D108BD9-81ED-4DB2-BD59-A6C34878D82A}">
                    <a16:rowId xmlns:a16="http://schemas.microsoft.com/office/drawing/2014/main" val="270360675"/>
                  </a:ext>
                </a:extLst>
              </a:tr>
            </a:tbl>
          </a:graphicData>
        </a:graphic>
      </p:graphicFrame>
      <p:sp>
        <p:nvSpPr>
          <p:cNvPr id="14" name="Inhaltsplatzhalter 1">
            <a:extLst>
              <a:ext uri="{FF2B5EF4-FFF2-40B4-BE49-F238E27FC236}">
                <a16:creationId xmlns:a16="http://schemas.microsoft.com/office/drawing/2014/main" id="{59445A96-F2D5-D796-75A9-03AE750D2318}"/>
              </a:ext>
            </a:extLst>
          </p:cNvPr>
          <p:cNvSpPr txBox="1">
            <a:spLocks/>
          </p:cNvSpPr>
          <p:nvPr/>
        </p:nvSpPr>
        <p:spPr>
          <a:xfrm>
            <a:off x="8769" y="1355557"/>
            <a:ext cx="6271715" cy="48786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42913"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28650" indent="-1857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803275" indent="-1746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989013" indent="-1857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Especially summer tires show shoulder Heel &amp; Toe wear which is in that intensity not observable in on-road tests</a:t>
            </a:r>
          </a:p>
          <a:p>
            <a:r>
              <a:rPr lang="en-US" sz="2000" dirty="0"/>
              <a:t>Observed on JASIC and ETRTO drums</a:t>
            </a:r>
          </a:p>
          <a:p>
            <a:r>
              <a:rPr lang="en-US" sz="2000" dirty="0"/>
              <a:t>Conclusions:</a:t>
            </a:r>
          </a:p>
          <a:p>
            <a:pPr lvl="1"/>
            <a:r>
              <a:rPr lang="en-US" sz="2000" dirty="0"/>
              <a:t>Not representative usage conditions</a:t>
            </a:r>
          </a:p>
          <a:p>
            <a:pPr lvl="1"/>
            <a:r>
              <a:rPr lang="en-US" sz="2000" dirty="0"/>
              <a:t>Possible impact on Abrasion Rate Index</a:t>
            </a:r>
          </a:p>
        </p:txBody>
      </p:sp>
      <p:pic>
        <p:nvPicPr>
          <p:cNvPr id="16" name="Grafik 15">
            <a:extLst>
              <a:ext uri="{FF2B5EF4-FFF2-40B4-BE49-F238E27FC236}">
                <a16:creationId xmlns:a16="http://schemas.microsoft.com/office/drawing/2014/main" id="{774D1A07-72AA-5035-6FF1-7D450C400A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7611" y="3654854"/>
            <a:ext cx="955540" cy="2478867"/>
          </a:xfrm>
          <a:prstGeom prst="rect">
            <a:avLst/>
          </a:prstGeom>
        </p:spPr>
      </p:pic>
      <p:pic>
        <p:nvPicPr>
          <p:cNvPr id="18" name="Grafik 17">
            <a:extLst>
              <a:ext uri="{FF2B5EF4-FFF2-40B4-BE49-F238E27FC236}">
                <a16:creationId xmlns:a16="http://schemas.microsoft.com/office/drawing/2014/main" id="{C5D077F2-97BA-F4F0-7B04-2257BAF4E1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55799" y="3705726"/>
            <a:ext cx="1434638" cy="2478867"/>
          </a:xfrm>
          <a:prstGeom prst="rect">
            <a:avLst/>
          </a:prstGeom>
        </p:spPr>
      </p:pic>
      <p:pic>
        <p:nvPicPr>
          <p:cNvPr id="20" name="Grafik 19">
            <a:extLst>
              <a:ext uri="{FF2B5EF4-FFF2-40B4-BE49-F238E27FC236}">
                <a16:creationId xmlns:a16="http://schemas.microsoft.com/office/drawing/2014/main" id="{B64A34AD-2041-E0F6-AE7A-C41576B0DA1D}"/>
              </a:ext>
            </a:extLst>
          </p:cNvPr>
          <p:cNvPicPr>
            <a:picLocks noChangeAspect="1"/>
          </p:cNvPicPr>
          <p:nvPr/>
        </p:nvPicPr>
        <p:blipFill>
          <a:blip r:embed="rId5"/>
          <a:stretch>
            <a:fillRect/>
          </a:stretch>
        </p:blipFill>
        <p:spPr>
          <a:xfrm>
            <a:off x="3792003" y="3759938"/>
            <a:ext cx="836143" cy="2370442"/>
          </a:xfrm>
          <a:prstGeom prst="rect">
            <a:avLst/>
          </a:prstGeom>
        </p:spPr>
      </p:pic>
      <p:pic>
        <p:nvPicPr>
          <p:cNvPr id="22" name="Grafik 21">
            <a:extLst>
              <a:ext uri="{FF2B5EF4-FFF2-40B4-BE49-F238E27FC236}">
                <a16:creationId xmlns:a16="http://schemas.microsoft.com/office/drawing/2014/main" id="{90378121-CA3E-F7DD-633A-B72099C18C9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11028" y="3759938"/>
            <a:ext cx="368510" cy="2372684"/>
          </a:xfrm>
          <a:prstGeom prst="rect">
            <a:avLst/>
          </a:prstGeom>
        </p:spPr>
      </p:pic>
      <p:sp>
        <p:nvSpPr>
          <p:cNvPr id="23" name="Rechteck 22">
            <a:extLst>
              <a:ext uri="{FF2B5EF4-FFF2-40B4-BE49-F238E27FC236}">
                <a16:creationId xmlns:a16="http://schemas.microsoft.com/office/drawing/2014/main" id="{C0D58A7A-8C08-E253-1019-B1A8453C6270}"/>
              </a:ext>
            </a:extLst>
          </p:cNvPr>
          <p:cNvSpPr/>
          <p:nvPr/>
        </p:nvSpPr>
        <p:spPr>
          <a:xfrm>
            <a:off x="208547" y="3505200"/>
            <a:ext cx="5165558" cy="267939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feld 23">
            <a:extLst>
              <a:ext uri="{FF2B5EF4-FFF2-40B4-BE49-F238E27FC236}">
                <a16:creationId xmlns:a16="http://schemas.microsoft.com/office/drawing/2014/main" id="{629524F4-6498-D627-30BD-2E1B467A058B}"/>
              </a:ext>
            </a:extLst>
          </p:cNvPr>
          <p:cNvSpPr txBox="1"/>
          <p:nvPr/>
        </p:nvSpPr>
        <p:spPr>
          <a:xfrm>
            <a:off x="1374117" y="3419316"/>
            <a:ext cx="2934008" cy="369332"/>
          </a:xfrm>
          <a:prstGeom prst="rect">
            <a:avLst/>
          </a:prstGeom>
          <a:noFill/>
        </p:spPr>
        <p:txBody>
          <a:bodyPr wrap="none" rtlCol="0">
            <a:spAutoFit/>
          </a:bodyPr>
          <a:lstStyle/>
          <a:p>
            <a:r>
              <a:rPr lang="en-US" b="1" dirty="0"/>
              <a:t>Examples: Summer SRTT 17’’</a:t>
            </a:r>
          </a:p>
        </p:txBody>
      </p:sp>
      <p:sp>
        <p:nvSpPr>
          <p:cNvPr id="25" name="Textfeld 24">
            <a:extLst>
              <a:ext uri="{FF2B5EF4-FFF2-40B4-BE49-F238E27FC236}">
                <a16:creationId xmlns:a16="http://schemas.microsoft.com/office/drawing/2014/main" id="{1BF443A2-F403-6078-A5D8-6F3E389B7C4B}"/>
              </a:ext>
            </a:extLst>
          </p:cNvPr>
          <p:cNvSpPr txBox="1"/>
          <p:nvPr/>
        </p:nvSpPr>
        <p:spPr>
          <a:xfrm rot="16200000">
            <a:off x="-36324" y="4654602"/>
            <a:ext cx="871713" cy="369332"/>
          </a:xfrm>
          <a:prstGeom prst="rect">
            <a:avLst/>
          </a:prstGeom>
          <a:noFill/>
        </p:spPr>
        <p:txBody>
          <a:bodyPr wrap="none" rtlCol="0">
            <a:spAutoFit/>
          </a:bodyPr>
          <a:lstStyle/>
          <a:p>
            <a:r>
              <a:rPr lang="en-US" b="1" dirty="0"/>
              <a:t>Vehicle</a:t>
            </a:r>
          </a:p>
        </p:txBody>
      </p:sp>
      <p:sp>
        <p:nvSpPr>
          <p:cNvPr id="26" name="Textfeld 25">
            <a:extLst>
              <a:ext uri="{FF2B5EF4-FFF2-40B4-BE49-F238E27FC236}">
                <a16:creationId xmlns:a16="http://schemas.microsoft.com/office/drawing/2014/main" id="{A7D9ED62-30C1-BA25-1788-E530A233BB77}"/>
              </a:ext>
            </a:extLst>
          </p:cNvPr>
          <p:cNvSpPr txBox="1"/>
          <p:nvPr/>
        </p:nvSpPr>
        <p:spPr>
          <a:xfrm rot="16200000">
            <a:off x="1374952" y="4646687"/>
            <a:ext cx="893193" cy="369332"/>
          </a:xfrm>
          <a:prstGeom prst="rect">
            <a:avLst/>
          </a:prstGeom>
          <a:noFill/>
        </p:spPr>
        <p:txBody>
          <a:bodyPr wrap="none" rtlCol="0">
            <a:spAutoFit/>
          </a:bodyPr>
          <a:lstStyle/>
          <a:p>
            <a:r>
              <a:rPr lang="en-US" b="1" dirty="0"/>
              <a:t>Drum 5</a:t>
            </a:r>
          </a:p>
        </p:txBody>
      </p:sp>
      <p:sp>
        <p:nvSpPr>
          <p:cNvPr id="27" name="Textfeld 26">
            <a:extLst>
              <a:ext uri="{FF2B5EF4-FFF2-40B4-BE49-F238E27FC236}">
                <a16:creationId xmlns:a16="http://schemas.microsoft.com/office/drawing/2014/main" id="{75519947-467D-239B-5838-F52CD93A1433}"/>
              </a:ext>
            </a:extLst>
          </p:cNvPr>
          <p:cNvSpPr txBox="1"/>
          <p:nvPr/>
        </p:nvSpPr>
        <p:spPr>
          <a:xfrm rot="16200000">
            <a:off x="3262525" y="4684064"/>
            <a:ext cx="893193" cy="369332"/>
          </a:xfrm>
          <a:prstGeom prst="rect">
            <a:avLst/>
          </a:prstGeom>
          <a:noFill/>
        </p:spPr>
        <p:txBody>
          <a:bodyPr wrap="none" rtlCol="0">
            <a:spAutoFit/>
          </a:bodyPr>
          <a:lstStyle/>
          <a:p>
            <a:r>
              <a:rPr lang="en-US" b="1" dirty="0"/>
              <a:t>Drum 1</a:t>
            </a:r>
          </a:p>
        </p:txBody>
      </p:sp>
    </p:spTree>
    <p:extLst>
      <p:ext uri="{BB962C8B-B14F-4D97-AF65-F5344CB8AC3E}">
        <p14:creationId xmlns:p14="http://schemas.microsoft.com/office/powerpoint/2010/main" val="1845347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65ACB52E-5177-102C-63A7-47CBE407A87F}"/>
              </a:ext>
            </a:extLst>
          </p:cNvPr>
          <p:cNvGraphicFramePr>
            <a:graphicFrameLocks noGrp="1"/>
          </p:cNvGraphicFramePr>
          <p:nvPr>
            <p:ph idx="1"/>
          </p:nvPr>
        </p:nvGraphicFramePr>
        <p:xfrm>
          <a:off x="19106" y="447978"/>
          <a:ext cx="11484881" cy="733800"/>
        </p:xfrm>
        <a:graphic>
          <a:graphicData uri="http://schemas.openxmlformats.org/drawingml/2006/table">
            <a:tbl>
              <a:tblPr firstRow="1" bandRow="1">
                <a:tableStyleId>{5C22544A-7EE6-4342-B048-85BDC9FD1C3A}</a:tableStyleId>
              </a:tblPr>
              <a:tblGrid>
                <a:gridCol w="502273">
                  <a:extLst>
                    <a:ext uri="{9D8B030D-6E8A-4147-A177-3AD203B41FA5}">
                      <a16:colId xmlns:a16="http://schemas.microsoft.com/office/drawing/2014/main" val="3913881892"/>
                    </a:ext>
                  </a:extLst>
                </a:gridCol>
                <a:gridCol w="4860755">
                  <a:extLst>
                    <a:ext uri="{9D8B030D-6E8A-4147-A177-3AD203B41FA5}">
                      <a16:colId xmlns:a16="http://schemas.microsoft.com/office/drawing/2014/main" val="3793430668"/>
                    </a:ext>
                  </a:extLst>
                </a:gridCol>
                <a:gridCol w="6121853">
                  <a:extLst>
                    <a:ext uri="{9D8B030D-6E8A-4147-A177-3AD203B41FA5}">
                      <a16:colId xmlns:a16="http://schemas.microsoft.com/office/drawing/2014/main" val="3780089287"/>
                    </a:ext>
                  </a:extLst>
                </a:gridCol>
              </a:tblGrid>
              <a:tr h="366900">
                <a:tc>
                  <a:txBody>
                    <a:bodyPr/>
                    <a:lstStyle/>
                    <a:p>
                      <a:r>
                        <a:rPr lang="en-US" dirty="0"/>
                        <a:t>Id</a:t>
                      </a:r>
                    </a:p>
                  </a:txBody>
                  <a:tcPr/>
                </a:tc>
                <a:tc>
                  <a:txBody>
                    <a:bodyPr/>
                    <a:lstStyle/>
                    <a:p>
                      <a:r>
                        <a:rPr lang="en-US" dirty="0"/>
                        <a:t>Comment</a:t>
                      </a:r>
                    </a:p>
                  </a:txBody>
                  <a:tcPr/>
                </a:tc>
                <a:tc>
                  <a:txBody>
                    <a:bodyPr/>
                    <a:lstStyle/>
                    <a:p>
                      <a:r>
                        <a:rPr lang="en-US" dirty="0"/>
                        <a:t>Proposal</a:t>
                      </a:r>
                    </a:p>
                  </a:txBody>
                  <a:tcPr/>
                </a:tc>
                <a:extLst>
                  <a:ext uri="{0D108BD9-81ED-4DB2-BD59-A6C34878D82A}">
                    <a16:rowId xmlns:a16="http://schemas.microsoft.com/office/drawing/2014/main" val="2010961158"/>
                  </a:ext>
                </a:extLst>
              </a:tr>
              <a:tr h="366900">
                <a:tc>
                  <a:txBody>
                    <a:bodyPr/>
                    <a:lstStyle/>
                    <a:p>
                      <a:r>
                        <a:rPr lang="en-US" dirty="0"/>
                        <a:t>2</a:t>
                      </a:r>
                    </a:p>
                  </a:txBody>
                  <a:tcPr/>
                </a:tc>
                <a:tc>
                  <a:txBody>
                    <a:bodyPr/>
                    <a:lstStyle/>
                    <a:p>
                      <a:r>
                        <a:rPr lang="en-US" dirty="0"/>
                        <a:t>Temperature too high for Snow tyres</a:t>
                      </a:r>
                    </a:p>
                  </a:txBody>
                  <a:tcPr/>
                </a:tc>
                <a:tc>
                  <a:txBody>
                    <a:bodyPr/>
                    <a:lstStyle/>
                    <a:p>
                      <a:r>
                        <a:rPr lang="en-US" dirty="0"/>
                        <a:t>Decrease temperature range to [15;20] for Snow tyres</a:t>
                      </a:r>
                    </a:p>
                  </a:txBody>
                  <a:tcPr/>
                </a:tc>
                <a:extLst>
                  <a:ext uri="{0D108BD9-81ED-4DB2-BD59-A6C34878D82A}">
                    <a16:rowId xmlns:a16="http://schemas.microsoft.com/office/drawing/2014/main" val="2617004570"/>
                  </a:ext>
                </a:extLst>
              </a:tr>
            </a:tbl>
          </a:graphicData>
        </a:graphic>
      </p:graphicFrame>
      <p:sp>
        <p:nvSpPr>
          <p:cNvPr id="3" name="Titre 2">
            <a:extLst>
              <a:ext uri="{FF2B5EF4-FFF2-40B4-BE49-F238E27FC236}">
                <a16:creationId xmlns:a16="http://schemas.microsoft.com/office/drawing/2014/main" id="{92E2F759-0C77-A9A3-8E89-0B1971E24A1A}"/>
              </a:ext>
            </a:extLst>
          </p:cNvPr>
          <p:cNvSpPr>
            <a:spLocks noGrp="1"/>
          </p:cNvSpPr>
          <p:nvPr>
            <p:ph type="title"/>
          </p:nvPr>
        </p:nvSpPr>
        <p:spPr/>
        <p:txBody>
          <a:bodyPr>
            <a:normAutofit fontScale="90000"/>
          </a:bodyPr>
          <a:lstStyle/>
          <a:p>
            <a:r>
              <a:rPr lang="en-US" dirty="0"/>
              <a:t>ETRTO position about ISO 18511-2 drum method test temperature</a:t>
            </a:r>
          </a:p>
        </p:txBody>
      </p:sp>
      <p:sp>
        <p:nvSpPr>
          <p:cNvPr id="4" name="Espace réservé de la date 3">
            <a:extLst>
              <a:ext uri="{FF2B5EF4-FFF2-40B4-BE49-F238E27FC236}">
                <a16:creationId xmlns:a16="http://schemas.microsoft.com/office/drawing/2014/main" id="{91F2CDC5-1C22-D583-E1C7-42A7DE53520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Tuesday, January 28, 2025</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19666A73-C5CA-42EA-B214-9040928157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The European Tyre and Rim Technical Organization</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5F6F65C0-EE81-80DE-F711-2F57B38D38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Espace réservé du contenu 2">
            <a:extLst>
              <a:ext uri="{FF2B5EF4-FFF2-40B4-BE49-F238E27FC236}">
                <a16:creationId xmlns:a16="http://schemas.microsoft.com/office/drawing/2014/main" id="{FB506059-3986-4043-BBB2-966518583FBC}"/>
              </a:ext>
            </a:extLst>
          </p:cNvPr>
          <p:cNvSpPr txBox="1">
            <a:spLocks/>
          </p:cNvSpPr>
          <p:nvPr/>
        </p:nvSpPr>
        <p:spPr>
          <a:xfrm>
            <a:off x="175024" y="1629754"/>
            <a:ext cx="11520156" cy="4355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42913"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28650" indent="-1857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803275" indent="-1746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989013" indent="-1857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Temperatures above 15°C not the normal use case for snow </a:t>
            </a:r>
            <a:r>
              <a:rPr lang="en-US" sz="2400" dirty="0" err="1"/>
              <a:t>tyres</a:t>
            </a:r>
            <a:r>
              <a:rPr lang="en-US" sz="2400" dirty="0"/>
              <a:t>,</a:t>
            </a:r>
            <a:br>
              <a:rPr lang="en-US" sz="2400" dirty="0"/>
            </a:br>
            <a:r>
              <a:rPr lang="en-US" sz="2400" dirty="0"/>
              <a:t>might impact result rating or even ranking</a:t>
            </a:r>
            <a:br>
              <a:rPr lang="en-US" sz="2400" dirty="0"/>
            </a:br>
            <a:endParaRPr lang="en-US" sz="1000" dirty="0"/>
          </a:p>
          <a:p>
            <a:r>
              <a:rPr lang="en-US" sz="2400" dirty="0"/>
              <a:t>On multiple position machines one can observe material transfer via</a:t>
            </a:r>
            <a:br>
              <a:rPr lang="en-US" sz="2400" dirty="0"/>
            </a:br>
            <a:r>
              <a:rPr lang="en-US" sz="2400" dirty="0"/>
              <a:t>drum surface from </a:t>
            </a:r>
            <a:r>
              <a:rPr lang="en-US" sz="2400" dirty="0" err="1"/>
              <a:t>tyre</a:t>
            </a:r>
            <a:r>
              <a:rPr lang="en-US" sz="2400" dirty="0"/>
              <a:t> A to </a:t>
            </a:r>
            <a:r>
              <a:rPr lang="en-US" sz="2400" dirty="0" err="1"/>
              <a:t>tyre</a:t>
            </a:r>
            <a:r>
              <a:rPr lang="en-US" sz="2400" dirty="0"/>
              <a:t> B if tread temperature increases</a:t>
            </a:r>
            <a:br>
              <a:rPr lang="en-US" sz="2400" dirty="0"/>
            </a:br>
            <a:endParaRPr lang="en-US" sz="1000" dirty="0"/>
          </a:p>
          <a:p>
            <a:r>
              <a:rPr lang="en-US" sz="2400" dirty="0"/>
              <a:t>High ambient temperatures (&gt;20°C) lead to non-valid results</a:t>
            </a:r>
            <a:br>
              <a:rPr lang="en-US" sz="2400" dirty="0"/>
            </a:br>
            <a:r>
              <a:rPr lang="en-US" sz="2400" dirty="0"/>
              <a:t>due to torn-off blocks on winter pattern</a:t>
            </a:r>
          </a:p>
          <a:p>
            <a:endParaRPr lang="en-US" sz="2400" dirty="0"/>
          </a:p>
          <a:p>
            <a:endParaRPr lang="en-US" sz="2400" dirty="0"/>
          </a:p>
        </p:txBody>
      </p:sp>
      <p:pic>
        <p:nvPicPr>
          <p:cNvPr id="2" name="Picture 2">
            <a:extLst>
              <a:ext uri="{FF2B5EF4-FFF2-40B4-BE49-F238E27FC236}">
                <a16:creationId xmlns:a16="http://schemas.microsoft.com/office/drawing/2014/main" id="{6443A35D-EA3F-1E9E-4A2F-863B99B6A82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446721" y="1261682"/>
            <a:ext cx="1812481" cy="1697650"/>
          </a:xfrm>
          <a:prstGeom prst="rect">
            <a:avLst/>
          </a:prstGeom>
          <a:noFill/>
          <a:ln w="1">
            <a:noFill/>
            <a:miter lim="800000"/>
            <a:headEnd/>
            <a:tailEnd type="none" w="med" len="med"/>
          </a:ln>
          <a:effectLst/>
        </p:spPr>
      </p:pic>
      <p:grpSp>
        <p:nvGrpSpPr>
          <p:cNvPr id="9" name="Gruppieren 8">
            <a:extLst>
              <a:ext uri="{FF2B5EF4-FFF2-40B4-BE49-F238E27FC236}">
                <a16:creationId xmlns:a16="http://schemas.microsoft.com/office/drawing/2014/main" id="{A4145D0D-E0F4-872C-8C21-F8D422C3BD9A}"/>
              </a:ext>
            </a:extLst>
          </p:cNvPr>
          <p:cNvGrpSpPr/>
          <p:nvPr/>
        </p:nvGrpSpPr>
        <p:grpSpPr>
          <a:xfrm>
            <a:off x="584199" y="4322617"/>
            <a:ext cx="4453314" cy="1767254"/>
            <a:chOff x="4936567" y="4456405"/>
            <a:chExt cx="4416373" cy="1761334"/>
          </a:xfrm>
        </p:grpSpPr>
        <p:pic>
          <p:nvPicPr>
            <p:cNvPr id="20" name="Grafik 19">
              <a:extLst>
                <a:ext uri="{FF2B5EF4-FFF2-40B4-BE49-F238E27FC236}">
                  <a16:creationId xmlns:a16="http://schemas.microsoft.com/office/drawing/2014/main" id="{3FB3F6DA-CE6E-9569-5FED-364E9BADDA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6567" y="4456405"/>
              <a:ext cx="2328573" cy="1739895"/>
            </a:xfrm>
            <a:prstGeom prst="rect">
              <a:avLst/>
            </a:prstGeom>
          </p:spPr>
        </p:pic>
        <p:pic>
          <p:nvPicPr>
            <p:cNvPr id="22" name="Grafik 21">
              <a:extLst>
                <a:ext uri="{FF2B5EF4-FFF2-40B4-BE49-F238E27FC236}">
                  <a16:creationId xmlns:a16="http://schemas.microsoft.com/office/drawing/2014/main" id="{361785CD-E6AE-ACD1-0571-AC2F7C02C9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2292" y="4456405"/>
              <a:ext cx="1760648" cy="1737853"/>
            </a:xfrm>
            <a:prstGeom prst="rect">
              <a:avLst/>
            </a:prstGeom>
          </p:spPr>
        </p:pic>
        <p:sp>
          <p:nvSpPr>
            <p:cNvPr id="23" name="Ellipse 22">
              <a:extLst>
                <a:ext uri="{FF2B5EF4-FFF2-40B4-BE49-F238E27FC236}">
                  <a16:creationId xmlns:a16="http://schemas.microsoft.com/office/drawing/2014/main" id="{3422EFF8-D790-D62B-574E-4FE0446D9BFF}"/>
                </a:ext>
              </a:extLst>
            </p:cNvPr>
            <p:cNvSpPr/>
            <p:nvPr/>
          </p:nvSpPr>
          <p:spPr>
            <a:xfrm>
              <a:off x="6049815" y="4514253"/>
              <a:ext cx="1036523" cy="57314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3614D3BE-9ADC-832C-E221-CAC030F95286}"/>
                </a:ext>
              </a:extLst>
            </p:cNvPr>
            <p:cNvSpPr/>
            <p:nvPr/>
          </p:nvSpPr>
          <p:spPr>
            <a:xfrm>
              <a:off x="6542115" y="5202237"/>
              <a:ext cx="544224" cy="40885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75E917E8-710E-0BFC-86D2-5B99EEAE9C8F}"/>
                </a:ext>
              </a:extLst>
            </p:cNvPr>
            <p:cNvSpPr/>
            <p:nvPr/>
          </p:nvSpPr>
          <p:spPr>
            <a:xfrm>
              <a:off x="6542115" y="5808882"/>
              <a:ext cx="544224" cy="40885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F3EBBF4F-ED6B-9987-5EF0-69A78D9C7F4B}"/>
                </a:ext>
              </a:extLst>
            </p:cNvPr>
            <p:cNvSpPr/>
            <p:nvPr/>
          </p:nvSpPr>
          <p:spPr>
            <a:xfrm>
              <a:off x="8199574" y="4514253"/>
              <a:ext cx="695042" cy="57314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5460FAA6-8C03-3474-EA3B-2FA9E8358E4E}"/>
                </a:ext>
              </a:extLst>
            </p:cNvPr>
            <p:cNvSpPr/>
            <p:nvPr/>
          </p:nvSpPr>
          <p:spPr>
            <a:xfrm>
              <a:off x="8326464" y="5181455"/>
              <a:ext cx="544224" cy="40885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5C3043F3-BBBE-108C-AE5B-5527D562B63B}"/>
                </a:ext>
              </a:extLst>
            </p:cNvPr>
            <p:cNvSpPr/>
            <p:nvPr/>
          </p:nvSpPr>
          <p:spPr>
            <a:xfrm>
              <a:off x="8150237" y="5720610"/>
              <a:ext cx="544224" cy="40885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026" name="Picture 2">
            <a:extLst>
              <a:ext uri="{FF2B5EF4-FFF2-40B4-BE49-F238E27FC236}">
                <a16:creationId xmlns:a16="http://schemas.microsoft.com/office/drawing/2014/main" id="{71ED5373-B716-AD34-B792-2FA32F0992E2}"/>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7620957" y="3929752"/>
            <a:ext cx="2187556" cy="2114113"/>
          </a:xfrm>
          <a:prstGeom prst="rect">
            <a:avLst/>
          </a:prstGeom>
          <a:noFill/>
          <a:extLst>
            <a:ext uri="{909E8E84-426E-40DD-AFC4-6F175D3DCCD1}">
              <a14:hiddenFill xmlns:a14="http://schemas.microsoft.com/office/drawing/2010/main">
                <a:solidFill>
                  <a:srgbClr val="FFFFFF"/>
                </a:solidFill>
              </a14:hiddenFill>
            </a:ext>
          </a:extLst>
        </p:spPr>
      </p:pic>
      <p:sp>
        <p:nvSpPr>
          <p:cNvPr id="13" name="Geschweifte Klammer rechts 12">
            <a:extLst>
              <a:ext uri="{FF2B5EF4-FFF2-40B4-BE49-F238E27FC236}">
                <a16:creationId xmlns:a16="http://schemas.microsoft.com/office/drawing/2014/main" id="{C79E60A5-6CA8-550B-A66B-963BC9943417}"/>
              </a:ext>
            </a:extLst>
          </p:cNvPr>
          <p:cNvSpPr/>
          <p:nvPr/>
        </p:nvSpPr>
        <p:spPr>
          <a:xfrm rot="5400000">
            <a:off x="10689157" y="2873943"/>
            <a:ext cx="180744" cy="41979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14" name="Geschweifte Klammer rechts 13">
            <a:extLst>
              <a:ext uri="{FF2B5EF4-FFF2-40B4-BE49-F238E27FC236}">
                <a16:creationId xmlns:a16="http://schemas.microsoft.com/office/drawing/2014/main" id="{61F0F1B4-3682-738E-9027-32076C938037}"/>
              </a:ext>
            </a:extLst>
          </p:cNvPr>
          <p:cNvSpPr/>
          <p:nvPr/>
        </p:nvSpPr>
        <p:spPr>
          <a:xfrm rot="5400000">
            <a:off x="9773506" y="2885684"/>
            <a:ext cx="180744" cy="41979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15" name="Textfeld 14">
            <a:extLst>
              <a:ext uri="{FF2B5EF4-FFF2-40B4-BE49-F238E27FC236}">
                <a16:creationId xmlns:a16="http://schemas.microsoft.com/office/drawing/2014/main" id="{2912205A-3E0A-2805-5C6F-B434CDAEF466}"/>
              </a:ext>
            </a:extLst>
          </p:cNvPr>
          <p:cNvSpPr txBox="1"/>
          <p:nvPr/>
        </p:nvSpPr>
        <p:spPr>
          <a:xfrm>
            <a:off x="10399415" y="3238751"/>
            <a:ext cx="760227"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original marking</a:t>
            </a:r>
          </a:p>
        </p:txBody>
      </p:sp>
      <p:sp>
        <p:nvSpPr>
          <p:cNvPr id="16" name="Textfeld 15">
            <a:extLst>
              <a:ext uri="{FF2B5EF4-FFF2-40B4-BE49-F238E27FC236}">
                <a16:creationId xmlns:a16="http://schemas.microsoft.com/office/drawing/2014/main" id="{F1F75005-AE63-2607-E8F9-236F24DDFCA9}"/>
              </a:ext>
            </a:extLst>
          </p:cNvPr>
          <p:cNvSpPr txBox="1"/>
          <p:nvPr/>
        </p:nvSpPr>
        <p:spPr>
          <a:xfrm>
            <a:off x="9360133" y="3244654"/>
            <a:ext cx="929944"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transfered</a:t>
            </a:r>
            <a:r>
              <a:rPr lang="en-US" sz="1200" dirty="0">
                <a:latin typeface="Arial" panose="020B0604020202020204" pitchFamily="34" charset="0"/>
                <a:cs typeface="Arial" panose="020B0604020202020204" pitchFamily="34" charset="0"/>
              </a:rPr>
              <a:t> marking</a:t>
            </a:r>
          </a:p>
        </p:txBody>
      </p:sp>
      <p:sp>
        <p:nvSpPr>
          <p:cNvPr id="17" name="Pfeil: nach links 16">
            <a:extLst>
              <a:ext uri="{FF2B5EF4-FFF2-40B4-BE49-F238E27FC236}">
                <a16:creationId xmlns:a16="http://schemas.microsoft.com/office/drawing/2014/main" id="{FD3E9CBB-61F6-7AC7-D309-CB37514C3A57}"/>
              </a:ext>
            </a:extLst>
          </p:cNvPr>
          <p:cNvSpPr/>
          <p:nvPr/>
        </p:nvSpPr>
        <p:spPr>
          <a:xfrm>
            <a:off x="10141526" y="3092334"/>
            <a:ext cx="386542" cy="18074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8733BF72-F574-0E67-7404-33801A9076B5}"/>
              </a:ext>
            </a:extLst>
          </p:cNvPr>
          <p:cNvSpPr txBox="1"/>
          <p:nvPr/>
        </p:nvSpPr>
        <p:spPr>
          <a:xfrm>
            <a:off x="9825105" y="4668192"/>
            <a:ext cx="929944" cy="830997"/>
          </a:xfrm>
          <a:prstGeom prst="rect">
            <a:avLst/>
          </a:prstGeom>
          <a:noFill/>
        </p:spPr>
        <p:txBody>
          <a:bodyPr wrap="square" rtlCol="0">
            <a:spAutoFit/>
          </a:bodyPr>
          <a:lstStyle/>
          <a:p>
            <a:pPr algn="ctr"/>
            <a:r>
              <a:rPr lang="en-US" sz="1200">
                <a:latin typeface="Arial" panose="020B0604020202020204" pitchFamily="34" charset="0"/>
                <a:cs typeface="Arial" panose="020B0604020202020204" pitchFamily="34" charset="0"/>
              </a:rPr>
              <a:t>Collected rubber from drum surface</a:t>
            </a:r>
          </a:p>
        </p:txBody>
      </p:sp>
    </p:spTree>
    <p:extLst>
      <p:ext uri="{BB962C8B-B14F-4D97-AF65-F5344CB8AC3E}">
        <p14:creationId xmlns:p14="http://schemas.microsoft.com/office/powerpoint/2010/main" val="3750889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65ACB52E-5177-102C-63A7-47CBE407A87F}"/>
              </a:ext>
            </a:extLst>
          </p:cNvPr>
          <p:cNvGraphicFramePr>
            <a:graphicFrameLocks noGrp="1"/>
          </p:cNvGraphicFramePr>
          <p:nvPr>
            <p:ph idx="1"/>
          </p:nvPr>
        </p:nvGraphicFramePr>
        <p:xfrm>
          <a:off x="19106" y="447978"/>
          <a:ext cx="11484881" cy="733800"/>
        </p:xfrm>
        <a:graphic>
          <a:graphicData uri="http://schemas.openxmlformats.org/drawingml/2006/table">
            <a:tbl>
              <a:tblPr firstRow="1" bandRow="1">
                <a:tableStyleId>{5C22544A-7EE6-4342-B048-85BDC9FD1C3A}</a:tableStyleId>
              </a:tblPr>
              <a:tblGrid>
                <a:gridCol w="502273">
                  <a:extLst>
                    <a:ext uri="{9D8B030D-6E8A-4147-A177-3AD203B41FA5}">
                      <a16:colId xmlns:a16="http://schemas.microsoft.com/office/drawing/2014/main" val="3913881892"/>
                    </a:ext>
                  </a:extLst>
                </a:gridCol>
                <a:gridCol w="4860755">
                  <a:extLst>
                    <a:ext uri="{9D8B030D-6E8A-4147-A177-3AD203B41FA5}">
                      <a16:colId xmlns:a16="http://schemas.microsoft.com/office/drawing/2014/main" val="3793430668"/>
                    </a:ext>
                  </a:extLst>
                </a:gridCol>
                <a:gridCol w="6121853">
                  <a:extLst>
                    <a:ext uri="{9D8B030D-6E8A-4147-A177-3AD203B41FA5}">
                      <a16:colId xmlns:a16="http://schemas.microsoft.com/office/drawing/2014/main" val="3780089287"/>
                    </a:ext>
                  </a:extLst>
                </a:gridCol>
              </a:tblGrid>
              <a:tr h="366900">
                <a:tc>
                  <a:txBody>
                    <a:bodyPr/>
                    <a:lstStyle/>
                    <a:p>
                      <a:r>
                        <a:rPr lang="en-US" dirty="0"/>
                        <a:t>Id</a:t>
                      </a:r>
                    </a:p>
                  </a:txBody>
                  <a:tcPr/>
                </a:tc>
                <a:tc>
                  <a:txBody>
                    <a:bodyPr/>
                    <a:lstStyle/>
                    <a:p>
                      <a:r>
                        <a:rPr lang="en-US" dirty="0"/>
                        <a:t>Comment</a:t>
                      </a:r>
                    </a:p>
                  </a:txBody>
                  <a:tcPr/>
                </a:tc>
                <a:tc>
                  <a:txBody>
                    <a:bodyPr/>
                    <a:lstStyle/>
                    <a:p>
                      <a:r>
                        <a:rPr lang="en-US" dirty="0"/>
                        <a:t>Proposal</a:t>
                      </a:r>
                    </a:p>
                  </a:txBody>
                  <a:tcPr/>
                </a:tc>
                <a:extLst>
                  <a:ext uri="{0D108BD9-81ED-4DB2-BD59-A6C34878D82A}">
                    <a16:rowId xmlns:a16="http://schemas.microsoft.com/office/drawing/2014/main" val="2010961158"/>
                  </a:ext>
                </a:extLst>
              </a:tr>
              <a:tr h="366900">
                <a:tc>
                  <a:txBody>
                    <a:bodyPr/>
                    <a:lstStyle/>
                    <a:p>
                      <a:r>
                        <a:rPr lang="en-US" dirty="0"/>
                        <a:t>2</a:t>
                      </a:r>
                    </a:p>
                  </a:txBody>
                  <a:tcPr/>
                </a:tc>
                <a:tc>
                  <a:txBody>
                    <a:bodyPr/>
                    <a:lstStyle/>
                    <a:p>
                      <a:r>
                        <a:rPr lang="en-US" dirty="0"/>
                        <a:t>Temperature too high for Snow tyres</a:t>
                      </a:r>
                    </a:p>
                  </a:txBody>
                  <a:tcPr/>
                </a:tc>
                <a:tc>
                  <a:txBody>
                    <a:bodyPr/>
                    <a:lstStyle/>
                    <a:p>
                      <a:r>
                        <a:rPr lang="en-US" dirty="0"/>
                        <a:t>Decrease temperature range to [15;20] for Snow tyres</a:t>
                      </a:r>
                    </a:p>
                  </a:txBody>
                  <a:tcPr/>
                </a:tc>
                <a:extLst>
                  <a:ext uri="{0D108BD9-81ED-4DB2-BD59-A6C34878D82A}">
                    <a16:rowId xmlns:a16="http://schemas.microsoft.com/office/drawing/2014/main" val="2617004570"/>
                  </a:ext>
                </a:extLst>
              </a:tr>
            </a:tbl>
          </a:graphicData>
        </a:graphic>
      </p:graphicFrame>
      <p:sp>
        <p:nvSpPr>
          <p:cNvPr id="3" name="Titre 2">
            <a:extLst>
              <a:ext uri="{FF2B5EF4-FFF2-40B4-BE49-F238E27FC236}">
                <a16:creationId xmlns:a16="http://schemas.microsoft.com/office/drawing/2014/main" id="{92E2F759-0C77-A9A3-8E89-0B1971E24A1A}"/>
              </a:ext>
            </a:extLst>
          </p:cNvPr>
          <p:cNvSpPr>
            <a:spLocks noGrp="1"/>
          </p:cNvSpPr>
          <p:nvPr>
            <p:ph type="title"/>
          </p:nvPr>
        </p:nvSpPr>
        <p:spPr/>
        <p:txBody>
          <a:bodyPr>
            <a:normAutofit fontScale="90000"/>
          </a:bodyPr>
          <a:lstStyle/>
          <a:p>
            <a:r>
              <a:rPr lang="en-US" dirty="0"/>
              <a:t>ETRTO position about ISO 18511-2 drum method test temperature</a:t>
            </a:r>
          </a:p>
        </p:txBody>
      </p:sp>
      <p:sp>
        <p:nvSpPr>
          <p:cNvPr id="4" name="Espace réservé de la date 3">
            <a:extLst>
              <a:ext uri="{FF2B5EF4-FFF2-40B4-BE49-F238E27FC236}">
                <a16:creationId xmlns:a16="http://schemas.microsoft.com/office/drawing/2014/main" id="{91F2CDC5-1C22-D583-E1C7-42A7DE53520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Tuesday, January 28, 2025</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19666A73-C5CA-42EA-B214-9040928157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The European Tyre and Rim Technical Organization</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5F6F65C0-EE81-80DE-F711-2F57B38D38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E19DEBD9-B5B0-C5B4-48E2-AD8E6A793E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0337" y="1181778"/>
            <a:ext cx="9144000" cy="5129269"/>
          </a:xfrm>
          <a:prstGeom prst="rect">
            <a:avLst/>
          </a:prstGeom>
        </p:spPr>
      </p:pic>
    </p:spTree>
    <p:extLst>
      <p:ext uri="{BB962C8B-B14F-4D97-AF65-F5344CB8AC3E}">
        <p14:creationId xmlns:p14="http://schemas.microsoft.com/office/powerpoint/2010/main" val="457141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6DAF0B8-A4FC-7779-A3E1-17B103571BE6}"/>
              </a:ext>
            </a:extLst>
          </p:cNvPr>
          <p:cNvSpPr>
            <a:spLocks noGrp="1"/>
          </p:cNvSpPr>
          <p:nvPr>
            <p:ph type="title"/>
          </p:nvPr>
        </p:nvSpPr>
        <p:spPr/>
        <p:txBody>
          <a:bodyPr>
            <a:normAutofit fontScale="90000"/>
          </a:bodyPr>
          <a:lstStyle/>
          <a:p>
            <a:r>
              <a:rPr lang="en-US" dirty="0"/>
              <a:t>ETRTO position about ISO 18511-2 drum method 3</a:t>
            </a:r>
            <a:r>
              <a:rPr lang="en-US" baseline="30000" dirty="0"/>
              <a:t>rd</a:t>
            </a:r>
            <a:r>
              <a:rPr lang="en-US" dirty="0"/>
              <a:t> body nature</a:t>
            </a:r>
          </a:p>
        </p:txBody>
      </p:sp>
      <p:sp>
        <p:nvSpPr>
          <p:cNvPr id="4" name="Date Placeholder 3">
            <a:extLst>
              <a:ext uri="{FF2B5EF4-FFF2-40B4-BE49-F238E27FC236}">
                <a16:creationId xmlns:a16="http://schemas.microsoft.com/office/drawing/2014/main" id="{92B9078B-4C4E-0031-3DF5-65386F195862}"/>
              </a:ext>
            </a:extLst>
          </p:cNvPr>
          <p:cNvSpPr>
            <a:spLocks noGrp="1"/>
          </p:cNvSpPr>
          <p:nvPr>
            <p:ph type="dt" sz="half" idx="10"/>
          </p:nvPr>
        </p:nvSpPr>
        <p:spPr>
          <a:xfrm>
            <a:off x="584199" y="6234177"/>
            <a:ext cx="2743200" cy="365125"/>
          </a:xfrm>
        </p:spPr>
        <p:txBody>
          <a:bodyPr/>
          <a:lstStyle/>
          <a:p>
            <a:pPr lvl="0"/>
            <a:fld id="{65011442-9EA8-43C1-A90A-E8091E9236D0}" type="datetime2">
              <a:rPr lang="en-US" noProof="0" smtClean="0"/>
              <a:pPr lvl="0"/>
              <a:t>Tuesday, January 28, 2025</a:t>
            </a:fld>
            <a:endParaRPr lang="en-US" noProof="0" dirty="0"/>
          </a:p>
        </p:txBody>
      </p:sp>
      <p:sp>
        <p:nvSpPr>
          <p:cNvPr id="5" name="Footer Placeholder 4">
            <a:extLst>
              <a:ext uri="{FF2B5EF4-FFF2-40B4-BE49-F238E27FC236}">
                <a16:creationId xmlns:a16="http://schemas.microsoft.com/office/drawing/2014/main" id="{277604B8-8C81-D6D7-9893-411C8B3EF66B}"/>
              </a:ext>
            </a:extLst>
          </p:cNvPr>
          <p:cNvSpPr>
            <a:spLocks noGrp="1"/>
          </p:cNvSpPr>
          <p:nvPr>
            <p:ph type="ftr" sz="quarter" idx="11"/>
          </p:nvPr>
        </p:nvSpPr>
        <p:spPr>
          <a:xfrm>
            <a:off x="3784599" y="6234177"/>
            <a:ext cx="4114800" cy="365125"/>
          </a:xfrm>
        </p:spPr>
        <p:txBody>
          <a:bodyPr/>
          <a:lstStyle/>
          <a:p>
            <a:pPr lvl="0"/>
            <a:r>
              <a:rPr lang="en-US" noProof="0"/>
              <a:t>The European Tyre and Rim Technical Organization</a:t>
            </a:r>
            <a:endParaRPr lang="en-US" noProof="0" dirty="0"/>
          </a:p>
        </p:txBody>
      </p:sp>
      <p:sp>
        <p:nvSpPr>
          <p:cNvPr id="6" name="Slide Number Placeholder 5">
            <a:extLst>
              <a:ext uri="{FF2B5EF4-FFF2-40B4-BE49-F238E27FC236}">
                <a16:creationId xmlns:a16="http://schemas.microsoft.com/office/drawing/2014/main" id="{B3028450-4428-F47D-FB81-2CEA71CEEA86}"/>
              </a:ext>
            </a:extLst>
          </p:cNvPr>
          <p:cNvSpPr>
            <a:spLocks noGrp="1"/>
          </p:cNvSpPr>
          <p:nvPr>
            <p:ph type="sldNum" sz="quarter" idx="12"/>
          </p:nvPr>
        </p:nvSpPr>
        <p:spPr>
          <a:xfrm>
            <a:off x="8356599" y="6234177"/>
            <a:ext cx="2743200" cy="365125"/>
          </a:xfrm>
        </p:spPr>
        <p:txBody>
          <a:bodyPr/>
          <a:lstStyle/>
          <a:p>
            <a:pPr lvl="0"/>
            <a:fld id="{74F045D9-6A50-447E-9A04-3B3C9EFFC6F0}" type="slidenum">
              <a:rPr lang="en-US" noProof="0" smtClean="0"/>
              <a:pPr lvl="0"/>
              <a:t>13</a:t>
            </a:fld>
            <a:endParaRPr lang="en-US" noProof="0" dirty="0"/>
          </a:p>
        </p:txBody>
      </p:sp>
      <p:pic>
        <p:nvPicPr>
          <p:cNvPr id="7" name="Picture 6">
            <a:extLst>
              <a:ext uri="{FF2B5EF4-FFF2-40B4-BE49-F238E27FC236}">
                <a16:creationId xmlns:a16="http://schemas.microsoft.com/office/drawing/2014/main" id="{15F0F56F-6A26-431D-D6E4-C3DCDBA0BD4C}"/>
              </a:ext>
            </a:extLst>
          </p:cNvPr>
          <p:cNvPicPr>
            <a:picLocks noChangeAspect="1"/>
          </p:cNvPicPr>
          <p:nvPr/>
        </p:nvPicPr>
        <p:blipFill>
          <a:blip r:embed="rId2"/>
          <a:stretch>
            <a:fillRect/>
          </a:stretch>
        </p:blipFill>
        <p:spPr>
          <a:xfrm>
            <a:off x="8769" y="539494"/>
            <a:ext cx="11888230" cy="5718544"/>
          </a:xfrm>
          <a:prstGeom prst="rect">
            <a:avLst/>
          </a:prstGeom>
        </p:spPr>
      </p:pic>
      <p:sp>
        <p:nvSpPr>
          <p:cNvPr id="2" name="ZoneTexte 1">
            <a:extLst>
              <a:ext uri="{FF2B5EF4-FFF2-40B4-BE49-F238E27FC236}">
                <a16:creationId xmlns:a16="http://schemas.microsoft.com/office/drawing/2014/main" id="{3A387161-7F1D-BFA4-7F31-945FFAE92747}"/>
              </a:ext>
            </a:extLst>
          </p:cNvPr>
          <p:cNvSpPr txBox="1"/>
          <p:nvPr/>
        </p:nvSpPr>
        <p:spPr>
          <a:xfrm>
            <a:off x="11617692" y="67377"/>
            <a:ext cx="417102" cy="369332"/>
          </a:xfrm>
          <a:prstGeom prst="rect">
            <a:avLst/>
          </a:prstGeom>
          <a:noFill/>
        </p:spPr>
        <p:txBody>
          <a:bodyPr wrap="none" rtlCol="0">
            <a:spAutoFit/>
          </a:bodyPr>
          <a:lstStyle/>
          <a:p>
            <a:r>
              <a:rPr lang="en-GB" dirty="0"/>
              <a:t>#3</a:t>
            </a:r>
          </a:p>
        </p:txBody>
      </p:sp>
    </p:spTree>
    <p:extLst>
      <p:ext uri="{BB962C8B-B14F-4D97-AF65-F5344CB8AC3E}">
        <p14:creationId xmlns:p14="http://schemas.microsoft.com/office/powerpoint/2010/main" val="4209782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4B35A0E1-8C89-8664-0D67-CCBDD8F49588}"/>
              </a:ext>
            </a:extLst>
          </p:cNvPr>
          <p:cNvSpPr>
            <a:spLocks noGrp="1"/>
          </p:cNvSpPr>
          <p:nvPr>
            <p:ph type="title"/>
          </p:nvPr>
        </p:nvSpPr>
        <p:spPr>
          <a:xfrm>
            <a:off x="8768" y="1"/>
            <a:ext cx="11852492" cy="563418"/>
          </a:xfrm>
        </p:spPr>
        <p:txBody>
          <a:bodyPr>
            <a:normAutofit fontScale="90000"/>
          </a:bodyPr>
          <a:lstStyle/>
          <a:p>
            <a:r>
              <a:rPr lang="en-US" dirty="0"/>
              <a:t>ETRTO position about ISO 18511-2 drum method 3</a:t>
            </a:r>
            <a:r>
              <a:rPr lang="en-US" baseline="30000" dirty="0"/>
              <a:t>rd</a:t>
            </a:r>
            <a:r>
              <a:rPr lang="en-US" dirty="0"/>
              <a:t> body distribution</a:t>
            </a:r>
          </a:p>
        </p:txBody>
      </p:sp>
      <p:sp>
        <p:nvSpPr>
          <p:cNvPr id="4" name="Date Placeholder 3">
            <a:extLst>
              <a:ext uri="{FF2B5EF4-FFF2-40B4-BE49-F238E27FC236}">
                <a16:creationId xmlns:a16="http://schemas.microsoft.com/office/drawing/2014/main" id="{8605D280-7671-29D1-5FFE-82BE02529318}"/>
              </a:ext>
            </a:extLst>
          </p:cNvPr>
          <p:cNvSpPr>
            <a:spLocks noGrp="1"/>
          </p:cNvSpPr>
          <p:nvPr>
            <p:ph type="dt" sz="half" idx="10"/>
          </p:nvPr>
        </p:nvSpPr>
        <p:spPr>
          <a:xfrm>
            <a:off x="584199" y="6234177"/>
            <a:ext cx="2743200" cy="365125"/>
          </a:xfrm>
        </p:spPr>
        <p:txBody>
          <a:bodyPr/>
          <a:lstStyle/>
          <a:p>
            <a:pPr lvl="0"/>
            <a:fld id="{65011442-9EA8-43C1-A90A-E8091E9236D0}" type="datetime2">
              <a:rPr lang="en-US" noProof="0" smtClean="0"/>
              <a:pPr lvl="0"/>
              <a:t>Tuesday, January 28, 2025</a:t>
            </a:fld>
            <a:endParaRPr lang="en-US" noProof="0" dirty="0"/>
          </a:p>
        </p:txBody>
      </p:sp>
      <p:sp>
        <p:nvSpPr>
          <p:cNvPr id="5" name="Footer Placeholder 4">
            <a:extLst>
              <a:ext uri="{FF2B5EF4-FFF2-40B4-BE49-F238E27FC236}">
                <a16:creationId xmlns:a16="http://schemas.microsoft.com/office/drawing/2014/main" id="{3AF020F5-A901-9F6C-C8AF-B1B03D9900DD}"/>
              </a:ext>
            </a:extLst>
          </p:cNvPr>
          <p:cNvSpPr>
            <a:spLocks noGrp="1"/>
          </p:cNvSpPr>
          <p:nvPr>
            <p:ph type="ftr" sz="quarter" idx="11"/>
          </p:nvPr>
        </p:nvSpPr>
        <p:spPr>
          <a:xfrm>
            <a:off x="3784599" y="6234177"/>
            <a:ext cx="4114800" cy="365125"/>
          </a:xfrm>
        </p:spPr>
        <p:txBody>
          <a:bodyPr/>
          <a:lstStyle/>
          <a:p>
            <a:pPr lvl="0"/>
            <a:r>
              <a:rPr lang="en-US" noProof="0"/>
              <a:t>The European Tyre and Rim Technical Organization</a:t>
            </a:r>
            <a:endParaRPr lang="en-US" noProof="0" dirty="0"/>
          </a:p>
        </p:txBody>
      </p:sp>
      <p:sp>
        <p:nvSpPr>
          <p:cNvPr id="6" name="Slide Number Placeholder 5">
            <a:extLst>
              <a:ext uri="{FF2B5EF4-FFF2-40B4-BE49-F238E27FC236}">
                <a16:creationId xmlns:a16="http://schemas.microsoft.com/office/drawing/2014/main" id="{A26FBDE3-4372-BE68-F3AE-D23706B5D5B8}"/>
              </a:ext>
            </a:extLst>
          </p:cNvPr>
          <p:cNvSpPr>
            <a:spLocks noGrp="1"/>
          </p:cNvSpPr>
          <p:nvPr>
            <p:ph type="sldNum" sz="quarter" idx="12"/>
          </p:nvPr>
        </p:nvSpPr>
        <p:spPr>
          <a:xfrm>
            <a:off x="8356599" y="6234177"/>
            <a:ext cx="2743200" cy="365125"/>
          </a:xfrm>
        </p:spPr>
        <p:txBody>
          <a:bodyPr/>
          <a:lstStyle/>
          <a:p>
            <a:pPr lvl="0"/>
            <a:fld id="{74F045D9-6A50-447E-9A04-3B3C9EFFC6F0}" type="slidenum">
              <a:rPr lang="en-US" noProof="0" smtClean="0"/>
              <a:pPr lvl="0"/>
              <a:t>14</a:t>
            </a:fld>
            <a:endParaRPr lang="en-US" noProof="0" dirty="0"/>
          </a:p>
        </p:txBody>
      </p:sp>
      <p:pic>
        <p:nvPicPr>
          <p:cNvPr id="7" name="Picture 6">
            <a:extLst>
              <a:ext uri="{FF2B5EF4-FFF2-40B4-BE49-F238E27FC236}">
                <a16:creationId xmlns:a16="http://schemas.microsoft.com/office/drawing/2014/main" id="{EA260EAB-8C98-751E-D1B1-5AF019E23609}"/>
              </a:ext>
            </a:extLst>
          </p:cNvPr>
          <p:cNvPicPr>
            <a:picLocks noChangeAspect="1"/>
          </p:cNvPicPr>
          <p:nvPr/>
        </p:nvPicPr>
        <p:blipFill>
          <a:blip r:embed="rId2"/>
          <a:stretch>
            <a:fillRect/>
          </a:stretch>
        </p:blipFill>
        <p:spPr>
          <a:xfrm>
            <a:off x="1" y="427402"/>
            <a:ext cx="10648544" cy="5806775"/>
          </a:xfrm>
          <a:prstGeom prst="rect">
            <a:avLst/>
          </a:prstGeom>
        </p:spPr>
      </p:pic>
      <p:sp>
        <p:nvSpPr>
          <p:cNvPr id="3" name="ZoneTexte 2">
            <a:extLst>
              <a:ext uri="{FF2B5EF4-FFF2-40B4-BE49-F238E27FC236}">
                <a16:creationId xmlns:a16="http://schemas.microsoft.com/office/drawing/2014/main" id="{DFAC104F-F00E-B595-16D6-31705B822912}"/>
              </a:ext>
            </a:extLst>
          </p:cNvPr>
          <p:cNvSpPr txBox="1"/>
          <p:nvPr/>
        </p:nvSpPr>
        <p:spPr>
          <a:xfrm>
            <a:off x="11617692" y="67377"/>
            <a:ext cx="417102" cy="369332"/>
          </a:xfrm>
          <a:prstGeom prst="rect">
            <a:avLst/>
          </a:prstGeom>
          <a:noFill/>
        </p:spPr>
        <p:txBody>
          <a:bodyPr wrap="none" rtlCol="0">
            <a:spAutoFit/>
          </a:bodyPr>
          <a:lstStyle/>
          <a:p>
            <a:r>
              <a:rPr lang="en-GB" dirty="0"/>
              <a:t>#3</a:t>
            </a:r>
          </a:p>
        </p:txBody>
      </p:sp>
    </p:spTree>
    <p:extLst>
      <p:ext uri="{BB962C8B-B14F-4D97-AF65-F5344CB8AC3E}">
        <p14:creationId xmlns:p14="http://schemas.microsoft.com/office/powerpoint/2010/main" val="301613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3004D14-CA1F-C8E8-2208-DE00EE2080FB}"/>
              </a:ext>
            </a:extLst>
          </p:cNvPr>
          <p:cNvSpPr>
            <a:spLocks noGrp="1"/>
          </p:cNvSpPr>
          <p:nvPr>
            <p:ph type="title"/>
          </p:nvPr>
        </p:nvSpPr>
        <p:spPr/>
        <p:txBody>
          <a:bodyPr>
            <a:normAutofit fontScale="90000"/>
          </a:bodyPr>
          <a:lstStyle/>
          <a:p>
            <a:r>
              <a:rPr lang="en-US" dirty="0"/>
              <a:t>ETRTO position about ISO 18511-2 drum method track surface</a:t>
            </a:r>
          </a:p>
        </p:txBody>
      </p:sp>
      <p:sp>
        <p:nvSpPr>
          <p:cNvPr id="4" name="Date Placeholder 3">
            <a:extLst>
              <a:ext uri="{FF2B5EF4-FFF2-40B4-BE49-F238E27FC236}">
                <a16:creationId xmlns:a16="http://schemas.microsoft.com/office/drawing/2014/main" id="{630CF221-FFD0-4867-AA17-69E32678A8C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Tuesday, January 28, 2025</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D4C01F0-9580-F69A-7ED9-53D9F54355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The European Tyre and Rim Technical Organization</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5C891F7-3616-EE2E-2F70-FA9F6CDE9C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9BCA42A-F8D4-659E-34EE-D925FC7A8D12}"/>
              </a:ext>
            </a:extLst>
          </p:cNvPr>
          <p:cNvPicPr>
            <a:picLocks noChangeAspect="1"/>
          </p:cNvPicPr>
          <p:nvPr/>
        </p:nvPicPr>
        <p:blipFill>
          <a:blip r:embed="rId2"/>
          <a:stretch>
            <a:fillRect/>
          </a:stretch>
        </p:blipFill>
        <p:spPr>
          <a:xfrm>
            <a:off x="428015" y="281710"/>
            <a:ext cx="10291865" cy="5943044"/>
          </a:xfrm>
          <a:prstGeom prst="rect">
            <a:avLst/>
          </a:prstGeom>
        </p:spPr>
      </p:pic>
      <p:sp>
        <p:nvSpPr>
          <p:cNvPr id="2" name="ZoneTexte 1">
            <a:extLst>
              <a:ext uri="{FF2B5EF4-FFF2-40B4-BE49-F238E27FC236}">
                <a16:creationId xmlns:a16="http://schemas.microsoft.com/office/drawing/2014/main" id="{FA2E5C62-C741-F66D-2426-6DCE5486C127}"/>
              </a:ext>
            </a:extLst>
          </p:cNvPr>
          <p:cNvSpPr txBox="1"/>
          <p:nvPr/>
        </p:nvSpPr>
        <p:spPr>
          <a:xfrm>
            <a:off x="11617692" y="67377"/>
            <a:ext cx="417102" cy="369332"/>
          </a:xfrm>
          <a:prstGeom prst="rect">
            <a:avLst/>
          </a:prstGeom>
          <a:noFill/>
        </p:spPr>
        <p:txBody>
          <a:bodyPr wrap="none" rtlCol="0">
            <a:spAutoFit/>
          </a:bodyPr>
          <a:lstStyle/>
          <a:p>
            <a:r>
              <a:rPr lang="en-GB" dirty="0"/>
              <a:t>#4</a:t>
            </a:r>
          </a:p>
        </p:txBody>
      </p:sp>
    </p:spTree>
    <p:extLst>
      <p:ext uri="{BB962C8B-B14F-4D97-AF65-F5344CB8AC3E}">
        <p14:creationId xmlns:p14="http://schemas.microsoft.com/office/powerpoint/2010/main" val="3641516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2E2F759-0C77-A9A3-8E89-0B1971E24A1A}"/>
              </a:ext>
            </a:extLst>
          </p:cNvPr>
          <p:cNvSpPr>
            <a:spLocks noGrp="1"/>
          </p:cNvSpPr>
          <p:nvPr>
            <p:ph type="title"/>
          </p:nvPr>
        </p:nvSpPr>
        <p:spPr/>
        <p:txBody>
          <a:bodyPr>
            <a:normAutofit fontScale="90000"/>
          </a:bodyPr>
          <a:lstStyle/>
          <a:p>
            <a:r>
              <a:rPr lang="en-US" dirty="0"/>
              <a:t>ETRTO position about ISO 18511-2 drum method pressure &amp; load</a:t>
            </a:r>
          </a:p>
        </p:txBody>
      </p:sp>
      <p:sp>
        <p:nvSpPr>
          <p:cNvPr id="4" name="Espace réservé de la date 3">
            <a:extLst>
              <a:ext uri="{FF2B5EF4-FFF2-40B4-BE49-F238E27FC236}">
                <a16:creationId xmlns:a16="http://schemas.microsoft.com/office/drawing/2014/main" id="{91F2CDC5-1C22-D583-E1C7-42A7DE53520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Tuesday, January 28, 2025</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19666A73-C5CA-42EA-B214-9040928157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The European Tyre and Rim Technical Organization</a:t>
            </a:r>
          </a:p>
        </p:txBody>
      </p:sp>
      <p:sp>
        <p:nvSpPr>
          <p:cNvPr id="6" name="Espace réservé du numéro de diapositive 5">
            <a:extLst>
              <a:ext uri="{FF2B5EF4-FFF2-40B4-BE49-F238E27FC236}">
                <a16:creationId xmlns:a16="http://schemas.microsoft.com/office/drawing/2014/main" id="{5F6F65C0-EE81-80DE-F711-2F57B38D38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FBCA11E-246C-DB64-2C89-925E91EA5C99}"/>
              </a:ext>
            </a:extLst>
          </p:cNvPr>
          <p:cNvSpPr txBox="1"/>
          <p:nvPr/>
        </p:nvSpPr>
        <p:spPr>
          <a:xfrm>
            <a:off x="8769" y="860851"/>
            <a:ext cx="11520158"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3210" indent="-283210">
              <a:buFont typeface="Arial"/>
              <a:buChar char="•"/>
            </a:pPr>
            <a:r>
              <a:rPr lang="en-GB" b="1" i="1" dirty="0">
                <a:latin typeface="Arial"/>
                <a:cs typeface="Arial"/>
              </a:rPr>
              <a:t>ISO Drum Cycle (Fz, P) Value</a:t>
            </a:r>
            <a:endParaRPr lang="en-US" dirty="0">
              <a:ea typeface="Calibri" panose="020F0502020204030204"/>
              <a:cs typeface="Calibri" panose="020F0502020204030204"/>
            </a:endParaRPr>
          </a:p>
          <a:p>
            <a:r>
              <a:rPr lang="en-GB" dirty="0"/>
              <a:t>	</a:t>
            </a:r>
            <a:r>
              <a:rPr lang="en-GB" sz="1600" dirty="0">
                <a:latin typeface="Arial"/>
                <a:cs typeface="Arial"/>
              </a:rPr>
              <a:t>In the ISO Cycle: </a:t>
            </a:r>
          </a:p>
          <a:p>
            <a:r>
              <a:rPr lang="en-GB" sz="1600" dirty="0">
                <a:latin typeface="Arial"/>
                <a:cs typeface="Arial"/>
              </a:rPr>
              <a:t>		- Fz value is 80% of LI instead of 67% of the vehicle method </a:t>
            </a:r>
          </a:p>
          <a:p>
            <a:r>
              <a:rPr lang="en-GB" sz="1600" dirty="0">
                <a:latin typeface="Arial"/>
                <a:cs typeface="Arial"/>
              </a:rPr>
              <a:t>		- P Value is the reduced value instead of the nominal value (2.1b vs 2.5b for SL, 2.5 vs 2.9 for XL)</a:t>
            </a:r>
          </a:p>
          <a:p>
            <a:endParaRPr lang="en-GB" sz="1600" dirty="0">
              <a:latin typeface="Arial"/>
              <a:cs typeface="Arial"/>
            </a:endParaRPr>
          </a:p>
          <a:p>
            <a:endParaRPr lang="en-GB" sz="1600" dirty="0">
              <a:latin typeface="Arial"/>
              <a:ea typeface="Calibri" panose="020F0502020204030204"/>
              <a:cs typeface="Arial"/>
            </a:endParaRPr>
          </a:p>
          <a:p>
            <a:endParaRPr lang="it-IT" dirty="0">
              <a:latin typeface="Calibri" panose="020F0502020204030204"/>
              <a:ea typeface="Calibri" panose="020F0502020204030204"/>
              <a:cs typeface="Calibri" panose="020F0502020204030204"/>
            </a:endParaRPr>
          </a:p>
          <a:p>
            <a:pPr marL="285750" indent="-285750">
              <a:buFont typeface="Arial"/>
              <a:buChar char="•"/>
            </a:pPr>
            <a:r>
              <a:rPr lang="en-GB" b="1" i="1" dirty="0">
                <a:latin typeface="Arial"/>
                <a:cs typeface="Arial"/>
              </a:rPr>
              <a:t>Discussion</a:t>
            </a:r>
          </a:p>
          <a:p>
            <a:pPr marL="742950" lvl="1" indent="-285750">
              <a:buFont typeface="Courier New"/>
              <a:buChar char="o"/>
            </a:pPr>
            <a:r>
              <a:rPr lang="en-GB" b="1" i="1" dirty="0">
                <a:latin typeface="Arial"/>
                <a:cs typeface="Arial"/>
              </a:rPr>
              <a:t>	</a:t>
            </a:r>
            <a:r>
              <a:rPr lang="en-GB" dirty="0">
                <a:ea typeface="+mn-lt"/>
                <a:cs typeface="+mn-lt"/>
              </a:rPr>
              <a:t>The difference has been previously criticised.</a:t>
            </a:r>
            <a:endParaRPr lang="en-GB" dirty="0">
              <a:latin typeface="Arial"/>
              <a:ea typeface="+mn-lt"/>
              <a:cs typeface="Arial"/>
            </a:endParaRPr>
          </a:p>
          <a:p>
            <a:pPr marL="742950" lvl="1" indent="-285750">
              <a:buFont typeface="Courier New"/>
              <a:buChar char="o"/>
            </a:pPr>
            <a:endParaRPr lang="en-GB" dirty="0">
              <a:ea typeface="+mn-lt"/>
              <a:cs typeface="+mn-lt"/>
            </a:endParaRPr>
          </a:p>
          <a:p>
            <a:pPr marL="742950" lvl="1" indent="-285750">
              <a:buFont typeface="Courier New"/>
              <a:buChar char="o"/>
            </a:pPr>
            <a:r>
              <a:rPr lang="en-GB" dirty="0">
                <a:ea typeface="+mn-lt"/>
                <a:cs typeface="+mn-lt"/>
              </a:rPr>
              <a:t>Actually, examining experimental measurements of the footprint length on drum, it appears that the increase of Fz is necessary to have on DRUM the same footprint length that we have on flat </a:t>
            </a:r>
            <a:endParaRPr lang="en-GB" dirty="0">
              <a:latin typeface="Arial"/>
              <a:ea typeface="+mn-lt"/>
              <a:cs typeface="Arial"/>
            </a:endParaRPr>
          </a:p>
          <a:p>
            <a:pPr marL="742950" lvl="1" indent="-285750">
              <a:buFont typeface="Courier New"/>
              <a:buChar char="o"/>
            </a:pPr>
            <a:endParaRPr lang="en-GB" dirty="0">
              <a:ea typeface="+mn-lt"/>
              <a:cs typeface="+mn-lt"/>
            </a:endParaRPr>
          </a:p>
          <a:p>
            <a:pPr marL="742950" lvl="1" indent="-285750">
              <a:buFont typeface="Courier New"/>
              <a:buChar char="o"/>
            </a:pPr>
            <a:r>
              <a:rPr lang="en-GB" dirty="0">
                <a:ea typeface="+mn-lt"/>
                <a:cs typeface="+mn-lt"/>
              </a:rPr>
              <a:t>Less reasonable appears to be the difference in pressure, since it can change the shape of the footprint itself </a:t>
            </a:r>
            <a:endParaRPr lang="en-GB" dirty="0">
              <a:latin typeface="Arial"/>
              <a:ea typeface="+mn-lt"/>
              <a:cs typeface="Arial"/>
            </a:endParaRPr>
          </a:p>
          <a:p>
            <a:pPr marL="742950" lvl="1" indent="-285750">
              <a:buFont typeface="Courier New"/>
              <a:buChar char="o"/>
            </a:pPr>
            <a:endParaRPr lang="en-GB" dirty="0">
              <a:ea typeface="+mn-lt"/>
              <a:cs typeface="+mn-lt"/>
            </a:endParaRPr>
          </a:p>
          <a:p>
            <a:pPr marL="742950" lvl="1" indent="-285750">
              <a:buFont typeface="Courier New"/>
              <a:buChar char="o"/>
            </a:pPr>
            <a:r>
              <a:rPr lang="en-GB" dirty="0">
                <a:ea typeface="+mn-lt"/>
                <a:cs typeface="+mn-lt"/>
              </a:rPr>
              <a:t>In our opinion it would be reasonable to maintain the higher value of Fz equal to 80% of LI, but converting the pressure to vehicle prescribed pressure</a:t>
            </a:r>
            <a:endParaRPr lang="en-GB" dirty="0">
              <a:latin typeface="Arial"/>
              <a:cs typeface="Arial"/>
            </a:endParaRPr>
          </a:p>
        </p:txBody>
      </p:sp>
    </p:spTree>
    <p:extLst>
      <p:ext uri="{BB962C8B-B14F-4D97-AF65-F5344CB8AC3E}">
        <p14:creationId xmlns:p14="http://schemas.microsoft.com/office/powerpoint/2010/main" val="1294217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2E2F759-0C77-A9A3-8E89-0B1971E24A1A}"/>
              </a:ext>
            </a:extLst>
          </p:cNvPr>
          <p:cNvSpPr>
            <a:spLocks noGrp="1"/>
          </p:cNvSpPr>
          <p:nvPr>
            <p:ph type="title"/>
          </p:nvPr>
        </p:nvSpPr>
        <p:spPr>
          <a:xfrm>
            <a:off x="8768" y="1"/>
            <a:ext cx="11599571" cy="563418"/>
          </a:xfrm>
        </p:spPr>
        <p:txBody>
          <a:bodyPr>
            <a:normAutofit fontScale="90000"/>
          </a:bodyPr>
          <a:lstStyle/>
          <a:p>
            <a:r>
              <a:rPr lang="en-US" dirty="0"/>
              <a:t>ETRTO position about ISO 18511-2 drum method Y acceleration </a:t>
            </a:r>
            <a:r>
              <a:rPr lang="en-US" sz="2700" dirty="0"/>
              <a:t>(1/2)</a:t>
            </a:r>
            <a:endParaRPr lang="en-US" dirty="0"/>
          </a:p>
        </p:txBody>
      </p:sp>
      <p:sp>
        <p:nvSpPr>
          <p:cNvPr id="4" name="Espace réservé de la date 3">
            <a:extLst>
              <a:ext uri="{FF2B5EF4-FFF2-40B4-BE49-F238E27FC236}">
                <a16:creationId xmlns:a16="http://schemas.microsoft.com/office/drawing/2014/main" id="{91F2CDC5-1C22-D583-E1C7-42A7DE53520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Tuesday, January 28, 2025</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19666A73-C5CA-42EA-B214-9040928157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The European Tyre and Rim Technical Organization</a:t>
            </a:r>
          </a:p>
        </p:txBody>
      </p:sp>
      <p:sp>
        <p:nvSpPr>
          <p:cNvPr id="6" name="Espace réservé du numéro de diapositive 5">
            <a:extLst>
              <a:ext uri="{FF2B5EF4-FFF2-40B4-BE49-F238E27FC236}">
                <a16:creationId xmlns:a16="http://schemas.microsoft.com/office/drawing/2014/main" id="{5F6F65C0-EE81-80DE-F711-2F57B38D38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7AAD0F8-A283-B692-6D1C-4D8A756E97EA}"/>
              </a:ext>
            </a:extLst>
          </p:cNvPr>
          <p:cNvSpPr txBox="1"/>
          <p:nvPr/>
        </p:nvSpPr>
        <p:spPr>
          <a:xfrm>
            <a:off x="374650" y="565150"/>
            <a:ext cx="503978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arenR"/>
            </a:pPr>
            <a:r>
              <a:rPr lang="en-US" sz="2000" b="1" dirty="0">
                <a:latin typeface="Arial"/>
                <a:cs typeface="Arial"/>
              </a:rPr>
              <a:t>ISO DRUM -Cycle Analysis: </a:t>
            </a:r>
            <a:r>
              <a:rPr lang="en-US" sz="2000" b="1" dirty="0" err="1">
                <a:latin typeface="Arial"/>
                <a:cs typeface="Arial"/>
              </a:rPr>
              <a:t>Fx</a:t>
            </a:r>
            <a:r>
              <a:rPr lang="en-US" sz="2000" b="1" dirty="0">
                <a:latin typeface="Arial"/>
                <a:cs typeface="Arial"/>
              </a:rPr>
              <a:t> &amp; </a:t>
            </a:r>
            <a:r>
              <a:rPr lang="en-US" sz="2000" b="1" dirty="0" err="1">
                <a:latin typeface="Arial"/>
                <a:cs typeface="Arial"/>
              </a:rPr>
              <a:t>Fy</a:t>
            </a:r>
            <a:endParaRPr lang="en-US" dirty="0" err="1">
              <a:ea typeface="Calibri" panose="020F0502020204030204"/>
              <a:cs typeface="Calibri" panose="020F0502020204030204"/>
            </a:endParaRPr>
          </a:p>
        </p:txBody>
      </p:sp>
      <p:graphicFrame>
        <p:nvGraphicFramePr>
          <p:cNvPr id="9" name="Table 8">
            <a:extLst>
              <a:ext uri="{FF2B5EF4-FFF2-40B4-BE49-F238E27FC236}">
                <a16:creationId xmlns:a16="http://schemas.microsoft.com/office/drawing/2014/main" id="{BD98B222-E9FB-3D36-7E60-CED5D9B140C3}"/>
              </a:ext>
            </a:extLst>
          </p:cNvPr>
          <p:cNvGraphicFramePr>
            <a:graphicFrameLocks noGrp="1"/>
          </p:cNvGraphicFramePr>
          <p:nvPr>
            <p:extLst>
              <p:ext uri="{D42A27DB-BD31-4B8C-83A1-F6EECF244321}">
                <p14:modId xmlns:p14="http://schemas.microsoft.com/office/powerpoint/2010/main" val="4108605979"/>
              </p:ext>
            </p:extLst>
          </p:nvPr>
        </p:nvGraphicFramePr>
        <p:xfrm>
          <a:off x="201083" y="963083"/>
          <a:ext cx="4724400" cy="5085070"/>
        </p:xfrm>
        <a:graphic>
          <a:graphicData uri="http://schemas.openxmlformats.org/drawingml/2006/table">
            <a:tbl>
              <a:tblPr bandRow="1">
                <a:tableStyleId>{5C22544A-7EE6-4342-B048-85BDC9FD1C3A}</a:tableStyleId>
              </a:tblPr>
              <a:tblGrid>
                <a:gridCol w="764054">
                  <a:extLst>
                    <a:ext uri="{9D8B030D-6E8A-4147-A177-3AD203B41FA5}">
                      <a16:colId xmlns:a16="http://schemas.microsoft.com/office/drawing/2014/main" val="3943386277"/>
                    </a:ext>
                  </a:extLst>
                </a:gridCol>
                <a:gridCol w="738585">
                  <a:extLst>
                    <a:ext uri="{9D8B030D-6E8A-4147-A177-3AD203B41FA5}">
                      <a16:colId xmlns:a16="http://schemas.microsoft.com/office/drawing/2014/main" val="2133941704"/>
                    </a:ext>
                  </a:extLst>
                </a:gridCol>
                <a:gridCol w="853194">
                  <a:extLst>
                    <a:ext uri="{9D8B030D-6E8A-4147-A177-3AD203B41FA5}">
                      <a16:colId xmlns:a16="http://schemas.microsoft.com/office/drawing/2014/main" val="1775829948"/>
                    </a:ext>
                  </a:extLst>
                </a:gridCol>
                <a:gridCol w="305622">
                  <a:extLst>
                    <a:ext uri="{9D8B030D-6E8A-4147-A177-3AD203B41FA5}">
                      <a16:colId xmlns:a16="http://schemas.microsoft.com/office/drawing/2014/main" val="694200453"/>
                    </a:ext>
                  </a:extLst>
                </a:gridCol>
                <a:gridCol w="840459">
                  <a:extLst>
                    <a:ext uri="{9D8B030D-6E8A-4147-A177-3AD203B41FA5}">
                      <a16:colId xmlns:a16="http://schemas.microsoft.com/office/drawing/2014/main" val="1826738805"/>
                    </a:ext>
                  </a:extLst>
                </a:gridCol>
                <a:gridCol w="573040">
                  <a:extLst>
                    <a:ext uri="{9D8B030D-6E8A-4147-A177-3AD203B41FA5}">
                      <a16:colId xmlns:a16="http://schemas.microsoft.com/office/drawing/2014/main" val="3940433281"/>
                    </a:ext>
                  </a:extLst>
                </a:gridCol>
                <a:gridCol w="649446">
                  <a:extLst>
                    <a:ext uri="{9D8B030D-6E8A-4147-A177-3AD203B41FA5}">
                      <a16:colId xmlns:a16="http://schemas.microsoft.com/office/drawing/2014/main" val="935115699"/>
                    </a:ext>
                  </a:extLst>
                </a:gridCol>
              </a:tblGrid>
              <a:tr h="259202">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gridSpan="2">
                  <a:txBody>
                    <a:bodyPr/>
                    <a:lstStyle/>
                    <a:p>
                      <a:pPr marL="0" algn="l" rtl="0" eaLnBrk="1" fontAlgn="b" latinLnBrk="0" hangingPunct="1">
                        <a:spcBef>
                          <a:spcPts val="0"/>
                        </a:spcBef>
                        <a:spcAft>
                          <a:spcPts val="0"/>
                        </a:spcAft>
                      </a:pPr>
                      <a:r>
                        <a:rPr lang="it-IT" sz="1200" b="1" i="0" u="none" strike="noStrike" kern="1200" dirty="0">
                          <a:solidFill>
                            <a:srgbClr val="0066FF"/>
                          </a:solidFill>
                          <a:effectLst/>
                          <a:latin typeface="Calibri"/>
                        </a:rPr>
                        <a:t>Total Per </a:t>
                      </a:r>
                      <a:r>
                        <a:rPr lang="it-IT" sz="1200" b="1" i="0" u="none" strike="noStrike" kern="1200" err="1">
                          <a:solidFill>
                            <a:srgbClr val="0066FF"/>
                          </a:solidFill>
                          <a:effectLst/>
                          <a:latin typeface="Calibri"/>
                        </a:rPr>
                        <a:t>Cycle</a:t>
                      </a:r>
                      <a:endParaRPr lang="it-IT" sz="1800" b="0" i="0" u="none" strike="noStrike" err="1">
                        <a:effectLst/>
                        <a:latin typeface="Calibri"/>
                      </a:endParaRPr>
                    </a:p>
                  </a:txBody>
                  <a:tcPr marL="6731" marR="6731" marT="6731" marB="0" anchor="b">
                    <a:lnL>
                      <a:noFill/>
                    </a:lnL>
                    <a:lnR>
                      <a:noFill/>
                    </a:lnR>
                    <a:lnT>
                      <a:noFill/>
                    </a:lnT>
                    <a:lnB>
                      <a:noFill/>
                    </a:lnB>
                    <a:noFill/>
                  </a:tcPr>
                </a:tc>
                <a:tc hMerge="1">
                  <a:txBody>
                    <a:bodyPr/>
                    <a:lstStyle/>
                    <a:p>
                      <a:endParaRPr lang="en-US"/>
                    </a:p>
                  </a:txBody>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gridSpan="2">
                  <a:txBody>
                    <a:bodyPr/>
                    <a:lstStyle/>
                    <a:p>
                      <a:pPr marL="0" algn="l" rtl="0" eaLnBrk="1" fontAlgn="b" latinLnBrk="0" hangingPunct="1">
                        <a:spcBef>
                          <a:spcPts val="0"/>
                        </a:spcBef>
                        <a:spcAft>
                          <a:spcPts val="0"/>
                        </a:spcAft>
                      </a:pPr>
                      <a:r>
                        <a:rPr lang="it-IT" sz="1200" b="1" i="0" u="none" strike="noStrike" kern="1200" err="1">
                          <a:solidFill>
                            <a:srgbClr val="0066FF"/>
                          </a:solidFill>
                          <a:effectLst/>
                          <a:latin typeface="Calibri"/>
                        </a:rPr>
                        <a:t>Cycles</a:t>
                      </a:r>
                      <a:r>
                        <a:rPr lang="it-IT" sz="1200" b="1" i="0" u="none" strike="noStrike" kern="1200" dirty="0">
                          <a:solidFill>
                            <a:srgbClr val="0066FF"/>
                          </a:solidFill>
                          <a:effectLst/>
                          <a:latin typeface="Calibri"/>
                        </a:rPr>
                        <a:t> </a:t>
                      </a:r>
                      <a:r>
                        <a:rPr lang="it-IT" sz="1200" b="1" i="0" u="none" strike="noStrike" kern="1200" err="1">
                          <a:solidFill>
                            <a:srgbClr val="0066FF"/>
                          </a:solidFill>
                          <a:effectLst/>
                          <a:latin typeface="Calibri"/>
                        </a:rPr>
                        <a:t>Needed</a:t>
                      </a:r>
                      <a:endParaRPr lang="it-IT" sz="1800" b="0" i="0" u="none" strike="noStrike" err="1">
                        <a:effectLst/>
                        <a:latin typeface="Calibri"/>
                      </a:endParaRPr>
                    </a:p>
                  </a:txBody>
                  <a:tcPr marL="6731" marR="6731" marT="6731" marB="0" anchor="b">
                    <a:lnL>
                      <a:noFill/>
                    </a:lnL>
                    <a:lnR>
                      <a:noFill/>
                    </a:lnR>
                    <a:lnT>
                      <a:noFill/>
                    </a:lnT>
                    <a:lnB>
                      <a:noFill/>
                    </a:lnB>
                    <a:noFill/>
                  </a:tcPr>
                </a:tc>
                <a:tc hMerge="1">
                  <a:txBody>
                    <a:bodyPr/>
                    <a:lstStyle/>
                    <a:p>
                      <a:endParaRPr lang="en-US"/>
                    </a:p>
                  </a:txBody>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extLst>
                  <a:ext uri="{0D108BD9-81ED-4DB2-BD59-A6C34878D82A}">
                    <a16:rowId xmlns:a16="http://schemas.microsoft.com/office/drawing/2014/main" val="2454900598"/>
                  </a:ext>
                </a:extLst>
              </a:tr>
              <a:tr h="259202">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extLst>
                  <a:ext uri="{0D108BD9-81ED-4DB2-BD59-A6C34878D82A}">
                    <a16:rowId xmlns:a16="http://schemas.microsoft.com/office/drawing/2014/main" val="3950087378"/>
                  </a:ext>
                </a:extLst>
              </a:tr>
              <a:tr h="259202">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r>
                        <a:rPr lang="it-IT" sz="1200" b="1" i="0" u="none" strike="noStrike" kern="1200" dirty="0">
                          <a:solidFill>
                            <a:srgbClr val="000000"/>
                          </a:solidFill>
                          <a:effectLst/>
                          <a:latin typeface="Calibri"/>
                        </a:rPr>
                        <a:t>Time [s]</a:t>
                      </a:r>
                      <a:endParaRPr lang="it-IT" sz="1800" b="0" i="0" u="none" strike="noStrike" dirty="0">
                        <a:effectLst/>
                        <a:latin typeface="Calibri"/>
                      </a:endParaRPr>
                    </a:p>
                  </a:txBody>
                  <a:tcPr marL="6731" marR="6731" marT="6731" marB="0" anchor="b">
                    <a:lnL>
                      <a:noFill/>
                    </a:lnL>
                    <a:lnR>
                      <a:noFill/>
                    </a:lnR>
                    <a:lnT>
                      <a:noFill/>
                    </a:lnT>
                    <a:lnB>
                      <a:noFill/>
                    </a:lnB>
                    <a:noFill/>
                  </a:tcPr>
                </a:tc>
                <a:tc gridSpan="2">
                  <a:txBody>
                    <a:bodyPr/>
                    <a:lstStyle/>
                    <a:p>
                      <a:pPr marL="0" algn="l" rtl="0" eaLnBrk="1" fontAlgn="b" latinLnBrk="0" hangingPunct="1">
                        <a:spcBef>
                          <a:spcPts val="0"/>
                        </a:spcBef>
                        <a:spcAft>
                          <a:spcPts val="0"/>
                        </a:spcAft>
                      </a:pPr>
                      <a:r>
                        <a:rPr lang="it-IT" sz="1200" b="1" i="0" u="none" strike="noStrike" kern="1200" dirty="0">
                          <a:solidFill>
                            <a:srgbClr val="000000"/>
                          </a:solidFill>
                          <a:effectLst/>
                          <a:latin typeface="Calibri"/>
                        </a:rPr>
                        <a:t>Space [Km]</a:t>
                      </a:r>
                      <a:endParaRPr lang="it-IT" sz="1800" b="0" i="0" u="none" strike="noStrike" dirty="0">
                        <a:effectLst/>
                        <a:latin typeface="Calibri"/>
                      </a:endParaRPr>
                    </a:p>
                  </a:txBody>
                  <a:tcPr marL="6731" marR="6731" marT="6731" marB="0" anchor="b">
                    <a:lnL>
                      <a:noFill/>
                    </a:lnL>
                    <a:lnR>
                      <a:noFill/>
                    </a:lnR>
                    <a:lnT>
                      <a:noFill/>
                    </a:lnT>
                    <a:lnB>
                      <a:noFill/>
                    </a:lnB>
                    <a:noFill/>
                  </a:tcPr>
                </a:tc>
                <a:tc hMerge="1">
                  <a:txBody>
                    <a:bodyPr/>
                    <a:lstStyle/>
                    <a:p>
                      <a:endParaRPr lang="en-US"/>
                    </a:p>
                  </a:txBody>
                  <a:tcPr/>
                </a:tc>
                <a:tc>
                  <a:txBody>
                    <a:bodyPr/>
                    <a:lstStyle/>
                    <a:p>
                      <a:pPr marL="0" algn="l" rtl="0" eaLnBrk="1" fontAlgn="b" latinLnBrk="0" hangingPunct="1">
                        <a:spcBef>
                          <a:spcPts val="0"/>
                        </a:spcBef>
                        <a:spcAft>
                          <a:spcPts val="0"/>
                        </a:spcAft>
                      </a:pPr>
                      <a:r>
                        <a:rPr lang="it-IT" sz="1200" b="0" i="0" u="none" strike="noStrike" kern="1200" dirty="0">
                          <a:solidFill>
                            <a:srgbClr val="000000"/>
                          </a:solidFill>
                          <a:effectLst/>
                          <a:latin typeface="Calibri"/>
                        </a:rPr>
                        <a:t>Space [Km]</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err="1">
                          <a:solidFill>
                            <a:srgbClr val="000000"/>
                          </a:solidFill>
                          <a:effectLst/>
                          <a:latin typeface="Calibri"/>
                        </a:rPr>
                        <a:t>Ncycles</a:t>
                      </a:r>
                      <a:endParaRPr lang="it-IT" sz="1800" b="0" i="0" u="none" strike="noStrike" err="1">
                        <a:effectLst/>
                        <a:latin typeface="Calibri"/>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r>
                        <a:rPr lang="it-IT" sz="1200" b="0" i="0" u="none" strike="noStrike" kern="1200" dirty="0">
                          <a:solidFill>
                            <a:srgbClr val="000000"/>
                          </a:solidFill>
                          <a:effectLst/>
                          <a:latin typeface="Calibri"/>
                        </a:rPr>
                        <a:t>Time [h]</a:t>
                      </a:r>
                      <a:endParaRPr lang="it-IT" sz="1800" b="0" i="0" u="none" strike="noStrike" dirty="0">
                        <a:effectLst/>
                        <a:latin typeface="Calibri"/>
                      </a:endParaRPr>
                    </a:p>
                  </a:txBody>
                  <a:tcPr marL="6731" marR="6731" marT="6731" marB="0" anchor="b">
                    <a:lnL>
                      <a:noFill/>
                    </a:lnL>
                    <a:lnR>
                      <a:noFill/>
                    </a:lnR>
                    <a:lnT>
                      <a:noFill/>
                    </a:lnT>
                    <a:lnB>
                      <a:noFill/>
                    </a:lnB>
                    <a:noFill/>
                  </a:tcPr>
                </a:tc>
                <a:extLst>
                  <a:ext uri="{0D108BD9-81ED-4DB2-BD59-A6C34878D82A}">
                    <a16:rowId xmlns:a16="http://schemas.microsoft.com/office/drawing/2014/main" val="2982467021"/>
                  </a:ext>
                </a:extLst>
              </a:tr>
              <a:tr h="259202">
                <a:tc>
                  <a:txBody>
                    <a:bodyPr/>
                    <a:lstStyle/>
                    <a:p>
                      <a:pPr marL="0" algn="l" rtl="0" eaLnBrk="1" fontAlgn="b" latinLnBrk="0" hangingPunct="1">
                        <a:spcBef>
                          <a:spcPts val="0"/>
                        </a:spcBef>
                        <a:spcAft>
                          <a:spcPts val="0"/>
                        </a:spcAft>
                      </a:pPr>
                      <a:r>
                        <a:rPr lang="it-IT" sz="1200" b="0" i="0" u="none" strike="noStrike" kern="1200" dirty="0">
                          <a:solidFill>
                            <a:srgbClr val="000000"/>
                          </a:solidFill>
                          <a:effectLst/>
                          <a:latin typeface="Calibri"/>
                        </a:rPr>
                        <a:t>Total</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1" i="0" u="none" strike="noStrike" kern="1200" dirty="0">
                          <a:solidFill>
                            <a:srgbClr val="000000"/>
                          </a:solidFill>
                          <a:effectLst/>
                          <a:latin typeface="Calibri"/>
                        </a:rPr>
                        <a:t>12490</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1" i="0" u="none" strike="noStrike" kern="1200" dirty="0">
                          <a:solidFill>
                            <a:srgbClr val="000000"/>
                          </a:solidFill>
                          <a:effectLst/>
                          <a:latin typeface="Calibri"/>
                        </a:rPr>
                        <a:t>252</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5000</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20</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69</a:t>
                      </a:r>
                      <a:endParaRPr lang="it-IT" sz="1800" b="0" i="0" u="none" strike="noStrike" dirty="0">
                        <a:effectLst/>
                        <a:latin typeface="Calibri"/>
                      </a:endParaRPr>
                    </a:p>
                  </a:txBody>
                  <a:tcPr marL="6731" marR="6731" marT="6731" marB="0" anchor="b">
                    <a:lnL>
                      <a:noFill/>
                    </a:lnL>
                    <a:lnR>
                      <a:noFill/>
                    </a:lnR>
                    <a:lnT>
                      <a:noFill/>
                    </a:lnT>
                    <a:lnB>
                      <a:noFill/>
                    </a:lnB>
                    <a:noFill/>
                  </a:tcPr>
                </a:tc>
                <a:extLst>
                  <a:ext uri="{0D108BD9-81ED-4DB2-BD59-A6C34878D82A}">
                    <a16:rowId xmlns:a16="http://schemas.microsoft.com/office/drawing/2014/main" val="2825777222"/>
                  </a:ext>
                </a:extLst>
              </a:tr>
              <a:tr h="259202">
                <a:tc>
                  <a:txBody>
                    <a:bodyPr/>
                    <a:lstStyle/>
                    <a:p>
                      <a:pPr marL="0" algn="l" rtl="0" eaLnBrk="1" fontAlgn="b" latinLnBrk="0" hangingPunct="1">
                        <a:spcBef>
                          <a:spcPts val="0"/>
                        </a:spcBef>
                        <a:spcAft>
                          <a:spcPts val="0"/>
                        </a:spcAft>
                      </a:pPr>
                      <a:r>
                        <a:rPr lang="it-IT" sz="1200" b="0" i="0" u="none" strike="noStrike" kern="1200" dirty="0">
                          <a:solidFill>
                            <a:srgbClr val="000000"/>
                          </a:solidFill>
                          <a:effectLst/>
                          <a:latin typeface="Calibri"/>
                        </a:rPr>
                        <a:t>100 </a:t>
                      </a:r>
                      <a:r>
                        <a:rPr lang="it-IT" sz="1200" b="0" i="0" u="none" strike="noStrike" kern="1200" err="1">
                          <a:solidFill>
                            <a:srgbClr val="000000"/>
                          </a:solidFill>
                          <a:effectLst/>
                          <a:latin typeface="Calibri"/>
                        </a:rPr>
                        <a:t>Phase</a:t>
                      </a:r>
                      <a:endParaRPr lang="it-IT" sz="1800" b="0" i="0" u="none" strike="noStrike" err="1">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3965</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110</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extLst>
                  <a:ext uri="{0D108BD9-81ED-4DB2-BD59-A6C34878D82A}">
                    <a16:rowId xmlns:a16="http://schemas.microsoft.com/office/drawing/2014/main" val="162172219"/>
                  </a:ext>
                </a:extLst>
              </a:tr>
              <a:tr h="259202">
                <a:tc>
                  <a:txBody>
                    <a:bodyPr/>
                    <a:lstStyle/>
                    <a:p>
                      <a:pPr marL="0" algn="l" rtl="0" eaLnBrk="1" fontAlgn="b" latinLnBrk="0" hangingPunct="1">
                        <a:spcBef>
                          <a:spcPts val="0"/>
                        </a:spcBef>
                        <a:spcAft>
                          <a:spcPts val="0"/>
                        </a:spcAft>
                      </a:pPr>
                      <a:r>
                        <a:rPr lang="it-IT" sz="1200" b="0" i="0" u="none" strike="noStrike" kern="1200" dirty="0">
                          <a:solidFill>
                            <a:srgbClr val="000000"/>
                          </a:solidFill>
                          <a:effectLst/>
                          <a:latin typeface="Calibri"/>
                        </a:rPr>
                        <a:t>60 </a:t>
                      </a:r>
                      <a:r>
                        <a:rPr lang="it-IT" sz="1200" b="0" i="0" u="none" strike="noStrike" kern="1200" err="1">
                          <a:solidFill>
                            <a:srgbClr val="000000"/>
                          </a:solidFill>
                          <a:effectLst/>
                          <a:latin typeface="Calibri"/>
                        </a:rPr>
                        <a:t>Phase</a:t>
                      </a:r>
                      <a:endParaRPr lang="it-IT" sz="1800" b="0" i="0" u="none" strike="noStrike" err="1">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8525</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142</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extLst>
                  <a:ext uri="{0D108BD9-81ED-4DB2-BD59-A6C34878D82A}">
                    <a16:rowId xmlns:a16="http://schemas.microsoft.com/office/drawing/2014/main" val="1526527402"/>
                  </a:ext>
                </a:extLst>
              </a:tr>
              <a:tr h="259202">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extLst>
                  <a:ext uri="{0D108BD9-81ED-4DB2-BD59-A6C34878D82A}">
                    <a16:rowId xmlns:a16="http://schemas.microsoft.com/office/drawing/2014/main" val="3468716732"/>
                  </a:ext>
                </a:extLst>
              </a:tr>
              <a:tr h="259202">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gridSpan="2">
                  <a:txBody>
                    <a:bodyPr/>
                    <a:lstStyle/>
                    <a:p>
                      <a:pPr marL="0" algn="l" rtl="0" eaLnBrk="1" fontAlgn="b" latinLnBrk="0" hangingPunct="1">
                        <a:spcBef>
                          <a:spcPts val="0"/>
                        </a:spcBef>
                        <a:spcAft>
                          <a:spcPts val="0"/>
                        </a:spcAft>
                      </a:pPr>
                      <a:r>
                        <a:rPr lang="it-IT" sz="1200" b="1" i="0" u="none" strike="noStrike" kern="1200" dirty="0">
                          <a:solidFill>
                            <a:srgbClr val="0066FF"/>
                          </a:solidFill>
                          <a:effectLst/>
                          <a:latin typeface="Calibri"/>
                        </a:rPr>
                        <a:t>AVERAGE</a:t>
                      </a:r>
                      <a:endParaRPr lang="it-IT" sz="1800" b="0" i="0" u="none" strike="noStrike" dirty="0">
                        <a:effectLst/>
                        <a:latin typeface="Calibri"/>
                      </a:endParaRPr>
                    </a:p>
                  </a:txBody>
                  <a:tcPr marL="6731" marR="6731" marT="6731" marB="0" anchor="b">
                    <a:lnL>
                      <a:noFill/>
                    </a:lnL>
                    <a:lnR>
                      <a:noFill/>
                    </a:lnR>
                    <a:lnT>
                      <a:noFill/>
                    </a:lnT>
                    <a:lnB>
                      <a:noFill/>
                    </a:lnB>
                    <a:noFill/>
                  </a:tcPr>
                </a:tc>
                <a:tc hMerge="1">
                  <a:txBody>
                    <a:bodyPr/>
                    <a:lstStyle/>
                    <a:p>
                      <a:endParaRPr lang="en-US"/>
                    </a:p>
                  </a:txBody>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extLst>
                  <a:ext uri="{0D108BD9-81ED-4DB2-BD59-A6C34878D82A}">
                    <a16:rowId xmlns:a16="http://schemas.microsoft.com/office/drawing/2014/main" val="4188353673"/>
                  </a:ext>
                </a:extLst>
              </a:tr>
              <a:tr h="307203">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r>
                        <a:rPr lang="it-IT" sz="1200" b="0" i="0" u="none" strike="noStrike" kern="1200" err="1">
                          <a:solidFill>
                            <a:srgbClr val="000000"/>
                          </a:solidFill>
                          <a:effectLst/>
                          <a:latin typeface="Calibri"/>
                        </a:rPr>
                        <a:t>Ax</a:t>
                      </a:r>
                      <a:r>
                        <a:rPr lang="it-IT" sz="1200" b="0" i="0" u="none" strike="noStrike" kern="1200" dirty="0">
                          <a:solidFill>
                            <a:srgbClr val="000000"/>
                          </a:solidFill>
                          <a:effectLst/>
                          <a:latin typeface="Calibri"/>
                        </a:rPr>
                        <a:t> [m/s2]</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r>
                        <a:rPr lang="it-IT" sz="1200" b="0" i="0" u="none" strike="noStrike" kern="1200" dirty="0">
                          <a:solidFill>
                            <a:srgbClr val="000000"/>
                          </a:solidFill>
                          <a:effectLst/>
                          <a:latin typeface="Calibri"/>
                        </a:rPr>
                        <a:t>Ay [m/s2]</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err="1">
                          <a:solidFill>
                            <a:srgbClr val="0000FF"/>
                          </a:solidFill>
                          <a:effectLst/>
                          <a:latin typeface="Calibri"/>
                        </a:rPr>
                        <a:t>Ax_GPS</a:t>
                      </a:r>
                      <a:endParaRPr lang="it-IT" sz="1800" b="0" i="0" u="none" strike="noStrike" err="1">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err="1">
                          <a:solidFill>
                            <a:srgbClr val="0000FF"/>
                          </a:solidFill>
                          <a:effectLst/>
                          <a:latin typeface="Calibri"/>
                        </a:rPr>
                        <a:t>Ay_GPS</a:t>
                      </a:r>
                      <a:endParaRPr lang="it-IT" sz="1800" b="0" i="0" u="none" strike="noStrike" err="1">
                        <a:effectLst/>
                        <a:latin typeface="Calibri"/>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extLst>
                  <a:ext uri="{0D108BD9-81ED-4DB2-BD59-A6C34878D82A}">
                    <a16:rowId xmlns:a16="http://schemas.microsoft.com/office/drawing/2014/main" val="3924370861"/>
                  </a:ext>
                </a:extLst>
              </a:tr>
              <a:tr h="259202">
                <a:tc>
                  <a:txBody>
                    <a:bodyPr/>
                    <a:lstStyle/>
                    <a:p>
                      <a:pPr marL="0" algn="l" rtl="0" eaLnBrk="1" fontAlgn="b" latinLnBrk="0" hangingPunct="1">
                        <a:spcBef>
                          <a:spcPts val="0"/>
                        </a:spcBef>
                        <a:spcAft>
                          <a:spcPts val="0"/>
                        </a:spcAft>
                      </a:pPr>
                      <a:r>
                        <a:rPr lang="it-IT" sz="1200" b="0" i="0" u="none" strike="noStrike" kern="1200" dirty="0">
                          <a:solidFill>
                            <a:srgbClr val="000000"/>
                          </a:solidFill>
                          <a:effectLst/>
                          <a:latin typeface="Calibri"/>
                        </a:rPr>
                        <a:t>Total</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0,34</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0,07</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1" i="0" u="none" strike="noStrike" kern="1200" dirty="0">
                          <a:solidFill>
                            <a:srgbClr val="0000FF"/>
                          </a:solidFill>
                          <a:effectLst/>
                          <a:latin typeface="Calibri"/>
                        </a:rPr>
                        <a:t>0,00</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1" i="0" u="none" strike="noStrike" kern="1200" dirty="0">
                          <a:solidFill>
                            <a:srgbClr val="0000FF"/>
                          </a:solidFill>
                          <a:effectLst/>
                          <a:latin typeface="Calibri"/>
                        </a:rPr>
                        <a:t>0,00</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extLst>
                  <a:ext uri="{0D108BD9-81ED-4DB2-BD59-A6C34878D82A}">
                    <a16:rowId xmlns:a16="http://schemas.microsoft.com/office/drawing/2014/main" val="2233860179"/>
                  </a:ext>
                </a:extLst>
              </a:tr>
              <a:tr h="259202">
                <a:tc>
                  <a:txBody>
                    <a:bodyPr/>
                    <a:lstStyle/>
                    <a:p>
                      <a:pPr marL="0" algn="l" rtl="0" eaLnBrk="1" fontAlgn="b" latinLnBrk="0" hangingPunct="1">
                        <a:spcBef>
                          <a:spcPts val="0"/>
                        </a:spcBef>
                        <a:spcAft>
                          <a:spcPts val="0"/>
                        </a:spcAft>
                      </a:pPr>
                      <a:r>
                        <a:rPr lang="it-IT" sz="1200" b="0" i="0" u="none" strike="noStrike" kern="1200" dirty="0">
                          <a:solidFill>
                            <a:srgbClr val="000000"/>
                          </a:solidFill>
                          <a:effectLst/>
                          <a:latin typeface="Calibri"/>
                        </a:rPr>
                        <a:t>100 </a:t>
                      </a:r>
                      <a:r>
                        <a:rPr lang="it-IT" sz="1200" b="0" i="0" u="none" strike="noStrike" kern="1200" err="1">
                          <a:solidFill>
                            <a:srgbClr val="000000"/>
                          </a:solidFill>
                          <a:effectLst/>
                          <a:latin typeface="Calibri"/>
                        </a:rPr>
                        <a:t>Phase</a:t>
                      </a:r>
                      <a:endParaRPr lang="it-IT" sz="1800" b="0" i="0" u="none" strike="noStrike" err="1">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0,42</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0,07</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0,01</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0,00</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extLst>
                  <a:ext uri="{0D108BD9-81ED-4DB2-BD59-A6C34878D82A}">
                    <a16:rowId xmlns:a16="http://schemas.microsoft.com/office/drawing/2014/main" val="3645364383"/>
                  </a:ext>
                </a:extLst>
              </a:tr>
              <a:tr h="259202">
                <a:tc>
                  <a:txBody>
                    <a:bodyPr/>
                    <a:lstStyle/>
                    <a:p>
                      <a:pPr marL="0" algn="l" rtl="0" eaLnBrk="1" fontAlgn="b" latinLnBrk="0" hangingPunct="1">
                        <a:spcBef>
                          <a:spcPts val="0"/>
                        </a:spcBef>
                        <a:spcAft>
                          <a:spcPts val="0"/>
                        </a:spcAft>
                      </a:pPr>
                      <a:r>
                        <a:rPr lang="it-IT" sz="1200" b="0" i="0" u="none" strike="noStrike" kern="1200" dirty="0">
                          <a:solidFill>
                            <a:srgbClr val="000000"/>
                          </a:solidFill>
                          <a:effectLst/>
                          <a:latin typeface="Calibri"/>
                        </a:rPr>
                        <a:t>60 </a:t>
                      </a:r>
                      <a:r>
                        <a:rPr lang="it-IT" sz="1200" b="0" i="0" u="none" strike="noStrike" kern="1200" err="1">
                          <a:solidFill>
                            <a:srgbClr val="000000"/>
                          </a:solidFill>
                          <a:effectLst/>
                          <a:latin typeface="Calibri"/>
                        </a:rPr>
                        <a:t>Phase</a:t>
                      </a:r>
                      <a:endParaRPr lang="it-IT" sz="1800" b="0" i="0" u="none" strike="noStrike" err="1">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0,27</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0,07</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0,00</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0,00</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extLst>
                  <a:ext uri="{0D108BD9-81ED-4DB2-BD59-A6C34878D82A}">
                    <a16:rowId xmlns:a16="http://schemas.microsoft.com/office/drawing/2014/main" val="461873497"/>
                  </a:ext>
                </a:extLst>
              </a:tr>
              <a:tr h="259202">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extLst>
                  <a:ext uri="{0D108BD9-81ED-4DB2-BD59-A6C34878D82A}">
                    <a16:rowId xmlns:a16="http://schemas.microsoft.com/office/drawing/2014/main" val="580795062"/>
                  </a:ext>
                </a:extLst>
              </a:tr>
              <a:tr h="259202">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1" i="0" u="none" strike="noStrike" kern="1200" dirty="0">
                          <a:solidFill>
                            <a:srgbClr val="0066FF"/>
                          </a:solidFill>
                          <a:effectLst/>
                          <a:latin typeface="Calibri"/>
                        </a:rPr>
                        <a:t>RMS</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extLst>
                  <a:ext uri="{0D108BD9-81ED-4DB2-BD59-A6C34878D82A}">
                    <a16:rowId xmlns:a16="http://schemas.microsoft.com/office/drawing/2014/main" val="894660134"/>
                  </a:ext>
                </a:extLst>
              </a:tr>
              <a:tr h="259202">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r>
                        <a:rPr lang="it-IT" sz="1200" b="0" i="0" u="none" strike="noStrike" kern="1200" err="1">
                          <a:solidFill>
                            <a:srgbClr val="000000"/>
                          </a:solidFill>
                          <a:effectLst/>
                          <a:latin typeface="Calibri"/>
                        </a:rPr>
                        <a:t>Ax</a:t>
                      </a:r>
                      <a:r>
                        <a:rPr lang="it-IT" sz="1200" b="0" i="0" u="none" strike="noStrike" kern="1200" dirty="0">
                          <a:solidFill>
                            <a:srgbClr val="000000"/>
                          </a:solidFill>
                          <a:effectLst/>
                          <a:latin typeface="Calibri"/>
                        </a:rPr>
                        <a:t> [m/s2]</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r>
                        <a:rPr lang="it-IT" sz="1200" b="0" i="0" u="none" strike="noStrike" kern="1200" dirty="0">
                          <a:solidFill>
                            <a:srgbClr val="000000"/>
                          </a:solidFill>
                          <a:effectLst/>
                          <a:latin typeface="Calibri"/>
                        </a:rPr>
                        <a:t>Ay [m/s2]</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err="1">
                          <a:solidFill>
                            <a:srgbClr val="0000FF"/>
                          </a:solidFill>
                          <a:effectLst/>
                          <a:latin typeface="Calibri"/>
                        </a:rPr>
                        <a:t>Ax_GPS</a:t>
                      </a:r>
                      <a:endParaRPr lang="it-IT" sz="1800" b="0" i="0" u="none" strike="noStrike" err="1">
                        <a:effectLst/>
                        <a:latin typeface="Calibri"/>
                      </a:endParaRPr>
                    </a:p>
                  </a:txBody>
                  <a:tcPr marL="6731" marR="6731" marT="6731" marB="0" anchor="b">
                    <a:lnL>
                      <a:noFill/>
                    </a:lnL>
                    <a:lnR>
                      <a:noFill/>
                    </a:lnR>
                    <a:lnT>
                      <a:noFill/>
                    </a:lnT>
                    <a:lnB>
                      <a:noFill/>
                    </a:lnB>
                    <a:noFill/>
                  </a:tcPr>
                </a:tc>
                <a:tc gridSpan="2">
                  <a:txBody>
                    <a:bodyPr/>
                    <a:lstStyle/>
                    <a:p>
                      <a:pPr marL="0" algn="l" rtl="0" eaLnBrk="1" fontAlgn="b" latinLnBrk="0" hangingPunct="1">
                        <a:spcBef>
                          <a:spcPts val="0"/>
                        </a:spcBef>
                        <a:spcAft>
                          <a:spcPts val="0"/>
                        </a:spcAft>
                      </a:pPr>
                      <a:r>
                        <a:rPr lang="it-IT" sz="1200" b="0" i="0" u="none" strike="noStrike" kern="1200" err="1">
                          <a:solidFill>
                            <a:srgbClr val="0000FF"/>
                          </a:solidFill>
                          <a:effectLst/>
                          <a:latin typeface="Calibri"/>
                        </a:rPr>
                        <a:t>Ay_GPS</a:t>
                      </a:r>
                      <a:endParaRPr lang="it-IT" sz="1800" b="0" i="0" u="none" strike="noStrike" err="1">
                        <a:effectLst/>
                        <a:latin typeface="Calibri"/>
                      </a:endParaRPr>
                    </a:p>
                  </a:txBody>
                  <a:tcPr marL="6731" marR="6731" marT="6731" marB="0" anchor="b">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574339317"/>
                  </a:ext>
                </a:extLst>
              </a:tr>
              <a:tr h="259202">
                <a:tc>
                  <a:txBody>
                    <a:bodyPr/>
                    <a:lstStyle/>
                    <a:p>
                      <a:pPr marL="0" algn="l" rtl="0" eaLnBrk="1" fontAlgn="b" latinLnBrk="0" hangingPunct="1">
                        <a:spcBef>
                          <a:spcPts val="0"/>
                        </a:spcBef>
                        <a:spcAft>
                          <a:spcPts val="0"/>
                        </a:spcAft>
                      </a:pPr>
                      <a:r>
                        <a:rPr lang="it-IT" sz="1200" b="0" i="0" u="none" strike="noStrike" kern="1200" dirty="0">
                          <a:solidFill>
                            <a:srgbClr val="000000"/>
                          </a:solidFill>
                          <a:effectLst/>
                          <a:latin typeface="Calibri"/>
                        </a:rPr>
                        <a:t>Total</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0,65</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1,06</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1" i="0" u="none" strike="noStrike" kern="1200" dirty="0">
                          <a:solidFill>
                            <a:srgbClr val="0000FF"/>
                          </a:solidFill>
                          <a:effectLst/>
                          <a:latin typeface="Calibri"/>
                        </a:rPr>
                        <a:t>0,54</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1" i="0" u="none" strike="noStrike" kern="1200" dirty="0">
                          <a:solidFill>
                            <a:srgbClr val="0000FF"/>
                          </a:solidFill>
                          <a:effectLst/>
                          <a:latin typeface="Calibri"/>
                        </a:rPr>
                        <a:t>1,06</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extLst>
                  <a:ext uri="{0D108BD9-81ED-4DB2-BD59-A6C34878D82A}">
                    <a16:rowId xmlns:a16="http://schemas.microsoft.com/office/drawing/2014/main" val="832019530"/>
                  </a:ext>
                </a:extLst>
              </a:tr>
              <a:tr h="259202">
                <a:tc>
                  <a:txBody>
                    <a:bodyPr/>
                    <a:lstStyle/>
                    <a:p>
                      <a:pPr marL="0" algn="l" rtl="0" eaLnBrk="1" fontAlgn="b" latinLnBrk="0" hangingPunct="1">
                        <a:spcBef>
                          <a:spcPts val="0"/>
                        </a:spcBef>
                        <a:spcAft>
                          <a:spcPts val="0"/>
                        </a:spcAft>
                      </a:pPr>
                      <a:r>
                        <a:rPr lang="it-IT" sz="1200" b="0" i="0" u="none" strike="noStrike" kern="1200" dirty="0">
                          <a:solidFill>
                            <a:srgbClr val="000000"/>
                          </a:solidFill>
                          <a:effectLst/>
                          <a:latin typeface="Calibri"/>
                        </a:rPr>
                        <a:t>100 </a:t>
                      </a:r>
                      <a:r>
                        <a:rPr lang="it-IT" sz="1200" b="0" i="0" u="none" strike="noStrike" kern="1200" err="1">
                          <a:solidFill>
                            <a:srgbClr val="000000"/>
                          </a:solidFill>
                          <a:effectLst/>
                          <a:latin typeface="Calibri"/>
                        </a:rPr>
                        <a:t>Phase</a:t>
                      </a:r>
                      <a:endParaRPr lang="it-IT" sz="1800" b="0" i="0" u="none" strike="noStrike" err="1">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0,76</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0,51</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0,62</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0,50</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extLst>
                  <a:ext uri="{0D108BD9-81ED-4DB2-BD59-A6C34878D82A}">
                    <a16:rowId xmlns:a16="http://schemas.microsoft.com/office/drawing/2014/main" val="2985733924"/>
                  </a:ext>
                </a:extLst>
              </a:tr>
              <a:tr h="259202">
                <a:tc>
                  <a:txBody>
                    <a:bodyPr/>
                    <a:lstStyle/>
                    <a:p>
                      <a:pPr marL="0" algn="l" rtl="0" eaLnBrk="1" fontAlgn="b" latinLnBrk="0" hangingPunct="1">
                        <a:spcBef>
                          <a:spcPts val="0"/>
                        </a:spcBef>
                        <a:spcAft>
                          <a:spcPts val="0"/>
                        </a:spcAft>
                      </a:pPr>
                      <a:r>
                        <a:rPr lang="it-IT" sz="1200" b="0" i="0" u="none" strike="noStrike" kern="1200" dirty="0">
                          <a:solidFill>
                            <a:srgbClr val="000000"/>
                          </a:solidFill>
                          <a:effectLst/>
                          <a:latin typeface="Calibri"/>
                        </a:rPr>
                        <a:t>60 </a:t>
                      </a:r>
                      <a:r>
                        <a:rPr lang="it-IT" sz="1200" b="0" i="0" u="none" strike="noStrike" kern="1200" err="1">
                          <a:solidFill>
                            <a:srgbClr val="000000"/>
                          </a:solidFill>
                          <a:effectLst/>
                          <a:latin typeface="Calibri"/>
                        </a:rPr>
                        <a:t>Phase</a:t>
                      </a:r>
                      <a:endParaRPr lang="it-IT" sz="1800" b="0" i="0" u="none" strike="noStrike" err="1">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0,55</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1,34</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0,48</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ctr" rtl="0" eaLnBrk="1" fontAlgn="b" latinLnBrk="0" hangingPunct="1">
                        <a:spcBef>
                          <a:spcPts val="0"/>
                        </a:spcBef>
                        <a:spcAft>
                          <a:spcPts val="0"/>
                        </a:spcAft>
                      </a:pPr>
                      <a:r>
                        <a:rPr lang="it-IT" sz="1200" b="0" i="0" u="none" strike="noStrike" kern="1200" dirty="0">
                          <a:solidFill>
                            <a:srgbClr val="000000"/>
                          </a:solidFill>
                          <a:effectLst/>
                          <a:latin typeface="Calibri"/>
                        </a:rPr>
                        <a:t>1,34</a:t>
                      </a:r>
                      <a:endParaRPr lang="it-IT" sz="1800" b="0" i="0" u="none" strike="noStrike" dirty="0">
                        <a:effectLst/>
                        <a:latin typeface="Calibri"/>
                      </a:endParaRPr>
                    </a:p>
                  </a:txBody>
                  <a:tcPr marL="6731" marR="6731" marT="6731" marB="0" anchor="b">
                    <a:lnL>
                      <a:noFill/>
                    </a:lnL>
                    <a:lnR>
                      <a:noFill/>
                    </a:lnR>
                    <a:lnT>
                      <a:noFill/>
                    </a:lnT>
                    <a:lnB>
                      <a:noFill/>
                    </a:lnB>
                    <a:noFill/>
                  </a:tcPr>
                </a:tc>
                <a:tc>
                  <a:txBody>
                    <a:bodyPr/>
                    <a:lstStyle/>
                    <a:p>
                      <a:pPr marL="0" algn="l" rtl="0" eaLnBrk="1" fontAlgn="b" latinLnBrk="0" hangingPunct="1">
                        <a:spcBef>
                          <a:spcPts val="0"/>
                        </a:spcBef>
                        <a:spcAft>
                          <a:spcPts val="0"/>
                        </a:spcAft>
                      </a:pPr>
                      <a:endParaRPr lang="it-IT" sz="1800" b="0" i="0" u="none" strike="noStrike">
                        <a:effectLst/>
                        <a:latin typeface="Arial" panose="020B0604020202020204" pitchFamily="34" charset="0"/>
                      </a:endParaRPr>
                    </a:p>
                  </a:txBody>
                  <a:tcPr marL="6731" marR="6731" marT="6731" marB="0" anchor="b">
                    <a:lnL>
                      <a:noFill/>
                    </a:lnL>
                    <a:lnR>
                      <a:noFill/>
                    </a:lnR>
                    <a:lnT>
                      <a:noFill/>
                    </a:lnT>
                    <a:lnB>
                      <a:noFill/>
                    </a:lnB>
                    <a:noFill/>
                  </a:tcPr>
                </a:tc>
                <a:extLst>
                  <a:ext uri="{0D108BD9-81ED-4DB2-BD59-A6C34878D82A}">
                    <a16:rowId xmlns:a16="http://schemas.microsoft.com/office/drawing/2014/main" val="1702282769"/>
                  </a:ext>
                </a:extLst>
              </a:tr>
            </a:tbl>
          </a:graphicData>
        </a:graphic>
      </p:graphicFrame>
      <p:sp>
        <p:nvSpPr>
          <p:cNvPr id="11" name="TextBox 10">
            <a:extLst>
              <a:ext uri="{FF2B5EF4-FFF2-40B4-BE49-F238E27FC236}">
                <a16:creationId xmlns:a16="http://schemas.microsoft.com/office/drawing/2014/main" id="{82E91552-F8F2-04AB-D74A-C362C9A329DC}"/>
              </a:ext>
            </a:extLst>
          </p:cNvPr>
          <p:cNvSpPr txBox="1"/>
          <p:nvPr/>
        </p:nvSpPr>
        <p:spPr>
          <a:xfrm>
            <a:off x="6100234" y="649816"/>
            <a:ext cx="523028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ISO </a:t>
            </a:r>
            <a:r>
              <a:rPr lang="en-GB" sz="1600" dirty="0" err="1"/>
              <a:t>Ax_average</a:t>
            </a:r>
            <a:r>
              <a:rPr lang="en-GB" sz="1600" dirty="0"/>
              <a:t> = 0.34 m/s^2 </a:t>
            </a:r>
            <a:r>
              <a:rPr lang="en-GB" sz="1600" dirty="0">
                <a:sym typeface="Wingdings"/>
              </a:rPr>
              <a:t></a:t>
            </a:r>
            <a:r>
              <a:rPr lang="en-GB" sz="1600" dirty="0"/>
              <a:t> It is a sensible value, it correctly considers the force need to overcome the aerodynamics and rolling resistance</a:t>
            </a:r>
          </a:p>
          <a:p>
            <a:endParaRPr lang="en-GB" sz="1600" dirty="0">
              <a:ea typeface="Calibri"/>
              <a:cs typeface="Calibri"/>
            </a:endParaRPr>
          </a:p>
          <a:p>
            <a:r>
              <a:rPr lang="en-GB" sz="1600" dirty="0">
                <a:ea typeface="Calibri"/>
                <a:cs typeface="Calibri"/>
              </a:rPr>
              <a:t>The Ax Average is also consistent at different speeds</a:t>
            </a:r>
          </a:p>
        </p:txBody>
      </p:sp>
      <p:pic>
        <p:nvPicPr>
          <p:cNvPr id="12" name="Picture 11" descr="A graph with a green line and red dot&#10;&#10;Description automatically generated">
            <a:extLst>
              <a:ext uri="{FF2B5EF4-FFF2-40B4-BE49-F238E27FC236}">
                <a16:creationId xmlns:a16="http://schemas.microsoft.com/office/drawing/2014/main" id="{7035A0C9-A288-878D-6A27-F3A51030A463}"/>
              </a:ext>
            </a:extLst>
          </p:cNvPr>
          <p:cNvPicPr>
            <a:picLocks noChangeAspect="1"/>
          </p:cNvPicPr>
          <p:nvPr/>
        </p:nvPicPr>
        <p:blipFill>
          <a:blip r:embed="rId2"/>
          <a:stretch>
            <a:fillRect/>
          </a:stretch>
        </p:blipFill>
        <p:spPr>
          <a:xfrm>
            <a:off x="6196542" y="2066924"/>
            <a:ext cx="4106333" cy="2554817"/>
          </a:xfrm>
          <a:prstGeom prst="rect">
            <a:avLst/>
          </a:prstGeom>
        </p:spPr>
      </p:pic>
      <p:sp>
        <p:nvSpPr>
          <p:cNvPr id="13" name="TextBox 12">
            <a:extLst>
              <a:ext uri="{FF2B5EF4-FFF2-40B4-BE49-F238E27FC236}">
                <a16:creationId xmlns:a16="http://schemas.microsoft.com/office/drawing/2014/main" id="{E498B2E2-8C3A-24A2-07D4-EAD267AEA213}"/>
              </a:ext>
            </a:extLst>
          </p:cNvPr>
          <p:cNvSpPr txBox="1"/>
          <p:nvPr/>
        </p:nvSpPr>
        <p:spPr>
          <a:xfrm>
            <a:off x="6100233" y="4988984"/>
            <a:ext cx="48916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600"/>
              <a:t>ISO Ay_average = 0.07 m/s^2 </a:t>
            </a:r>
            <a:r>
              <a:rPr lang="it-IT" sz="1600">
                <a:sym typeface="Wingdings"/>
              </a:rPr>
              <a:t></a:t>
            </a:r>
            <a:r>
              <a:rPr lang="it-IT" sz="1600"/>
              <a:t> The value is too low, it does not take into account the vehicle alignment effect</a:t>
            </a:r>
          </a:p>
        </p:txBody>
      </p:sp>
    </p:spTree>
    <p:extLst>
      <p:ext uri="{BB962C8B-B14F-4D97-AF65-F5344CB8AC3E}">
        <p14:creationId xmlns:p14="http://schemas.microsoft.com/office/powerpoint/2010/main" val="178715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2E2F759-0C77-A9A3-8E89-0B1971E24A1A}"/>
              </a:ext>
            </a:extLst>
          </p:cNvPr>
          <p:cNvSpPr>
            <a:spLocks noGrp="1"/>
          </p:cNvSpPr>
          <p:nvPr>
            <p:ph type="title"/>
          </p:nvPr>
        </p:nvSpPr>
        <p:spPr/>
        <p:txBody>
          <a:bodyPr>
            <a:normAutofit fontScale="90000"/>
          </a:bodyPr>
          <a:lstStyle/>
          <a:p>
            <a:r>
              <a:rPr lang="en-US" dirty="0"/>
              <a:t>ETRTO position about ISO 18511-2 drum method Y acceleration </a:t>
            </a:r>
            <a:r>
              <a:rPr lang="en-US" sz="2700" dirty="0"/>
              <a:t>(2/2)</a:t>
            </a:r>
            <a:endParaRPr lang="en-US" dirty="0"/>
          </a:p>
        </p:txBody>
      </p:sp>
      <p:sp>
        <p:nvSpPr>
          <p:cNvPr id="4" name="Espace réservé de la date 3">
            <a:extLst>
              <a:ext uri="{FF2B5EF4-FFF2-40B4-BE49-F238E27FC236}">
                <a16:creationId xmlns:a16="http://schemas.microsoft.com/office/drawing/2014/main" id="{91F2CDC5-1C22-D583-E1C7-42A7DE53520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Tuesday, January 28, 2025</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19666A73-C5CA-42EA-B214-9040928157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The European Tyre and Rim Technical Organization</a:t>
            </a:r>
          </a:p>
        </p:txBody>
      </p:sp>
      <p:sp>
        <p:nvSpPr>
          <p:cNvPr id="6" name="Espace réservé du numéro de diapositive 5">
            <a:extLst>
              <a:ext uri="{FF2B5EF4-FFF2-40B4-BE49-F238E27FC236}">
                <a16:creationId xmlns:a16="http://schemas.microsoft.com/office/drawing/2014/main" id="{5F6F65C0-EE81-80DE-F711-2F57B38D38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7AAD0F8-A283-B692-6D1C-4D8A756E97EA}"/>
              </a:ext>
            </a:extLst>
          </p:cNvPr>
          <p:cNvSpPr txBox="1"/>
          <p:nvPr/>
        </p:nvSpPr>
        <p:spPr>
          <a:xfrm>
            <a:off x="2840567" y="565150"/>
            <a:ext cx="503978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ea typeface="Calibri" panose="020F0502020204030204"/>
                <a:cs typeface="Arial"/>
              </a:rPr>
              <a:t>2) Conclusions &amp; Proposal</a:t>
            </a:r>
            <a:endParaRPr lang="en-US" dirty="0"/>
          </a:p>
        </p:txBody>
      </p:sp>
      <p:sp>
        <p:nvSpPr>
          <p:cNvPr id="8" name="TextBox 7">
            <a:extLst>
              <a:ext uri="{FF2B5EF4-FFF2-40B4-BE49-F238E27FC236}">
                <a16:creationId xmlns:a16="http://schemas.microsoft.com/office/drawing/2014/main" id="{0B00E6AB-4A49-4895-7F0B-973F40BCE1EC}"/>
              </a:ext>
            </a:extLst>
          </p:cNvPr>
          <p:cNvSpPr txBox="1"/>
          <p:nvPr/>
        </p:nvSpPr>
        <p:spPr>
          <a:xfrm>
            <a:off x="4234" y="967317"/>
            <a:ext cx="11421532"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t>Longitudinal direction Ax </a:t>
            </a:r>
            <a:endParaRPr lang="en-US" sz="1600" dirty="0">
              <a:ea typeface="Calibri"/>
              <a:cs typeface="Calibri"/>
            </a:endParaRPr>
          </a:p>
          <a:p>
            <a:pPr marL="742950" lvl="1" indent="-285750">
              <a:buFont typeface="Courier New"/>
              <a:buChar char="o"/>
            </a:pPr>
            <a:r>
              <a:rPr lang="en-US" sz="1600" dirty="0"/>
              <a:t>No issues. It takes into account the necessity of the tractive </a:t>
            </a:r>
            <a:r>
              <a:rPr lang="en-US" sz="1600" dirty="0" err="1"/>
              <a:t>tyre</a:t>
            </a:r>
            <a:r>
              <a:rPr lang="en-US" sz="1600" dirty="0"/>
              <a:t> to win the resistance against the motion (aerodynamics, rolling resistance etc.). </a:t>
            </a:r>
            <a:endParaRPr lang="en-US" sz="1600">
              <a:ea typeface="Calibri" panose="020F0502020204030204"/>
              <a:cs typeface="Calibri" panose="020F0502020204030204"/>
            </a:endParaRPr>
          </a:p>
          <a:p>
            <a:pPr marL="742950" lvl="1" indent="-285750">
              <a:buFont typeface="Courier New"/>
              <a:buChar char="o"/>
            </a:pPr>
            <a:r>
              <a:rPr lang="en-US" sz="1600" dirty="0"/>
              <a:t>It is correctly positive and increases quadratically with speed and it has a sensible value. </a:t>
            </a:r>
            <a:endParaRPr lang="en-US" sz="1600">
              <a:ea typeface="Calibri" panose="020F0502020204030204"/>
              <a:cs typeface="Calibri" panose="020F0502020204030204"/>
            </a:endParaRPr>
          </a:p>
          <a:p>
            <a:pPr marL="742950" lvl="1" indent="-285750">
              <a:buFont typeface="Courier New"/>
              <a:buChar char="o"/>
            </a:pPr>
            <a:r>
              <a:rPr lang="en-US" sz="1600" dirty="0"/>
              <a:t>Example: ISO DRUM Cycle: LI 94  5256 N -&gt; </a:t>
            </a:r>
            <a:r>
              <a:rPr lang="en-US" sz="1600" dirty="0" err="1"/>
              <a:t>Fx_average</a:t>
            </a:r>
            <a:r>
              <a:rPr lang="en-US" sz="1600" dirty="0"/>
              <a:t> = Fz * 0.034382 g = 181 N</a:t>
            </a:r>
            <a:endParaRPr lang="en-US" sz="1600" dirty="0">
              <a:ea typeface="Calibri"/>
              <a:cs typeface="Calibri"/>
            </a:endParaRPr>
          </a:p>
          <a:p>
            <a:pPr marL="742950" lvl="1" indent="-285750">
              <a:buFont typeface="Courier New"/>
              <a:buChar char="o"/>
            </a:pPr>
            <a:endParaRPr lang="en-US" sz="1600">
              <a:ea typeface="Calibri" panose="020F0502020204030204"/>
              <a:cs typeface="Calibri" panose="020F0502020204030204"/>
            </a:endParaRPr>
          </a:p>
          <a:p>
            <a:pPr marL="285750" indent="-285750">
              <a:buFont typeface="Arial"/>
              <a:buChar char="•"/>
            </a:pPr>
            <a:r>
              <a:rPr lang="en-US" sz="1600" dirty="0"/>
              <a:t>Lateral direction Ay </a:t>
            </a:r>
            <a:endParaRPr lang="en-US" sz="1600">
              <a:ea typeface="Calibri" panose="020F0502020204030204"/>
              <a:cs typeface="Calibri" panose="020F0502020204030204"/>
            </a:endParaRPr>
          </a:p>
          <a:p>
            <a:pPr marL="742950" lvl="1" indent="-285750">
              <a:buFont typeface="Courier New"/>
              <a:buChar char="o"/>
            </a:pPr>
            <a:r>
              <a:rPr lang="en-US" sz="1600" dirty="0"/>
              <a:t>The value is very low (about 40 N for LI 94)</a:t>
            </a:r>
            <a:endParaRPr lang="en-US" sz="1600">
              <a:ea typeface="Calibri" panose="020F0502020204030204"/>
              <a:cs typeface="Calibri" panose="020F0502020204030204"/>
            </a:endParaRPr>
          </a:p>
          <a:p>
            <a:pPr marL="742950" lvl="1" indent="-285750">
              <a:buFont typeface="Courier New"/>
              <a:buChar char="o"/>
            </a:pPr>
            <a:r>
              <a:rPr lang="en-US" sz="1600" dirty="0"/>
              <a:t>Example: ISO DRUM Cycle: LI 94 Fz=5256 N-&gt; </a:t>
            </a:r>
            <a:r>
              <a:rPr lang="en-US" sz="1600" err="1"/>
              <a:t>Fy_average</a:t>
            </a:r>
            <a:r>
              <a:rPr lang="en-US" sz="1600" dirty="0"/>
              <a:t> = Fz * 0.00756 g = 40 N</a:t>
            </a:r>
            <a:endParaRPr lang="en-US" sz="1600" dirty="0">
              <a:ea typeface="Calibri"/>
              <a:cs typeface="Calibri"/>
            </a:endParaRPr>
          </a:p>
          <a:p>
            <a:pPr marL="742950" indent="-285750">
              <a:buFont typeface="Courier New"/>
              <a:buChar char="o"/>
            </a:pPr>
            <a:r>
              <a:rPr lang="en-US" sz="1600" dirty="0">
                <a:ea typeface="Calibri"/>
                <a:cs typeface="Calibri"/>
              </a:rPr>
              <a:t>Vehicle Reality:  Ky = 0.5 * Fz = 2628 N/deg - </a:t>
            </a:r>
            <a:r>
              <a:rPr lang="en-US" sz="1600" err="1">
                <a:ea typeface="Calibri"/>
                <a:cs typeface="Calibri"/>
              </a:rPr>
              <a:t>Toe_ave</a:t>
            </a:r>
            <a:r>
              <a:rPr lang="en-US" sz="1600" dirty="0">
                <a:ea typeface="Calibri"/>
                <a:cs typeface="Calibri"/>
              </a:rPr>
              <a:t> = 0.05 deg – </a:t>
            </a:r>
            <a:r>
              <a:rPr lang="en-US" sz="1600" err="1">
                <a:ea typeface="Calibri"/>
                <a:cs typeface="Calibri"/>
              </a:rPr>
              <a:t>Fy</a:t>
            </a:r>
            <a:r>
              <a:rPr lang="en-US" sz="1600" dirty="0">
                <a:ea typeface="Calibri"/>
                <a:cs typeface="Calibri"/>
              </a:rPr>
              <a:t> = Ky * </a:t>
            </a:r>
            <a:r>
              <a:rPr lang="en-US" sz="1600" err="1">
                <a:ea typeface="Calibri"/>
                <a:cs typeface="Calibri"/>
              </a:rPr>
              <a:t>Toe_ave</a:t>
            </a:r>
            <a:r>
              <a:rPr lang="en-US" sz="1600" dirty="0">
                <a:ea typeface="Calibri"/>
                <a:cs typeface="Calibri"/>
              </a:rPr>
              <a:t> = 131 N</a:t>
            </a:r>
          </a:p>
          <a:p>
            <a:pPr marL="742950" indent="-285750">
              <a:buFont typeface="Courier New"/>
              <a:buChar char="o"/>
            </a:pPr>
            <a:endParaRPr lang="en-US" sz="1600" dirty="0"/>
          </a:p>
          <a:p>
            <a:pPr marL="285750" indent="-285750">
              <a:buFont typeface="Arial"/>
              <a:buChar char="•"/>
            </a:pPr>
            <a:r>
              <a:rPr lang="en-US" sz="1600" dirty="0"/>
              <a:t>In our opinion, in the ISO DRUM Cycle it is neglected the continuous lateral force applied to single </a:t>
            </a:r>
            <a:r>
              <a:rPr lang="en-US" sz="1600" err="1"/>
              <a:t>tyres</a:t>
            </a:r>
            <a:r>
              <a:rPr lang="en-US" sz="1600" dirty="0"/>
              <a:t> due to vehicle alignment.</a:t>
            </a:r>
            <a:endParaRPr lang="en-US" sz="1600" dirty="0">
              <a:ea typeface="Calibri"/>
              <a:cs typeface="Calibri"/>
            </a:endParaRPr>
          </a:p>
          <a:p>
            <a:pPr marL="285750" indent="-285750">
              <a:buFont typeface="Arial"/>
              <a:buChar char="•"/>
            </a:pPr>
            <a:endParaRPr lang="en-US" sz="1600" dirty="0"/>
          </a:p>
          <a:p>
            <a:pPr marL="285750" indent="-285750">
              <a:buFont typeface="Arial"/>
              <a:buChar char="•"/>
            </a:pPr>
            <a:r>
              <a:rPr lang="en-US" sz="1600" dirty="0"/>
              <a:t>A possible solutions could be</a:t>
            </a:r>
            <a:endParaRPr lang="en-US" sz="1600" dirty="0">
              <a:ea typeface="Calibri"/>
              <a:cs typeface="Calibri"/>
            </a:endParaRPr>
          </a:p>
          <a:p>
            <a:pPr marL="742950" lvl="1" indent="-285750">
              <a:buFont typeface="Courier New"/>
              <a:buChar char="o"/>
            </a:pPr>
            <a:r>
              <a:rPr lang="en-US" sz="1600" dirty="0"/>
              <a:t>considering an average normalized cornering stiffness </a:t>
            </a:r>
            <a:r>
              <a:rPr lang="en-US" sz="1600" dirty="0" err="1"/>
              <a:t>ky</a:t>
            </a:r>
            <a:r>
              <a:rPr lang="en-US" sz="1600" dirty="0"/>
              <a:t>=0.4 1/deg </a:t>
            </a:r>
            <a:endParaRPr lang="en-US" sz="1600">
              <a:ea typeface="Calibri" panose="020F0502020204030204"/>
              <a:cs typeface="Calibri" panose="020F0502020204030204"/>
            </a:endParaRPr>
          </a:p>
          <a:p>
            <a:pPr marL="742950" lvl="1" indent="-285750">
              <a:buFont typeface="Courier New"/>
              <a:buChar char="o"/>
            </a:pPr>
            <a:r>
              <a:rPr lang="en-US" sz="1600" dirty="0"/>
              <a:t>considering an average cornering stiffness increasing with LI, and equal to Ky = 0.4*Fz [N/deg]</a:t>
            </a:r>
            <a:endParaRPr lang="en-US" sz="1600" dirty="0">
              <a:ea typeface="Calibri"/>
              <a:cs typeface="Calibri"/>
            </a:endParaRPr>
          </a:p>
          <a:p>
            <a:pPr marL="742950" lvl="1" indent="-285750">
              <a:buFont typeface="Courier New"/>
              <a:buChar char="o"/>
            </a:pPr>
            <a:r>
              <a:rPr lang="en-US" sz="1600"/>
              <a:t>cosidenring</a:t>
            </a:r>
            <a:r>
              <a:rPr lang="en-US" sz="1600" dirty="0"/>
              <a:t> an average </a:t>
            </a:r>
            <a:r>
              <a:rPr lang="en-US" sz="1600" dirty="0" err="1"/>
              <a:t>toe_angle</a:t>
            </a:r>
            <a:r>
              <a:rPr lang="en-US" sz="1600" dirty="0"/>
              <a:t> equal to 0.1 deg </a:t>
            </a:r>
            <a:endParaRPr lang="en-US" sz="1600">
              <a:ea typeface="Calibri" panose="020F0502020204030204"/>
              <a:cs typeface="Calibri" panose="020F0502020204030204"/>
            </a:endParaRPr>
          </a:p>
          <a:p>
            <a:pPr marL="742950" lvl="1" indent="-285750">
              <a:buFont typeface="Courier New"/>
              <a:buChar char="o"/>
            </a:pPr>
            <a:r>
              <a:rPr lang="en-US" sz="1600" dirty="0"/>
              <a:t>Then add to the ISO DRUM Cycle a constant lateral force opposite to PS and equal to </a:t>
            </a:r>
            <a:r>
              <a:rPr lang="en-US" sz="1600" dirty="0" err="1"/>
              <a:t>Fy_add</a:t>
            </a:r>
            <a:r>
              <a:rPr lang="en-US" sz="1600" dirty="0"/>
              <a:t>= Ky * </a:t>
            </a:r>
            <a:r>
              <a:rPr lang="en-US" sz="1600" dirty="0" err="1"/>
              <a:t>Toe_ave</a:t>
            </a:r>
            <a:r>
              <a:rPr lang="en-US" sz="1600" dirty="0"/>
              <a:t> [N] </a:t>
            </a:r>
            <a:endParaRPr lang="en-US" sz="1600">
              <a:ea typeface="Calibri" panose="020F0502020204030204"/>
              <a:cs typeface="Calibri" panose="020F0502020204030204"/>
            </a:endParaRPr>
          </a:p>
          <a:p>
            <a:pPr marL="742950" lvl="1" indent="-285750">
              <a:buFont typeface="Courier New"/>
              <a:buChar char="o"/>
            </a:pPr>
            <a:r>
              <a:rPr lang="en-US" sz="1600" dirty="0"/>
              <a:t>Example, a LI 94 could have an additional lateral force of </a:t>
            </a:r>
            <a:r>
              <a:rPr lang="en-US" sz="1600" dirty="0" err="1"/>
              <a:t>Fy</a:t>
            </a:r>
            <a:r>
              <a:rPr lang="en-US" sz="1600" dirty="0"/>
              <a:t> = 0.4 * 5256 * 0.1 = 210 N, opposite to PS </a:t>
            </a:r>
            <a:endParaRPr lang="en-US" sz="1600" dirty="0">
              <a:ea typeface="Calibri" panose="020F0502020204030204"/>
              <a:cs typeface="Calibri" panose="020F0502020204030204"/>
            </a:endParaRPr>
          </a:p>
          <a:p>
            <a:pPr marL="742950" lvl="1" indent="-285750">
              <a:buFont typeface="Courier New"/>
              <a:buChar char="o"/>
            </a:pPr>
            <a:r>
              <a:rPr lang="en-US" sz="1600" dirty="0"/>
              <a:t>Higher LI will have proportionally higher added lateral force </a:t>
            </a:r>
          </a:p>
          <a:p>
            <a:pPr marL="742950" lvl="1" indent="-285750">
              <a:buFont typeface="Courier New"/>
              <a:buChar char="o"/>
            </a:pPr>
            <a:r>
              <a:rPr lang="en-US" sz="1600" dirty="0">
                <a:ea typeface="Calibri"/>
                <a:cs typeface="Calibri"/>
              </a:rPr>
              <a:t>Alternatively, Ky and PS could be measured with a narrow range short cycle before the test</a:t>
            </a:r>
          </a:p>
        </p:txBody>
      </p:sp>
    </p:spTree>
    <p:extLst>
      <p:ext uri="{BB962C8B-B14F-4D97-AF65-F5344CB8AC3E}">
        <p14:creationId xmlns:p14="http://schemas.microsoft.com/office/powerpoint/2010/main" val="139947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2E2F759-0C77-A9A3-8E89-0B1971E24A1A}"/>
              </a:ext>
            </a:extLst>
          </p:cNvPr>
          <p:cNvSpPr>
            <a:spLocks noGrp="1"/>
          </p:cNvSpPr>
          <p:nvPr>
            <p:ph type="title"/>
          </p:nvPr>
        </p:nvSpPr>
        <p:spPr/>
        <p:txBody>
          <a:bodyPr>
            <a:normAutofit fontScale="90000"/>
          </a:bodyPr>
          <a:lstStyle/>
          <a:p>
            <a:r>
              <a:rPr lang="en-US" dirty="0"/>
              <a:t>ETRTO position about ISO 18511-2 drum method drums correlation</a:t>
            </a:r>
          </a:p>
        </p:txBody>
      </p:sp>
      <p:sp>
        <p:nvSpPr>
          <p:cNvPr id="4" name="Espace réservé de la date 3">
            <a:extLst>
              <a:ext uri="{FF2B5EF4-FFF2-40B4-BE49-F238E27FC236}">
                <a16:creationId xmlns:a16="http://schemas.microsoft.com/office/drawing/2014/main" id="{91F2CDC5-1C22-D583-E1C7-42A7DE53520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Tuesday, January 28, 2025</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19666A73-C5CA-42EA-B214-9040928157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The European Tyre and Rim Technical Organization</a:t>
            </a:r>
          </a:p>
        </p:txBody>
      </p:sp>
      <p:sp>
        <p:nvSpPr>
          <p:cNvPr id="6" name="Espace réservé du numéro de diapositive 5">
            <a:extLst>
              <a:ext uri="{FF2B5EF4-FFF2-40B4-BE49-F238E27FC236}">
                <a16:creationId xmlns:a16="http://schemas.microsoft.com/office/drawing/2014/main" id="{5F6F65C0-EE81-80DE-F711-2F57B38D38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Grafik 7">
            <a:extLst>
              <a:ext uri="{FF2B5EF4-FFF2-40B4-BE49-F238E27FC236}">
                <a16:creationId xmlns:a16="http://schemas.microsoft.com/office/drawing/2014/main" id="{A159AA2A-9530-518E-088E-33939C238E0A}"/>
              </a:ext>
            </a:extLst>
          </p:cNvPr>
          <p:cNvPicPr>
            <a:picLocks noChangeAspect="1"/>
          </p:cNvPicPr>
          <p:nvPr/>
        </p:nvPicPr>
        <p:blipFill>
          <a:blip r:embed="rId2"/>
          <a:stretch>
            <a:fillRect/>
          </a:stretch>
        </p:blipFill>
        <p:spPr>
          <a:xfrm>
            <a:off x="4569911" y="3396697"/>
            <a:ext cx="3303125" cy="1985389"/>
          </a:xfrm>
          <a:prstGeom prst="rect">
            <a:avLst/>
          </a:prstGeom>
        </p:spPr>
      </p:pic>
      <p:sp>
        <p:nvSpPr>
          <p:cNvPr id="20" name="Rectangle 19">
            <a:extLst>
              <a:ext uri="{FF2B5EF4-FFF2-40B4-BE49-F238E27FC236}">
                <a16:creationId xmlns:a16="http://schemas.microsoft.com/office/drawing/2014/main" id="{1460C83D-C9D5-1015-B98A-E202D35AA102}"/>
              </a:ext>
            </a:extLst>
          </p:cNvPr>
          <p:cNvSpPr/>
          <p:nvPr/>
        </p:nvSpPr>
        <p:spPr>
          <a:xfrm>
            <a:off x="634159" y="1108697"/>
            <a:ext cx="3680666" cy="1323439"/>
          </a:xfrm>
          <a:prstGeom prst="rect">
            <a:avLst/>
          </a:prstGeom>
        </p:spPr>
        <p:txBody>
          <a:bodyPr wrap="square">
            <a:spAutoFit/>
          </a:bodyPr>
          <a:lstStyle/>
          <a:p>
            <a:pPr marL="342900" indent="-342900">
              <a:buFont typeface="Arial" panose="020B0604020202020204" pitchFamily="34" charset="0"/>
              <a:buChar char="•"/>
            </a:pPr>
            <a:r>
              <a:rPr lang="en-US" sz="2000" b="1" dirty="0"/>
              <a:t>Correlation between drums varies depending on the case</a:t>
            </a:r>
          </a:p>
          <a:p>
            <a:pPr marL="342900" indent="-342900">
              <a:buFont typeface="Arial" panose="020B0604020202020204" pitchFamily="34" charset="0"/>
              <a:buChar char="•"/>
            </a:pPr>
            <a:r>
              <a:rPr lang="en-US" sz="2000" b="1" dirty="0"/>
              <a:t>Drum 1 to 4 : JASIC</a:t>
            </a:r>
          </a:p>
          <a:p>
            <a:pPr marL="342900" indent="-342900">
              <a:buFont typeface="Arial" panose="020B0604020202020204" pitchFamily="34" charset="0"/>
              <a:buChar char="•"/>
            </a:pPr>
            <a:r>
              <a:rPr lang="en-US" sz="2000" b="1" dirty="0"/>
              <a:t>Drum 5 to 7 : ETRTO</a:t>
            </a:r>
          </a:p>
        </p:txBody>
      </p:sp>
      <p:sp>
        <p:nvSpPr>
          <p:cNvPr id="21" name="Espace réservé du contenu 3">
            <a:extLst>
              <a:ext uri="{FF2B5EF4-FFF2-40B4-BE49-F238E27FC236}">
                <a16:creationId xmlns:a16="http://schemas.microsoft.com/office/drawing/2014/main" id="{739919C3-CBF3-BDA5-F96E-E64DF8756353}"/>
              </a:ext>
            </a:extLst>
          </p:cNvPr>
          <p:cNvSpPr txBox="1">
            <a:spLocks/>
          </p:cNvSpPr>
          <p:nvPr/>
        </p:nvSpPr>
        <p:spPr>
          <a:xfrm>
            <a:off x="395923" y="2832531"/>
            <a:ext cx="832691" cy="446446"/>
          </a:xfrm>
          <a:prstGeom prst="rect">
            <a:avLst/>
          </a:prstGeom>
        </p:spPr>
        <p:txBody>
          <a:bodyPr/>
          <a:lstStyle>
            <a:lvl1pPr marL="342900" indent="-342900" algn="l" defTabSz="914400" rtl="0" eaLnBrk="1" latinLnBrk="0" hangingPunct="1">
              <a:lnSpc>
                <a:spcPct val="90000"/>
              </a:lnSpc>
              <a:spcBef>
                <a:spcPts val="1000"/>
              </a:spcBef>
              <a:buClr>
                <a:srgbClr val="014E9F"/>
              </a:buClr>
              <a:buFont typeface="Wingdings" charset="2"/>
              <a:buChar char=""/>
              <a:defRPr sz="2000" b="1" i="1" kern="1200" baseline="0">
                <a:solidFill>
                  <a:srgbClr val="014E9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014E9F"/>
              </a:buClr>
              <a:buSzPct val="100000"/>
              <a:buFont typeface="Lucida Grande"/>
              <a:buChar char="●"/>
              <a:defRPr sz="1800" b="1" kern="1200" baseline="0">
                <a:solidFill>
                  <a:srgbClr val="014E9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14E9F"/>
              </a:buClr>
              <a:buFont typeface="Wingdings" pitchFamily="2" charset="2"/>
              <a:buChar char="§"/>
              <a:defRPr sz="1800" kern="1200" baseline="0">
                <a:solidFill>
                  <a:srgbClr val="014E9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14E9F"/>
              </a:buClr>
              <a:buFont typeface="Lucida Grande"/>
              <a:buChar char="▸"/>
              <a:defRPr sz="1400" kern="1200">
                <a:solidFill>
                  <a:srgbClr val="014E9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14E9F"/>
              </a:buClr>
              <a:buFont typeface="Wingdings" pitchFamily="2" charset="2"/>
              <a:buChar char="v"/>
              <a:defRPr sz="1200" kern="1200">
                <a:solidFill>
                  <a:srgbClr val="014E9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0" i="0">
                <a:solidFill>
                  <a:schemeClr val="tx1"/>
                </a:solidFill>
                <a:latin typeface="+mn-lt"/>
                <a:cs typeface="+mn-cs"/>
              </a:rPr>
              <a:t>R²</a:t>
            </a:r>
          </a:p>
        </p:txBody>
      </p:sp>
      <p:graphicFrame>
        <p:nvGraphicFramePr>
          <p:cNvPr id="23" name="Tableau 22">
            <a:extLst>
              <a:ext uri="{FF2B5EF4-FFF2-40B4-BE49-F238E27FC236}">
                <a16:creationId xmlns:a16="http://schemas.microsoft.com/office/drawing/2014/main" id="{D3DFD2C2-55D1-6190-1C35-151C397BC6AD}"/>
              </a:ext>
            </a:extLst>
          </p:cNvPr>
          <p:cNvGraphicFramePr>
            <a:graphicFrameLocks noGrp="1"/>
          </p:cNvGraphicFramePr>
          <p:nvPr>
            <p:extLst>
              <p:ext uri="{D42A27DB-BD31-4B8C-83A1-F6EECF244321}">
                <p14:modId xmlns:p14="http://schemas.microsoft.com/office/powerpoint/2010/main" val="751145042"/>
              </p:ext>
            </p:extLst>
          </p:nvPr>
        </p:nvGraphicFramePr>
        <p:xfrm>
          <a:off x="395923" y="3189951"/>
          <a:ext cx="2729756" cy="1259576"/>
        </p:xfrm>
        <a:graphic>
          <a:graphicData uri="http://schemas.openxmlformats.org/drawingml/2006/table">
            <a:tbl>
              <a:tblPr firstRow="1" firstCol="1" bandRow="1">
                <a:tableStyleId>{5C22544A-7EE6-4342-B048-85BDC9FD1C3A}</a:tableStyleId>
              </a:tblPr>
              <a:tblGrid>
                <a:gridCol w="682439">
                  <a:extLst>
                    <a:ext uri="{9D8B030D-6E8A-4147-A177-3AD203B41FA5}">
                      <a16:colId xmlns:a16="http://schemas.microsoft.com/office/drawing/2014/main" val="64033895"/>
                    </a:ext>
                  </a:extLst>
                </a:gridCol>
                <a:gridCol w="682439">
                  <a:extLst>
                    <a:ext uri="{9D8B030D-6E8A-4147-A177-3AD203B41FA5}">
                      <a16:colId xmlns:a16="http://schemas.microsoft.com/office/drawing/2014/main" val="3101550308"/>
                    </a:ext>
                  </a:extLst>
                </a:gridCol>
                <a:gridCol w="682439">
                  <a:extLst>
                    <a:ext uri="{9D8B030D-6E8A-4147-A177-3AD203B41FA5}">
                      <a16:colId xmlns:a16="http://schemas.microsoft.com/office/drawing/2014/main" val="4080683690"/>
                    </a:ext>
                  </a:extLst>
                </a:gridCol>
                <a:gridCol w="682439">
                  <a:extLst>
                    <a:ext uri="{9D8B030D-6E8A-4147-A177-3AD203B41FA5}">
                      <a16:colId xmlns:a16="http://schemas.microsoft.com/office/drawing/2014/main" val="1911984585"/>
                    </a:ext>
                  </a:extLst>
                </a:gridCol>
              </a:tblGrid>
              <a:tr h="314894">
                <a:tc>
                  <a:txBody>
                    <a:bodyPr/>
                    <a:lstStyle/>
                    <a:p>
                      <a:pPr algn="ctr" fontAlgn="b"/>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1600" u="none" strike="noStrike" dirty="0" err="1">
                          <a:effectLst/>
                        </a:rPr>
                        <a:t>Drum</a:t>
                      </a:r>
                      <a:r>
                        <a:rPr lang="fr-FR" sz="1600" u="none" strike="noStrike" dirty="0">
                          <a:effectLst/>
                        </a:rPr>
                        <a:t> 2</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1600" u="none" strike="noStrike" dirty="0" err="1">
                          <a:effectLst/>
                        </a:rPr>
                        <a:t>Drum</a:t>
                      </a:r>
                      <a:r>
                        <a:rPr lang="fr-FR" sz="1600" u="none" strike="noStrike" dirty="0">
                          <a:effectLst/>
                        </a:rPr>
                        <a:t> 3</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b" latinLnBrk="0" hangingPunct="1"/>
                      <a:r>
                        <a:rPr lang="fr-FR" sz="1600" b="1" u="none" strike="noStrike" kern="1200" dirty="0" err="1">
                          <a:solidFill>
                            <a:schemeClr val="lt1"/>
                          </a:solidFill>
                          <a:effectLst/>
                          <a:latin typeface="+mn-lt"/>
                          <a:ea typeface="+mn-ea"/>
                          <a:cs typeface="+mn-cs"/>
                        </a:rPr>
                        <a:t>Drum</a:t>
                      </a:r>
                      <a:r>
                        <a:rPr lang="fr-FR" sz="1600" b="1" u="none" strike="noStrike" kern="1200" dirty="0">
                          <a:solidFill>
                            <a:schemeClr val="lt1"/>
                          </a:solidFill>
                          <a:effectLst/>
                          <a:latin typeface="+mn-lt"/>
                          <a:ea typeface="+mn-ea"/>
                          <a:cs typeface="+mn-cs"/>
                        </a:rPr>
                        <a:t> 5</a:t>
                      </a:r>
                    </a:p>
                  </a:txBody>
                  <a:tcPr marL="9525" marR="9525" marT="9525" marB="0" anchor="ctr"/>
                </a:tc>
                <a:extLst>
                  <a:ext uri="{0D108BD9-81ED-4DB2-BD59-A6C34878D82A}">
                    <a16:rowId xmlns:a16="http://schemas.microsoft.com/office/drawing/2014/main" val="3522594453"/>
                  </a:ext>
                </a:extLst>
              </a:tr>
              <a:tr h="314894">
                <a:tc>
                  <a:txBody>
                    <a:bodyPr/>
                    <a:lstStyle/>
                    <a:p>
                      <a:pPr algn="ctr" fontAlgn="b"/>
                      <a:r>
                        <a:rPr lang="fr-FR" sz="1600" u="none" strike="noStrike" dirty="0" err="1">
                          <a:effectLst/>
                        </a:rPr>
                        <a:t>Drum</a:t>
                      </a:r>
                      <a:r>
                        <a:rPr lang="fr-FR" sz="1600" u="none" strike="noStrike" dirty="0">
                          <a:effectLst/>
                        </a:rPr>
                        <a:t> 1</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1600" u="none" strike="noStrike">
                          <a:effectLst/>
                        </a:rPr>
                        <a:t>0.564</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600" u="none" strike="noStrike">
                          <a:effectLst/>
                        </a:rPr>
                        <a:t>0.774</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fr-FR"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0443913"/>
                  </a:ext>
                </a:extLst>
              </a:tr>
              <a:tr h="314894">
                <a:tc>
                  <a:txBody>
                    <a:bodyPr/>
                    <a:lstStyle/>
                    <a:p>
                      <a:pPr algn="ctr" fontAlgn="b"/>
                      <a:r>
                        <a:rPr lang="fr-FR" sz="1600" u="none" strike="noStrike" dirty="0" err="1">
                          <a:effectLst/>
                        </a:rPr>
                        <a:t>Drum</a:t>
                      </a:r>
                      <a:r>
                        <a:rPr lang="fr-FR" sz="1600" u="none" strike="noStrike" dirty="0">
                          <a:effectLst/>
                        </a:rPr>
                        <a:t> 2</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600" u="none" strike="noStrike">
                          <a:effectLst/>
                        </a:rPr>
                        <a:t>0.774</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fr-FR"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237502"/>
                  </a:ext>
                </a:extLst>
              </a:tr>
              <a:tr h="314894">
                <a:tc>
                  <a:txBody>
                    <a:bodyPr/>
                    <a:lstStyle/>
                    <a:p>
                      <a:pPr algn="ctr" fontAlgn="b"/>
                      <a:r>
                        <a:rPr lang="fr-FR" sz="1600" b="1" u="none" strike="noStrike" kern="1200" dirty="0" err="1">
                          <a:solidFill>
                            <a:schemeClr val="lt1"/>
                          </a:solidFill>
                          <a:effectLst/>
                          <a:latin typeface="+mn-lt"/>
                          <a:ea typeface="+mn-ea"/>
                          <a:cs typeface="+mn-cs"/>
                        </a:rPr>
                        <a:t>Drum</a:t>
                      </a:r>
                      <a:r>
                        <a:rPr lang="fr-FR" sz="1600" b="1" u="none" strike="noStrike" kern="1200" dirty="0">
                          <a:solidFill>
                            <a:schemeClr val="lt1"/>
                          </a:solidFill>
                          <a:effectLst/>
                          <a:latin typeface="+mn-lt"/>
                          <a:ea typeface="+mn-ea"/>
                          <a:cs typeface="+mn-cs"/>
                        </a:rPr>
                        <a:t> 7</a:t>
                      </a:r>
                    </a:p>
                  </a:txBody>
                  <a:tcPr marL="9525" marR="9525" marT="9525" marB="0" anchor="ctr"/>
                </a:tc>
                <a:tc>
                  <a:txBody>
                    <a:bodyPr/>
                    <a:lstStyle/>
                    <a:p>
                      <a:pPr algn="ctr" fontAlgn="b"/>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600" b="0" i="0" u="none" strike="noStrike">
                          <a:solidFill>
                            <a:srgbClr val="000000"/>
                          </a:solidFill>
                          <a:effectLst/>
                          <a:latin typeface="Calibri" panose="020F0502020204030204" pitchFamily="34" charset="0"/>
                        </a:rPr>
                        <a:t>0.291</a:t>
                      </a:r>
                    </a:p>
                  </a:txBody>
                  <a:tcPr marL="9525" marR="9525" marT="9525" marB="0" anchor="ctr"/>
                </a:tc>
                <a:extLst>
                  <a:ext uri="{0D108BD9-81ED-4DB2-BD59-A6C34878D82A}">
                    <a16:rowId xmlns:a16="http://schemas.microsoft.com/office/drawing/2014/main" val="479019971"/>
                  </a:ext>
                </a:extLst>
              </a:tr>
            </a:tbl>
          </a:graphicData>
        </a:graphic>
      </p:graphicFrame>
      <p:pic>
        <p:nvPicPr>
          <p:cNvPr id="25" name="Image 24">
            <a:extLst>
              <a:ext uri="{FF2B5EF4-FFF2-40B4-BE49-F238E27FC236}">
                <a16:creationId xmlns:a16="http://schemas.microsoft.com/office/drawing/2014/main" id="{6EE444B2-2102-9254-CEF5-E64C4520AA55}"/>
              </a:ext>
            </a:extLst>
          </p:cNvPr>
          <p:cNvPicPr>
            <a:picLocks noChangeAspect="1"/>
          </p:cNvPicPr>
          <p:nvPr/>
        </p:nvPicPr>
        <p:blipFill>
          <a:blip r:embed="rId3"/>
          <a:stretch>
            <a:fillRect/>
          </a:stretch>
        </p:blipFill>
        <p:spPr>
          <a:xfrm>
            <a:off x="4569911" y="833372"/>
            <a:ext cx="3329488" cy="2424235"/>
          </a:xfrm>
          <a:prstGeom prst="rect">
            <a:avLst/>
          </a:prstGeom>
        </p:spPr>
      </p:pic>
      <p:pic>
        <p:nvPicPr>
          <p:cNvPr id="26" name="Image 25">
            <a:extLst>
              <a:ext uri="{FF2B5EF4-FFF2-40B4-BE49-F238E27FC236}">
                <a16:creationId xmlns:a16="http://schemas.microsoft.com/office/drawing/2014/main" id="{0D84FBD5-0F6D-1831-AA55-29336D58E585}"/>
              </a:ext>
            </a:extLst>
          </p:cNvPr>
          <p:cNvPicPr>
            <a:picLocks noChangeAspect="1"/>
          </p:cNvPicPr>
          <p:nvPr/>
        </p:nvPicPr>
        <p:blipFill>
          <a:blip r:embed="rId4"/>
          <a:stretch>
            <a:fillRect/>
          </a:stretch>
        </p:blipFill>
        <p:spPr>
          <a:xfrm>
            <a:off x="8058114" y="833373"/>
            <a:ext cx="3334603" cy="2424235"/>
          </a:xfrm>
          <a:prstGeom prst="rect">
            <a:avLst/>
          </a:prstGeom>
        </p:spPr>
      </p:pic>
      <p:pic>
        <p:nvPicPr>
          <p:cNvPr id="27" name="Image 26">
            <a:extLst>
              <a:ext uri="{FF2B5EF4-FFF2-40B4-BE49-F238E27FC236}">
                <a16:creationId xmlns:a16="http://schemas.microsoft.com/office/drawing/2014/main" id="{FF3CDB05-ADA3-889A-9259-D16D9DA4E41F}"/>
              </a:ext>
            </a:extLst>
          </p:cNvPr>
          <p:cNvPicPr>
            <a:picLocks noChangeAspect="1"/>
          </p:cNvPicPr>
          <p:nvPr/>
        </p:nvPicPr>
        <p:blipFill>
          <a:blip r:embed="rId5"/>
          <a:stretch>
            <a:fillRect/>
          </a:stretch>
        </p:blipFill>
        <p:spPr>
          <a:xfrm>
            <a:off x="8058113" y="3392847"/>
            <a:ext cx="3334603" cy="2424235"/>
          </a:xfrm>
          <a:prstGeom prst="rect">
            <a:avLst/>
          </a:prstGeom>
        </p:spPr>
      </p:pic>
      <p:sp>
        <p:nvSpPr>
          <p:cNvPr id="7" name="TextBox 6">
            <a:extLst>
              <a:ext uri="{FF2B5EF4-FFF2-40B4-BE49-F238E27FC236}">
                <a16:creationId xmlns:a16="http://schemas.microsoft.com/office/drawing/2014/main" id="{F7A83ED6-9253-A11F-EF04-823B2DDAAFD5}"/>
              </a:ext>
            </a:extLst>
          </p:cNvPr>
          <p:cNvSpPr txBox="1"/>
          <p:nvPr/>
        </p:nvSpPr>
        <p:spPr>
          <a:xfrm>
            <a:off x="-782103" y="4649354"/>
            <a:ext cx="5475803" cy="1600438"/>
          </a:xfrm>
          <a:prstGeom prst="rect">
            <a:avLst/>
          </a:prstGeom>
          <a:noFill/>
        </p:spPr>
        <p:txBody>
          <a:bodyPr wrap="square">
            <a:spAutoFit/>
          </a:bodyPr>
          <a:lstStyle/>
          <a:p>
            <a:pPr marL="1257300" lvl="5" indent="-342900">
              <a:buSzPct val="100000"/>
            </a:pPr>
            <a:r>
              <a:rPr lang="en-US" sz="1400" b="0" i="1" u="sng" dirty="0">
                <a:solidFill>
                  <a:schemeClr val="tx1"/>
                </a:solidFill>
                <a:latin typeface="Arial" panose="020B0604020202020204" pitchFamily="34" charset="0"/>
                <a:cs typeface="Arial" panose="020B0604020202020204" pitchFamily="34" charset="0"/>
              </a:rPr>
              <a:t>NOTE: </a:t>
            </a:r>
            <a:r>
              <a:rPr lang="en-US" sz="1400" b="0" i="1" dirty="0">
                <a:solidFill>
                  <a:schemeClr val="tx1"/>
                </a:solidFill>
                <a:latin typeface="Arial" panose="020B0604020202020204" pitchFamily="34" charset="0"/>
                <a:cs typeface="Arial" panose="020B0604020202020204" pitchFamily="34" charset="0"/>
              </a:rPr>
              <a:t>data are too limited (only 1 repeat on each Drum </a:t>
            </a:r>
            <a:r>
              <a:rPr lang="en-US" sz="1400" b="0" i="1" dirty="0">
                <a:solidFill>
                  <a:schemeClr val="tx1"/>
                </a:solidFill>
                <a:latin typeface="Arial" panose="020B0604020202020204" pitchFamily="34" charset="0"/>
                <a:cs typeface="Arial" panose="020B0604020202020204" pitchFamily="34" charset="0"/>
                <a:sym typeface="Wingdings" panose="05000000000000000000" pitchFamily="2" charset="2"/>
              </a:rPr>
              <a:t> no indication </a:t>
            </a:r>
            <a:r>
              <a:rPr lang="en-US" sz="1400" b="0" i="1" dirty="0">
                <a:solidFill>
                  <a:schemeClr val="tx1"/>
                </a:solidFill>
                <a:latin typeface="Arial" panose="020B0604020202020204" pitchFamily="34" charset="0"/>
                <a:cs typeface="Arial" panose="020B0604020202020204" pitchFamily="34" charset="0"/>
              </a:rPr>
              <a:t>on the reproducibility on a single drum) to assess the correlation among drums.</a:t>
            </a:r>
            <a:br>
              <a:rPr lang="en-US" sz="1400" b="0" i="1" dirty="0">
                <a:solidFill>
                  <a:schemeClr val="tx1"/>
                </a:solidFill>
                <a:latin typeface="Arial" panose="020B0604020202020204" pitchFamily="34" charset="0"/>
                <a:cs typeface="Arial" panose="020B0604020202020204" pitchFamily="34" charset="0"/>
              </a:rPr>
            </a:br>
            <a:r>
              <a:rPr lang="en-US" sz="1400" b="0" i="1" dirty="0">
                <a:solidFill>
                  <a:schemeClr val="tx1"/>
                </a:solidFill>
                <a:latin typeface="Arial" panose="020B0604020202020204" pitchFamily="34" charset="0"/>
                <a:cs typeface="Arial" panose="020B0604020202020204" pitchFamily="34" charset="0"/>
              </a:rPr>
              <a:t>This does not prevent to use these data for technical discussions, but possible findings have to be confirmed   </a:t>
            </a:r>
          </a:p>
        </p:txBody>
      </p:sp>
    </p:spTree>
    <p:extLst>
      <p:ext uri="{BB962C8B-B14F-4D97-AF65-F5344CB8AC3E}">
        <p14:creationId xmlns:p14="http://schemas.microsoft.com/office/powerpoint/2010/main" val="2926036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B075568-753D-9CFA-2B2C-F592F2F13283}"/>
              </a:ext>
            </a:extLst>
          </p:cNvPr>
          <p:cNvSpPr>
            <a:spLocks noGrp="1"/>
          </p:cNvSpPr>
          <p:nvPr>
            <p:ph idx="1"/>
          </p:nvPr>
        </p:nvSpPr>
        <p:spPr>
          <a:xfrm>
            <a:off x="217521" y="909015"/>
            <a:ext cx="10879931" cy="5323697"/>
          </a:xfrm>
        </p:spPr>
        <p:txBody>
          <a:bodyPr>
            <a:normAutofit fontScale="92500" lnSpcReduction="10000"/>
          </a:bodyPr>
          <a:lstStyle/>
          <a:p>
            <a:pPr algn="just"/>
            <a:r>
              <a:rPr lang="en-GB" sz="2400" dirty="0"/>
              <a:t>Both </a:t>
            </a:r>
            <a:r>
              <a:rPr lang="en-GB" sz="2400" b="1" dirty="0"/>
              <a:t>DRUM Method </a:t>
            </a:r>
            <a:r>
              <a:rPr lang="en-GB" sz="2400" dirty="0"/>
              <a:t>and </a:t>
            </a:r>
            <a:r>
              <a:rPr lang="en-GB" sz="2400" b="1" dirty="0"/>
              <a:t>VEHICLE Method </a:t>
            </a:r>
            <a:r>
              <a:rPr lang="en-GB" sz="2400" dirty="0"/>
              <a:t>are now under assessment in 2024 GRBP TFTA Correlation/Validation Plan and in 2024 GRBP TFTA Market Assessment Plan with targets:</a:t>
            </a:r>
          </a:p>
          <a:p>
            <a:pPr lvl="1" algn="just"/>
            <a:r>
              <a:rPr lang="en-GB" sz="2000" dirty="0"/>
              <a:t>Internal consistency of each method (</a:t>
            </a:r>
            <a:r>
              <a:rPr lang="en-GB" sz="2000" dirty="0" err="1"/>
              <a:t>eg</a:t>
            </a:r>
            <a:r>
              <a:rPr lang="en-GB" sz="2000" dirty="0"/>
              <a:t>: Open road vehicle method multi circuit assessment 2025)</a:t>
            </a:r>
          </a:p>
          <a:p>
            <a:pPr lvl="1" algn="just"/>
            <a:r>
              <a:rPr lang="en-GB" sz="2000" dirty="0"/>
              <a:t>Correlation between methods</a:t>
            </a:r>
          </a:p>
          <a:p>
            <a:pPr lvl="1" algn="just"/>
            <a:endParaRPr lang="en-GB" sz="2000" dirty="0"/>
          </a:p>
          <a:p>
            <a:pPr algn="just"/>
            <a:r>
              <a:rPr lang="en-GB" sz="2400" dirty="0"/>
              <a:t>The correlation between the two methods is a key characteristic to guarantee a robust &amp; reliable process for tyre compliance verification all over the world. </a:t>
            </a:r>
          </a:p>
          <a:p>
            <a:pPr algn="just"/>
            <a:endParaRPr lang="en-GB" sz="2400" dirty="0"/>
          </a:p>
          <a:p>
            <a:pPr algn="just"/>
            <a:r>
              <a:rPr lang="en-GB" sz="2400" dirty="0"/>
              <a:t>Based on 2023 data some actions and ideas have been implemented: </a:t>
            </a:r>
          </a:p>
          <a:p>
            <a:pPr lvl="1" algn="just">
              <a:spcAft>
                <a:spcPts val="600"/>
              </a:spcAft>
            </a:pPr>
            <a:r>
              <a:rPr lang="en-GB" dirty="0"/>
              <a:t>on </a:t>
            </a:r>
            <a:r>
              <a:rPr lang="en-GB" b="1" dirty="0"/>
              <a:t>VEHICLE side</a:t>
            </a:r>
            <a:r>
              <a:rPr lang="en-GB" dirty="0"/>
              <a:t>, </a:t>
            </a:r>
            <a:r>
              <a:rPr lang="en-GB" u="sng" dirty="0"/>
              <a:t>several amendments </a:t>
            </a:r>
            <a:r>
              <a:rPr lang="en-GB" dirty="0"/>
              <a:t>have been introduced after 2023 Correlation/Validation Plan, such as narrower tolerances on vehicle set-up. These amendments are under assessment in the 2024 plans. </a:t>
            </a:r>
          </a:p>
          <a:p>
            <a:pPr lvl="1" algn="just"/>
            <a:r>
              <a:rPr lang="en-GB" dirty="0"/>
              <a:t>on </a:t>
            </a:r>
            <a:r>
              <a:rPr lang="en-GB" b="1" dirty="0"/>
              <a:t>DRUM side</a:t>
            </a:r>
            <a:r>
              <a:rPr lang="en-GB" dirty="0"/>
              <a:t>, ETRTO technical assessment is that there is space for </a:t>
            </a:r>
            <a:r>
              <a:rPr lang="en-GB" u="sng" dirty="0"/>
              <a:t>enhancements</a:t>
            </a:r>
            <a:r>
              <a:rPr lang="en-GB" dirty="0"/>
              <a:t> on the 2023 JASIC method proposal  with the aim to:</a:t>
            </a:r>
          </a:p>
          <a:p>
            <a:pPr lvl="2" algn="just"/>
            <a:r>
              <a:rPr lang="en-GB" dirty="0"/>
              <a:t>Improve the repeatability on the same drum and between drums,</a:t>
            </a:r>
          </a:p>
          <a:p>
            <a:pPr lvl="2" algn="just"/>
            <a:r>
              <a:rPr lang="en-GB" dirty="0"/>
              <a:t>Improve the correlation with vehicle method.</a:t>
            </a:r>
            <a:endParaRPr lang="en-GB" sz="1800" dirty="0"/>
          </a:p>
        </p:txBody>
      </p:sp>
      <p:sp>
        <p:nvSpPr>
          <p:cNvPr id="2" name="Titre 1">
            <a:extLst>
              <a:ext uri="{FF2B5EF4-FFF2-40B4-BE49-F238E27FC236}">
                <a16:creationId xmlns:a16="http://schemas.microsoft.com/office/drawing/2014/main" id="{339CB406-D114-9B9A-FB72-0913B3413328}"/>
              </a:ext>
            </a:extLst>
          </p:cNvPr>
          <p:cNvSpPr>
            <a:spLocks noGrp="1"/>
          </p:cNvSpPr>
          <p:nvPr>
            <p:ph type="title"/>
          </p:nvPr>
        </p:nvSpPr>
        <p:spPr>
          <a:xfrm>
            <a:off x="217521" y="61870"/>
            <a:ext cx="11520158" cy="563418"/>
          </a:xfrm>
        </p:spPr>
        <p:txBody>
          <a:bodyPr>
            <a:normAutofit fontScale="90000"/>
          </a:bodyPr>
          <a:lstStyle/>
          <a:p>
            <a:r>
              <a:rPr lang="en-US" b="1" dirty="0"/>
              <a:t>Introduction</a:t>
            </a:r>
          </a:p>
        </p:txBody>
      </p:sp>
    </p:spTree>
    <p:extLst>
      <p:ext uri="{BB962C8B-B14F-4D97-AF65-F5344CB8AC3E}">
        <p14:creationId xmlns:p14="http://schemas.microsoft.com/office/powerpoint/2010/main" val="4151942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2E2F759-0C77-A9A3-8E89-0B1971E24A1A}"/>
              </a:ext>
            </a:extLst>
          </p:cNvPr>
          <p:cNvSpPr>
            <a:spLocks noGrp="1"/>
          </p:cNvSpPr>
          <p:nvPr>
            <p:ph type="title"/>
          </p:nvPr>
        </p:nvSpPr>
        <p:spPr/>
        <p:txBody>
          <a:bodyPr>
            <a:normAutofit fontScale="90000"/>
          </a:bodyPr>
          <a:lstStyle/>
          <a:p>
            <a:r>
              <a:rPr lang="en-US" dirty="0"/>
              <a:t>ETRTO position about ISO 18511-2 method drum/vehicle correlation</a:t>
            </a:r>
          </a:p>
        </p:txBody>
      </p:sp>
      <p:sp>
        <p:nvSpPr>
          <p:cNvPr id="4" name="Espace réservé de la date 3">
            <a:extLst>
              <a:ext uri="{FF2B5EF4-FFF2-40B4-BE49-F238E27FC236}">
                <a16:creationId xmlns:a16="http://schemas.microsoft.com/office/drawing/2014/main" id="{91F2CDC5-1C22-D583-E1C7-42A7DE53520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Tuesday, January 28, 2025</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19666A73-C5CA-42EA-B214-9040928157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The European Tyre and Rim Technical Organization</a:t>
            </a:r>
          </a:p>
        </p:txBody>
      </p:sp>
      <p:sp>
        <p:nvSpPr>
          <p:cNvPr id="6" name="Espace réservé du numéro de diapositive 5">
            <a:extLst>
              <a:ext uri="{FF2B5EF4-FFF2-40B4-BE49-F238E27FC236}">
                <a16:creationId xmlns:a16="http://schemas.microsoft.com/office/drawing/2014/main" id="{5F6F65C0-EE81-80DE-F711-2F57B38D38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Espace réservé du contenu 2">
            <a:extLst>
              <a:ext uri="{FF2B5EF4-FFF2-40B4-BE49-F238E27FC236}">
                <a16:creationId xmlns:a16="http://schemas.microsoft.com/office/drawing/2014/main" id="{FB506059-3986-4043-BBB2-966518583FBC}"/>
              </a:ext>
            </a:extLst>
          </p:cNvPr>
          <p:cNvSpPr txBox="1">
            <a:spLocks/>
          </p:cNvSpPr>
          <p:nvPr/>
        </p:nvSpPr>
        <p:spPr>
          <a:xfrm>
            <a:off x="514096" y="1016575"/>
            <a:ext cx="11520156" cy="486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42913"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28650" indent="-1857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803275" indent="-1746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989013" indent="-1857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Correlation between vehicle method and drum method</a:t>
            </a:r>
          </a:p>
          <a:p>
            <a:endParaRPr lang="en-US"/>
          </a:p>
        </p:txBody>
      </p:sp>
      <p:sp>
        <p:nvSpPr>
          <p:cNvPr id="12" name="TextBox 11">
            <a:extLst>
              <a:ext uri="{FF2B5EF4-FFF2-40B4-BE49-F238E27FC236}">
                <a16:creationId xmlns:a16="http://schemas.microsoft.com/office/drawing/2014/main" id="{50596837-81AE-0934-8000-A93DBF979ED6}"/>
              </a:ext>
            </a:extLst>
          </p:cNvPr>
          <p:cNvSpPr txBox="1"/>
          <p:nvPr/>
        </p:nvSpPr>
        <p:spPr>
          <a:xfrm>
            <a:off x="1972411" y="1990402"/>
            <a:ext cx="1989647" cy="369332"/>
          </a:xfrm>
          <a:prstGeom prst="rect">
            <a:avLst/>
          </a:prstGeom>
          <a:noFill/>
        </p:spPr>
        <p:txBody>
          <a:bodyPr wrap="none" rtlCol="0">
            <a:spAutoFit/>
          </a:bodyPr>
          <a:lstStyle/>
          <a:p>
            <a:r>
              <a:rPr lang="en-US" b="1">
                <a:latin typeface="BridgestoneType" panose="020B0503030504030204" pitchFamily="34" charset="0"/>
              </a:rPr>
              <a:t>Case A – 39 data</a:t>
            </a:r>
            <a:endParaRPr lang="it-IT" b="1">
              <a:latin typeface="BridgestoneType" panose="020B0503030504030204" pitchFamily="34" charset="0"/>
            </a:endParaRPr>
          </a:p>
        </p:txBody>
      </p:sp>
      <p:sp>
        <p:nvSpPr>
          <p:cNvPr id="13" name="TextBox 23">
            <a:extLst>
              <a:ext uri="{FF2B5EF4-FFF2-40B4-BE49-F238E27FC236}">
                <a16:creationId xmlns:a16="http://schemas.microsoft.com/office/drawing/2014/main" id="{9F1F3A23-88BA-9C1F-598F-C8BB8E2CBF69}"/>
              </a:ext>
            </a:extLst>
          </p:cNvPr>
          <p:cNvSpPr txBox="1"/>
          <p:nvPr/>
        </p:nvSpPr>
        <p:spPr>
          <a:xfrm>
            <a:off x="6956898" y="1990402"/>
            <a:ext cx="1976823" cy="369332"/>
          </a:xfrm>
          <a:prstGeom prst="rect">
            <a:avLst/>
          </a:prstGeom>
          <a:noFill/>
        </p:spPr>
        <p:txBody>
          <a:bodyPr wrap="none" rtlCol="0">
            <a:spAutoFit/>
          </a:bodyPr>
          <a:lstStyle/>
          <a:p>
            <a:r>
              <a:rPr lang="en-US" b="1">
                <a:latin typeface="BridgestoneType" panose="020B0503030504030204" pitchFamily="34" charset="0"/>
              </a:rPr>
              <a:t>Case B – 32 data</a:t>
            </a:r>
            <a:endParaRPr lang="it-IT" b="1">
              <a:latin typeface="BridgestoneType" panose="020B0503030504030204" pitchFamily="34" charset="0"/>
            </a:endParaRPr>
          </a:p>
        </p:txBody>
      </p:sp>
      <p:sp>
        <p:nvSpPr>
          <p:cNvPr id="14" name="TextBox 15">
            <a:extLst>
              <a:ext uri="{FF2B5EF4-FFF2-40B4-BE49-F238E27FC236}">
                <a16:creationId xmlns:a16="http://schemas.microsoft.com/office/drawing/2014/main" id="{8BB94033-1042-3A19-E322-AE89773E8567}"/>
              </a:ext>
            </a:extLst>
          </p:cNvPr>
          <p:cNvSpPr txBox="1"/>
          <p:nvPr/>
        </p:nvSpPr>
        <p:spPr>
          <a:xfrm>
            <a:off x="3640172" y="1847742"/>
            <a:ext cx="1576072" cy="523220"/>
          </a:xfrm>
          <a:prstGeom prst="rect">
            <a:avLst/>
          </a:prstGeom>
          <a:noFill/>
        </p:spPr>
        <p:txBody>
          <a:bodyPr wrap="none" rtlCol="0">
            <a:spAutoFit/>
          </a:bodyPr>
          <a:lstStyle>
            <a:defPPr>
              <a:defRPr lang="en-US"/>
            </a:defPPr>
            <a:lvl1pPr algn="ctr" rtl="0" fontAlgn="base">
              <a:spcBef>
                <a:spcPct val="50000"/>
              </a:spcBef>
              <a:spcAft>
                <a:spcPct val="0"/>
              </a:spcAft>
              <a:defRPr kumimoji="1" sz="1400" b="1" kern="1200">
                <a:solidFill>
                  <a:schemeClr val="accent2"/>
                </a:solidFill>
                <a:latin typeface="Univers" panose="020B0503020202020204" pitchFamily="34" charset="0"/>
                <a:ea typeface="ＭＳ Ｐゴシック" panose="020B0600070205080204" pitchFamily="34" charset="-128"/>
                <a:cs typeface="+mn-cs"/>
              </a:defRPr>
            </a:lvl1pPr>
            <a:lvl2pPr marL="457200" algn="ctr" rtl="0" fontAlgn="base">
              <a:spcBef>
                <a:spcPct val="50000"/>
              </a:spcBef>
              <a:spcAft>
                <a:spcPct val="0"/>
              </a:spcAft>
              <a:defRPr kumimoji="1" sz="1400" b="1" kern="1200">
                <a:solidFill>
                  <a:schemeClr val="accent2"/>
                </a:solidFill>
                <a:latin typeface="Univers" panose="020B0503020202020204" pitchFamily="34" charset="0"/>
                <a:ea typeface="ＭＳ Ｐゴシック" panose="020B0600070205080204" pitchFamily="34" charset="-128"/>
                <a:cs typeface="+mn-cs"/>
              </a:defRPr>
            </a:lvl2pPr>
            <a:lvl3pPr marL="914400" algn="ctr" rtl="0" fontAlgn="base">
              <a:spcBef>
                <a:spcPct val="50000"/>
              </a:spcBef>
              <a:spcAft>
                <a:spcPct val="0"/>
              </a:spcAft>
              <a:defRPr kumimoji="1" sz="1400" b="1" kern="1200">
                <a:solidFill>
                  <a:schemeClr val="accent2"/>
                </a:solidFill>
                <a:latin typeface="Univers" panose="020B0503020202020204" pitchFamily="34" charset="0"/>
                <a:ea typeface="ＭＳ Ｐゴシック" panose="020B0600070205080204" pitchFamily="34" charset="-128"/>
                <a:cs typeface="+mn-cs"/>
              </a:defRPr>
            </a:lvl3pPr>
            <a:lvl4pPr marL="1371600" algn="ctr" rtl="0" fontAlgn="base">
              <a:spcBef>
                <a:spcPct val="50000"/>
              </a:spcBef>
              <a:spcAft>
                <a:spcPct val="0"/>
              </a:spcAft>
              <a:defRPr kumimoji="1" sz="1400" b="1" kern="1200">
                <a:solidFill>
                  <a:schemeClr val="accent2"/>
                </a:solidFill>
                <a:latin typeface="Univers" panose="020B0503020202020204" pitchFamily="34" charset="0"/>
                <a:ea typeface="ＭＳ Ｐゴシック" panose="020B0600070205080204" pitchFamily="34" charset="-128"/>
                <a:cs typeface="+mn-cs"/>
              </a:defRPr>
            </a:lvl4pPr>
            <a:lvl5pPr marL="1828800" algn="ctr" rtl="0" fontAlgn="base">
              <a:spcBef>
                <a:spcPct val="50000"/>
              </a:spcBef>
              <a:spcAft>
                <a:spcPct val="0"/>
              </a:spcAft>
              <a:defRPr kumimoji="1" sz="1400" b="1" kern="1200">
                <a:solidFill>
                  <a:schemeClr val="accent2"/>
                </a:solidFill>
                <a:latin typeface="Univers" panose="020B0503020202020204" pitchFamily="34" charset="0"/>
                <a:ea typeface="ＭＳ Ｐゴシック" panose="020B0600070205080204" pitchFamily="34" charset="-128"/>
                <a:cs typeface="+mn-cs"/>
              </a:defRPr>
            </a:lvl5pPr>
            <a:lvl6pPr marL="2286000" algn="l" defTabSz="914400" rtl="0" eaLnBrk="1" latinLnBrk="0" hangingPunct="1">
              <a:defRPr kumimoji="1" sz="1400" b="1" kern="1200">
                <a:solidFill>
                  <a:schemeClr val="accent2"/>
                </a:solidFill>
                <a:latin typeface="Univers" panose="020B0503020202020204" pitchFamily="34" charset="0"/>
                <a:ea typeface="ＭＳ Ｐゴシック" panose="020B0600070205080204" pitchFamily="34" charset="-128"/>
                <a:cs typeface="+mn-cs"/>
              </a:defRPr>
            </a:lvl6pPr>
            <a:lvl7pPr marL="2743200" algn="l" defTabSz="914400" rtl="0" eaLnBrk="1" latinLnBrk="0" hangingPunct="1">
              <a:defRPr kumimoji="1" sz="1400" b="1" kern="1200">
                <a:solidFill>
                  <a:schemeClr val="accent2"/>
                </a:solidFill>
                <a:latin typeface="Univers" panose="020B0503020202020204" pitchFamily="34" charset="0"/>
                <a:ea typeface="ＭＳ Ｐゴシック" panose="020B0600070205080204" pitchFamily="34" charset="-128"/>
                <a:cs typeface="+mn-cs"/>
              </a:defRPr>
            </a:lvl7pPr>
            <a:lvl8pPr marL="3200400" algn="l" defTabSz="914400" rtl="0" eaLnBrk="1" latinLnBrk="0" hangingPunct="1">
              <a:defRPr kumimoji="1" sz="1400" b="1" kern="1200">
                <a:solidFill>
                  <a:schemeClr val="accent2"/>
                </a:solidFill>
                <a:latin typeface="Univers" panose="020B0503020202020204" pitchFamily="34" charset="0"/>
                <a:ea typeface="ＭＳ Ｐゴシック" panose="020B0600070205080204" pitchFamily="34" charset="-128"/>
                <a:cs typeface="+mn-cs"/>
              </a:defRPr>
            </a:lvl8pPr>
            <a:lvl9pPr marL="3657600" algn="l" defTabSz="914400" rtl="0" eaLnBrk="1" latinLnBrk="0" hangingPunct="1">
              <a:defRPr kumimoji="1" sz="1400" b="1" kern="1200">
                <a:solidFill>
                  <a:schemeClr val="accent2"/>
                </a:solidFill>
                <a:latin typeface="Univers" panose="020B0503020202020204" pitchFamily="34" charset="0"/>
                <a:ea typeface="ＭＳ Ｐゴシック" panose="020B0600070205080204" pitchFamily="34" charset="-128"/>
                <a:cs typeface="+mn-cs"/>
              </a:defRPr>
            </a:lvl9pPr>
          </a:lstStyle>
          <a:p>
            <a:pPr algn="l">
              <a:spcBef>
                <a:spcPts val="0"/>
              </a:spcBef>
            </a:pPr>
            <a:r>
              <a:rPr lang="en-US" b="0" dirty="0">
                <a:solidFill>
                  <a:schemeClr val="tx1"/>
                </a:solidFill>
                <a:latin typeface="BridgestoneType" panose="020B0503030504030204" pitchFamily="34" charset="0"/>
              </a:rPr>
              <a:t>Test Temp: all</a:t>
            </a:r>
            <a:endParaRPr lang="it-IT" b="0" dirty="0">
              <a:solidFill>
                <a:schemeClr val="tx1"/>
              </a:solidFill>
              <a:latin typeface="BridgestoneType" panose="020B0503030504030204" pitchFamily="34" charset="0"/>
              <a:sym typeface="Symbol" panose="05050102010706020507" pitchFamily="18" charset="2"/>
            </a:endParaRPr>
          </a:p>
          <a:p>
            <a:pPr algn="l">
              <a:spcBef>
                <a:spcPts val="0"/>
              </a:spcBef>
            </a:pPr>
            <a:r>
              <a:rPr lang="it-IT" b="0" dirty="0" err="1">
                <a:solidFill>
                  <a:schemeClr val="tx1"/>
                </a:solidFill>
                <a:latin typeface="BridgestoneType" panose="020B0503030504030204" pitchFamily="34" charset="0"/>
                <a:sym typeface="Symbol" panose="05050102010706020507" pitchFamily="18" charset="2"/>
              </a:rPr>
              <a:t>Drum</a:t>
            </a:r>
            <a:r>
              <a:rPr lang="it-IT" b="0" dirty="0">
                <a:solidFill>
                  <a:schemeClr val="tx1"/>
                </a:solidFill>
                <a:latin typeface="BridgestoneType" panose="020B0503030504030204" pitchFamily="34" charset="0"/>
                <a:sym typeface="Symbol" panose="05050102010706020507" pitchFamily="18" charset="2"/>
              </a:rPr>
              <a:t> Surface</a:t>
            </a:r>
            <a:r>
              <a:rPr lang="en-US" b="0" dirty="0">
                <a:solidFill>
                  <a:schemeClr val="tx1"/>
                </a:solidFill>
                <a:latin typeface="BridgestoneType" panose="020B0503030504030204" pitchFamily="34" charset="0"/>
                <a:sym typeface="Symbol" panose="05050102010706020507" pitchFamily="18" charset="2"/>
              </a:rPr>
              <a:t>:</a:t>
            </a:r>
            <a:r>
              <a:rPr lang="it-IT" b="0" dirty="0">
                <a:solidFill>
                  <a:schemeClr val="tx1"/>
                </a:solidFill>
                <a:latin typeface="BridgestoneType" panose="020B0503030504030204" pitchFamily="34" charset="0"/>
                <a:sym typeface="Symbol" panose="05050102010706020507" pitchFamily="18" charset="2"/>
              </a:rPr>
              <a:t> </a:t>
            </a:r>
            <a:r>
              <a:rPr lang="it-IT" b="0" dirty="0" err="1">
                <a:solidFill>
                  <a:schemeClr val="tx1"/>
                </a:solidFill>
                <a:latin typeface="BridgestoneType" panose="020B0503030504030204" pitchFamily="34" charset="0"/>
                <a:sym typeface="Symbol" panose="05050102010706020507" pitchFamily="18" charset="2"/>
              </a:rPr>
              <a:t>all</a:t>
            </a:r>
            <a:endParaRPr lang="it-IT" b="0" dirty="0">
              <a:solidFill>
                <a:schemeClr val="tx1"/>
              </a:solidFill>
              <a:latin typeface="BridgestoneType" panose="020B0503030504030204" pitchFamily="34" charset="0"/>
              <a:sym typeface="Symbol" panose="05050102010706020507" pitchFamily="18" charset="2"/>
            </a:endParaRPr>
          </a:p>
        </p:txBody>
      </p:sp>
      <p:sp>
        <p:nvSpPr>
          <p:cNvPr id="15" name="TextBox 16">
            <a:extLst>
              <a:ext uri="{FF2B5EF4-FFF2-40B4-BE49-F238E27FC236}">
                <a16:creationId xmlns:a16="http://schemas.microsoft.com/office/drawing/2014/main" id="{46487472-7EF5-7A41-A91D-203DFA0C9AEE}"/>
              </a:ext>
            </a:extLst>
          </p:cNvPr>
          <p:cNvSpPr txBox="1"/>
          <p:nvPr/>
        </p:nvSpPr>
        <p:spPr>
          <a:xfrm>
            <a:off x="8602916" y="1857938"/>
            <a:ext cx="2558714" cy="523220"/>
          </a:xfrm>
          <a:prstGeom prst="rect">
            <a:avLst/>
          </a:prstGeom>
          <a:noFill/>
        </p:spPr>
        <p:txBody>
          <a:bodyPr wrap="none" rtlCol="0">
            <a:spAutoFit/>
          </a:bodyPr>
          <a:lstStyle>
            <a:defPPr>
              <a:defRPr lang="en-US"/>
            </a:defPPr>
            <a:lvl1pPr algn="ctr" rtl="0" fontAlgn="base">
              <a:spcBef>
                <a:spcPct val="50000"/>
              </a:spcBef>
              <a:spcAft>
                <a:spcPct val="0"/>
              </a:spcAft>
              <a:defRPr kumimoji="1" sz="1400" b="1" kern="1200">
                <a:solidFill>
                  <a:schemeClr val="accent2"/>
                </a:solidFill>
                <a:latin typeface="Univers" panose="020B0503020202020204" pitchFamily="34" charset="0"/>
                <a:ea typeface="ＭＳ Ｐゴシック" panose="020B0600070205080204" pitchFamily="34" charset="-128"/>
                <a:cs typeface="+mn-cs"/>
              </a:defRPr>
            </a:lvl1pPr>
            <a:lvl2pPr marL="457200" algn="ctr" rtl="0" fontAlgn="base">
              <a:spcBef>
                <a:spcPct val="50000"/>
              </a:spcBef>
              <a:spcAft>
                <a:spcPct val="0"/>
              </a:spcAft>
              <a:defRPr kumimoji="1" sz="1400" b="1" kern="1200">
                <a:solidFill>
                  <a:schemeClr val="accent2"/>
                </a:solidFill>
                <a:latin typeface="Univers" panose="020B0503020202020204" pitchFamily="34" charset="0"/>
                <a:ea typeface="ＭＳ Ｐゴシック" panose="020B0600070205080204" pitchFamily="34" charset="-128"/>
                <a:cs typeface="+mn-cs"/>
              </a:defRPr>
            </a:lvl2pPr>
            <a:lvl3pPr marL="914400" algn="ctr" rtl="0" fontAlgn="base">
              <a:spcBef>
                <a:spcPct val="50000"/>
              </a:spcBef>
              <a:spcAft>
                <a:spcPct val="0"/>
              </a:spcAft>
              <a:defRPr kumimoji="1" sz="1400" b="1" kern="1200">
                <a:solidFill>
                  <a:schemeClr val="accent2"/>
                </a:solidFill>
                <a:latin typeface="Univers" panose="020B0503020202020204" pitchFamily="34" charset="0"/>
                <a:ea typeface="ＭＳ Ｐゴシック" panose="020B0600070205080204" pitchFamily="34" charset="-128"/>
                <a:cs typeface="+mn-cs"/>
              </a:defRPr>
            </a:lvl3pPr>
            <a:lvl4pPr marL="1371600" algn="ctr" rtl="0" fontAlgn="base">
              <a:spcBef>
                <a:spcPct val="50000"/>
              </a:spcBef>
              <a:spcAft>
                <a:spcPct val="0"/>
              </a:spcAft>
              <a:defRPr kumimoji="1" sz="1400" b="1" kern="1200">
                <a:solidFill>
                  <a:schemeClr val="accent2"/>
                </a:solidFill>
                <a:latin typeface="Univers" panose="020B0503020202020204" pitchFamily="34" charset="0"/>
                <a:ea typeface="ＭＳ Ｐゴシック" panose="020B0600070205080204" pitchFamily="34" charset="-128"/>
                <a:cs typeface="+mn-cs"/>
              </a:defRPr>
            </a:lvl4pPr>
            <a:lvl5pPr marL="1828800" algn="ctr" rtl="0" fontAlgn="base">
              <a:spcBef>
                <a:spcPct val="50000"/>
              </a:spcBef>
              <a:spcAft>
                <a:spcPct val="0"/>
              </a:spcAft>
              <a:defRPr kumimoji="1" sz="1400" b="1" kern="1200">
                <a:solidFill>
                  <a:schemeClr val="accent2"/>
                </a:solidFill>
                <a:latin typeface="Univers" panose="020B0503020202020204" pitchFamily="34" charset="0"/>
                <a:ea typeface="ＭＳ Ｐゴシック" panose="020B0600070205080204" pitchFamily="34" charset="-128"/>
                <a:cs typeface="+mn-cs"/>
              </a:defRPr>
            </a:lvl5pPr>
            <a:lvl6pPr marL="2286000" algn="l" defTabSz="914400" rtl="0" eaLnBrk="1" latinLnBrk="0" hangingPunct="1">
              <a:defRPr kumimoji="1" sz="1400" b="1" kern="1200">
                <a:solidFill>
                  <a:schemeClr val="accent2"/>
                </a:solidFill>
                <a:latin typeface="Univers" panose="020B0503020202020204" pitchFamily="34" charset="0"/>
                <a:ea typeface="ＭＳ Ｐゴシック" panose="020B0600070205080204" pitchFamily="34" charset="-128"/>
                <a:cs typeface="+mn-cs"/>
              </a:defRPr>
            </a:lvl6pPr>
            <a:lvl7pPr marL="2743200" algn="l" defTabSz="914400" rtl="0" eaLnBrk="1" latinLnBrk="0" hangingPunct="1">
              <a:defRPr kumimoji="1" sz="1400" b="1" kern="1200">
                <a:solidFill>
                  <a:schemeClr val="accent2"/>
                </a:solidFill>
                <a:latin typeface="Univers" panose="020B0503020202020204" pitchFamily="34" charset="0"/>
                <a:ea typeface="ＭＳ Ｐゴシック" panose="020B0600070205080204" pitchFamily="34" charset="-128"/>
                <a:cs typeface="+mn-cs"/>
              </a:defRPr>
            </a:lvl7pPr>
            <a:lvl8pPr marL="3200400" algn="l" defTabSz="914400" rtl="0" eaLnBrk="1" latinLnBrk="0" hangingPunct="1">
              <a:defRPr kumimoji="1" sz="1400" b="1" kern="1200">
                <a:solidFill>
                  <a:schemeClr val="accent2"/>
                </a:solidFill>
                <a:latin typeface="Univers" panose="020B0503020202020204" pitchFamily="34" charset="0"/>
                <a:ea typeface="ＭＳ Ｐゴシック" panose="020B0600070205080204" pitchFamily="34" charset="-128"/>
                <a:cs typeface="+mn-cs"/>
              </a:defRPr>
            </a:lvl8pPr>
            <a:lvl9pPr marL="3657600" algn="l" defTabSz="914400" rtl="0" eaLnBrk="1" latinLnBrk="0" hangingPunct="1">
              <a:defRPr kumimoji="1" sz="1400" b="1" kern="1200">
                <a:solidFill>
                  <a:schemeClr val="accent2"/>
                </a:solidFill>
                <a:latin typeface="Univers" panose="020B0503020202020204" pitchFamily="34" charset="0"/>
                <a:ea typeface="ＭＳ Ｐゴシック" panose="020B0600070205080204" pitchFamily="34" charset="-128"/>
                <a:cs typeface="+mn-cs"/>
              </a:defRPr>
            </a:lvl9pPr>
          </a:lstStyle>
          <a:p>
            <a:pPr algn="l">
              <a:spcBef>
                <a:spcPts val="0"/>
              </a:spcBef>
            </a:pPr>
            <a:r>
              <a:rPr lang="en-US" sz="1400" b="0" dirty="0">
                <a:solidFill>
                  <a:schemeClr val="tx1"/>
                </a:solidFill>
                <a:latin typeface="BridgestoneType" panose="020B0503030504030204" pitchFamily="34" charset="0"/>
              </a:rPr>
              <a:t>Test Temp: Std </a:t>
            </a:r>
            <a:r>
              <a:rPr lang="en-US" sz="1400" b="0" dirty="0">
                <a:solidFill>
                  <a:schemeClr val="tx1"/>
                </a:solidFill>
                <a:latin typeface="BridgestoneType" panose="020B0503030504030204" pitchFamily="34" charset="0"/>
                <a:sym typeface="Symbol" panose="05050102010706020507" pitchFamily="18" charset="2"/>
              </a:rPr>
              <a:t>25 </a:t>
            </a:r>
            <a:r>
              <a:rPr lang="it-IT" sz="1400" b="0" dirty="0">
                <a:solidFill>
                  <a:schemeClr val="tx1"/>
                </a:solidFill>
                <a:latin typeface="BridgestoneType" panose="020B0503030504030204" pitchFamily="34" charset="0"/>
                <a:sym typeface="Symbol" panose="05050102010706020507" pitchFamily="18" charset="2"/>
              </a:rPr>
              <a:t>C</a:t>
            </a:r>
          </a:p>
          <a:p>
            <a:pPr algn="l">
              <a:spcBef>
                <a:spcPts val="0"/>
              </a:spcBef>
            </a:pPr>
            <a:r>
              <a:rPr lang="it-IT" sz="1400" b="0" dirty="0" err="1">
                <a:solidFill>
                  <a:schemeClr val="tx1"/>
                </a:solidFill>
                <a:latin typeface="BridgestoneType" panose="020B0503030504030204" pitchFamily="34" charset="0"/>
                <a:sym typeface="Symbol" panose="05050102010706020507" pitchFamily="18" charset="2"/>
              </a:rPr>
              <a:t>Drum</a:t>
            </a:r>
            <a:r>
              <a:rPr lang="it-IT" sz="1400" b="0" dirty="0">
                <a:solidFill>
                  <a:schemeClr val="tx1"/>
                </a:solidFill>
                <a:latin typeface="BridgestoneType" panose="020B0503030504030204" pitchFamily="34" charset="0"/>
                <a:sym typeface="Symbol" panose="05050102010706020507" pitchFamily="18" charset="2"/>
              </a:rPr>
              <a:t> Surface</a:t>
            </a:r>
            <a:r>
              <a:rPr lang="en-US" sz="1400" b="0" dirty="0">
                <a:solidFill>
                  <a:schemeClr val="tx1"/>
                </a:solidFill>
                <a:latin typeface="BridgestoneType" panose="020B0503030504030204" pitchFamily="34" charset="0"/>
                <a:sym typeface="Symbol" panose="05050102010706020507" pitchFamily="18" charset="2"/>
              </a:rPr>
              <a:t>:</a:t>
            </a:r>
            <a:r>
              <a:rPr lang="it-IT" sz="1400" b="0" dirty="0">
                <a:solidFill>
                  <a:schemeClr val="tx1"/>
                </a:solidFill>
                <a:latin typeface="BridgestoneType" panose="020B0503030504030204" pitchFamily="34" charset="0"/>
                <a:sym typeface="Symbol" panose="05050102010706020507" pitchFamily="18" charset="2"/>
              </a:rPr>
              <a:t> Sand Paper 80</a:t>
            </a:r>
            <a:endParaRPr lang="it-IT" sz="1400" b="0" dirty="0">
              <a:solidFill>
                <a:schemeClr val="tx1"/>
              </a:solidFill>
              <a:latin typeface="BridgestoneType" panose="020B0503030504030204" pitchFamily="34" charset="0"/>
            </a:endParaRPr>
          </a:p>
        </p:txBody>
      </p:sp>
      <p:pic>
        <p:nvPicPr>
          <p:cNvPr id="16" name="Image 15">
            <a:extLst>
              <a:ext uri="{FF2B5EF4-FFF2-40B4-BE49-F238E27FC236}">
                <a16:creationId xmlns:a16="http://schemas.microsoft.com/office/drawing/2014/main" id="{F8A60B77-32E7-F5D0-0610-6D5BBCB75DB7}"/>
              </a:ext>
            </a:extLst>
          </p:cNvPr>
          <p:cNvPicPr>
            <a:picLocks noChangeAspect="1"/>
          </p:cNvPicPr>
          <p:nvPr/>
        </p:nvPicPr>
        <p:blipFill>
          <a:blip r:embed="rId2"/>
          <a:stretch>
            <a:fillRect/>
          </a:stretch>
        </p:blipFill>
        <p:spPr>
          <a:xfrm>
            <a:off x="980488" y="2341490"/>
            <a:ext cx="3702615" cy="2697457"/>
          </a:xfrm>
          <a:prstGeom prst="rect">
            <a:avLst/>
          </a:prstGeom>
        </p:spPr>
      </p:pic>
      <p:pic>
        <p:nvPicPr>
          <p:cNvPr id="17" name="Image 16">
            <a:extLst>
              <a:ext uri="{FF2B5EF4-FFF2-40B4-BE49-F238E27FC236}">
                <a16:creationId xmlns:a16="http://schemas.microsoft.com/office/drawing/2014/main" id="{7381BEE8-FC5A-AD66-1719-D37B122F60BB}"/>
              </a:ext>
            </a:extLst>
          </p:cNvPr>
          <p:cNvPicPr>
            <a:picLocks noChangeAspect="1"/>
          </p:cNvPicPr>
          <p:nvPr/>
        </p:nvPicPr>
        <p:blipFill>
          <a:blip r:embed="rId3"/>
          <a:stretch>
            <a:fillRect/>
          </a:stretch>
        </p:blipFill>
        <p:spPr>
          <a:xfrm>
            <a:off x="6171846" y="2340512"/>
            <a:ext cx="3710427" cy="2697457"/>
          </a:xfrm>
          <a:prstGeom prst="rect">
            <a:avLst/>
          </a:prstGeom>
        </p:spPr>
      </p:pic>
      <p:sp>
        <p:nvSpPr>
          <p:cNvPr id="2" name="Espace réservé du contenu 2">
            <a:extLst>
              <a:ext uri="{FF2B5EF4-FFF2-40B4-BE49-F238E27FC236}">
                <a16:creationId xmlns:a16="http://schemas.microsoft.com/office/drawing/2014/main" id="{B6F69F0D-6148-AB5A-6381-601F32F91D91}"/>
              </a:ext>
            </a:extLst>
          </p:cNvPr>
          <p:cNvSpPr txBox="1">
            <a:spLocks/>
          </p:cNvSpPr>
          <p:nvPr/>
        </p:nvSpPr>
        <p:spPr>
          <a:xfrm>
            <a:off x="514096" y="5288457"/>
            <a:ext cx="11520156" cy="486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42913"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28650" indent="-1857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803275" indent="-1746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989013" indent="-1857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R² is at 0.66</a:t>
            </a:r>
          </a:p>
          <a:p>
            <a:endParaRPr lang="en-US"/>
          </a:p>
        </p:txBody>
      </p:sp>
      <p:sp>
        <p:nvSpPr>
          <p:cNvPr id="9" name="TextBox 8">
            <a:extLst>
              <a:ext uri="{FF2B5EF4-FFF2-40B4-BE49-F238E27FC236}">
                <a16:creationId xmlns:a16="http://schemas.microsoft.com/office/drawing/2014/main" id="{5A99C824-229E-60C9-C564-0F538459E0C5}"/>
              </a:ext>
            </a:extLst>
          </p:cNvPr>
          <p:cNvSpPr txBox="1"/>
          <p:nvPr/>
        </p:nvSpPr>
        <p:spPr>
          <a:xfrm>
            <a:off x="2831795" y="5380255"/>
            <a:ext cx="8892591" cy="307777"/>
          </a:xfrm>
          <a:prstGeom prst="rect">
            <a:avLst/>
          </a:prstGeom>
          <a:noFill/>
        </p:spPr>
        <p:txBody>
          <a:bodyPr wrap="square">
            <a:spAutoFit/>
          </a:bodyPr>
          <a:lstStyle/>
          <a:p>
            <a:pPr lvl="0"/>
            <a:r>
              <a:rPr lang="en-US" sz="1400" dirty="0">
                <a:effectLst/>
                <a:latin typeface="Calibri" panose="020F0502020204030204" pitchFamily="34" charset="0"/>
                <a:ea typeface="Times New Roman" panose="02020603050405020304" pitchFamily="18" charset="0"/>
              </a:rPr>
              <a:t>Note: Correlation improved when reducing the variability of vehicle method (Removing P308 and Fiat 500 vehicle data)</a:t>
            </a:r>
            <a:endParaRPr lang="en-GB" sz="1400" dirty="0">
              <a:effectLst/>
              <a:latin typeface="Calibri" panose="020F0502020204030204" pitchFamily="34" charset="0"/>
              <a:ea typeface="Yu Gothic" panose="020B0400000000000000" pitchFamily="34" charset="-128"/>
            </a:endParaRPr>
          </a:p>
        </p:txBody>
      </p:sp>
    </p:spTree>
    <p:extLst>
      <p:ext uri="{BB962C8B-B14F-4D97-AF65-F5344CB8AC3E}">
        <p14:creationId xmlns:p14="http://schemas.microsoft.com/office/powerpoint/2010/main" val="4285828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0EB79B-DD02-9B86-2240-F16ABA06A111}"/>
              </a:ext>
            </a:extLst>
          </p:cNvPr>
          <p:cNvSpPr>
            <a:spLocks noGrp="1"/>
          </p:cNvSpPr>
          <p:nvPr>
            <p:ph idx="1"/>
          </p:nvPr>
        </p:nvSpPr>
        <p:spPr>
          <a:xfrm>
            <a:off x="257369" y="1156109"/>
            <a:ext cx="10955287" cy="4882741"/>
          </a:xfrm>
        </p:spPr>
        <p:txBody>
          <a:bodyPr anchor="ctr">
            <a:noAutofit/>
          </a:bodyPr>
          <a:lstStyle/>
          <a:p>
            <a:pPr algn="just">
              <a:spcBef>
                <a:spcPts val="0"/>
              </a:spcBef>
              <a:spcAft>
                <a:spcPts val="1800"/>
              </a:spcAft>
            </a:pPr>
            <a:r>
              <a:rPr lang="en-GB" sz="2300" dirty="0"/>
              <a:t>ETRTO believe that a simple adaptation of the JASIC DRUM method can better emulate the real driving parameters. Keys parameters draft modifications proposal: </a:t>
            </a:r>
          </a:p>
          <a:p>
            <a:pPr algn="just">
              <a:spcBef>
                <a:spcPts val="0"/>
              </a:spcBef>
              <a:spcAft>
                <a:spcPts val="1800"/>
              </a:spcAft>
            </a:pPr>
            <a:endParaRPr lang="en-GB" sz="1050" dirty="0"/>
          </a:p>
          <a:p>
            <a:pPr lvl="1">
              <a:spcBef>
                <a:spcPts val="0"/>
              </a:spcBef>
              <a:spcAft>
                <a:spcPts val="1800"/>
              </a:spcAft>
            </a:pPr>
            <a:r>
              <a:rPr lang="en-GB" sz="2300" dirty="0"/>
              <a:t>For better reproducibility:</a:t>
            </a:r>
          </a:p>
          <a:p>
            <a:pPr marL="268288" lvl="1" indent="0">
              <a:spcBef>
                <a:spcPts val="0"/>
              </a:spcBef>
              <a:spcAft>
                <a:spcPts val="1800"/>
              </a:spcAft>
              <a:buNone/>
            </a:pPr>
            <a:endParaRPr lang="en-GB" sz="2300" dirty="0"/>
          </a:p>
          <a:p>
            <a:pPr lvl="1">
              <a:spcBef>
                <a:spcPts val="0"/>
              </a:spcBef>
              <a:spcAft>
                <a:spcPts val="1800"/>
              </a:spcAft>
            </a:pPr>
            <a:r>
              <a:rPr lang="en-GB" sz="2300" dirty="0"/>
              <a:t>For better correlation:</a:t>
            </a:r>
          </a:p>
          <a:p>
            <a:pPr algn="just">
              <a:spcBef>
                <a:spcPts val="0"/>
              </a:spcBef>
              <a:spcAft>
                <a:spcPts val="1800"/>
              </a:spcAft>
            </a:pPr>
            <a:endParaRPr lang="en-GB" sz="2300" b="1" dirty="0"/>
          </a:p>
          <a:p>
            <a:pPr algn="just">
              <a:spcBef>
                <a:spcPts val="0"/>
              </a:spcBef>
              <a:spcAft>
                <a:spcPts val="1800"/>
              </a:spcAft>
            </a:pPr>
            <a:r>
              <a:rPr lang="en-GB" sz="2300" b="1" dirty="0"/>
              <a:t>To demonstrate the above assumptions</a:t>
            </a:r>
            <a:r>
              <a:rPr lang="en-GB" sz="2300" dirty="0"/>
              <a:t>, ETRTO is proposing some enhancements to the drum method, aiming above targets and following a </a:t>
            </a:r>
            <a:r>
              <a:rPr lang="en-GB" sz="2300" b="1" dirty="0"/>
              <a:t>plan to be performed in first semester 2025 </a:t>
            </a:r>
            <a:r>
              <a:rPr lang="en-GB" sz="2300" dirty="0"/>
              <a:t>(in parallel with the TAPP Analysis of 2024 test results) with deadline before September 2025 GRBP.</a:t>
            </a:r>
          </a:p>
        </p:txBody>
      </p:sp>
      <p:sp>
        <p:nvSpPr>
          <p:cNvPr id="3" name="Title 2">
            <a:extLst>
              <a:ext uri="{FF2B5EF4-FFF2-40B4-BE49-F238E27FC236}">
                <a16:creationId xmlns:a16="http://schemas.microsoft.com/office/drawing/2014/main" id="{FB9D16E5-3F28-0EA3-696F-4343BCD35F11}"/>
              </a:ext>
            </a:extLst>
          </p:cNvPr>
          <p:cNvSpPr>
            <a:spLocks noGrp="1"/>
          </p:cNvSpPr>
          <p:nvPr>
            <p:ph type="title"/>
          </p:nvPr>
        </p:nvSpPr>
        <p:spPr>
          <a:xfrm>
            <a:off x="157121" y="116441"/>
            <a:ext cx="10088122" cy="563418"/>
          </a:xfrm>
        </p:spPr>
        <p:txBody>
          <a:bodyPr>
            <a:normAutofit/>
          </a:bodyPr>
          <a:lstStyle/>
          <a:p>
            <a:r>
              <a:rPr lang="en-US" sz="2600" b="1" dirty="0"/>
              <a:t>ETRTO proposal for drum method parameters further assessment</a:t>
            </a:r>
            <a:endParaRPr lang="it-IT" sz="2600" b="1" dirty="0"/>
          </a:p>
        </p:txBody>
      </p:sp>
      <p:sp>
        <p:nvSpPr>
          <p:cNvPr id="4" name="Date Placeholder 3">
            <a:extLst>
              <a:ext uri="{FF2B5EF4-FFF2-40B4-BE49-F238E27FC236}">
                <a16:creationId xmlns:a16="http://schemas.microsoft.com/office/drawing/2014/main" id="{A9328C25-5897-FD01-6B3D-FAD5B4E774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Tuesday, January 28, 2025</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019AC3E-F228-FD63-9B1A-0FB249B8539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The European Tyre and Rim Technical Organization</a:t>
            </a:r>
          </a:p>
        </p:txBody>
      </p:sp>
      <p:sp>
        <p:nvSpPr>
          <p:cNvPr id="6" name="Slide Number Placeholder 5">
            <a:extLst>
              <a:ext uri="{FF2B5EF4-FFF2-40B4-BE49-F238E27FC236}">
                <a16:creationId xmlns:a16="http://schemas.microsoft.com/office/drawing/2014/main" id="{78823594-CDD4-FDC3-0B3A-899E79F6EC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FC8F484-3CB9-4EDA-0C73-448607CFA7E3}"/>
              </a:ext>
            </a:extLst>
          </p:cNvPr>
          <p:cNvSpPr txBox="1"/>
          <p:nvPr/>
        </p:nvSpPr>
        <p:spPr>
          <a:xfrm>
            <a:off x="4114607" y="2053954"/>
            <a:ext cx="6130636" cy="977191"/>
          </a:xfrm>
          <a:prstGeom prst="rect">
            <a:avLst/>
          </a:prstGeom>
          <a:noFill/>
        </p:spPr>
        <p:txBody>
          <a:bodyPr wrap="square">
            <a:spAutoFit/>
          </a:bodyPr>
          <a:lstStyle>
            <a:defPPr>
              <a:defRPr lang="en-US"/>
            </a:defPPr>
            <a:lvl3pPr marL="360363" lvl="2" indent="-285750">
              <a:lnSpc>
                <a:spcPts val="1900"/>
              </a:lnSpc>
              <a:spcAft>
                <a:spcPts val="600"/>
              </a:spcAft>
              <a:buFont typeface="Arial" panose="020B0604020202020204" pitchFamily="34" charset="0"/>
              <a:buChar char="•"/>
              <a:defRPr sz="1600"/>
            </a:lvl3pPr>
          </a:lstStyle>
          <a:p>
            <a:pPr lvl="2"/>
            <a:r>
              <a:rPr lang="en-GB" dirty="0"/>
              <a:t>Single specified surface</a:t>
            </a:r>
          </a:p>
          <a:p>
            <a:pPr lvl="2"/>
            <a:r>
              <a:rPr lang="en-GB" dirty="0"/>
              <a:t>New procedure to level out Sand Paper P120 wear  </a:t>
            </a:r>
          </a:p>
          <a:p>
            <a:pPr lvl="2"/>
            <a:r>
              <a:rPr lang="en-GB" dirty="0"/>
              <a:t>Only one specified third body nature and effective flow rate range.</a:t>
            </a:r>
          </a:p>
        </p:txBody>
      </p:sp>
      <p:sp>
        <p:nvSpPr>
          <p:cNvPr id="10" name="TextBox 9">
            <a:extLst>
              <a:ext uri="{FF2B5EF4-FFF2-40B4-BE49-F238E27FC236}">
                <a16:creationId xmlns:a16="http://schemas.microsoft.com/office/drawing/2014/main" id="{D73730B4-E38A-9800-8444-62FB2FA56D55}"/>
              </a:ext>
            </a:extLst>
          </p:cNvPr>
          <p:cNvSpPr txBox="1"/>
          <p:nvPr/>
        </p:nvSpPr>
        <p:spPr>
          <a:xfrm>
            <a:off x="4114607" y="3205460"/>
            <a:ext cx="7294612" cy="1220847"/>
          </a:xfrm>
          <a:prstGeom prst="rect">
            <a:avLst/>
          </a:prstGeom>
          <a:noFill/>
        </p:spPr>
        <p:txBody>
          <a:bodyPr wrap="square">
            <a:spAutoFit/>
          </a:bodyPr>
          <a:lstStyle/>
          <a:p>
            <a:pPr marL="360363" lvl="2" indent="-285750">
              <a:lnSpc>
                <a:spcPts val="1900"/>
              </a:lnSpc>
              <a:spcAft>
                <a:spcPts val="600"/>
              </a:spcAft>
              <a:buFont typeface="Arial" panose="020B0604020202020204" pitchFamily="34" charset="0"/>
              <a:buChar char="•"/>
            </a:pPr>
            <a:r>
              <a:rPr lang="en-GB" sz="1600" dirty="0"/>
              <a:t>Replicating the tyre solicitations (lateral, longitudinal and vertical forces) of the current VEHICLE test method on the drum (drive axle tyres)</a:t>
            </a:r>
          </a:p>
          <a:p>
            <a:pPr marL="360363" lvl="2" indent="-285750">
              <a:lnSpc>
                <a:spcPts val="1900"/>
              </a:lnSpc>
              <a:spcAft>
                <a:spcPts val="600"/>
              </a:spcAft>
              <a:buFont typeface="Arial" panose="020B0604020202020204" pitchFamily="34" charset="0"/>
              <a:buChar char="•"/>
            </a:pPr>
            <a:r>
              <a:rPr lang="en-GB" sz="1600" dirty="0"/>
              <a:t>Inflation pressure according to VEHICLE test method</a:t>
            </a:r>
          </a:p>
          <a:p>
            <a:pPr marL="360363" lvl="2" indent="-285750">
              <a:lnSpc>
                <a:spcPts val="1900"/>
              </a:lnSpc>
              <a:spcAft>
                <a:spcPts val="600"/>
              </a:spcAft>
              <a:buFont typeface="Arial" panose="020B0604020202020204" pitchFamily="34" charset="0"/>
              <a:buChar char="•"/>
            </a:pPr>
            <a:r>
              <a:rPr lang="en-GB" sz="1600" dirty="0"/>
              <a:t>Dynamic camber settings around the static tuning of the VEHICLE test method.</a:t>
            </a:r>
          </a:p>
        </p:txBody>
      </p:sp>
      <p:cxnSp>
        <p:nvCxnSpPr>
          <p:cNvPr id="12" name="Straight Connector 11">
            <a:extLst>
              <a:ext uri="{FF2B5EF4-FFF2-40B4-BE49-F238E27FC236}">
                <a16:creationId xmlns:a16="http://schemas.microsoft.com/office/drawing/2014/main" id="{EF14D995-6B6D-A132-CE60-E74B7E55B4F3}"/>
              </a:ext>
            </a:extLst>
          </p:cNvPr>
          <p:cNvCxnSpPr/>
          <p:nvPr/>
        </p:nvCxnSpPr>
        <p:spPr>
          <a:xfrm>
            <a:off x="4114607" y="2159442"/>
            <a:ext cx="0" cy="8717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B55631-7DB0-CA0C-ECD9-1BC7106CC335}"/>
              </a:ext>
            </a:extLst>
          </p:cNvPr>
          <p:cNvCxnSpPr/>
          <p:nvPr/>
        </p:nvCxnSpPr>
        <p:spPr>
          <a:xfrm>
            <a:off x="4140609" y="3429000"/>
            <a:ext cx="0" cy="8717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F418F3F-24C3-FB6B-0A63-F5359AF7BA68}"/>
              </a:ext>
            </a:extLst>
          </p:cNvPr>
          <p:cNvCxnSpPr>
            <a:cxnSpLocks/>
          </p:cNvCxnSpPr>
          <p:nvPr/>
        </p:nvCxnSpPr>
        <p:spPr>
          <a:xfrm>
            <a:off x="789516" y="2871979"/>
            <a:ext cx="332489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9F0C037-0BAD-7212-BE84-D55B0F2BCE1B}"/>
              </a:ext>
            </a:extLst>
          </p:cNvPr>
          <p:cNvCxnSpPr>
            <a:cxnSpLocks/>
          </p:cNvCxnSpPr>
          <p:nvPr/>
        </p:nvCxnSpPr>
        <p:spPr>
          <a:xfrm>
            <a:off x="789516" y="3970055"/>
            <a:ext cx="3324898"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516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92BA4-E22F-215B-744E-CB703134D6B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71485A4-1DDC-2846-015E-11E959734808}"/>
              </a:ext>
            </a:extLst>
          </p:cNvPr>
          <p:cNvSpPr>
            <a:spLocks noGrp="1"/>
          </p:cNvSpPr>
          <p:nvPr>
            <p:ph type="title"/>
          </p:nvPr>
        </p:nvSpPr>
        <p:spPr>
          <a:xfrm>
            <a:off x="485270" y="152400"/>
            <a:ext cx="8077705" cy="803830"/>
          </a:xfrm>
        </p:spPr>
        <p:txBody>
          <a:bodyPr>
            <a:noAutofit/>
          </a:bodyPr>
          <a:lstStyle/>
          <a:p>
            <a:pPr algn="ctr"/>
            <a:r>
              <a:rPr lang="en-US" sz="3200" b="1" dirty="0"/>
              <a:t>ETRTO drum test parameters draft proposal (1) </a:t>
            </a:r>
          </a:p>
        </p:txBody>
      </p:sp>
      <p:pic>
        <p:nvPicPr>
          <p:cNvPr id="5" name="Image 4">
            <a:extLst>
              <a:ext uri="{FF2B5EF4-FFF2-40B4-BE49-F238E27FC236}">
                <a16:creationId xmlns:a16="http://schemas.microsoft.com/office/drawing/2014/main" id="{1474E97A-0449-CB0C-98E5-56EEF2E23FCC}"/>
              </a:ext>
            </a:extLst>
          </p:cNvPr>
          <p:cNvPicPr>
            <a:picLocks noChangeAspect="1"/>
          </p:cNvPicPr>
          <p:nvPr/>
        </p:nvPicPr>
        <p:blipFill>
          <a:blip r:embed="rId2"/>
          <a:stretch>
            <a:fillRect/>
          </a:stretch>
        </p:blipFill>
        <p:spPr>
          <a:xfrm>
            <a:off x="0" y="1441097"/>
            <a:ext cx="11588817" cy="4194104"/>
          </a:xfrm>
          <a:prstGeom prst="rect">
            <a:avLst/>
          </a:prstGeom>
        </p:spPr>
      </p:pic>
    </p:spTree>
    <p:extLst>
      <p:ext uri="{BB962C8B-B14F-4D97-AF65-F5344CB8AC3E}">
        <p14:creationId xmlns:p14="http://schemas.microsoft.com/office/powerpoint/2010/main" val="2006398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B3D86-2D72-22F3-C52B-C336E936182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1CAEFDB-89F4-AB2E-100D-91B96762BEC3}"/>
              </a:ext>
            </a:extLst>
          </p:cNvPr>
          <p:cNvSpPr>
            <a:spLocks noGrp="1"/>
          </p:cNvSpPr>
          <p:nvPr>
            <p:ph type="title"/>
          </p:nvPr>
        </p:nvSpPr>
        <p:spPr>
          <a:xfrm>
            <a:off x="485270" y="152400"/>
            <a:ext cx="8077705" cy="803830"/>
          </a:xfrm>
        </p:spPr>
        <p:txBody>
          <a:bodyPr>
            <a:noAutofit/>
          </a:bodyPr>
          <a:lstStyle/>
          <a:p>
            <a:pPr algn="ctr"/>
            <a:r>
              <a:rPr lang="en-US" sz="3200" b="1" dirty="0"/>
              <a:t>ETRTO drum test parameters draft proposal (2) </a:t>
            </a:r>
          </a:p>
        </p:txBody>
      </p:sp>
      <p:sp>
        <p:nvSpPr>
          <p:cNvPr id="3" name="ZoneTexte 2">
            <a:extLst>
              <a:ext uri="{FF2B5EF4-FFF2-40B4-BE49-F238E27FC236}">
                <a16:creationId xmlns:a16="http://schemas.microsoft.com/office/drawing/2014/main" id="{B144C73C-2541-0FDD-7C4D-E1AE096089C8}"/>
              </a:ext>
            </a:extLst>
          </p:cNvPr>
          <p:cNvSpPr txBox="1"/>
          <p:nvPr/>
        </p:nvSpPr>
        <p:spPr>
          <a:xfrm>
            <a:off x="5972175" y="1990725"/>
            <a:ext cx="200025" cy="276999"/>
          </a:xfrm>
          <a:prstGeom prst="rect">
            <a:avLst/>
          </a:prstGeom>
          <a:noFill/>
        </p:spPr>
        <p:txBody>
          <a:bodyPr wrap="square" rtlCol="0">
            <a:spAutoFit/>
          </a:bodyPr>
          <a:lstStyle/>
          <a:p>
            <a:r>
              <a:rPr lang="fr-BE" sz="1200" dirty="0"/>
              <a:t>*</a:t>
            </a:r>
          </a:p>
        </p:txBody>
      </p:sp>
      <p:sp>
        <p:nvSpPr>
          <p:cNvPr id="5" name="ZoneTexte 4">
            <a:extLst>
              <a:ext uri="{FF2B5EF4-FFF2-40B4-BE49-F238E27FC236}">
                <a16:creationId xmlns:a16="http://schemas.microsoft.com/office/drawing/2014/main" id="{5F265FC2-5E7A-4801-459D-0263AB5C745A}"/>
              </a:ext>
            </a:extLst>
          </p:cNvPr>
          <p:cNvSpPr txBox="1"/>
          <p:nvPr/>
        </p:nvSpPr>
        <p:spPr>
          <a:xfrm>
            <a:off x="4286250" y="5888515"/>
            <a:ext cx="4029075" cy="307777"/>
          </a:xfrm>
          <a:prstGeom prst="rect">
            <a:avLst/>
          </a:prstGeom>
          <a:noFill/>
        </p:spPr>
        <p:txBody>
          <a:bodyPr wrap="square" rtlCol="0">
            <a:spAutoFit/>
          </a:bodyPr>
          <a:lstStyle/>
          <a:p>
            <a:r>
              <a:rPr lang="fr-BE" sz="1400" dirty="0"/>
              <a:t>* To </a:t>
            </a:r>
            <a:r>
              <a:rPr lang="fr-BE" sz="1400" dirty="0" err="1"/>
              <a:t>be</a:t>
            </a:r>
            <a:r>
              <a:rPr lang="fr-BE" sz="1400" dirty="0"/>
              <a:t> </a:t>
            </a:r>
            <a:r>
              <a:rPr lang="fr-BE" sz="1400" dirty="0" err="1"/>
              <a:t>further</a:t>
            </a:r>
            <a:r>
              <a:rPr lang="fr-BE" sz="1400" dirty="0"/>
              <a:t> </a:t>
            </a:r>
            <a:r>
              <a:rPr lang="fr-BE" sz="1400" dirty="0" err="1"/>
              <a:t>evaluated</a:t>
            </a:r>
            <a:endParaRPr lang="fr-BE" sz="1400" dirty="0"/>
          </a:p>
        </p:txBody>
      </p:sp>
      <p:pic>
        <p:nvPicPr>
          <p:cNvPr id="6" name="Image 5">
            <a:extLst>
              <a:ext uri="{FF2B5EF4-FFF2-40B4-BE49-F238E27FC236}">
                <a16:creationId xmlns:a16="http://schemas.microsoft.com/office/drawing/2014/main" id="{AF51967F-ED13-77AD-BD39-90F5D6C6A87B}"/>
              </a:ext>
            </a:extLst>
          </p:cNvPr>
          <p:cNvPicPr>
            <a:picLocks noChangeAspect="1"/>
          </p:cNvPicPr>
          <p:nvPr/>
        </p:nvPicPr>
        <p:blipFill>
          <a:blip r:embed="rId2"/>
          <a:stretch>
            <a:fillRect/>
          </a:stretch>
        </p:blipFill>
        <p:spPr>
          <a:xfrm>
            <a:off x="114300" y="956230"/>
            <a:ext cx="11430000" cy="4870072"/>
          </a:xfrm>
          <a:prstGeom prst="rect">
            <a:avLst/>
          </a:prstGeom>
        </p:spPr>
      </p:pic>
    </p:spTree>
    <p:extLst>
      <p:ext uri="{BB962C8B-B14F-4D97-AF65-F5344CB8AC3E}">
        <p14:creationId xmlns:p14="http://schemas.microsoft.com/office/powerpoint/2010/main" val="3616867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7859E65-D157-955E-A206-3F15D04002D6}"/>
              </a:ext>
            </a:extLst>
          </p:cNvPr>
          <p:cNvSpPr>
            <a:spLocks noGrp="1"/>
          </p:cNvSpPr>
          <p:nvPr>
            <p:ph type="title"/>
          </p:nvPr>
        </p:nvSpPr>
        <p:spPr>
          <a:xfrm>
            <a:off x="671842" y="258698"/>
            <a:ext cx="11520158" cy="563418"/>
          </a:xfrm>
        </p:spPr>
        <p:txBody>
          <a:bodyPr>
            <a:normAutofit fontScale="90000"/>
          </a:bodyPr>
          <a:lstStyle/>
          <a:p>
            <a:r>
              <a:rPr lang="fr-FR" b="1" dirty="0"/>
              <a:t>GANTT</a:t>
            </a:r>
            <a:endParaRPr lang="fr-BE" b="1" dirty="0"/>
          </a:p>
        </p:txBody>
      </p:sp>
      <p:sp>
        <p:nvSpPr>
          <p:cNvPr id="4" name="Espace réservé de la date 3">
            <a:extLst>
              <a:ext uri="{FF2B5EF4-FFF2-40B4-BE49-F238E27FC236}">
                <a16:creationId xmlns:a16="http://schemas.microsoft.com/office/drawing/2014/main" id="{89C3B98D-0FCF-4398-4DE5-6A0BEA344B4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Tuesday, January 28, 2025</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AEDCC43A-56C5-4123-8A0D-9F0E7B9FA1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The European Tyre and Rim Technical Organization</a:t>
            </a:r>
          </a:p>
        </p:txBody>
      </p:sp>
      <p:sp>
        <p:nvSpPr>
          <p:cNvPr id="6" name="Espace réservé du numéro de diapositive 5">
            <a:extLst>
              <a:ext uri="{FF2B5EF4-FFF2-40B4-BE49-F238E27FC236}">
                <a16:creationId xmlns:a16="http://schemas.microsoft.com/office/drawing/2014/main" id="{A332FCEB-7BF1-6A95-10E5-DCC8AABC53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 1">
            <a:extLst>
              <a:ext uri="{FF2B5EF4-FFF2-40B4-BE49-F238E27FC236}">
                <a16:creationId xmlns:a16="http://schemas.microsoft.com/office/drawing/2014/main" id="{DF0DEF2A-027B-3C26-06CA-EB7539C3BD84}"/>
              </a:ext>
            </a:extLst>
          </p:cNvPr>
          <p:cNvPicPr>
            <a:picLocks noChangeAspect="1"/>
          </p:cNvPicPr>
          <p:nvPr/>
        </p:nvPicPr>
        <p:blipFill>
          <a:blip r:embed="rId2"/>
          <a:stretch>
            <a:fillRect/>
          </a:stretch>
        </p:blipFill>
        <p:spPr>
          <a:xfrm>
            <a:off x="192504" y="1184391"/>
            <a:ext cx="11344977" cy="4331333"/>
          </a:xfrm>
          <a:prstGeom prst="rect">
            <a:avLst/>
          </a:prstGeom>
        </p:spPr>
      </p:pic>
    </p:spTree>
    <p:extLst>
      <p:ext uri="{BB962C8B-B14F-4D97-AF65-F5344CB8AC3E}">
        <p14:creationId xmlns:p14="http://schemas.microsoft.com/office/powerpoint/2010/main" val="101167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B8119A9-E75A-5A1A-E5FA-FA86622FBF2A}"/>
              </a:ext>
            </a:extLst>
          </p:cNvPr>
          <p:cNvSpPr>
            <a:spLocks noGrp="1"/>
          </p:cNvSpPr>
          <p:nvPr>
            <p:ph idx="1"/>
          </p:nvPr>
        </p:nvSpPr>
        <p:spPr>
          <a:xfrm>
            <a:off x="420619" y="935182"/>
            <a:ext cx="10803133" cy="5178418"/>
          </a:xfrm>
        </p:spPr>
        <p:txBody>
          <a:bodyPr>
            <a:normAutofit lnSpcReduction="10000"/>
          </a:bodyPr>
          <a:lstStyle/>
          <a:p>
            <a:pPr>
              <a:spcBef>
                <a:spcPts val="0"/>
              </a:spcBef>
              <a:spcAft>
                <a:spcPts val="1800"/>
              </a:spcAft>
            </a:pPr>
            <a:r>
              <a:rPr lang="en-US" sz="2700" dirty="0"/>
              <a:t>Encouraging preliminary results. Further preliminary concept tests running, results of which are not yet available.</a:t>
            </a:r>
          </a:p>
          <a:p>
            <a:pPr>
              <a:spcBef>
                <a:spcPts val="0"/>
              </a:spcBef>
              <a:spcAft>
                <a:spcPts val="600"/>
              </a:spcAft>
            </a:pPr>
            <a:r>
              <a:rPr lang="en-US" sz="2700" dirty="0"/>
              <a:t>Following possible schedule done with following assumptions:</a:t>
            </a:r>
          </a:p>
          <a:p>
            <a:pPr lvl="1">
              <a:spcBef>
                <a:spcPts val="0"/>
              </a:spcBef>
              <a:spcAft>
                <a:spcPts val="600"/>
              </a:spcAft>
            </a:pPr>
            <a:r>
              <a:rPr lang="en-US" dirty="0"/>
              <a:t>4 repetitions on 4 different drums running in // and for 9 SKU</a:t>
            </a:r>
          </a:p>
          <a:p>
            <a:pPr lvl="1">
              <a:spcBef>
                <a:spcPts val="0"/>
              </a:spcBef>
              <a:spcAft>
                <a:spcPts val="600"/>
              </a:spcAft>
            </a:pPr>
            <a:r>
              <a:rPr lang="en-US" dirty="0"/>
              <a:t>6000 km, 75 kph average </a:t>
            </a:r>
            <a:r>
              <a:rPr lang="en-US" dirty="0">
                <a:sym typeface="Wingdings" panose="05000000000000000000" pitchFamily="2" charset="2"/>
              </a:rPr>
              <a:t></a:t>
            </a:r>
            <a:r>
              <a:rPr lang="en-US" dirty="0"/>
              <a:t> ~80 hours of test (6000 km to confirm)</a:t>
            </a:r>
          </a:p>
          <a:p>
            <a:pPr lvl="1">
              <a:spcBef>
                <a:spcPts val="0"/>
              </a:spcBef>
              <a:spcAft>
                <a:spcPts val="1800"/>
              </a:spcAft>
            </a:pPr>
            <a:r>
              <a:rPr lang="en-US" dirty="0"/>
              <a:t>Test duration to be indicated by each participant companies.</a:t>
            </a:r>
          </a:p>
          <a:p>
            <a:pPr>
              <a:spcBef>
                <a:spcPts val="0"/>
              </a:spcBef>
              <a:spcAft>
                <a:spcPts val="600"/>
              </a:spcAft>
            </a:pPr>
            <a:r>
              <a:rPr lang="en-US" sz="2700" dirty="0"/>
              <a:t>Run the test with at least 4 different drums:</a:t>
            </a:r>
          </a:p>
          <a:p>
            <a:pPr lvl="1">
              <a:spcBef>
                <a:spcPts val="0"/>
              </a:spcBef>
              <a:spcAft>
                <a:spcPts val="600"/>
              </a:spcAft>
            </a:pPr>
            <a:r>
              <a:rPr lang="en-US" dirty="0"/>
              <a:t>4 ETRTO members have already offered their availability for verifying the method enhancement. </a:t>
            </a:r>
          </a:p>
          <a:p>
            <a:pPr lvl="1">
              <a:spcBef>
                <a:spcPts val="0"/>
              </a:spcBef>
              <a:spcAft>
                <a:spcPts val="600"/>
              </a:spcAft>
            </a:pPr>
            <a:r>
              <a:rPr lang="en-US" dirty="0"/>
              <a:t>Additional drums would be welcome.</a:t>
            </a:r>
          </a:p>
          <a:p>
            <a:pPr>
              <a:spcBef>
                <a:spcPts val="0"/>
              </a:spcBef>
              <a:spcAft>
                <a:spcPts val="1800"/>
              </a:spcAft>
            </a:pPr>
            <a:r>
              <a:rPr lang="en-US" sz="2700" dirty="0"/>
              <a:t>Objective is to capture data until August at the latest to be ready for GRBP in September 2025.</a:t>
            </a:r>
          </a:p>
        </p:txBody>
      </p:sp>
      <p:sp>
        <p:nvSpPr>
          <p:cNvPr id="2" name="Titre 1">
            <a:extLst>
              <a:ext uri="{FF2B5EF4-FFF2-40B4-BE49-F238E27FC236}">
                <a16:creationId xmlns:a16="http://schemas.microsoft.com/office/drawing/2014/main" id="{55176CC4-312B-1ECD-F63B-02BF23470282}"/>
              </a:ext>
            </a:extLst>
          </p:cNvPr>
          <p:cNvSpPr>
            <a:spLocks noGrp="1"/>
          </p:cNvSpPr>
          <p:nvPr>
            <p:ph type="title"/>
          </p:nvPr>
        </p:nvSpPr>
        <p:spPr>
          <a:xfrm>
            <a:off x="126533" y="159329"/>
            <a:ext cx="10887831" cy="563418"/>
          </a:xfrm>
        </p:spPr>
        <p:txBody>
          <a:bodyPr vert="horz" lIns="91440" tIns="45720" rIns="91440" bIns="45720" rtlCol="0" anchor="ctr">
            <a:noAutofit/>
          </a:bodyPr>
          <a:lstStyle/>
          <a:p>
            <a:r>
              <a:rPr lang="en-US" sz="2600" b="1" dirty="0"/>
              <a:t>Correlation/Validation plan for ETRTO parameters proposal for enhancing DRUM method</a:t>
            </a:r>
          </a:p>
        </p:txBody>
      </p:sp>
    </p:spTree>
    <p:extLst>
      <p:ext uri="{BB962C8B-B14F-4D97-AF65-F5344CB8AC3E}">
        <p14:creationId xmlns:p14="http://schemas.microsoft.com/office/powerpoint/2010/main" val="1978706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7859E65-D157-955E-A206-3F15D04002D6}"/>
              </a:ext>
            </a:extLst>
          </p:cNvPr>
          <p:cNvSpPr>
            <a:spLocks noGrp="1"/>
          </p:cNvSpPr>
          <p:nvPr>
            <p:ph type="title"/>
          </p:nvPr>
        </p:nvSpPr>
        <p:spPr>
          <a:xfrm>
            <a:off x="81920" y="178799"/>
            <a:ext cx="11299253" cy="563418"/>
          </a:xfrm>
        </p:spPr>
        <p:txBody>
          <a:bodyPr>
            <a:normAutofit fontScale="90000"/>
          </a:bodyPr>
          <a:lstStyle/>
          <a:p>
            <a:r>
              <a:rPr lang="en-GB" b="1" dirty="0"/>
              <a:t>Possible Scenario in case of positive results</a:t>
            </a:r>
            <a:endParaRPr lang="en-GB" b="1" strike="sngStrike" dirty="0"/>
          </a:p>
        </p:txBody>
      </p:sp>
      <p:sp>
        <p:nvSpPr>
          <p:cNvPr id="4" name="Espace réservé de la date 3">
            <a:extLst>
              <a:ext uri="{FF2B5EF4-FFF2-40B4-BE49-F238E27FC236}">
                <a16:creationId xmlns:a16="http://schemas.microsoft.com/office/drawing/2014/main" id="{89C3B98D-0FCF-4398-4DE5-6A0BEA344B4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GB" sz="1200" b="1" i="0" u="none" strike="noStrike" kern="1200" cap="none" spc="0" normalizeH="0" baseline="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Tuesday, 28 January 2025</a:t>
            </a:fld>
            <a:endParaRPr kumimoji="0" lang="en-GB" sz="1200" b="1"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AEDCC43A-56C5-4123-8A0D-9F0E7B9FA1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prstClr val="white"/>
                </a:solidFill>
                <a:effectLst/>
                <a:uLnTx/>
                <a:uFillTx/>
                <a:latin typeface="Calibri" panose="020F0502020204030204"/>
                <a:ea typeface="+mn-ea"/>
                <a:cs typeface="+mn-cs"/>
              </a:rPr>
              <a:t>The European Tyre and Rim Technical Organization</a:t>
            </a:r>
          </a:p>
        </p:txBody>
      </p:sp>
      <p:sp>
        <p:nvSpPr>
          <p:cNvPr id="6" name="Espace réservé du numéro de diapositive 5">
            <a:extLst>
              <a:ext uri="{FF2B5EF4-FFF2-40B4-BE49-F238E27FC236}">
                <a16:creationId xmlns:a16="http://schemas.microsoft.com/office/drawing/2014/main" id="{A332FCEB-7BF1-6A95-10E5-DCC8AABC53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GB" sz="1200" b="1" i="0" u="none" strike="noStrike" kern="1200" cap="none" spc="0" normalizeH="0" baseline="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1"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27E2F63-E650-9FE0-6BA6-4A1C96A19F33}"/>
              </a:ext>
            </a:extLst>
          </p:cNvPr>
          <p:cNvSpPr txBox="1"/>
          <p:nvPr/>
        </p:nvSpPr>
        <p:spPr>
          <a:xfrm>
            <a:off x="121402" y="785741"/>
            <a:ext cx="11259771" cy="1754326"/>
          </a:xfrm>
          <a:prstGeom prst="rect">
            <a:avLst/>
          </a:prstGeom>
          <a:noFill/>
        </p:spPr>
        <p:txBody>
          <a:bodyPr wrap="square">
            <a:spAutoFit/>
          </a:bodyPr>
          <a:lstStyle/>
          <a:p>
            <a:pPr marL="285750" indent="-285750">
              <a:buFont typeface="Arial" panose="020B0604020202020204" pitchFamily="34" charset="0"/>
              <a:buChar char="•"/>
            </a:pPr>
            <a:r>
              <a:rPr lang="en-GB" sz="1800" dirty="0"/>
              <a:t>Purpose of the experimental plan is to verify whether some proposals which ETRTO members have done in ISO &amp; UN Meetings are confirmed or not by experimental Data</a:t>
            </a:r>
          </a:p>
          <a:p>
            <a:pPr marL="285750" indent="-285750">
              <a:buFont typeface="Arial" panose="020B0604020202020204" pitchFamily="34" charset="0"/>
              <a:buChar char="•"/>
            </a:pPr>
            <a:r>
              <a:rPr lang="en-GB" dirty="0"/>
              <a:t>In case of positive verification, the Data from the Market Assessment will continue to have their validity, provided that we take into account the desired increased dynamics</a:t>
            </a:r>
            <a:r>
              <a:rPr lang="en-GB" sz="1800" dirty="0"/>
              <a:t> </a:t>
            </a:r>
          </a:p>
          <a:p>
            <a:pPr marL="285750" indent="-285750">
              <a:buFont typeface="Arial" panose="020B0604020202020204" pitchFamily="34" charset="0"/>
              <a:buChar char="•"/>
            </a:pPr>
            <a:r>
              <a:rPr lang="en-GB" dirty="0"/>
              <a:t>The Graphs below explain a possible scenario. Let’s suppose we will be able to pass from the left situation to the right situation, characterized by a lower error and a slope nearer to 1.</a:t>
            </a:r>
          </a:p>
        </p:txBody>
      </p:sp>
      <p:sp>
        <p:nvSpPr>
          <p:cNvPr id="14" name="Arrow: Right 13">
            <a:extLst>
              <a:ext uri="{FF2B5EF4-FFF2-40B4-BE49-F238E27FC236}">
                <a16:creationId xmlns:a16="http://schemas.microsoft.com/office/drawing/2014/main" id="{56841A14-AEFE-30F1-7BAF-34810A8E66DB}"/>
              </a:ext>
            </a:extLst>
          </p:cNvPr>
          <p:cNvSpPr/>
          <p:nvPr/>
        </p:nvSpPr>
        <p:spPr>
          <a:xfrm>
            <a:off x="5525366" y="3503930"/>
            <a:ext cx="886691" cy="3651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5" name="Chart 14">
            <a:extLst>
              <a:ext uri="{FF2B5EF4-FFF2-40B4-BE49-F238E27FC236}">
                <a16:creationId xmlns:a16="http://schemas.microsoft.com/office/drawing/2014/main" id="{56D3766D-5C1C-2830-442A-2EC60F0CF175}"/>
              </a:ext>
            </a:extLst>
          </p:cNvPr>
          <p:cNvGraphicFramePr>
            <a:graphicFrameLocks noChangeAspect="1"/>
          </p:cNvGraphicFramePr>
          <p:nvPr/>
        </p:nvGraphicFramePr>
        <p:xfrm>
          <a:off x="1157143" y="2587487"/>
          <a:ext cx="4114800" cy="24688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a16="http://schemas.microsoft.com/office/drawing/2014/main" id="{509207C1-9A39-4850-87D2-242E9D5278E6}"/>
              </a:ext>
            </a:extLst>
          </p:cNvPr>
          <p:cNvGraphicFramePr>
            <a:graphicFrameLocks noChangeAspect="1"/>
          </p:cNvGraphicFramePr>
          <p:nvPr/>
        </p:nvGraphicFramePr>
        <p:xfrm>
          <a:off x="6412057" y="2521999"/>
          <a:ext cx="4114800" cy="246888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6B0BCC01-DFFB-A55C-C116-F6084ED54C9F}"/>
              </a:ext>
            </a:extLst>
          </p:cNvPr>
          <p:cNvSpPr txBox="1"/>
          <p:nvPr/>
        </p:nvSpPr>
        <p:spPr>
          <a:xfrm>
            <a:off x="121402" y="5203943"/>
            <a:ext cx="11259771" cy="646331"/>
          </a:xfrm>
          <a:prstGeom prst="rect">
            <a:avLst/>
          </a:prstGeom>
          <a:noFill/>
        </p:spPr>
        <p:txBody>
          <a:bodyPr wrap="square">
            <a:spAutoFit/>
          </a:bodyPr>
          <a:lstStyle/>
          <a:p>
            <a:pPr marL="285750" indent="-285750">
              <a:buFont typeface="Arial" panose="020B0604020202020204" pitchFamily="34" charset="0"/>
              <a:buChar char="•"/>
            </a:pPr>
            <a:r>
              <a:rPr lang="en-GB" sz="1800" dirty="0"/>
              <a:t>The Error Reduction won’t cause any problem; furthermore, it will decrease the inversion risk</a:t>
            </a:r>
          </a:p>
          <a:p>
            <a:pPr marL="285750" indent="-285750">
              <a:buFont typeface="Arial" panose="020B0604020202020204" pitchFamily="34" charset="0"/>
              <a:buChar char="•"/>
            </a:pPr>
            <a:r>
              <a:rPr lang="en-GB" dirty="0"/>
              <a:t>The slope nearer to 1 will simply be able to get thresholds from drum more similar to thresholds from Vehicle</a:t>
            </a:r>
          </a:p>
        </p:txBody>
      </p:sp>
    </p:spTree>
    <p:extLst>
      <p:ext uri="{BB962C8B-B14F-4D97-AF65-F5344CB8AC3E}">
        <p14:creationId xmlns:p14="http://schemas.microsoft.com/office/powerpoint/2010/main" val="2671663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163F-548B-42DC-A8CE-5A9F28E6D864}"/>
              </a:ext>
            </a:extLst>
          </p:cNvPr>
          <p:cNvSpPr>
            <a:spLocks noGrp="1"/>
          </p:cNvSpPr>
          <p:nvPr>
            <p:ph type="title"/>
          </p:nvPr>
        </p:nvSpPr>
        <p:spPr/>
        <p:txBody>
          <a:bodyPr/>
          <a:lstStyle/>
          <a:p>
            <a:r>
              <a:rPr lang="en-US" dirty="0"/>
              <a:t>Thanks for you attention</a:t>
            </a:r>
          </a:p>
        </p:txBody>
      </p:sp>
      <p:sp>
        <p:nvSpPr>
          <p:cNvPr id="3" name="Date Placeholder 2">
            <a:extLst>
              <a:ext uri="{FF2B5EF4-FFF2-40B4-BE49-F238E27FC236}">
                <a16:creationId xmlns:a16="http://schemas.microsoft.com/office/drawing/2014/main" id="{B17D15E6-7E32-4891-AE59-B5AA6A1CC166}"/>
              </a:ext>
            </a:extLst>
          </p:cNvPr>
          <p:cNvSpPr>
            <a:spLocks noGrp="1"/>
          </p:cNvSpPr>
          <p:nvPr>
            <p:ph type="dt" sz="half" idx="10"/>
          </p:nvPr>
        </p:nvSpPr>
        <p:spPr>
          <a:xfrm>
            <a:off x="584199" y="6234177"/>
            <a:ext cx="2743200" cy="365125"/>
          </a:xfrm>
        </p:spPr>
        <p:txBody>
          <a:bodyPr/>
          <a:lstStyle/>
          <a:p>
            <a:fld id="{65011442-9EA8-43C1-A90A-E8091E9236D0}" type="datetime2">
              <a:rPr lang="en-US" smtClean="0"/>
              <a:t>Tuesday, January 28, 2025</a:t>
            </a:fld>
            <a:endParaRPr lang="en-US"/>
          </a:p>
        </p:txBody>
      </p:sp>
      <p:sp>
        <p:nvSpPr>
          <p:cNvPr id="4" name="Footer Placeholder 3">
            <a:extLst>
              <a:ext uri="{FF2B5EF4-FFF2-40B4-BE49-F238E27FC236}">
                <a16:creationId xmlns:a16="http://schemas.microsoft.com/office/drawing/2014/main" id="{DFD22C9E-D264-4A72-8DBF-239414ACFC4A}"/>
              </a:ext>
            </a:extLst>
          </p:cNvPr>
          <p:cNvSpPr>
            <a:spLocks noGrp="1"/>
          </p:cNvSpPr>
          <p:nvPr>
            <p:ph type="ftr" sz="quarter" idx="11"/>
          </p:nvPr>
        </p:nvSpPr>
        <p:spPr>
          <a:xfrm>
            <a:off x="3784599" y="6234177"/>
            <a:ext cx="4114800" cy="365125"/>
          </a:xfrm>
        </p:spPr>
        <p:txBody>
          <a:bodyPr/>
          <a:lstStyle/>
          <a:p>
            <a:r>
              <a:rPr lang="en-001"/>
              <a:t>European Tyre &amp; Rim Technical Organisation</a:t>
            </a:r>
          </a:p>
        </p:txBody>
      </p:sp>
      <p:sp>
        <p:nvSpPr>
          <p:cNvPr id="5" name="Slide Number Placeholder 4">
            <a:extLst>
              <a:ext uri="{FF2B5EF4-FFF2-40B4-BE49-F238E27FC236}">
                <a16:creationId xmlns:a16="http://schemas.microsoft.com/office/drawing/2014/main" id="{EE72B258-391A-4D16-AEDA-38646B1EF9E6}"/>
              </a:ext>
            </a:extLst>
          </p:cNvPr>
          <p:cNvSpPr>
            <a:spLocks noGrp="1"/>
          </p:cNvSpPr>
          <p:nvPr>
            <p:ph type="sldNum" sz="quarter" idx="12"/>
          </p:nvPr>
        </p:nvSpPr>
        <p:spPr>
          <a:xfrm>
            <a:off x="8356599" y="6234177"/>
            <a:ext cx="2743200" cy="365125"/>
          </a:xfrm>
        </p:spPr>
        <p:txBody>
          <a:bodyPr/>
          <a:lstStyle/>
          <a:p>
            <a:fld id="{74F045D9-6A50-447E-9A04-3B3C9EFFC6F0}" type="slidenum">
              <a:rPr lang="en-US" smtClean="0"/>
              <a:pPr/>
              <a:t>9</a:t>
            </a:fld>
            <a:endParaRPr lang="en-US"/>
          </a:p>
        </p:txBody>
      </p:sp>
    </p:spTree>
    <p:extLst>
      <p:ext uri="{BB962C8B-B14F-4D97-AF65-F5344CB8AC3E}">
        <p14:creationId xmlns:p14="http://schemas.microsoft.com/office/powerpoint/2010/main" val="2332672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09-ETRTO-TEMPLATE.pptx" id="{E64532AA-20B6-48F6-844B-DD39816B7CAB}" vid="{DFF5C0D6-ACA0-4485-BBC7-FC7DE441F0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1A91023050F542B5636F4A8E3D2E6B" ma:contentTypeVersion="13" ma:contentTypeDescription="Create a new document." ma:contentTypeScope="" ma:versionID="3f4f5dfb970a33473f47bb4cff217bf4">
  <xsd:schema xmlns:xsd="http://www.w3.org/2001/XMLSchema" xmlns:xs="http://www.w3.org/2001/XMLSchema" xmlns:p="http://schemas.microsoft.com/office/2006/metadata/properties" xmlns:ns2="b9ac1c4f-8999-458d-875f-ffed23d2fe98" xmlns:ns3="2b9f2c3f-4fcc-48d4-ab09-8d42c051f8b0" targetNamespace="http://schemas.microsoft.com/office/2006/metadata/properties" ma:root="true" ma:fieldsID="cedf7b98252771c88235c14da9054127" ns2:_="" ns3:_="">
    <xsd:import namespace="b9ac1c4f-8999-458d-875f-ffed23d2fe98"/>
    <xsd:import namespace="2b9f2c3f-4fcc-48d4-ab09-8d42c051f8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ac1c4f-8999-458d-875f-ffed23d2fe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aec4aeb-d159-410d-8e29-7b8081bc29f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9f2c3f-4fcc-48d4-ab09-8d42c051f8b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b9f2c3f-4fcc-48d4-ab09-8d42c051f8b0">
      <UserInfo>
        <DisplayName>SharingLinks.dcf10b25-3bf2-477f-b214-86c467778473.OrganizationEdit.bbb07cac-932f-4827-90ac-5604afbc6dd0</DisplayName>
        <AccountId>30</AccountId>
        <AccountType/>
      </UserInfo>
      <UserInfo>
        <DisplayName>Jean-Dominique Perrot</DisplayName>
        <AccountId>6</AccountId>
        <AccountType/>
      </UserInfo>
    </SharedWithUsers>
    <lcf76f155ced4ddcb4097134ff3c332f xmlns="b9ac1c4f-8999-458d-875f-ffed23d2fe9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E0F10F-FDD1-4E1A-A303-72ACECF2E0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ac1c4f-8999-458d-875f-ffed23d2fe98"/>
    <ds:schemaRef ds:uri="2b9f2c3f-4fcc-48d4-ab09-8d42c051f8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8FE831-2E5C-4512-88CF-073865AA7A1E}">
  <ds:schemaRefs>
    <ds:schemaRef ds:uri="http://www.w3.org/XML/1998/namespace"/>
    <ds:schemaRef ds:uri="http://schemas.microsoft.com/office/2006/documentManagement/types"/>
    <ds:schemaRef ds:uri="2b9f2c3f-4fcc-48d4-ab09-8d42c051f8b0"/>
    <ds:schemaRef ds:uri="http://purl.org/dc/dcmitype/"/>
    <ds:schemaRef ds:uri="b9ac1c4f-8999-458d-875f-ffed23d2fe98"/>
    <ds:schemaRef ds:uri="http://purl.org/dc/terms/"/>
    <ds:schemaRef ds:uri="http://purl.org/dc/elements/1.1/"/>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71DD931A-40DA-4903-84BE-0E4185DB41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TotalTime>
  <Words>1983</Words>
  <Application>Microsoft Office PowerPoint</Application>
  <PresentationFormat>Grand écran</PresentationFormat>
  <Paragraphs>314</Paragraphs>
  <Slides>20</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BridgestoneType</vt:lpstr>
      <vt:lpstr>Calibri</vt:lpstr>
      <vt:lpstr>Calibri Light</vt:lpstr>
      <vt:lpstr>Courier New</vt:lpstr>
      <vt:lpstr>Wingdings</vt:lpstr>
      <vt:lpstr>1_Thème Office</vt:lpstr>
      <vt:lpstr>Indoor Drum Method - parameters enhancement - </vt:lpstr>
      <vt:lpstr>Introduction</vt:lpstr>
      <vt:lpstr>ETRTO proposal for drum method parameters further assessment</vt:lpstr>
      <vt:lpstr>ETRTO drum test parameters draft proposal (1) </vt:lpstr>
      <vt:lpstr>ETRTO drum test parameters draft proposal (2) </vt:lpstr>
      <vt:lpstr>GANTT</vt:lpstr>
      <vt:lpstr>Correlation/Validation plan for ETRTO parameters proposal for enhancing DRUM method</vt:lpstr>
      <vt:lpstr>Possible Scenario in case of positive results</vt:lpstr>
      <vt:lpstr>Thanks for you attention</vt:lpstr>
      <vt:lpstr>ETRTO position about ISO 18511-2 drum method irregular wear</vt:lpstr>
      <vt:lpstr>ETRTO position about ISO 18511-2 drum method test temperature</vt:lpstr>
      <vt:lpstr>ETRTO position about ISO 18511-2 drum method test temperature</vt:lpstr>
      <vt:lpstr>ETRTO position about ISO 18511-2 drum method 3rd body nature</vt:lpstr>
      <vt:lpstr>ETRTO position about ISO 18511-2 drum method 3rd body distribution</vt:lpstr>
      <vt:lpstr>ETRTO position about ISO 18511-2 drum method track surface</vt:lpstr>
      <vt:lpstr>ETRTO position about ISO 18511-2 drum method pressure &amp; load</vt:lpstr>
      <vt:lpstr>ETRTO position about ISO 18511-2 drum method Y acceleration (1/2)</vt:lpstr>
      <vt:lpstr>ETRTO position about ISO 18511-2 drum method Y acceleration (2/2)</vt:lpstr>
      <vt:lpstr>ETRTO position about ISO 18511-2 drum method drums correlation</vt:lpstr>
      <vt:lpstr>ETRTO position about ISO 18511-2 method drum/vehicle correlation</vt:lpstr>
    </vt:vector>
  </TitlesOfParts>
  <Company>Michelin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Haoda drum/TC19</dc:title>
  <dc:creator>Jean-Dominique Perrot</dc:creator>
  <cp:lastModifiedBy>Nicolas De Mahieu</cp:lastModifiedBy>
  <cp:revision>251</cp:revision>
  <dcterms:created xsi:type="dcterms:W3CDTF">2024-04-03T12:42:48Z</dcterms:created>
  <dcterms:modified xsi:type="dcterms:W3CDTF">2025-01-28T19:20:41Z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e9a456-2778-4ca9-be06-1190b1e1118a_Enabled">
    <vt:lpwstr>true</vt:lpwstr>
  </property>
  <property fmtid="{D5CDD505-2E9C-101B-9397-08002B2CF9AE}" pid="3" name="MSIP_Label_09e9a456-2778-4ca9-be06-1190b1e1118a_SetDate">
    <vt:lpwstr>2024-04-03T12:39:20Z</vt:lpwstr>
  </property>
  <property fmtid="{D5CDD505-2E9C-101B-9397-08002B2CF9AE}" pid="4" name="MSIP_Label_09e9a456-2778-4ca9-be06-1190b1e1118a_Method">
    <vt:lpwstr>Standard</vt:lpwstr>
  </property>
  <property fmtid="{D5CDD505-2E9C-101B-9397-08002B2CF9AE}" pid="5" name="MSIP_Label_09e9a456-2778-4ca9-be06-1190b1e1118a_Name">
    <vt:lpwstr>D3</vt:lpwstr>
  </property>
  <property fmtid="{D5CDD505-2E9C-101B-9397-08002B2CF9AE}" pid="6" name="MSIP_Label_09e9a456-2778-4ca9-be06-1190b1e1118a_SiteId">
    <vt:lpwstr>658ba197-6c73-4fea-91bd-1c7d8de6bf2c</vt:lpwstr>
  </property>
  <property fmtid="{D5CDD505-2E9C-101B-9397-08002B2CF9AE}" pid="7" name="MSIP_Label_09e9a456-2778-4ca9-be06-1190b1e1118a_ActionId">
    <vt:lpwstr>0eb249b7-0cfe-4d6f-8b92-e6e8a857ffc6</vt:lpwstr>
  </property>
  <property fmtid="{D5CDD505-2E9C-101B-9397-08002B2CF9AE}" pid="8" name="MSIP_Label_09e9a456-2778-4ca9-be06-1190b1e1118a_ContentBits">
    <vt:lpwstr>0</vt:lpwstr>
  </property>
  <property fmtid="{D5CDD505-2E9C-101B-9397-08002B2CF9AE}" pid="9" name="ContentTypeId">
    <vt:lpwstr>0x0101007E1A91023050F542B5636F4A8E3D2E6B</vt:lpwstr>
  </property>
  <property fmtid="{D5CDD505-2E9C-101B-9397-08002B2CF9AE}" pid="10" name="MediaServiceImageTags">
    <vt:lpwstr/>
  </property>
  <property fmtid="{D5CDD505-2E9C-101B-9397-08002B2CF9AE}" pid="11" name="Order">
    <vt:r8>15600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y fmtid="{D5CDD505-2E9C-101B-9397-08002B2CF9AE}" pid="18" name="_NewReviewCycle">
    <vt:lpwstr/>
  </property>
  <property fmtid="{D5CDD505-2E9C-101B-9397-08002B2CF9AE}" pid="19" name="_AdHocReviewCycleID">
    <vt:i4>738342454</vt:i4>
  </property>
  <property fmtid="{D5CDD505-2E9C-101B-9397-08002B2CF9AE}" pid="20" name="_EmailSubject">
    <vt:lpwstr>ETRTO Drum method presentation to TFTA on 29 January</vt:lpwstr>
  </property>
  <property fmtid="{D5CDD505-2E9C-101B-9397-08002B2CF9AE}" pid="21" name="_AuthorEmail">
    <vt:lpwstr>marco.spinetto.ex@pirelli.com</vt:lpwstr>
  </property>
  <property fmtid="{D5CDD505-2E9C-101B-9397-08002B2CF9AE}" pid="22" name="_AuthorEmailDisplayName">
    <vt:lpwstr>Spinetto Marco (EXT), IT</vt:lpwstr>
  </property>
</Properties>
</file>