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336" r:id="rId6"/>
    <p:sldId id="337" r:id="rId7"/>
    <p:sldId id="338" r:id="rId8"/>
    <p:sldId id="345" r:id="rId9"/>
    <p:sldId id="332" r:id="rId10"/>
    <p:sldId id="321" r:id="rId11"/>
    <p:sldId id="346" r:id="rId12"/>
    <p:sldId id="333" r:id="rId13"/>
    <p:sldId id="347" r:id="rId14"/>
    <p:sldId id="334" r:id="rId15"/>
    <p:sldId id="348" r:id="rId16"/>
    <p:sldId id="349" r:id="rId17"/>
    <p:sldId id="339" r:id="rId18"/>
    <p:sldId id="341" r:id="rId19"/>
    <p:sldId id="343"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73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warz, Torsten (I/ET-B2)" initials="ST(B" lastIdx="6" clrIdx="0">
    <p:extLst>
      <p:ext uri="{19B8F6BF-5375-455C-9EA6-DF929625EA0E}">
        <p15:presenceInfo xmlns:p15="http://schemas.microsoft.com/office/powerpoint/2012/main" userId="S::torsten.schwarz@audi.de::70f7f55b-7391-448a-a3d4-66805c88f7d1" providerId="AD"/>
      </p:ext>
    </p:extLst>
  </p:cmAuthor>
  <p:cmAuthor id="2" name="Davide Puglisi" initials="DP" lastIdx="1" clrIdx="1">
    <p:extLst>
      <p:ext uri="{19B8F6BF-5375-455C-9EA6-DF929625EA0E}">
        <p15:presenceInfo xmlns:p15="http://schemas.microsoft.com/office/powerpoint/2012/main" userId="8a696cf998f394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F286E5"/>
    <a:srgbClr val="CFD5EA"/>
    <a:srgbClr val="0000FF"/>
    <a:srgbClr val="77787A"/>
    <a:srgbClr val="818283"/>
    <a:srgbClr val="67686A"/>
    <a:srgbClr val="403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91484" autoAdjust="0"/>
  </p:normalViewPr>
  <p:slideViewPr>
    <p:cSldViewPr snapToGrid="0">
      <p:cViewPr varScale="1">
        <p:scale>
          <a:sx n="75" d="100"/>
          <a:sy n="75" d="100"/>
        </p:scale>
        <p:origin x="1310" y="77"/>
      </p:cViewPr>
      <p:guideLst>
        <p:guide orient="horz" pos="935"/>
        <p:guide pos="737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CKHAGE Thomas (HELLA)" userId="d9b33838-14e8-46ea-ba70-b4bef5d92102" providerId="ADAL" clId="{AAF15872-E97E-4D82-A500-D00DD0D16D98}"/>
    <pc:docChg chg="modSld">
      <pc:chgData name="BAUCKHAGE Thomas (HELLA)" userId="d9b33838-14e8-46ea-ba70-b4bef5d92102" providerId="ADAL" clId="{AAF15872-E97E-4D82-A500-D00DD0D16D98}" dt="2025-03-28T13:43:59.703" v="14" actId="1037"/>
      <pc:docMkLst>
        <pc:docMk/>
      </pc:docMkLst>
      <pc:sldChg chg="addSp modSp mod">
        <pc:chgData name="BAUCKHAGE Thomas (HELLA)" userId="d9b33838-14e8-46ea-ba70-b4bef5d92102" providerId="ADAL" clId="{AAF15872-E97E-4D82-A500-D00DD0D16D98}" dt="2025-03-28T13:43:59.703" v="14" actId="1037"/>
        <pc:sldMkLst>
          <pc:docMk/>
          <pc:sldMk cId="1036707213" sldId="256"/>
        </pc:sldMkLst>
        <pc:spChg chg="add mod">
          <ac:chgData name="BAUCKHAGE Thomas (HELLA)" userId="d9b33838-14e8-46ea-ba70-b4bef5d92102" providerId="ADAL" clId="{AAF15872-E97E-4D82-A500-D00DD0D16D98}" dt="2025-03-28T13:43:59.703" v="14" actId="1037"/>
          <ac:spMkLst>
            <pc:docMk/>
            <pc:sldMk cId="1036707213" sldId="256"/>
            <ac:spMk id="3" creationId="{D68B8ED9-B83A-87F5-D402-E15B5F040C43}"/>
          </ac:spMkLst>
        </pc:spChg>
      </pc:sldChg>
    </pc:docChg>
  </pc:docChgLst>
  <pc:docChgLst>
    <pc:chgData name="Konstantin Glukhenkiy" userId="24b49d37-c936-4e44-8fab-4bfac34f62f4" providerId="ADAL" clId="{4CC8DB80-BC75-4F78-BED1-1B70B9076565}"/>
    <pc:docChg chg="modSld">
      <pc:chgData name="Konstantin Glukhenkiy" userId="24b49d37-c936-4e44-8fab-4bfac34f62f4" providerId="ADAL" clId="{4CC8DB80-BC75-4F78-BED1-1B70B9076565}" dt="2025-04-06T18:54:54.456" v="12" actId="6549"/>
      <pc:docMkLst>
        <pc:docMk/>
      </pc:docMkLst>
      <pc:sldChg chg="modSp mod">
        <pc:chgData name="Konstantin Glukhenkiy" userId="24b49d37-c936-4e44-8fab-4bfac34f62f4" providerId="ADAL" clId="{4CC8DB80-BC75-4F78-BED1-1B70B9076565}" dt="2025-04-06T18:54:54.456" v="12" actId="6549"/>
        <pc:sldMkLst>
          <pc:docMk/>
          <pc:sldMk cId="1036707213" sldId="256"/>
        </pc:sldMkLst>
        <pc:spChg chg="mod">
          <ac:chgData name="Konstantin Glukhenkiy" userId="24b49d37-c936-4e44-8fab-4bfac34f62f4" providerId="ADAL" clId="{4CC8DB80-BC75-4F78-BED1-1B70B9076565}" dt="2025-04-06T18:54:54.456" v="12" actId="6549"/>
          <ac:spMkLst>
            <pc:docMk/>
            <pc:sldMk cId="1036707213" sldId="256"/>
            <ac:spMk id="9" creationId="{D9997980-BE50-4BB6-B167-B9C9BC2F280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OMTREE\Downloads\&#44368;&#53685;&#49324;&#44256;%20&#51648;&#54364;&#54788;&#54889;(&#49345;&#49464;)-&#49324;&#44256;&#50976;&#54805;&#48324;%20(5).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OMTREE\Downloads\&#44368;&#53685;&#49324;&#44256;%20&#51648;&#54364;&#54788;&#54889;(&#49345;&#49464;)-&#49324;&#44256;&#50976;&#54805;&#48324;%20(5).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ID" sz="1400" b="1" noProof="0" dirty="0"/>
              <a:t>Casualties</a:t>
            </a:r>
            <a:r>
              <a:rPr lang="es-ES" sz="1400" b="1" dirty="0"/>
              <a:t> in Great London 2022/2023</a:t>
            </a:r>
          </a:p>
        </c:rich>
      </c:tx>
      <c:layout>
        <c:manualLayout>
          <c:xMode val="edge"/>
          <c:yMode val="edge"/>
          <c:x val="0.1829645505913762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killed</c:v>
                </c:pt>
              </c:strCache>
            </c:strRef>
          </c:tx>
          <c:spPr>
            <a:solidFill>
              <a:schemeClr val="accent1">
                <a:tint val="65000"/>
              </a:schemeClr>
            </a:solidFill>
            <a:ln>
              <a:noFill/>
            </a:ln>
            <a:effectLst/>
          </c:spPr>
          <c:invertIfNegative val="0"/>
          <c:cat>
            <c:numRef>
              <c:f>Sheet1!$A$2:$A$3</c:f>
              <c:numCache>
                <c:formatCode>General</c:formatCode>
                <c:ptCount val="2"/>
                <c:pt idx="0">
                  <c:v>2022</c:v>
                </c:pt>
                <c:pt idx="1">
                  <c:v>2023</c:v>
                </c:pt>
              </c:numCache>
            </c:numRef>
          </c:cat>
          <c:val>
            <c:numRef>
              <c:f>Sheet1!$B$2:$B$3</c:f>
              <c:numCache>
                <c:formatCode>General</c:formatCode>
                <c:ptCount val="2"/>
                <c:pt idx="0">
                  <c:v>102</c:v>
                </c:pt>
                <c:pt idx="1">
                  <c:v>95</c:v>
                </c:pt>
              </c:numCache>
            </c:numRef>
          </c:val>
          <c:extLst>
            <c:ext xmlns:c16="http://schemas.microsoft.com/office/drawing/2014/chart" uri="{C3380CC4-5D6E-409C-BE32-E72D297353CC}">
              <c16:uniqueId val="{00000000-A777-405A-AEC8-59E7EAE5118D}"/>
            </c:ext>
          </c:extLst>
        </c:ser>
        <c:ser>
          <c:idx val="1"/>
          <c:order val="1"/>
          <c:tx>
            <c:strRef>
              <c:f>Sheet1!$C$1</c:f>
              <c:strCache>
                <c:ptCount val="1"/>
                <c:pt idx="0">
                  <c:v>Serioud injured</c:v>
                </c:pt>
              </c:strCache>
            </c:strRef>
          </c:tx>
          <c:spPr>
            <a:solidFill>
              <a:schemeClr val="accent1"/>
            </a:solidFill>
            <a:ln>
              <a:noFill/>
            </a:ln>
            <a:effectLst/>
          </c:spPr>
          <c:invertIfNegative val="0"/>
          <c:cat>
            <c:numRef>
              <c:f>Sheet1!$A$2:$A$3</c:f>
              <c:numCache>
                <c:formatCode>General</c:formatCode>
                <c:ptCount val="2"/>
                <c:pt idx="0">
                  <c:v>2022</c:v>
                </c:pt>
                <c:pt idx="1">
                  <c:v>2023</c:v>
                </c:pt>
              </c:numCache>
            </c:numRef>
          </c:cat>
          <c:val>
            <c:numRef>
              <c:f>Sheet1!$C$2:$C$3</c:f>
              <c:numCache>
                <c:formatCode>General</c:formatCode>
                <c:ptCount val="2"/>
                <c:pt idx="0">
                  <c:v>3859</c:v>
                </c:pt>
                <c:pt idx="1">
                  <c:v>3615</c:v>
                </c:pt>
              </c:numCache>
            </c:numRef>
          </c:val>
          <c:extLst>
            <c:ext xmlns:c16="http://schemas.microsoft.com/office/drawing/2014/chart" uri="{C3380CC4-5D6E-409C-BE32-E72D297353CC}">
              <c16:uniqueId val="{00000001-A777-405A-AEC8-59E7EAE5118D}"/>
            </c:ext>
          </c:extLst>
        </c:ser>
        <c:ser>
          <c:idx val="2"/>
          <c:order val="2"/>
          <c:tx>
            <c:strRef>
              <c:f>Sheet1!$D$1</c:f>
              <c:strCache>
                <c:ptCount val="1"/>
                <c:pt idx="0">
                  <c:v>Slightly injured</c:v>
                </c:pt>
              </c:strCache>
            </c:strRef>
          </c:tx>
          <c:spPr>
            <a:solidFill>
              <a:schemeClr val="accent1">
                <a:shade val="65000"/>
              </a:schemeClr>
            </a:solidFill>
            <a:ln>
              <a:noFill/>
            </a:ln>
            <a:effectLst/>
          </c:spPr>
          <c:invertIfNegative val="0"/>
          <c:cat>
            <c:numRef>
              <c:f>Sheet1!$A$2:$A$3</c:f>
              <c:numCache>
                <c:formatCode>General</c:formatCode>
                <c:ptCount val="2"/>
                <c:pt idx="0">
                  <c:v>2022</c:v>
                </c:pt>
                <c:pt idx="1">
                  <c:v>2023</c:v>
                </c:pt>
              </c:numCache>
            </c:numRef>
          </c:cat>
          <c:val>
            <c:numRef>
              <c:f>Sheet1!$D$2:$D$3</c:f>
              <c:numCache>
                <c:formatCode>General</c:formatCode>
                <c:ptCount val="2"/>
                <c:pt idx="0">
                  <c:v>23144</c:v>
                </c:pt>
                <c:pt idx="1">
                  <c:v>22466</c:v>
                </c:pt>
              </c:numCache>
            </c:numRef>
          </c:val>
          <c:extLst>
            <c:ext xmlns:c16="http://schemas.microsoft.com/office/drawing/2014/chart" uri="{C3380CC4-5D6E-409C-BE32-E72D297353CC}">
              <c16:uniqueId val="{00000002-A777-405A-AEC8-59E7EAE5118D}"/>
            </c:ext>
          </c:extLst>
        </c:ser>
        <c:dLbls>
          <c:showLegendKey val="0"/>
          <c:showVal val="0"/>
          <c:showCatName val="0"/>
          <c:showSerName val="0"/>
          <c:showPercent val="0"/>
          <c:showBubbleSize val="0"/>
        </c:dLbls>
        <c:gapWidth val="150"/>
        <c:overlap val="100"/>
        <c:axId val="712250960"/>
        <c:axId val="712249520"/>
      </c:barChart>
      <c:catAx>
        <c:axId val="712250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2249520"/>
        <c:crosses val="autoZero"/>
        <c:auto val="1"/>
        <c:lblAlgn val="ctr"/>
        <c:lblOffset val="100"/>
        <c:noMultiLvlLbl val="0"/>
      </c:catAx>
      <c:valAx>
        <c:axId val="712249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2509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23167239456588881"/>
          <c:y val="0.92996266063483268"/>
          <c:w val="0.71411920908579973"/>
          <c:h val="4.812991291162157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Total casualties by on London’s roads</a:t>
            </a:r>
          </a:p>
        </c:rich>
      </c:tx>
      <c:layout>
        <c:manualLayout>
          <c:xMode val="edge"/>
          <c:yMode val="edge"/>
          <c:x val="0.147711110748120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2022</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Pedestrian</c:v>
                </c:pt>
                <c:pt idx="1">
                  <c:v>Cyclist</c:v>
                </c:pt>
                <c:pt idx="2">
                  <c:v>Motorcyclist</c:v>
                </c:pt>
                <c:pt idx="3">
                  <c:v>Other</c:v>
                </c:pt>
              </c:strCache>
            </c:strRef>
          </c:cat>
          <c:val>
            <c:numRef>
              <c:f>Sheet1!$B$2:$B$5</c:f>
              <c:numCache>
                <c:formatCode>General</c:formatCode>
                <c:ptCount val="4"/>
                <c:pt idx="0">
                  <c:v>4555</c:v>
                </c:pt>
                <c:pt idx="1">
                  <c:v>5091</c:v>
                </c:pt>
                <c:pt idx="2">
                  <c:v>6151</c:v>
                </c:pt>
                <c:pt idx="3">
                  <c:v>11410</c:v>
                </c:pt>
              </c:numCache>
            </c:numRef>
          </c:val>
          <c:extLst>
            <c:ext xmlns:c16="http://schemas.microsoft.com/office/drawing/2014/chart" uri="{C3380CC4-5D6E-409C-BE32-E72D297353CC}">
              <c16:uniqueId val="{00000000-53EF-4962-B073-EEC495ED5044}"/>
            </c:ext>
          </c:extLst>
        </c:ser>
        <c:ser>
          <c:idx val="1"/>
          <c:order val="1"/>
          <c:tx>
            <c:strRef>
              <c:f>Sheet1!$C$1</c:f>
              <c:strCache>
                <c:ptCount val="1"/>
                <c:pt idx="0">
                  <c:v>2023</c:v>
                </c:pt>
              </c:strCache>
            </c:strRef>
          </c:tx>
          <c:spPr>
            <a:solidFill>
              <a:schemeClr val="accent1">
                <a:tint val="77000"/>
              </a:schemeClr>
            </a:solidFill>
            <a:ln>
              <a:noFill/>
            </a:ln>
            <a:effectLst/>
          </c:spPr>
          <c:invertIfNegative val="0"/>
          <c:dLbls>
            <c:dLbl>
              <c:idx val="3"/>
              <c:layout>
                <c:manualLayout>
                  <c:x val="1.273810148125909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EF-4962-B073-EEC495ED504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Pedestrian</c:v>
                </c:pt>
                <c:pt idx="1">
                  <c:v>Cyclist</c:v>
                </c:pt>
                <c:pt idx="2">
                  <c:v>Motorcyclist</c:v>
                </c:pt>
                <c:pt idx="3">
                  <c:v>Other</c:v>
                </c:pt>
              </c:strCache>
            </c:strRef>
          </c:cat>
          <c:val>
            <c:numRef>
              <c:f>Sheet1!$C$2:$C$5</c:f>
              <c:numCache>
                <c:formatCode>General</c:formatCode>
                <c:ptCount val="4"/>
                <c:pt idx="0">
                  <c:v>4555</c:v>
                </c:pt>
                <c:pt idx="1">
                  <c:v>4802</c:v>
                </c:pt>
                <c:pt idx="2">
                  <c:v>6406</c:v>
                </c:pt>
                <c:pt idx="3">
                  <c:v>10403</c:v>
                </c:pt>
              </c:numCache>
            </c:numRef>
          </c:val>
          <c:extLst>
            <c:ext xmlns:c16="http://schemas.microsoft.com/office/drawing/2014/chart" uri="{C3380CC4-5D6E-409C-BE32-E72D297353CC}">
              <c16:uniqueId val="{00000001-53EF-4962-B073-EEC495ED5044}"/>
            </c:ext>
          </c:extLst>
        </c:ser>
        <c:dLbls>
          <c:dLblPos val="outEnd"/>
          <c:showLegendKey val="0"/>
          <c:showVal val="1"/>
          <c:showCatName val="0"/>
          <c:showSerName val="0"/>
          <c:showPercent val="0"/>
          <c:showBubbleSize val="0"/>
        </c:dLbls>
        <c:gapWidth val="219"/>
        <c:axId val="1589015151"/>
        <c:axId val="2096277151"/>
      </c:barChart>
      <c:catAx>
        <c:axId val="1589015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96277151"/>
        <c:crosses val="autoZero"/>
        <c:auto val="1"/>
        <c:lblAlgn val="ctr"/>
        <c:lblOffset val="100"/>
        <c:noMultiLvlLbl val="0"/>
      </c:catAx>
      <c:valAx>
        <c:axId val="2096277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8901515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baseline="0" dirty="0">
                <a:effectLst/>
              </a:rPr>
              <a:t>Number of Traffic Accidents (2019-2023)</a:t>
            </a:r>
            <a:endParaRPr lang="ko-KR" altLang="ko-KR"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1"/>
          <c:order val="1"/>
          <c:tx>
            <c:strRef>
              <c:f>'[교통사고 지표현황(상세)-사고유형별 (5).xls]SUM'!$C$2</c:f>
              <c:strCache>
                <c:ptCount val="1"/>
                <c:pt idx="0">
                  <c:v>Number of Traffic Accidents Fatalities</c:v>
                </c:pt>
              </c:strCache>
            </c:strRef>
          </c:tx>
          <c:spPr>
            <a:solidFill>
              <a:schemeClr val="accent1">
                <a:shade val="76000"/>
              </a:schemeClr>
            </a:solidFill>
            <a:ln>
              <a:noFill/>
            </a:ln>
            <a:effectLst/>
          </c:spPr>
          <c:invertIfNegative val="0"/>
          <c:cat>
            <c:numRef>
              <c:f>'[교통사고 지표현황(상세)-사고유형별 (5).xls]SUM'!$A$3:$A$7</c:f>
              <c:numCache>
                <c:formatCode>0;[Red]0</c:formatCode>
                <c:ptCount val="5"/>
                <c:pt idx="0">
                  <c:v>2023</c:v>
                </c:pt>
                <c:pt idx="1">
                  <c:v>2022</c:v>
                </c:pt>
                <c:pt idx="2">
                  <c:v>2021</c:v>
                </c:pt>
                <c:pt idx="3">
                  <c:v>2020</c:v>
                </c:pt>
                <c:pt idx="4">
                  <c:v>2019</c:v>
                </c:pt>
              </c:numCache>
            </c:numRef>
          </c:cat>
          <c:val>
            <c:numRef>
              <c:f>'[교통사고 지표현황(상세)-사고유형별 (5).xls]SUM'!$C$3:$C$7</c:f>
              <c:numCache>
                <c:formatCode>#,##0</c:formatCode>
                <c:ptCount val="5"/>
                <c:pt idx="0">
                  <c:v>1889</c:v>
                </c:pt>
                <c:pt idx="1">
                  <c:v>1943</c:v>
                </c:pt>
                <c:pt idx="2">
                  <c:v>2130</c:v>
                </c:pt>
                <c:pt idx="3">
                  <c:v>2246</c:v>
                </c:pt>
                <c:pt idx="4">
                  <c:v>2516</c:v>
                </c:pt>
              </c:numCache>
            </c:numRef>
          </c:val>
          <c:extLst>
            <c:ext xmlns:c16="http://schemas.microsoft.com/office/drawing/2014/chart" uri="{C3380CC4-5D6E-409C-BE32-E72D297353CC}">
              <c16:uniqueId val="{00000000-6399-4847-8CBB-F731D319F779}"/>
            </c:ext>
          </c:extLst>
        </c:ser>
        <c:ser>
          <c:idx val="2"/>
          <c:order val="2"/>
          <c:tx>
            <c:strRef>
              <c:f>'[교통사고 지표현황(상세)-사고유형별 (5).xls]SUM'!$D$2</c:f>
              <c:strCache>
                <c:ptCount val="1"/>
                <c:pt idx="0">
                  <c:v>Number of Traffic Accidents Fatalities Seriously Injured</c:v>
                </c:pt>
              </c:strCache>
            </c:strRef>
          </c:tx>
          <c:spPr>
            <a:solidFill>
              <a:schemeClr val="accent1"/>
            </a:solidFill>
            <a:ln>
              <a:noFill/>
            </a:ln>
            <a:effectLst/>
          </c:spPr>
          <c:invertIfNegative val="0"/>
          <c:cat>
            <c:numRef>
              <c:f>'[교통사고 지표현황(상세)-사고유형별 (5).xls]SUM'!$A$3:$A$7</c:f>
              <c:numCache>
                <c:formatCode>0;[Red]0</c:formatCode>
                <c:ptCount val="5"/>
                <c:pt idx="0">
                  <c:v>2023</c:v>
                </c:pt>
                <c:pt idx="1">
                  <c:v>2022</c:v>
                </c:pt>
                <c:pt idx="2">
                  <c:v>2021</c:v>
                </c:pt>
                <c:pt idx="3">
                  <c:v>2020</c:v>
                </c:pt>
                <c:pt idx="4">
                  <c:v>2019</c:v>
                </c:pt>
              </c:numCache>
            </c:numRef>
          </c:cat>
          <c:val>
            <c:numRef>
              <c:f>'[교통사고 지표현황(상세)-사고유형별 (5).xls]SUM'!$D$3:$D$7</c:f>
              <c:numCache>
                <c:formatCode>#,##0</c:formatCode>
                <c:ptCount val="5"/>
                <c:pt idx="0">
                  <c:v>39191</c:v>
                </c:pt>
                <c:pt idx="1">
                  <c:v>37863</c:v>
                </c:pt>
                <c:pt idx="2">
                  <c:v>40679</c:v>
                </c:pt>
                <c:pt idx="3">
                  <c:v>44277</c:v>
                </c:pt>
                <c:pt idx="4">
                  <c:v>53755</c:v>
                </c:pt>
              </c:numCache>
            </c:numRef>
          </c:val>
          <c:extLst>
            <c:ext xmlns:c16="http://schemas.microsoft.com/office/drawing/2014/chart" uri="{C3380CC4-5D6E-409C-BE32-E72D297353CC}">
              <c16:uniqueId val="{00000001-6399-4847-8CBB-F731D319F779}"/>
            </c:ext>
          </c:extLst>
        </c:ser>
        <c:ser>
          <c:idx val="3"/>
          <c:order val="3"/>
          <c:tx>
            <c:strRef>
              <c:f>'[교통사고 지표현황(상세)-사고유형별 (5).xls]SUM'!$E$2</c:f>
              <c:strCache>
                <c:ptCount val="1"/>
                <c:pt idx="0">
                  <c:v>Number of Traffic Accidents Fatalities Slightly Injured</c:v>
                </c:pt>
              </c:strCache>
            </c:strRef>
          </c:tx>
          <c:spPr>
            <a:solidFill>
              <a:schemeClr val="accent1">
                <a:tint val="77000"/>
              </a:schemeClr>
            </a:solidFill>
            <a:ln>
              <a:noFill/>
            </a:ln>
            <a:effectLst/>
          </c:spPr>
          <c:invertIfNegative val="0"/>
          <c:cat>
            <c:numRef>
              <c:f>'[교통사고 지표현황(상세)-사고유형별 (5).xls]SUM'!$A$3:$A$7</c:f>
              <c:numCache>
                <c:formatCode>0;[Red]0</c:formatCode>
                <c:ptCount val="5"/>
                <c:pt idx="0">
                  <c:v>2023</c:v>
                </c:pt>
                <c:pt idx="1">
                  <c:v>2022</c:v>
                </c:pt>
                <c:pt idx="2">
                  <c:v>2021</c:v>
                </c:pt>
                <c:pt idx="3">
                  <c:v>2020</c:v>
                </c:pt>
                <c:pt idx="4">
                  <c:v>2019</c:v>
                </c:pt>
              </c:numCache>
            </c:numRef>
          </c:cat>
          <c:val>
            <c:numRef>
              <c:f>'[교통사고 지표현황(상세)-사고유형별 (5).xls]SUM'!$E$3:$E$7</c:f>
              <c:numCache>
                <c:formatCode>#,##0</c:formatCode>
                <c:ptCount val="5"/>
                <c:pt idx="0">
                  <c:v>121677</c:v>
                </c:pt>
                <c:pt idx="1">
                  <c:v>120257</c:v>
                </c:pt>
                <c:pt idx="2">
                  <c:v>122144</c:v>
                </c:pt>
                <c:pt idx="3">
                  <c:v>123378</c:v>
                </c:pt>
                <c:pt idx="4">
                  <c:v>132430</c:v>
                </c:pt>
              </c:numCache>
            </c:numRef>
          </c:val>
          <c:extLst>
            <c:ext xmlns:c16="http://schemas.microsoft.com/office/drawing/2014/chart" uri="{C3380CC4-5D6E-409C-BE32-E72D297353CC}">
              <c16:uniqueId val="{00000002-6399-4847-8CBB-F731D319F779}"/>
            </c:ext>
          </c:extLst>
        </c:ser>
        <c:ser>
          <c:idx val="4"/>
          <c:order val="4"/>
          <c:tx>
            <c:strRef>
              <c:f>'[교통사고 지표현황(상세)-사고유형별 (5).xls]SUM'!$F$2</c:f>
              <c:strCache>
                <c:ptCount val="1"/>
                <c:pt idx="0">
                  <c:v>Number of Traffic Accidents Fatalities Other Injured</c:v>
                </c:pt>
              </c:strCache>
            </c:strRef>
          </c:tx>
          <c:spPr>
            <a:solidFill>
              <a:schemeClr val="accent1">
                <a:tint val="54000"/>
              </a:schemeClr>
            </a:solidFill>
            <a:ln>
              <a:noFill/>
            </a:ln>
            <a:effectLst/>
          </c:spPr>
          <c:invertIfNegative val="0"/>
          <c:cat>
            <c:numRef>
              <c:f>'[교통사고 지표현황(상세)-사고유형별 (5).xls]SUM'!$A$3:$A$7</c:f>
              <c:numCache>
                <c:formatCode>0;[Red]0</c:formatCode>
                <c:ptCount val="5"/>
                <c:pt idx="0">
                  <c:v>2023</c:v>
                </c:pt>
                <c:pt idx="1">
                  <c:v>2022</c:v>
                </c:pt>
                <c:pt idx="2">
                  <c:v>2021</c:v>
                </c:pt>
                <c:pt idx="3">
                  <c:v>2020</c:v>
                </c:pt>
                <c:pt idx="4">
                  <c:v>2019</c:v>
                </c:pt>
              </c:numCache>
            </c:numRef>
          </c:cat>
          <c:val>
            <c:numRef>
              <c:f>'[교통사고 지표현황(상세)-사고유형별 (5).xls]SUM'!$F$3:$F$7</c:f>
              <c:numCache>
                <c:formatCode>#,##0</c:formatCode>
                <c:ptCount val="5"/>
                <c:pt idx="0">
                  <c:v>6602</c:v>
                </c:pt>
                <c:pt idx="1">
                  <c:v>5691</c:v>
                </c:pt>
                <c:pt idx="2">
                  <c:v>4719</c:v>
                </c:pt>
                <c:pt idx="3">
                  <c:v>5680</c:v>
                </c:pt>
                <c:pt idx="4">
                  <c:v>6896</c:v>
                </c:pt>
              </c:numCache>
            </c:numRef>
          </c:val>
          <c:extLst>
            <c:ext xmlns:c16="http://schemas.microsoft.com/office/drawing/2014/chart" uri="{C3380CC4-5D6E-409C-BE32-E72D297353CC}">
              <c16:uniqueId val="{00000003-6399-4847-8CBB-F731D319F779}"/>
            </c:ext>
          </c:extLst>
        </c:ser>
        <c:dLbls>
          <c:showLegendKey val="0"/>
          <c:showVal val="0"/>
          <c:showCatName val="0"/>
          <c:showSerName val="0"/>
          <c:showPercent val="0"/>
          <c:showBubbleSize val="0"/>
        </c:dLbls>
        <c:gapWidth val="182"/>
        <c:overlap val="100"/>
        <c:axId val="162975695"/>
        <c:axId val="162983183"/>
        <c:extLst>
          <c:ext xmlns:c15="http://schemas.microsoft.com/office/drawing/2012/chart" uri="{02D57815-91ED-43cb-92C2-25804820EDAC}">
            <c15:filteredBarSeries>
              <c15:ser>
                <c:idx val="0"/>
                <c:order val="0"/>
                <c:tx>
                  <c:strRef>
                    <c:extLst>
                      <c:ext uri="{02D57815-91ED-43cb-92C2-25804820EDAC}">
                        <c15:formulaRef>
                          <c15:sqref>'[교통사고 지표현황(상세)-사고유형별 (5).xls]SUM'!$B$2</c15:sqref>
                        </c15:formulaRef>
                      </c:ext>
                    </c:extLst>
                    <c:strCache>
                      <c:ptCount val="1"/>
                      <c:pt idx="0">
                        <c:v>Total</c:v>
                      </c:pt>
                    </c:strCache>
                  </c:strRef>
                </c:tx>
                <c:spPr>
                  <a:solidFill>
                    <a:schemeClr val="accent1">
                      <a:shade val="53000"/>
                    </a:schemeClr>
                  </a:solidFill>
                  <a:ln>
                    <a:noFill/>
                  </a:ln>
                  <a:effectLst/>
                </c:spPr>
                <c:invertIfNegative val="0"/>
                <c:cat>
                  <c:numRef>
                    <c:extLst>
                      <c:ext uri="{02D57815-91ED-43cb-92C2-25804820EDAC}">
                        <c15:formulaRef>
                          <c15:sqref>'[교통사고 지표현황(상세)-사고유형별 (5).xls]SUM'!$A$3:$A$7</c15:sqref>
                        </c15:formulaRef>
                      </c:ext>
                    </c:extLst>
                    <c:numCache>
                      <c:formatCode>0;[Red]0</c:formatCode>
                      <c:ptCount val="5"/>
                      <c:pt idx="0">
                        <c:v>2023</c:v>
                      </c:pt>
                      <c:pt idx="1">
                        <c:v>2022</c:v>
                      </c:pt>
                      <c:pt idx="2">
                        <c:v>2021</c:v>
                      </c:pt>
                      <c:pt idx="3">
                        <c:v>2020</c:v>
                      </c:pt>
                      <c:pt idx="4">
                        <c:v>2019</c:v>
                      </c:pt>
                    </c:numCache>
                  </c:numRef>
                </c:cat>
                <c:val>
                  <c:numRef>
                    <c:extLst>
                      <c:ext uri="{02D57815-91ED-43cb-92C2-25804820EDAC}">
                        <c15:formulaRef>
                          <c15:sqref>'[교통사고 지표현황(상세)-사고유형별 (5).xls]SUM'!$B$3:$B$7</c15:sqref>
                        </c15:formulaRef>
                      </c:ext>
                    </c:extLst>
                    <c:numCache>
                      <c:formatCode>#,##0</c:formatCode>
                      <c:ptCount val="5"/>
                      <c:pt idx="0">
                        <c:v>169359</c:v>
                      </c:pt>
                      <c:pt idx="1">
                        <c:v>165754</c:v>
                      </c:pt>
                      <c:pt idx="2">
                        <c:v>169672</c:v>
                      </c:pt>
                      <c:pt idx="3">
                        <c:v>175581</c:v>
                      </c:pt>
                      <c:pt idx="4">
                        <c:v>195597</c:v>
                      </c:pt>
                    </c:numCache>
                  </c:numRef>
                </c:val>
                <c:extLst>
                  <c:ext xmlns:c16="http://schemas.microsoft.com/office/drawing/2014/chart" uri="{C3380CC4-5D6E-409C-BE32-E72D297353CC}">
                    <c16:uniqueId val="{00000004-6399-4847-8CBB-F731D319F779}"/>
                  </c:ext>
                </c:extLst>
              </c15:ser>
            </c15:filteredBarSeries>
          </c:ext>
        </c:extLst>
      </c:barChart>
      <c:catAx>
        <c:axId val="162975695"/>
        <c:scaling>
          <c:orientation val="minMax"/>
        </c:scaling>
        <c:delete val="0"/>
        <c:axPos val="l"/>
        <c:numFmt formatCode="0;[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983183"/>
        <c:crosses val="autoZero"/>
        <c:auto val="1"/>
        <c:lblAlgn val="ctr"/>
        <c:lblOffset val="100"/>
        <c:noMultiLvlLbl val="0"/>
      </c:catAx>
      <c:valAx>
        <c:axId val="1629831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975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sz="1400" b="0" i="0" baseline="0">
                <a:effectLst/>
              </a:rPr>
              <a:t>Number of Casualties (2019-2023)</a:t>
            </a:r>
            <a:endParaRPr lang="ko-KR" altLang="ko-KR"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1"/>
          <c:order val="1"/>
          <c:tx>
            <c:strRef>
              <c:f>'[교통사고 지표현황(상세)-사고유형별 (5).xls]SUM'!$C$12</c:f>
              <c:strCache>
                <c:ptCount val="1"/>
                <c:pt idx="0">
                  <c:v>Number of Casualties Fatalities</c:v>
                </c:pt>
              </c:strCache>
            </c:strRef>
          </c:tx>
          <c:spPr>
            <a:solidFill>
              <a:schemeClr val="accent4">
                <a:tint val="77000"/>
              </a:schemeClr>
            </a:solidFill>
            <a:ln>
              <a:noFill/>
            </a:ln>
            <a:effectLst/>
          </c:spPr>
          <c:invertIfNegative val="0"/>
          <c:cat>
            <c:numRef>
              <c:f>'[교통사고 지표현황(상세)-사고유형별 (5).xls]SUM'!$A$13:$A$17</c:f>
              <c:numCache>
                <c:formatCode>General</c:formatCode>
                <c:ptCount val="5"/>
                <c:pt idx="0">
                  <c:v>2023</c:v>
                </c:pt>
                <c:pt idx="1">
                  <c:v>2022</c:v>
                </c:pt>
                <c:pt idx="2">
                  <c:v>2021</c:v>
                </c:pt>
                <c:pt idx="3">
                  <c:v>2020</c:v>
                </c:pt>
                <c:pt idx="4">
                  <c:v>2019</c:v>
                </c:pt>
              </c:numCache>
            </c:numRef>
          </c:cat>
          <c:val>
            <c:numRef>
              <c:f>'[교통사고 지표현황(상세)-사고유형별 (5).xls]SUM'!$C$13:$C$17</c:f>
              <c:numCache>
                <c:formatCode>#,##0</c:formatCode>
                <c:ptCount val="5"/>
                <c:pt idx="0">
                  <c:v>1962</c:v>
                </c:pt>
                <c:pt idx="1">
                  <c:v>2011</c:v>
                </c:pt>
                <c:pt idx="2">
                  <c:v>2220</c:v>
                </c:pt>
                <c:pt idx="3">
                  <c:v>2334</c:v>
                </c:pt>
                <c:pt idx="4">
                  <c:v>2620</c:v>
                </c:pt>
              </c:numCache>
            </c:numRef>
          </c:val>
          <c:extLst>
            <c:ext xmlns:c16="http://schemas.microsoft.com/office/drawing/2014/chart" uri="{C3380CC4-5D6E-409C-BE32-E72D297353CC}">
              <c16:uniqueId val="{00000000-7872-4DE8-94C3-214B8B259BFF}"/>
            </c:ext>
          </c:extLst>
        </c:ser>
        <c:ser>
          <c:idx val="2"/>
          <c:order val="2"/>
          <c:tx>
            <c:strRef>
              <c:f>'[교통사고 지표현황(상세)-사고유형별 (5).xls]SUM'!$D$12</c:f>
              <c:strCache>
                <c:ptCount val="1"/>
                <c:pt idx="0">
                  <c:v>Number of Casualties Seriously Injured</c:v>
                </c:pt>
              </c:strCache>
            </c:strRef>
          </c:tx>
          <c:spPr>
            <a:solidFill>
              <a:schemeClr val="accent4"/>
            </a:solidFill>
            <a:ln>
              <a:noFill/>
            </a:ln>
            <a:effectLst/>
          </c:spPr>
          <c:invertIfNegative val="0"/>
          <c:cat>
            <c:numRef>
              <c:f>'[교통사고 지표현황(상세)-사고유형별 (5).xls]SUM'!$A$13:$A$17</c:f>
              <c:numCache>
                <c:formatCode>General</c:formatCode>
                <c:ptCount val="5"/>
                <c:pt idx="0">
                  <c:v>2023</c:v>
                </c:pt>
                <c:pt idx="1">
                  <c:v>2022</c:v>
                </c:pt>
                <c:pt idx="2">
                  <c:v>2021</c:v>
                </c:pt>
                <c:pt idx="3">
                  <c:v>2020</c:v>
                </c:pt>
                <c:pt idx="4">
                  <c:v>2019</c:v>
                </c:pt>
              </c:numCache>
            </c:numRef>
          </c:cat>
          <c:val>
            <c:numRef>
              <c:f>'[교통사고 지표현황(상세)-사고유형별 (5).xls]SUM'!$D$13:$D$17</c:f>
              <c:numCache>
                <c:formatCode>#,##0</c:formatCode>
                <c:ptCount val="5"/>
                <c:pt idx="0">
                  <c:v>44506</c:v>
                </c:pt>
                <c:pt idx="1">
                  <c:v>42654</c:v>
                </c:pt>
                <c:pt idx="2">
                  <c:v>46256</c:v>
                </c:pt>
                <c:pt idx="3">
                  <c:v>50650</c:v>
                </c:pt>
                <c:pt idx="4">
                  <c:v>62303</c:v>
                </c:pt>
              </c:numCache>
            </c:numRef>
          </c:val>
          <c:extLst>
            <c:ext xmlns:c16="http://schemas.microsoft.com/office/drawing/2014/chart" uri="{C3380CC4-5D6E-409C-BE32-E72D297353CC}">
              <c16:uniqueId val="{00000001-7872-4DE8-94C3-214B8B259BFF}"/>
            </c:ext>
          </c:extLst>
        </c:ser>
        <c:ser>
          <c:idx val="3"/>
          <c:order val="3"/>
          <c:tx>
            <c:strRef>
              <c:f>'[교통사고 지표현황(상세)-사고유형별 (5).xls]SUM'!$E$12</c:f>
              <c:strCache>
                <c:ptCount val="1"/>
                <c:pt idx="0">
                  <c:v>Number of Casualties Slightly Injured</c:v>
                </c:pt>
              </c:strCache>
            </c:strRef>
          </c:tx>
          <c:spPr>
            <a:solidFill>
              <a:schemeClr val="accent4">
                <a:shade val="76000"/>
              </a:schemeClr>
            </a:solidFill>
            <a:ln>
              <a:noFill/>
            </a:ln>
            <a:effectLst/>
          </c:spPr>
          <c:invertIfNegative val="0"/>
          <c:cat>
            <c:numRef>
              <c:f>'[교통사고 지표현황(상세)-사고유형별 (5).xls]SUM'!$A$13:$A$17</c:f>
              <c:numCache>
                <c:formatCode>General</c:formatCode>
                <c:ptCount val="5"/>
                <c:pt idx="0">
                  <c:v>2023</c:v>
                </c:pt>
                <c:pt idx="1">
                  <c:v>2022</c:v>
                </c:pt>
                <c:pt idx="2">
                  <c:v>2021</c:v>
                </c:pt>
                <c:pt idx="3">
                  <c:v>2020</c:v>
                </c:pt>
                <c:pt idx="4">
                  <c:v>2019</c:v>
                </c:pt>
              </c:numCache>
            </c:numRef>
          </c:cat>
          <c:val>
            <c:numRef>
              <c:f>'[교통사고 지표현황(상세)-사고유형별 (5).xls]SUM'!$E$13:$E$17</c:f>
              <c:numCache>
                <c:formatCode>#,##0</c:formatCode>
                <c:ptCount val="5"/>
                <c:pt idx="0">
                  <c:v>189649</c:v>
                </c:pt>
                <c:pt idx="1">
                  <c:v>188457</c:v>
                </c:pt>
                <c:pt idx="2">
                  <c:v>192969</c:v>
                </c:pt>
                <c:pt idx="3">
                  <c:v>200117</c:v>
                </c:pt>
                <c:pt idx="4">
                  <c:v>220561</c:v>
                </c:pt>
              </c:numCache>
            </c:numRef>
          </c:val>
          <c:extLst>
            <c:ext xmlns:c16="http://schemas.microsoft.com/office/drawing/2014/chart" uri="{C3380CC4-5D6E-409C-BE32-E72D297353CC}">
              <c16:uniqueId val="{00000002-7872-4DE8-94C3-214B8B259BFF}"/>
            </c:ext>
          </c:extLst>
        </c:ser>
        <c:ser>
          <c:idx val="4"/>
          <c:order val="4"/>
          <c:tx>
            <c:strRef>
              <c:f>'[교통사고 지표현황(상세)-사고유형별 (5).xls]SUM'!$F$12</c:f>
              <c:strCache>
                <c:ptCount val="1"/>
                <c:pt idx="0">
                  <c:v>Number of Casualties Other Injured</c:v>
                </c:pt>
              </c:strCache>
            </c:strRef>
          </c:tx>
          <c:spPr>
            <a:solidFill>
              <a:schemeClr val="accent4">
                <a:shade val="53000"/>
              </a:schemeClr>
            </a:solidFill>
            <a:ln>
              <a:noFill/>
            </a:ln>
            <a:effectLst/>
          </c:spPr>
          <c:invertIfNegative val="0"/>
          <c:cat>
            <c:numRef>
              <c:f>'[교통사고 지표현황(상세)-사고유형별 (5).xls]SUM'!$A$13:$A$17</c:f>
              <c:numCache>
                <c:formatCode>General</c:formatCode>
                <c:ptCount val="5"/>
                <c:pt idx="0">
                  <c:v>2023</c:v>
                </c:pt>
                <c:pt idx="1">
                  <c:v>2022</c:v>
                </c:pt>
                <c:pt idx="2">
                  <c:v>2021</c:v>
                </c:pt>
                <c:pt idx="3">
                  <c:v>2020</c:v>
                </c:pt>
                <c:pt idx="4">
                  <c:v>2019</c:v>
                </c:pt>
              </c:numCache>
            </c:numRef>
          </c:cat>
          <c:val>
            <c:numRef>
              <c:f>'[교통사고 지표현황(상세)-사고유형별 (5).xls]SUM'!$F$13:$F$17</c:f>
              <c:numCache>
                <c:formatCode>#,##0</c:formatCode>
                <c:ptCount val="5"/>
                <c:pt idx="0">
                  <c:v>14055</c:v>
                </c:pt>
                <c:pt idx="1">
                  <c:v>12426</c:v>
                </c:pt>
                <c:pt idx="2">
                  <c:v>10870</c:v>
                </c:pt>
                <c:pt idx="3">
                  <c:v>13199</c:v>
                </c:pt>
                <c:pt idx="4">
                  <c:v>17063</c:v>
                </c:pt>
              </c:numCache>
            </c:numRef>
          </c:val>
          <c:extLst>
            <c:ext xmlns:c16="http://schemas.microsoft.com/office/drawing/2014/chart" uri="{C3380CC4-5D6E-409C-BE32-E72D297353CC}">
              <c16:uniqueId val="{00000003-7872-4DE8-94C3-214B8B259BFF}"/>
            </c:ext>
          </c:extLst>
        </c:ser>
        <c:dLbls>
          <c:showLegendKey val="0"/>
          <c:showVal val="0"/>
          <c:showCatName val="0"/>
          <c:showSerName val="0"/>
          <c:showPercent val="0"/>
          <c:showBubbleSize val="0"/>
        </c:dLbls>
        <c:gapWidth val="150"/>
        <c:overlap val="100"/>
        <c:axId val="162476175"/>
        <c:axId val="162474095"/>
        <c:extLst>
          <c:ext xmlns:c15="http://schemas.microsoft.com/office/drawing/2012/chart" uri="{02D57815-91ED-43cb-92C2-25804820EDAC}">
            <c15:filteredBarSeries>
              <c15:ser>
                <c:idx val="0"/>
                <c:order val="0"/>
                <c:tx>
                  <c:strRef>
                    <c:extLst>
                      <c:ext uri="{02D57815-91ED-43cb-92C2-25804820EDAC}">
                        <c15:formulaRef>
                          <c15:sqref>'[교통사고 지표현황(상세)-사고유형별 (5).xls]SUM'!$B$12</c15:sqref>
                        </c15:formulaRef>
                      </c:ext>
                    </c:extLst>
                    <c:strCache>
                      <c:ptCount val="1"/>
                      <c:pt idx="0">
                        <c:v>Total</c:v>
                      </c:pt>
                    </c:strCache>
                  </c:strRef>
                </c:tx>
                <c:spPr>
                  <a:solidFill>
                    <a:schemeClr val="accent4">
                      <a:tint val="54000"/>
                    </a:schemeClr>
                  </a:solidFill>
                  <a:ln>
                    <a:noFill/>
                  </a:ln>
                  <a:effectLst/>
                </c:spPr>
                <c:invertIfNegative val="0"/>
                <c:cat>
                  <c:numRef>
                    <c:extLst>
                      <c:ext uri="{02D57815-91ED-43cb-92C2-25804820EDAC}">
                        <c15:formulaRef>
                          <c15:sqref>'[교통사고 지표현황(상세)-사고유형별 (5).xls]SUM'!$A$13:$A$17</c15:sqref>
                        </c15:formulaRef>
                      </c:ext>
                    </c:extLst>
                    <c:numCache>
                      <c:formatCode>General</c:formatCode>
                      <c:ptCount val="5"/>
                      <c:pt idx="0">
                        <c:v>2023</c:v>
                      </c:pt>
                      <c:pt idx="1">
                        <c:v>2022</c:v>
                      </c:pt>
                      <c:pt idx="2">
                        <c:v>2021</c:v>
                      </c:pt>
                      <c:pt idx="3">
                        <c:v>2020</c:v>
                      </c:pt>
                      <c:pt idx="4">
                        <c:v>2019</c:v>
                      </c:pt>
                    </c:numCache>
                  </c:numRef>
                </c:cat>
                <c:val>
                  <c:numRef>
                    <c:extLst>
                      <c:ext uri="{02D57815-91ED-43cb-92C2-25804820EDAC}">
                        <c15:formulaRef>
                          <c15:sqref>'[교통사고 지표현황(상세)-사고유형별 (5).xls]SUM'!$B$13:$B$17</c15:sqref>
                        </c15:formulaRef>
                      </c:ext>
                    </c:extLst>
                    <c:numCache>
                      <c:formatCode>#,##0</c:formatCode>
                      <c:ptCount val="5"/>
                      <c:pt idx="0">
                        <c:v>250172</c:v>
                      </c:pt>
                      <c:pt idx="1">
                        <c:v>245548</c:v>
                      </c:pt>
                      <c:pt idx="2">
                        <c:v>252315</c:v>
                      </c:pt>
                      <c:pt idx="3">
                        <c:v>266300</c:v>
                      </c:pt>
                      <c:pt idx="4">
                        <c:v>302547</c:v>
                      </c:pt>
                    </c:numCache>
                  </c:numRef>
                </c:val>
                <c:extLst>
                  <c:ext xmlns:c16="http://schemas.microsoft.com/office/drawing/2014/chart" uri="{C3380CC4-5D6E-409C-BE32-E72D297353CC}">
                    <c16:uniqueId val="{00000004-7872-4DE8-94C3-214B8B259BFF}"/>
                  </c:ext>
                </c:extLst>
              </c15:ser>
            </c15:filteredBarSeries>
          </c:ext>
        </c:extLst>
      </c:barChart>
      <c:catAx>
        <c:axId val="162476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474095"/>
        <c:crosses val="autoZero"/>
        <c:auto val="1"/>
        <c:lblAlgn val="ctr"/>
        <c:lblOffset val="100"/>
        <c:noMultiLvlLbl val="0"/>
      </c:catAx>
      <c:valAx>
        <c:axId val="1624740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476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Traffic Accidents (2019-2023)</a:t>
            </a:r>
            <a:endParaRPr lang="ko-K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1"/>
          <c:order val="1"/>
          <c:tx>
            <c:strRef>
              <c:f>Sheet1!$C$11:$C$12</c:f>
              <c:strCache>
                <c:ptCount val="2"/>
                <c:pt idx="0">
                  <c:v>Number of Traffic Accidents</c:v>
                </c:pt>
                <c:pt idx="1">
                  <c:v>Fatalities</c:v>
                </c:pt>
              </c:strCache>
            </c:strRef>
          </c:tx>
          <c:spPr>
            <a:solidFill>
              <a:schemeClr val="bg2">
                <a:lumMod val="90000"/>
              </a:schemeClr>
            </a:solidFill>
            <a:ln>
              <a:noFill/>
            </a:ln>
            <a:effectLst/>
          </c:spPr>
          <c:invertIfNegative val="0"/>
          <c:cat>
            <c:numRef>
              <c:f>Sheet1!$A$13:$A$17</c:f>
              <c:numCache>
                <c:formatCode>General</c:formatCode>
                <c:ptCount val="5"/>
                <c:pt idx="0">
                  <c:v>2023</c:v>
                </c:pt>
                <c:pt idx="1">
                  <c:v>2022</c:v>
                </c:pt>
                <c:pt idx="2">
                  <c:v>2021</c:v>
                </c:pt>
                <c:pt idx="3">
                  <c:v>2020</c:v>
                </c:pt>
                <c:pt idx="4">
                  <c:v>2019</c:v>
                </c:pt>
              </c:numCache>
            </c:numRef>
          </c:cat>
          <c:val>
            <c:numRef>
              <c:f>Sheet1!$C$13:$C$17</c:f>
              <c:numCache>
                <c:formatCode>#,##0</c:formatCode>
                <c:ptCount val="5"/>
                <c:pt idx="0">
                  <c:v>3</c:v>
                </c:pt>
                <c:pt idx="1">
                  <c:v>4</c:v>
                </c:pt>
                <c:pt idx="2">
                  <c:v>1</c:v>
                </c:pt>
                <c:pt idx="3">
                  <c:v>3</c:v>
                </c:pt>
                <c:pt idx="4">
                  <c:v>0</c:v>
                </c:pt>
              </c:numCache>
            </c:numRef>
          </c:val>
          <c:extLst>
            <c:ext xmlns:c16="http://schemas.microsoft.com/office/drawing/2014/chart" uri="{C3380CC4-5D6E-409C-BE32-E72D297353CC}">
              <c16:uniqueId val="{00000000-72A9-4CF6-BF89-7B393C2138B1}"/>
            </c:ext>
          </c:extLst>
        </c:ser>
        <c:ser>
          <c:idx val="2"/>
          <c:order val="2"/>
          <c:tx>
            <c:strRef>
              <c:f>Sheet1!$D$11:$D$12</c:f>
              <c:strCache>
                <c:ptCount val="2"/>
                <c:pt idx="0">
                  <c:v>Number of Traffic Accidents</c:v>
                </c:pt>
                <c:pt idx="1">
                  <c:v>Seriously Injured</c:v>
                </c:pt>
              </c:strCache>
            </c:strRef>
          </c:tx>
          <c:spPr>
            <a:solidFill>
              <a:schemeClr val="tx2"/>
            </a:solidFill>
            <a:ln>
              <a:noFill/>
            </a:ln>
            <a:effectLst/>
          </c:spPr>
          <c:invertIfNegative val="0"/>
          <c:cat>
            <c:numRef>
              <c:f>Sheet1!$A$13:$A$17</c:f>
              <c:numCache>
                <c:formatCode>General</c:formatCode>
                <c:ptCount val="5"/>
                <c:pt idx="0">
                  <c:v>2023</c:v>
                </c:pt>
                <c:pt idx="1">
                  <c:v>2022</c:v>
                </c:pt>
                <c:pt idx="2">
                  <c:v>2021</c:v>
                </c:pt>
                <c:pt idx="3">
                  <c:v>2020</c:v>
                </c:pt>
                <c:pt idx="4">
                  <c:v>2019</c:v>
                </c:pt>
              </c:numCache>
            </c:numRef>
          </c:cat>
          <c:val>
            <c:numRef>
              <c:f>Sheet1!$D$13:$D$17</c:f>
              <c:numCache>
                <c:formatCode>#,##0</c:formatCode>
                <c:ptCount val="5"/>
                <c:pt idx="0">
                  <c:v>269</c:v>
                </c:pt>
                <c:pt idx="1">
                  <c:v>221</c:v>
                </c:pt>
                <c:pt idx="2">
                  <c:v>267</c:v>
                </c:pt>
                <c:pt idx="3">
                  <c:v>264</c:v>
                </c:pt>
                <c:pt idx="4">
                  <c:v>298</c:v>
                </c:pt>
              </c:numCache>
            </c:numRef>
          </c:val>
          <c:extLst>
            <c:ext xmlns:c16="http://schemas.microsoft.com/office/drawing/2014/chart" uri="{C3380CC4-5D6E-409C-BE32-E72D297353CC}">
              <c16:uniqueId val="{00000001-72A9-4CF6-BF89-7B393C2138B1}"/>
            </c:ext>
          </c:extLst>
        </c:ser>
        <c:ser>
          <c:idx val="3"/>
          <c:order val="3"/>
          <c:tx>
            <c:strRef>
              <c:f>Sheet1!$E$11:$E$12</c:f>
              <c:strCache>
                <c:ptCount val="2"/>
                <c:pt idx="0">
                  <c:v>Number of Traffic Accidents</c:v>
                </c:pt>
                <c:pt idx="1">
                  <c:v>Slightly Injured</c:v>
                </c:pt>
              </c:strCache>
            </c:strRef>
          </c:tx>
          <c:spPr>
            <a:solidFill>
              <a:schemeClr val="accent1"/>
            </a:solidFill>
            <a:ln>
              <a:noFill/>
            </a:ln>
            <a:effectLst/>
          </c:spPr>
          <c:invertIfNegative val="0"/>
          <c:cat>
            <c:numRef>
              <c:f>Sheet1!$A$13:$A$17</c:f>
              <c:numCache>
                <c:formatCode>General</c:formatCode>
                <c:ptCount val="5"/>
                <c:pt idx="0">
                  <c:v>2023</c:v>
                </c:pt>
                <c:pt idx="1">
                  <c:v>2022</c:v>
                </c:pt>
                <c:pt idx="2">
                  <c:v>2021</c:v>
                </c:pt>
                <c:pt idx="3">
                  <c:v>2020</c:v>
                </c:pt>
                <c:pt idx="4">
                  <c:v>2019</c:v>
                </c:pt>
              </c:numCache>
            </c:numRef>
          </c:cat>
          <c:val>
            <c:numRef>
              <c:f>Sheet1!$E$13:$E$17</c:f>
              <c:numCache>
                <c:formatCode>#,##0</c:formatCode>
                <c:ptCount val="5"/>
                <c:pt idx="0">
                  <c:v>3522</c:v>
                </c:pt>
                <c:pt idx="1">
                  <c:v>3205</c:v>
                </c:pt>
                <c:pt idx="2">
                  <c:v>3071</c:v>
                </c:pt>
                <c:pt idx="3">
                  <c:v>2831</c:v>
                </c:pt>
                <c:pt idx="4">
                  <c:v>2610</c:v>
                </c:pt>
              </c:numCache>
            </c:numRef>
          </c:val>
          <c:extLst>
            <c:ext xmlns:c16="http://schemas.microsoft.com/office/drawing/2014/chart" uri="{C3380CC4-5D6E-409C-BE32-E72D297353CC}">
              <c16:uniqueId val="{00000002-72A9-4CF6-BF89-7B393C2138B1}"/>
            </c:ext>
          </c:extLst>
        </c:ser>
        <c:ser>
          <c:idx val="4"/>
          <c:order val="4"/>
          <c:tx>
            <c:strRef>
              <c:f>Sheet1!$F$11:$F$12</c:f>
              <c:strCache>
                <c:ptCount val="2"/>
                <c:pt idx="0">
                  <c:v>Number of Traffic Accidents</c:v>
                </c:pt>
                <c:pt idx="1">
                  <c:v>Other Injured</c:v>
                </c:pt>
              </c:strCache>
            </c:strRef>
          </c:tx>
          <c:spPr>
            <a:solidFill>
              <a:schemeClr val="accent5">
                <a:tint val="54000"/>
              </a:schemeClr>
            </a:solidFill>
            <a:ln>
              <a:noFill/>
            </a:ln>
            <a:effectLst/>
          </c:spPr>
          <c:invertIfNegative val="0"/>
          <c:cat>
            <c:numRef>
              <c:f>Sheet1!$A$13:$A$17</c:f>
              <c:numCache>
                <c:formatCode>General</c:formatCode>
                <c:ptCount val="5"/>
                <c:pt idx="0">
                  <c:v>2023</c:v>
                </c:pt>
                <c:pt idx="1">
                  <c:v>2022</c:v>
                </c:pt>
                <c:pt idx="2">
                  <c:v>2021</c:v>
                </c:pt>
                <c:pt idx="3">
                  <c:v>2020</c:v>
                </c:pt>
                <c:pt idx="4">
                  <c:v>2019</c:v>
                </c:pt>
              </c:numCache>
            </c:numRef>
          </c:cat>
          <c:val>
            <c:numRef>
              <c:f>Sheet1!$F$13:$F$17</c:f>
              <c:numCache>
                <c:formatCode>#,##0</c:formatCode>
                <c:ptCount val="5"/>
                <c:pt idx="0">
                  <c:v>149</c:v>
                </c:pt>
                <c:pt idx="1">
                  <c:v>118</c:v>
                </c:pt>
                <c:pt idx="2">
                  <c:v>96</c:v>
                </c:pt>
                <c:pt idx="3">
                  <c:v>81</c:v>
                </c:pt>
                <c:pt idx="4">
                  <c:v>103</c:v>
                </c:pt>
              </c:numCache>
            </c:numRef>
          </c:val>
          <c:extLst>
            <c:ext xmlns:c16="http://schemas.microsoft.com/office/drawing/2014/chart" uri="{C3380CC4-5D6E-409C-BE32-E72D297353CC}">
              <c16:uniqueId val="{00000003-72A9-4CF6-BF89-7B393C2138B1}"/>
            </c:ext>
          </c:extLst>
        </c:ser>
        <c:dLbls>
          <c:showLegendKey val="0"/>
          <c:showVal val="0"/>
          <c:showCatName val="0"/>
          <c:showSerName val="0"/>
          <c:showPercent val="0"/>
          <c:showBubbleSize val="0"/>
        </c:dLbls>
        <c:gapWidth val="150"/>
        <c:overlap val="100"/>
        <c:axId val="1786746991"/>
        <c:axId val="1786744495"/>
        <c:extLst>
          <c:ext xmlns:c15="http://schemas.microsoft.com/office/drawing/2012/chart" uri="{02D57815-91ED-43cb-92C2-25804820EDAC}">
            <c15:filteredBarSeries>
              <c15:ser>
                <c:idx val="0"/>
                <c:order val="0"/>
                <c:tx>
                  <c:strRef>
                    <c:extLst>
                      <c:ext uri="{02D57815-91ED-43cb-92C2-25804820EDAC}">
                        <c15:formulaRef>
                          <c15:sqref>Sheet1!$B$11:$B$12</c15:sqref>
                        </c15:formulaRef>
                      </c:ext>
                    </c:extLst>
                    <c:strCache>
                      <c:ptCount val="2"/>
                      <c:pt idx="0">
                        <c:v>Number of Traffic Accidents</c:v>
                      </c:pt>
                      <c:pt idx="1">
                        <c:v>Total</c:v>
                      </c:pt>
                    </c:strCache>
                  </c:strRef>
                </c:tx>
                <c:spPr>
                  <a:solidFill>
                    <a:schemeClr val="accent5">
                      <a:shade val="53000"/>
                    </a:schemeClr>
                  </a:solidFill>
                  <a:ln>
                    <a:noFill/>
                  </a:ln>
                  <a:effectLst/>
                </c:spPr>
                <c:invertIfNegative val="0"/>
                <c:cat>
                  <c:numRef>
                    <c:extLst>
                      <c:ext uri="{02D57815-91ED-43cb-92C2-25804820EDAC}">
                        <c15:formulaRef>
                          <c15:sqref>Sheet1!$A$13:$A$17</c15:sqref>
                        </c15:formulaRef>
                      </c:ext>
                    </c:extLst>
                    <c:numCache>
                      <c:formatCode>General</c:formatCode>
                      <c:ptCount val="5"/>
                      <c:pt idx="0">
                        <c:v>2023</c:v>
                      </c:pt>
                      <c:pt idx="1">
                        <c:v>2022</c:v>
                      </c:pt>
                      <c:pt idx="2">
                        <c:v>2021</c:v>
                      </c:pt>
                      <c:pt idx="3">
                        <c:v>2020</c:v>
                      </c:pt>
                      <c:pt idx="4">
                        <c:v>2019</c:v>
                      </c:pt>
                    </c:numCache>
                  </c:numRef>
                </c:cat>
                <c:val>
                  <c:numRef>
                    <c:extLst>
                      <c:ext uri="{02D57815-91ED-43cb-92C2-25804820EDAC}">
                        <c15:formulaRef>
                          <c15:sqref>Sheet1!$B$13:$B$17</c15:sqref>
                        </c15:formulaRef>
                      </c:ext>
                    </c:extLst>
                    <c:numCache>
                      <c:formatCode>#,##0</c:formatCode>
                      <c:ptCount val="5"/>
                      <c:pt idx="0">
                        <c:v>3943</c:v>
                      </c:pt>
                      <c:pt idx="1">
                        <c:v>3548</c:v>
                      </c:pt>
                      <c:pt idx="2">
                        <c:v>3435</c:v>
                      </c:pt>
                      <c:pt idx="3">
                        <c:v>3179</c:v>
                      </c:pt>
                      <c:pt idx="4">
                        <c:v>3011</c:v>
                      </c:pt>
                    </c:numCache>
                  </c:numRef>
                </c:val>
                <c:extLst>
                  <c:ext xmlns:c16="http://schemas.microsoft.com/office/drawing/2014/chart" uri="{C3380CC4-5D6E-409C-BE32-E72D297353CC}">
                    <c16:uniqueId val="{00000004-72A9-4CF6-BF89-7B393C2138B1}"/>
                  </c:ext>
                </c:extLst>
              </c15:ser>
            </c15:filteredBarSeries>
          </c:ext>
        </c:extLst>
      </c:barChart>
      <c:catAx>
        <c:axId val="17867469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6744495"/>
        <c:crosses val="autoZero"/>
        <c:auto val="1"/>
        <c:lblAlgn val="ctr"/>
        <c:lblOffset val="100"/>
        <c:noMultiLvlLbl val="0"/>
      </c:catAx>
      <c:valAx>
        <c:axId val="17867444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6746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ko-KR"/>
              <a:t>Number of Casualties (2019-2023)</a:t>
            </a:r>
            <a:endParaRPr lang="ko-KR"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818394321342421E-2"/>
          <c:y val="0.14043960440791031"/>
          <c:w val="0.88075358277406579"/>
          <c:h val="0.62688841973953369"/>
        </c:manualLayout>
      </c:layout>
      <c:barChart>
        <c:barDir val="bar"/>
        <c:grouping val="stacked"/>
        <c:varyColors val="0"/>
        <c:ser>
          <c:idx val="1"/>
          <c:order val="1"/>
          <c:tx>
            <c:strRef>
              <c:f>Sheet1!$I$11:$I$12</c:f>
              <c:strCache>
                <c:ptCount val="2"/>
                <c:pt idx="0">
                  <c:v>Number of Casualties</c:v>
                </c:pt>
                <c:pt idx="1">
                  <c:v>Fatalities</c:v>
                </c:pt>
              </c:strCache>
            </c:strRef>
          </c:tx>
          <c:spPr>
            <a:solidFill>
              <a:schemeClr val="tx1"/>
            </a:solidFill>
            <a:ln>
              <a:noFill/>
            </a:ln>
            <a:effectLst/>
          </c:spPr>
          <c:invertIfNegative val="0"/>
          <c:cat>
            <c:numRef>
              <c:f>Sheet1!$G$13:$G$17</c:f>
              <c:numCache>
                <c:formatCode>General</c:formatCode>
                <c:ptCount val="5"/>
                <c:pt idx="0">
                  <c:v>2023</c:v>
                </c:pt>
                <c:pt idx="1">
                  <c:v>2022</c:v>
                </c:pt>
                <c:pt idx="2">
                  <c:v>2021</c:v>
                </c:pt>
                <c:pt idx="3">
                  <c:v>2020</c:v>
                </c:pt>
                <c:pt idx="4">
                  <c:v>2019</c:v>
                </c:pt>
              </c:numCache>
            </c:numRef>
          </c:cat>
          <c:val>
            <c:numRef>
              <c:f>Sheet1!$I$13:$I$17</c:f>
              <c:numCache>
                <c:formatCode>#,##0</c:formatCode>
                <c:ptCount val="5"/>
                <c:pt idx="0">
                  <c:v>3</c:v>
                </c:pt>
                <c:pt idx="1">
                  <c:v>4</c:v>
                </c:pt>
                <c:pt idx="2">
                  <c:v>1</c:v>
                </c:pt>
                <c:pt idx="3">
                  <c:v>3</c:v>
                </c:pt>
                <c:pt idx="4">
                  <c:v>0</c:v>
                </c:pt>
              </c:numCache>
            </c:numRef>
          </c:val>
          <c:extLst>
            <c:ext xmlns:c16="http://schemas.microsoft.com/office/drawing/2014/chart" uri="{C3380CC4-5D6E-409C-BE32-E72D297353CC}">
              <c16:uniqueId val="{00000000-FBCA-49FC-93ED-60B9DEA85E1C}"/>
            </c:ext>
          </c:extLst>
        </c:ser>
        <c:ser>
          <c:idx val="2"/>
          <c:order val="2"/>
          <c:tx>
            <c:strRef>
              <c:f>Sheet1!$J$11:$J$12</c:f>
              <c:strCache>
                <c:ptCount val="2"/>
                <c:pt idx="0">
                  <c:v>Number of Casualties</c:v>
                </c:pt>
                <c:pt idx="1">
                  <c:v>Seriously Injured</c:v>
                </c:pt>
              </c:strCache>
            </c:strRef>
          </c:tx>
          <c:spPr>
            <a:solidFill>
              <a:schemeClr val="tx1">
                <a:lumMod val="50000"/>
                <a:lumOff val="50000"/>
              </a:schemeClr>
            </a:solidFill>
            <a:ln>
              <a:noFill/>
            </a:ln>
            <a:effectLst/>
          </c:spPr>
          <c:invertIfNegative val="0"/>
          <c:cat>
            <c:numRef>
              <c:f>Sheet1!$G$13:$G$17</c:f>
              <c:numCache>
                <c:formatCode>General</c:formatCode>
                <c:ptCount val="5"/>
                <c:pt idx="0">
                  <c:v>2023</c:v>
                </c:pt>
                <c:pt idx="1">
                  <c:v>2022</c:v>
                </c:pt>
                <c:pt idx="2">
                  <c:v>2021</c:v>
                </c:pt>
                <c:pt idx="3">
                  <c:v>2020</c:v>
                </c:pt>
                <c:pt idx="4">
                  <c:v>2019</c:v>
                </c:pt>
              </c:numCache>
            </c:numRef>
          </c:cat>
          <c:val>
            <c:numRef>
              <c:f>Sheet1!$J$13:$J$17</c:f>
              <c:numCache>
                <c:formatCode>#,##0</c:formatCode>
                <c:ptCount val="5"/>
                <c:pt idx="0">
                  <c:v>291</c:v>
                </c:pt>
                <c:pt idx="1">
                  <c:v>241</c:v>
                </c:pt>
                <c:pt idx="2">
                  <c:v>291</c:v>
                </c:pt>
                <c:pt idx="3">
                  <c:v>286</c:v>
                </c:pt>
                <c:pt idx="4">
                  <c:v>328</c:v>
                </c:pt>
              </c:numCache>
            </c:numRef>
          </c:val>
          <c:extLst>
            <c:ext xmlns:c16="http://schemas.microsoft.com/office/drawing/2014/chart" uri="{C3380CC4-5D6E-409C-BE32-E72D297353CC}">
              <c16:uniqueId val="{00000001-FBCA-49FC-93ED-60B9DEA85E1C}"/>
            </c:ext>
          </c:extLst>
        </c:ser>
        <c:ser>
          <c:idx val="3"/>
          <c:order val="3"/>
          <c:tx>
            <c:strRef>
              <c:f>Sheet1!$K$11:$K$12</c:f>
              <c:strCache>
                <c:ptCount val="2"/>
                <c:pt idx="0">
                  <c:v>Number of Casualties</c:v>
                </c:pt>
                <c:pt idx="1">
                  <c:v>Slightly Injured</c:v>
                </c:pt>
              </c:strCache>
            </c:strRef>
          </c:tx>
          <c:spPr>
            <a:solidFill>
              <a:schemeClr val="bg2">
                <a:lumMod val="75000"/>
              </a:schemeClr>
            </a:solidFill>
            <a:ln>
              <a:noFill/>
            </a:ln>
            <a:effectLst/>
          </c:spPr>
          <c:invertIfNegative val="0"/>
          <c:cat>
            <c:numRef>
              <c:f>Sheet1!$G$13:$G$17</c:f>
              <c:numCache>
                <c:formatCode>General</c:formatCode>
                <c:ptCount val="5"/>
                <c:pt idx="0">
                  <c:v>2023</c:v>
                </c:pt>
                <c:pt idx="1">
                  <c:v>2022</c:v>
                </c:pt>
                <c:pt idx="2">
                  <c:v>2021</c:v>
                </c:pt>
                <c:pt idx="3">
                  <c:v>2020</c:v>
                </c:pt>
                <c:pt idx="4">
                  <c:v>2019</c:v>
                </c:pt>
              </c:numCache>
            </c:numRef>
          </c:cat>
          <c:val>
            <c:numRef>
              <c:f>Sheet1!$K$13:$K$17</c:f>
              <c:numCache>
                <c:formatCode>#,##0</c:formatCode>
                <c:ptCount val="5"/>
                <c:pt idx="0">
                  <c:v>4657</c:v>
                </c:pt>
                <c:pt idx="1">
                  <c:v>4380</c:v>
                </c:pt>
                <c:pt idx="2">
                  <c:v>4087</c:v>
                </c:pt>
                <c:pt idx="3">
                  <c:v>3928</c:v>
                </c:pt>
                <c:pt idx="4">
                  <c:v>3548</c:v>
                </c:pt>
              </c:numCache>
            </c:numRef>
          </c:val>
          <c:extLst>
            <c:ext xmlns:c16="http://schemas.microsoft.com/office/drawing/2014/chart" uri="{C3380CC4-5D6E-409C-BE32-E72D297353CC}">
              <c16:uniqueId val="{00000002-FBCA-49FC-93ED-60B9DEA85E1C}"/>
            </c:ext>
          </c:extLst>
        </c:ser>
        <c:ser>
          <c:idx val="4"/>
          <c:order val="4"/>
          <c:tx>
            <c:strRef>
              <c:f>Sheet1!$L$11:$L$12</c:f>
              <c:strCache>
                <c:ptCount val="2"/>
                <c:pt idx="0">
                  <c:v>Number of Casualties</c:v>
                </c:pt>
                <c:pt idx="1">
                  <c:v>Other Injured</c:v>
                </c:pt>
              </c:strCache>
            </c:strRef>
          </c:tx>
          <c:spPr>
            <a:solidFill>
              <a:schemeClr val="accent3">
                <a:tint val="54000"/>
              </a:schemeClr>
            </a:solidFill>
            <a:ln>
              <a:noFill/>
            </a:ln>
            <a:effectLst/>
          </c:spPr>
          <c:invertIfNegative val="0"/>
          <c:cat>
            <c:numRef>
              <c:f>Sheet1!$G$13:$G$17</c:f>
              <c:numCache>
                <c:formatCode>General</c:formatCode>
                <c:ptCount val="5"/>
                <c:pt idx="0">
                  <c:v>2023</c:v>
                </c:pt>
                <c:pt idx="1">
                  <c:v>2022</c:v>
                </c:pt>
                <c:pt idx="2">
                  <c:v>2021</c:v>
                </c:pt>
                <c:pt idx="3">
                  <c:v>2020</c:v>
                </c:pt>
                <c:pt idx="4">
                  <c:v>2019</c:v>
                </c:pt>
              </c:numCache>
            </c:numRef>
          </c:cat>
          <c:val>
            <c:numRef>
              <c:f>Sheet1!$L$13:$L$17</c:f>
              <c:numCache>
                <c:formatCode>#,##0</c:formatCode>
                <c:ptCount val="5"/>
                <c:pt idx="0">
                  <c:v>244</c:v>
                </c:pt>
                <c:pt idx="1">
                  <c:v>193</c:v>
                </c:pt>
                <c:pt idx="2">
                  <c:v>154</c:v>
                </c:pt>
                <c:pt idx="3">
                  <c:v>148</c:v>
                </c:pt>
                <c:pt idx="4">
                  <c:v>177</c:v>
                </c:pt>
              </c:numCache>
            </c:numRef>
          </c:val>
          <c:extLst>
            <c:ext xmlns:c16="http://schemas.microsoft.com/office/drawing/2014/chart" uri="{C3380CC4-5D6E-409C-BE32-E72D297353CC}">
              <c16:uniqueId val="{00000003-FBCA-49FC-93ED-60B9DEA85E1C}"/>
            </c:ext>
          </c:extLst>
        </c:ser>
        <c:dLbls>
          <c:showLegendKey val="0"/>
          <c:showVal val="0"/>
          <c:showCatName val="0"/>
          <c:showSerName val="0"/>
          <c:showPercent val="0"/>
          <c:showBubbleSize val="0"/>
        </c:dLbls>
        <c:gapWidth val="150"/>
        <c:overlap val="100"/>
        <c:axId val="1788308815"/>
        <c:axId val="1788307567"/>
        <c:extLst>
          <c:ext xmlns:c15="http://schemas.microsoft.com/office/drawing/2012/chart" uri="{02D57815-91ED-43cb-92C2-25804820EDAC}">
            <c15:filteredBarSeries>
              <c15:ser>
                <c:idx val="0"/>
                <c:order val="0"/>
                <c:tx>
                  <c:strRef>
                    <c:extLst>
                      <c:ext uri="{02D57815-91ED-43cb-92C2-25804820EDAC}">
                        <c15:formulaRef>
                          <c15:sqref>Sheet1!$H$11:$H$12</c15:sqref>
                        </c15:formulaRef>
                      </c:ext>
                    </c:extLst>
                    <c:strCache>
                      <c:ptCount val="2"/>
                      <c:pt idx="0">
                        <c:v>Number of Casualties</c:v>
                      </c:pt>
                      <c:pt idx="1">
                        <c:v>Total</c:v>
                      </c:pt>
                    </c:strCache>
                  </c:strRef>
                </c:tx>
                <c:spPr>
                  <a:solidFill>
                    <a:schemeClr val="accent3">
                      <a:shade val="53000"/>
                    </a:schemeClr>
                  </a:solidFill>
                  <a:ln>
                    <a:noFill/>
                  </a:ln>
                  <a:effectLst/>
                </c:spPr>
                <c:invertIfNegative val="0"/>
                <c:cat>
                  <c:numRef>
                    <c:extLst>
                      <c:ext uri="{02D57815-91ED-43cb-92C2-25804820EDAC}">
                        <c15:formulaRef>
                          <c15:sqref>Sheet1!$G$13:$G$17</c15:sqref>
                        </c15:formulaRef>
                      </c:ext>
                    </c:extLst>
                    <c:numCache>
                      <c:formatCode>General</c:formatCode>
                      <c:ptCount val="5"/>
                      <c:pt idx="0">
                        <c:v>2023</c:v>
                      </c:pt>
                      <c:pt idx="1">
                        <c:v>2022</c:v>
                      </c:pt>
                      <c:pt idx="2">
                        <c:v>2021</c:v>
                      </c:pt>
                      <c:pt idx="3">
                        <c:v>2020</c:v>
                      </c:pt>
                      <c:pt idx="4">
                        <c:v>2019</c:v>
                      </c:pt>
                    </c:numCache>
                  </c:numRef>
                </c:cat>
                <c:val>
                  <c:numRef>
                    <c:extLst>
                      <c:ext uri="{02D57815-91ED-43cb-92C2-25804820EDAC}">
                        <c15:formulaRef>
                          <c15:sqref>Sheet1!$H$13:$H$17</c15:sqref>
                        </c15:formulaRef>
                      </c:ext>
                    </c:extLst>
                    <c:numCache>
                      <c:formatCode>#,##0</c:formatCode>
                      <c:ptCount val="5"/>
                      <c:pt idx="0">
                        <c:v>5195</c:v>
                      </c:pt>
                      <c:pt idx="1">
                        <c:v>4818</c:v>
                      </c:pt>
                      <c:pt idx="2">
                        <c:v>4533</c:v>
                      </c:pt>
                      <c:pt idx="3">
                        <c:v>4365</c:v>
                      </c:pt>
                      <c:pt idx="4">
                        <c:v>4053</c:v>
                      </c:pt>
                    </c:numCache>
                  </c:numRef>
                </c:val>
                <c:extLst>
                  <c:ext xmlns:c16="http://schemas.microsoft.com/office/drawing/2014/chart" uri="{C3380CC4-5D6E-409C-BE32-E72D297353CC}">
                    <c16:uniqueId val="{00000004-FBCA-49FC-93ED-60B9DEA85E1C}"/>
                  </c:ext>
                </c:extLst>
              </c15:ser>
            </c15:filteredBarSeries>
          </c:ext>
        </c:extLst>
      </c:barChart>
      <c:catAx>
        <c:axId val="1788308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8307567"/>
        <c:crosses val="autoZero"/>
        <c:auto val="1"/>
        <c:lblAlgn val="ctr"/>
        <c:lblOffset val="100"/>
        <c:noMultiLvlLbl val="0"/>
      </c:catAx>
      <c:valAx>
        <c:axId val="178830756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8308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A6B3F-8A1F-428A-9ABA-F87A10A58389}" type="datetimeFigureOut">
              <a:rPr lang="it-IT" smtClean="0"/>
              <a:t>06/04/2025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0AEB5-7B7F-4628-AB39-24BD0FD240BE}" type="slidenum">
              <a:rPr lang="it-IT" smtClean="0"/>
              <a:t>‹#›</a:t>
            </a:fld>
            <a:endParaRPr lang="it-IT"/>
          </a:p>
        </p:txBody>
      </p:sp>
    </p:spTree>
    <p:extLst>
      <p:ext uri="{BB962C8B-B14F-4D97-AF65-F5344CB8AC3E}">
        <p14:creationId xmlns:p14="http://schemas.microsoft.com/office/powerpoint/2010/main" val="388277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E70AEB5-7B7F-4628-AB39-24BD0FD240BE}" type="slidenum">
              <a:rPr lang="it-IT" smtClean="0"/>
              <a:t>16</a:t>
            </a:fld>
            <a:endParaRPr lang="it-IT"/>
          </a:p>
        </p:txBody>
      </p:sp>
    </p:spTree>
    <p:extLst>
      <p:ext uri="{BB962C8B-B14F-4D97-AF65-F5344CB8AC3E}">
        <p14:creationId xmlns:p14="http://schemas.microsoft.com/office/powerpoint/2010/main" val="320808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2481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2A9DD-DCD2-4224-8D54-177EA3E9798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6641E07-57B0-4051-9609-E10F84C77F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407ED97-1DE1-49B5-A0C1-4C55CDA3967D}"/>
              </a:ext>
            </a:extLst>
          </p:cNvPr>
          <p:cNvSpPr>
            <a:spLocks noGrp="1"/>
          </p:cNvSpPr>
          <p:nvPr>
            <p:ph type="dt" sz="half" idx="10"/>
          </p:nvPr>
        </p:nvSpPr>
        <p:spPr/>
        <p:txBody>
          <a:bodyPr/>
          <a:lstStyle/>
          <a:p>
            <a:fld id="{ADEA4782-768A-4A26-9529-E254BB331CA5}" type="datetime1">
              <a:rPr lang="de-DE" smtClean="0"/>
              <a:t>06.04.2025</a:t>
            </a:fld>
            <a:endParaRPr lang="de-DE"/>
          </a:p>
        </p:txBody>
      </p:sp>
      <p:sp>
        <p:nvSpPr>
          <p:cNvPr id="5" name="Fußzeilenplatzhalter 4">
            <a:extLst>
              <a:ext uri="{FF2B5EF4-FFF2-40B4-BE49-F238E27FC236}">
                <a16:creationId xmlns:a16="http://schemas.microsoft.com/office/drawing/2014/main" id="{013C1724-C9D7-4AF8-AD5D-9D4786D5DC6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58749DF-A721-46B6-8DBF-5FEF9A90124E}"/>
              </a:ext>
            </a:extLst>
          </p:cNvPr>
          <p:cNvSpPr>
            <a:spLocks noGrp="1"/>
          </p:cNvSpPr>
          <p:nvPr>
            <p:ph type="sldNum" sz="quarter" idx="12"/>
          </p:nvPr>
        </p:nvSpPr>
        <p:spPr/>
        <p:txBody>
          <a:bodyPr/>
          <a:lstStyle/>
          <a:p>
            <a:fld id="{AAC85E57-7382-4485-9D14-0BD8FAB214FB}" type="slidenum">
              <a:rPr lang="de-DE" smtClean="0"/>
              <a:t>‹#›</a:t>
            </a:fld>
            <a:endParaRPr lang="de-DE"/>
          </a:p>
        </p:txBody>
      </p:sp>
    </p:spTree>
    <p:extLst>
      <p:ext uri="{BB962C8B-B14F-4D97-AF65-F5344CB8AC3E}">
        <p14:creationId xmlns:p14="http://schemas.microsoft.com/office/powerpoint/2010/main" val="464001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8EE125BF-D084-459F-806B-DFAA2DB46113}"/>
              </a:ext>
            </a:extLst>
          </p:cNvPr>
          <p:cNvPicPr>
            <a:picLocks noChangeAspect="1"/>
          </p:cNvPicPr>
          <p:nvPr userDrawn="1"/>
        </p:nvPicPr>
        <p:blipFill rotWithShape="1">
          <a:blip r:embed="rId4"/>
          <a:srcRect l="175" t="4754" r="527" b="10762"/>
          <a:stretch/>
        </p:blipFill>
        <p:spPr>
          <a:xfrm>
            <a:off x="0" y="6343650"/>
            <a:ext cx="12192000" cy="514350"/>
          </a:xfrm>
          <a:prstGeom prst="rect">
            <a:avLst/>
          </a:prstGeom>
        </p:spPr>
      </p:pic>
      <p:pic>
        <p:nvPicPr>
          <p:cNvPr id="21" name="Immagine 20">
            <a:extLst>
              <a:ext uri="{FF2B5EF4-FFF2-40B4-BE49-F238E27FC236}">
                <a16:creationId xmlns:a16="http://schemas.microsoft.com/office/drawing/2014/main" id="{3E61341F-C07C-4737-86E7-A2033E177F5E}"/>
              </a:ext>
            </a:extLst>
          </p:cNvPr>
          <p:cNvPicPr>
            <a:picLocks noChangeAspect="1"/>
          </p:cNvPicPr>
          <p:nvPr userDrawn="1"/>
        </p:nvPicPr>
        <p:blipFill>
          <a:blip r:embed="rId5" cstate="hq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rot="5400000" flipH="1">
            <a:off x="324447" y="-324447"/>
            <a:ext cx="1437084" cy="2085977"/>
          </a:xfrm>
          <a:prstGeom prst="rect">
            <a:avLst/>
          </a:prstGeom>
        </p:spPr>
      </p:pic>
      <p:pic>
        <p:nvPicPr>
          <p:cNvPr id="3" name="Immagine 2">
            <a:extLst>
              <a:ext uri="{FF2B5EF4-FFF2-40B4-BE49-F238E27FC236}">
                <a16:creationId xmlns:a16="http://schemas.microsoft.com/office/drawing/2014/main" id="{3B478787-0D5C-4CA1-A746-EA7466FB9D0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883264" y="90452"/>
            <a:ext cx="2213485" cy="882137"/>
          </a:xfrm>
          <a:prstGeom prst="rect">
            <a:avLst/>
          </a:prstGeom>
        </p:spPr>
      </p:pic>
    </p:spTree>
    <p:extLst>
      <p:ext uri="{BB962C8B-B14F-4D97-AF65-F5344CB8AC3E}">
        <p14:creationId xmlns:p14="http://schemas.microsoft.com/office/powerpoint/2010/main" val="3650563672"/>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p:txStyles>
    <p:titleStyle>
      <a:lvl1pPr algn="ctr" defTabSz="914400" rtl="0" eaLnBrk="1" latinLnBrk="0" hangingPunct="1">
        <a:lnSpc>
          <a:spcPct val="90000"/>
        </a:lnSpc>
        <a:spcBef>
          <a:spcPct val="0"/>
        </a:spcBef>
        <a:buNone/>
        <a:defRPr sz="4400" b="1" kern="1200">
          <a:solidFill>
            <a:srgbClr val="403F4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6768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itarda.or.jp/contents/95/info128_e.pdf"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hyperlink" Target="https://tmacs.kotsa.or.kr/web/TG/TG200/TG2100S/Tg2102.jsp?mid=S120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tmacs.kotsa.or.kr/web/TG/TG200/TG2100S/Tg2102.jsp?mid=S1202" TargetMode="Externa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hyperlink" Target="https://tmacs.kotsa.or.kr/web/TG/TG200/TG2100S/Tg2102.jsp?mid=S1202"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road-safety.transport.ec.europa.eu/sites/default/files/2024-03/collision_matrix_urban_2024_update.png" TargetMode="External"/><Relationship Id="rId7" Type="http://schemas.openxmlformats.org/officeDocument/2006/relationships/image" Target="../media/image11.png"/><Relationship Id="rId2" Type="http://schemas.openxmlformats.org/officeDocument/2006/relationships/hyperlink" Target="https://road-safety.transport.ec.europa.eu/sites/default/files/2024-03/collision_matrix_2024_update.png" TargetMode="Externa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9.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hyperlink" Target="https://www.gov.uk/government/statistics/reported-road-casualties-great-britain-pedestrian-factsheet-2023/reported-road-casualties-in-great-britain-pedestrian-factsheet-2023#:~:text=2.-,Pedestrian%20traffic%20and%20reported%20casualties,12%2C791%20slightly%20injured%20(adjuste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3.unece.org/roadsafety/202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koreatimes.co.kr/www/nation/2025/02/113_322052.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eamtc.at/presse/oeamtc-fuenf-parkassistenten-mit-notbremssystem-im-test-31734745" TargetMode="External"/><Relationship Id="rId2" Type="http://schemas.openxmlformats.org/officeDocument/2006/relationships/hyperlink" Target="https://www.adac.de/rund-ums-fahrzeug/ausstattung-technik-zubehoer/assistenzsysteme/parkassistent-bremsfunktion/" TargetMode="External"/><Relationship Id="rId1" Type="http://schemas.openxmlformats.org/officeDocument/2006/relationships/slideLayout" Target="../slideLayouts/slideLayout2.xml"/><Relationship Id="rId4" Type="http://schemas.openxmlformats.org/officeDocument/2006/relationships/hyperlink" Target="https://www.oeamtc.at/tests/assistenzsystemtest/fuenf-parkassistenten-mit-notbremssystem-im-test-31717317"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content.tfl.gov.uk/casualties-in-greater-london-2023.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al.science/hal-01702228v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ontent.tfl.gov.uk/pedestrian-fatalities-in-londo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3C86410-30F6-4618-A6D8-3596C63DDE97}"/>
              </a:ext>
            </a:extLst>
          </p:cNvPr>
          <p:cNvSpPr txBox="1"/>
          <p:nvPr/>
        </p:nvSpPr>
        <p:spPr>
          <a:xfrm>
            <a:off x="802342" y="1253152"/>
            <a:ext cx="10587317" cy="1692771"/>
          </a:xfrm>
          <a:prstGeom prst="rect">
            <a:avLst/>
          </a:prstGeom>
          <a:noFill/>
        </p:spPr>
        <p:txBody>
          <a:bodyPr wrap="square" rtlCol="0">
            <a:spAutoFit/>
          </a:bodyPr>
          <a:lstStyle/>
          <a:p>
            <a:pPr algn="ctr"/>
            <a:r>
              <a:rPr lang="en-GB" sz="3600" b="1" dirty="0"/>
              <a:t>Reversing</a:t>
            </a:r>
            <a:r>
              <a:rPr lang="en-GB" sz="3600" b="1" dirty="0">
                <a:solidFill>
                  <a:schemeClr val="accent1"/>
                </a:solidFill>
              </a:rPr>
              <a:t> </a:t>
            </a:r>
            <a:r>
              <a:rPr lang="en-GB" sz="3600" b="1" dirty="0"/>
              <a:t>projection</a:t>
            </a:r>
          </a:p>
          <a:p>
            <a:pPr algn="ctr"/>
            <a:r>
              <a:rPr lang="en-GB" sz="3200" b="1" dirty="0"/>
              <a:t>Statistical data supporting GRE/2024/20 Rev.1</a:t>
            </a:r>
            <a:endParaRPr lang="en-GB" sz="3200" b="1" dirty="0">
              <a:solidFill>
                <a:schemeClr val="accent1"/>
              </a:solidFill>
              <a:highlight>
                <a:srgbClr val="FFFF00"/>
              </a:highlight>
            </a:endParaRPr>
          </a:p>
          <a:p>
            <a:pPr algn="ctr"/>
            <a:endParaRPr lang="en-GB" sz="3600" b="1" dirty="0"/>
          </a:p>
        </p:txBody>
      </p:sp>
      <p:sp>
        <p:nvSpPr>
          <p:cNvPr id="9" name="TextBox 8">
            <a:extLst>
              <a:ext uri="{FF2B5EF4-FFF2-40B4-BE49-F238E27FC236}">
                <a16:creationId xmlns:a16="http://schemas.microsoft.com/office/drawing/2014/main" id="{D9997980-BE50-4BB6-B167-B9C9BC2F2804}"/>
              </a:ext>
            </a:extLst>
          </p:cNvPr>
          <p:cNvSpPr txBox="1"/>
          <p:nvPr/>
        </p:nvSpPr>
        <p:spPr>
          <a:xfrm>
            <a:off x="2181995" y="193849"/>
            <a:ext cx="553076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Informal document GRE-92-04</a:t>
            </a:r>
            <a:endParaRPr lang="en-US" sz="1400" dirty="0">
              <a:solidFill>
                <a:srgbClr val="FF0000"/>
              </a:solidFill>
              <a:cs typeface="Arial" panose="020B0604020202020204" pitchFamily="34" charset="0"/>
            </a:endParaRPr>
          </a:p>
          <a:p>
            <a:r>
              <a:rPr lang="en-US" dirty="0">
                <a:latin typeface="Arial" panose="020B0604020202020204" pitchFamily="34" charset="0"/>
                <a:cs typeface="Arial" panose="020B0604020202020204" pitchFamily="34" charset="0"/>
              </a:rPr>
              <a:t>(92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GRE, 22-25 April 2025, agenda </a:t>
            </a:r>
            <a:r>
              <a:rPr lang="en-US">
                <a:latin typeface="Arial" panose="020B0604020202020204" pitchFamily="34" charset="0"/>
                <a:cs typeface="Arial" panose="020B0604020202020204" pitchFamily="34" charset="0"/>
              </a:rPr>
              <a:t>item 7 (a)) </a:t>
            </a:r>
            <a:endParaRPr lang="en-US" dirty="0">
              <a:latin typeface="Arial" panose="020B0604020202020204" pitchFamily="34" charset="0"/>
              <a:cs typeface="Arial" panose="020B0604020202020204" pitchFamily="34" charset="0"/>
            </a:endParaRPr>
          </a:p>
        </p:txBody>
      </p:sp>
      <p:sp>
        <p:nvSpPr>
          <p:cNvPr id="11" name="CasellaDiTesto 2">
            <a:extLst>
              <a:ext uri="{FF2B5EF4-FFF2-40B4-BE49-F238E27FC236}">
                <a16:creationId xmlns:a16="http://schemas.microsoft.com/office/drawing/2014/main" id="{1EDDD34D-1F61-4597-A82A-19A7E3375535}"/>
              </a:ext>
            </a:extLst>
          </p:cNvPr>
          <p:cNvSpPr txBox="1"/>
          <p:nvPr/>
        </p:nvSpPr>
        <p:spPr>
          <a:xfrm>
            <a:off x="4776649" y="2572051"/>
            <a:ext cx="2638697" cy="646331"/>
          </a:xfrm>
          <a:prstGeom prst="rect">
            <a:avLst/>
          </a:prstGeom>
          <a:noFill/>
        </p:spPr>
        <p:txBody>
          <a:bodyPr wrap="square" rtlCol="0">
            <a:spAutoFit/>
          </a:bodyPr>
          <a:lstStyle/>
          <a:p>
            <a:pPr algn="ctr"/>
            <a:r>
              <a:rPr lang="en-GB" dirty="0">
                <a:solidFill>
                  <a:srgbClr val="818283"/>
                </a:solidFill>
              </a:rPr>
              <a:t>92</a:t>
            </a:r>
            <a:r>
              <a:rPr lang="en-GB" baseline="30000" dirty="0">
                <a:solidFill>
                  <a:srgbClr val="818283"/>
                </a:solidFill>
              </a:rPr>
              <a:t>nd</a:t>
            </a:r>
            <a:r>
              <a:rPr lang="en-GB" dirty="0">
                <a:solidFill>
                  <a:srgbClr val="818283"/>
                </a:solidFill>
              </a:rPr>
              <a:t> GRE session</a:t>
            </a:r>
          </a:p>
          <a:p>
            <a:pPr algn="ctr"/>
            <a:r>
              <a:rPr lang="en-GB" i="1" dirty="0">
                <a:solidFill>
                  <a:srgbClr val="818283"/>
                </a:solidFill>
              </a:rPr>
              <a:t>22-25 April 2025</a:t>
            </a:r>
          </a:p>
        </p:txBody>
      </p:sp>
      <p:grpSp>
        <p:nvGrpSpPr>
          <p:cNvPr id="7" name="Gruppieren 6"/>
          <p:cNvGrpSpPr/>
          <p:nvPr/>
        </p:nvGrpSpPr>
        <p:grpSpPr>
          <a:xfrm>
            <a:off x="4880340" y="3336043"/>
            <a:ext cx="2431310" cy="2683346"/>
            <a:chOff x="4025964" y="3558916"/>
            <a:chExt cx="2431310" cy="2683346"/>
          </a:xfrm>
        </p:grpSpPr>
        <p:pic>
          <p:nvPicPr>
            <p:cNvPr id="8" name="그림 6"/>
            <p:cNvPicPr>
              <a:picLocks noChangeAspect="1"/>
            </p:cNvPicPr>
            <p:nvPr/>
          </p:nvPicPr>
          <p:blipFill rotWithShape="1">
            <a:blip r:embed="rId2"/>
            <a:srcRect r="40983"/>
            <a:stretch/>
          </p:blipFill>
          <p:spPr>
            <a:xfrm>
              <a:off x="4025964" y="3558916"/>
              <a:ext cx="2431310" cy="2683346"/>
            </a:xfrm>
            <a:prstGeom prst="rect">
              <a:avLst/>
            </a:prstGeom>
          </p:spPr>
        </p:pic>
        <p:sp>
          <p:nvSpPr>
            <p:cNvPr id="12" name="타원 7"/>
            <p:cNvSpPr/>
            <p:nvPr/>
          </p:nvSpPr>
          <p:spPr>
            <a:xfrm>
              <a:off x="4142791" y="5477069"/>
              <a:ext cx="2183364" cy="73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036707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769441"/>
          </a:xfrm>
          <a:prstGeom prst="rect">
            <a:avLst/>
          </a:prstGeom>
          <a:noFill/>
        </p:spPr>
        <p:txBody>
          <a:bodyPr wrap="square" rtlCol="0">
            <a:spAutoFit/>
          </a:bodyPr>
          <a:lstStyle/>
          <a:p>
            <a:r>
              <a:rPr lang="en-GB" sz="2400" b="1" dirty="0"/>
              <a:t>Statistical data supporting GRE/2024/20 Rev.1</a:t>
            </a:r>
          </a:p>
          <a:p>
            <a:r>
              <a:rPr lang="en-GB" sz="2000" b="1" dirty="0"/>
              <a:t>Japan - </a:t>
            </a:r>
            <a:r>
              <a:rPr lang="en-US" sz="2000" b="1" dirty="0"/>
              <a:t>Accidents when four-wheel vehicles are reversing</a:t>
            </a:r>
            <a:endParaRPr lang="en-GB" b="1" dirty="0"/>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10</a:t>
            </a:fld>
            <a:endParaRPr lang="de-DE" dirty="0"/>
          </a:p>
        </p:txBody>
      </p:sp>
      <p:graphicFrame>
        <p:nvGraphicFramePr>
          <p:cNvPr id="6" name="Tabelle 2"/>
          <p:cNvGraphicFramePr>
            <a:graphicFrameLocks noGrp="1"/>
          </p:cNvGraphicFramePr>
          <p:nvPr>
            <p:extLst>
              <p:ext uri="{D42A27DB-BD31-4B8C-83A1-F6EECF244321}">
                <p14:modId xmlns:p14="http://schemas.microsoft.com/office/powerpoint/2010/main" val="619232664"/>
              </p:ext>
            </p:extLst>
          </p:nvPr>
        </p:nvGraphicFramePr>
        <p:xfrm>
          <a:off x="521849" y="1459253"/>
          <a:ext cx="11528980" cy="1011120"/>
        </p:xfrm>
        <a:graphic>
          <a:graphicData uri="http://schemas.openxmlformats.org/drawingml/2006/table">
            <a:tbl>
              <a:tblPr firstRow="1" bandRow="1">
                <a:tableStyleId>{5C22544A-7EE6-4342-B048-85BDC9FD1C3A}</a:tableStyleId>
              </a:tblPr>
              <a:tblGrid>
                <a:gridCol w="582575">
                  <a:extLst>
                    <a:ext uri="{9D8B030D-6E8A-4147-A177-3AD203B41FA5}">
                      <a16:colId xmlns:a16="http://schemas.microsoft.com/office/drawing/2014/main" val="1191690279"/>
                    </a:ext>
                  </a:extLst>
                </a:gridCol>
                <a:gridCol w="1611067">
                  <a:extLst>
                    <a:ext uri="{9D8B030D-6E8A-4147-A177-3AD203B41FA5}">
                      <a16:colId xmlns:a16="http://schemas.microsoft.com/office/drawing/2014/main" val="1665707097"/>
                    </a:ext>
                  </a:extLst>
                </a:gridCol>
                <a:gridCol w="6096000">
                  <a:extLst>
                    <a:ext uri="{9D8B030D-6E8A-4147-A177-3AD203B41FA5}">
                      <a16:colId xmlns:a16="http://schemas.microsoft.com/office/drawing/2014/main" val="626239090"/>
                    </a:ext>
                  </a:extLst>
                </a:gridCol>
                <a:gridCol w="3239338">
                  <a:extLst>
                    <a:ext uri="{9D8B030D-6E8A-4147-A177-3AD203B41FA5}">
                      <a16:colId xmlns:a16="http://schemas.microsoft.com/office/drawing/2014/main" val="1947089964"/>
                    </a:ext>
                  </a:extLst>
                </a:gridCol>
              </a:tblGrid>
              <a:tr h="378946">
                <a:tc>
                  <a:txBody>
                    <a:bodyPr/>
                    <a:lstStyle/>
                    <a:p>
                      <a:pPr algn="ctr"/>
                      <a:r>
                        <a:rPr lang="en-GB" sz="1400" noProof="0" dirty="0"/>
                        <a:t>Nr.</a:t>
                      </a:r>
                    </a:p>
                  </a:txBody>
                  <a:tcPr marT="108000" marB="108000" anchor="ctr"/>
                </a:tc>
                <a:tc>
                  <a:txBody>
                    <a:bodyPr/>
                    <a:lstStyle/>
                    <a:p>
                      <a:pPr algn="ctr"/>
                      <a:r>
                        <a:rPr lang="en-GB" sz="1400" noProof="0" dirty="0"/>
                        <a:t>Region</a:t>
                      </a:r>
                    </a:p>
                  </a:txBody>
                  <a:tcPr marT="108000" marB="108000" anchor="ctr"/>
                </a:tc>
                <a:tc>
                  <a:txBody>
                    <a:bodyPr/>
                    <a:lstStyle/>
                    <a:p>
                      <a:pPr algn="ctr"/>
                      <a:r>
                        <a:rPr lang="en-GB" sz="1400" noProof="0" dirty="0"/>
                        <a:t>Title</a:t>
                      </a:r>
                    </a:p>
                  </a:txBody>
                  <a:tcPr marT="108000" marB="108000" anchor="ctr"/>
                </a:tc>
                <a:tc>
                  <a:txBody>
                    <a:bodyPr/>
                    <a:lstStyle/>
                    <a:p>
                      <a:pPr algn="ctr"/>
                      <a:r>
                        <a:rPr lang="en-GB" sz="1400" noProof="0" dirty="0"/>
                        <a:t>Researcher / Submitter</a:t>
                      </a:r>
                    </a:p>
                  </a:txBody>
                  <a:tcPr marT="108000" marB="108000" anchor="ctr"/>
                </a:tc>
                <a:extLst>
                  <a:ext uri="{0D108BD9-81ED-4DB2-BD59-A6C34878D82A}">
                    <a16:rowId xmlns:a16="http://schemas.microsoft.com/office/drawing/2014/main" val="3688968880"/>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t>Japan</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Accidents when four-wheel vehicles are </a:t>
                      </a:r>
                      <a:r>
                        <a:rPr lang="en-US" altLang="ko-KR" sz="1200" noProof="0" dirty="0">
                          <a:solidFill>
                            <a:schemeClr val="tx1"/>
                          </a:solidFill>
                        </a:rPr>
                        <a:t>reversing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rPr>
                        <a:t>Link: </a:t>
                      </a:r>
                      <a:r>
                        <a:rPr lang="en-GB" sz="1200" noProof="0" dirty="0">
                          <a:solidFill>
                            <a:schemeClr val="tx1"/>
                          </a:solidFill>
                          <a:hlinkClick r:id="rId2"/>
                        </a:rPr>
                        <a:t>https://www.itarda.or.jp/contents/95/info128_e.pdf</a:t>
                      </a:r>
                      <a:endParaRPr lang="en-GB" sz="1200" noProof="0" dirty="0">
                        <a:solidFill>
                          <a:schemeClr val="tx1"/>
                        </a:solidFill>
                      </a:endParaRP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t>Itarda</a:t>
                      </a:r>
                    </a:p>
                  </a:txBody>
                  <a:tcPr marT="108000" marB="108000" anchor="ctr"/>
                </a:tc>
                <a:extLst>
                  <a:ext uri="{0D108BD9-81ED-4DB2-BD59-A6C34878D82A}">
                    <a16:rowId xmlns:a16="http://schemas.microsoft.com/office/drawing/2014/main" val="1335252115"/>
                  </a:ext>
                </a:extLst>
              </a:tr>
            </a:tbl>
          </a:graphicData>
        </a:graphic>
      </p:graphicFrame>
      <p:sp>
        <p:nvSpPr>
          <p:cNvPr id="8"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10</a:t>
            </a:fld>
            <a:endParaRPr lang="en-GB" sz="1600" i="1" dirty="0">
              <a:solidFill>
                <a:schemeClr val="bg1"/>
              </a:solidFill>
            </a:endParaRPr>
          </a:p>
        </p:txBody>
      </p:sp>
      <p:pic>
        <p:nvPicPr>
          <p:cNvPr id="9" name="Grafik 8"/>
          <p:cNvPicPr>
            <a:picLocks noChangeAspect="1"/>
          </p:cNvPicPr>
          <p:nvPr/>
        </p:nvPicPr>
        <p:blipFill>
          <a:blip r:embed="rId3"/>
          <a:stretch>
            <a:fillRect/>
          </a:stretch>
        </p:blipFill>
        <p:spPr>
          <a:xfrm>
            <a:off x="267677" y="2628011"/>
            <a:ext cx="2827699" cy="2669853"/>
          </a:xfrm>
          <a:prstGeom prst="rect">
            <a:avLst/>
          </a:prstGeom>
          <a:ln>
            <a:solidFill>
              <a:schemeClr val="bg2">
                <a:lumMod val="75000"/>
              </a:schemeClr>
            </a:solidFill>
          </a:ln>
        </p:spPr>
      </p:pic>
      <p:pic>
        <p:nvPicPr>
          <p:cNvPr id="11" name="Grafik 10"/>
          <p:cNvPicPr>
            <a:picLocks noChangeAspect="1"/>
          </p:cNvPicPr>
          <p:nvPr/>
        </p:nvPicPr>
        <p:blipFill>
          <a:blip r:embed="rId4"/>
          <a:stretch>
            <a:fillRect/>
          </a:stretch>
        </p:blipFill>
        <p:spPr>
          <a:xfrm>
            <a:off x="685801" y="5297864"/>
            <a:ext cx="1872208" cy="1428425"/>
          </a:xfrm>
          <a:prstGeom prst="rect">
            <a:avLst/>
          </a:prstGeom>
          <a:ln>
            <a:solidFill>
              <a:schemeClr val="bg2">
                <a:lumMod val="75000"/>
              </a:schemeClr>
            </a:solidFill>
          </a:ln>
        </p:spPr>
      </p:pic>
      <p:sp>
        <p:nvSpPr>
          <p:cNvPr id="12" name="TextBox 5">
            <a:extLst>
              <a:ext uri="{FF2B5EF4-FFF2-40B4-BE49-F238E27FC236}">
                <a16:creationId xmlns:a16="http://schemas.microsoft.com/office/drawing/2014/main" id="{48F401D0-B12A-3445-E9FB-A7684C757238}"/>
              </a:ext>
            </a:extLst>
          </p:cNvPr>
          <p:cNvSpPr txBox="1"/>
          <p:nvPr/>
        </p:nvSpPr>
        <p:spPr>
          <a:xfrm>
            <a:off x="3484951" y="2628011"/>
            <a:ext cx="7967879" cy="738664"/>
          </a:xfrm>
          <a:prstGeom prst="rect">
            <a:avLst/>
          </a:prstGeom>
          <a:noFill/>
        </p:spPr>
        <p:txBody>
          <a:bodyPr wrap="square">
            <a:spAutoFit/>
          </a:bodyPr>
          <a:lstStyle>
            <a:defPPr>
              <a:defRPr lang="it-IT"/>
            </a:defPPr>
            <a:lvl1pPr marL="285750" indent="-285750">
              <a:lnSpc>
                <a:spcPct val="150000"/>
              </a:lnSpc>
              <a:buFont typeface="Arial" panose="020B0604020202020204" pitchFamily="34" charset="0"/>
              <a:buChar char="•"/>
              <a:defRPr sz="1400"/>
            </a:lvl1pPr>
          </a:lstStyle>
          <a:p>
            <a:pPr marL="0" indent="0">
              <a:lnSpc>
                <a:spcPct val="100000"/>
              </a:lnSpc>
              <a:buNone/>
            </a:pPr>
            <a:r>
              <a:rPr lang="en-GB" dirty="0"/>
              <a:t>&gt; In </a:t>
            </a:r>
            <a:r>
              <a:rPr lang="en-GB" b="1" dirty="0"/>
              <a:t>Japan</a:t>
            </a:r>
            <a:r>
              <a:rPr lang="en-GB" dirty="0"/>
              <a:t>, during the period </a:t>
            </a:r>
            <a:r>
              <a:rPr lang="en-GB" b="1" dirty="0"/>
              <a:t>2008-2017</a:t>
            </a:r>
            <a:r>
              <a:rPr lang="en-GB" dirty="0"/>
              <a:t>, looking at the </a:t>
            </a:r>
            <a:r>
              <a:rPr lang="en-GB" b="1" u="sng" dirty="0"/>
              <a:t>accidents of </a:t>
            </a:r>
            <a:r>
              <a:rPr lang="en-US" b="1" u="sng" dirty="0"/>
              <a:t>four-wheel vehicles while reversing</a:t>
            </a:r>
            <a:r>
              <a:rPr lang="en-GB" dirty="0"/>
              <a:t>:</a:t>
            </a:r>
          </a:p>
          <a:p>
            <a:pPr>
              <a:lnSpc>
                <a:spcPct val="100000"/>
              </a:lnSpc>
            </a:pPr>
            <a:r>
              <a:rPr lang="en-GB" dirty="0"/>
              <a:t>the </a:t>
            </a:r>
            <a:r>
              <a:rPr lang="en-GB" b="1" dirty="0"/>
              <a:t>number is gradually decreasing</a:t>
            </a:r>
            <a:r>
              <a:rPr lang="en-GB" dirty="0"/>
              <a:t>, </a:t>
            </a:r>
            <a:r>
              <a:rPr lang="en-GB" dirty="0">
                <a:sym typeface="Wingdings" panose="05000000000000000000" pitchFamily="2" charset="2"/>
              </a:rPr>
              <a:t>certainly related to the introduction of the </a:t>
            </a:r>
            <a:r>
              <a:rPr lang="en-GB" u="sng" dirty="0">
                <a:sym typeface="Wingdings" panose="05000000000000000000" pitchFamily="2" charset="2"/>
              </a:rPr>
              <a:t>back monitor</a:t>
            </a:r>
            <a:endParaRPr lang="en-GB" u="sng" dirty="0"/>
          </a:p>
          <a:p>
            <a:pPr>
              <a:lnSpc>
                <a:spcPct val="100000"/>
              </a:lnSpc>
            </a:pPr>
            <a:r>
              <a:rPr lang="en-GB" dirty="0"/>
              <a:t>BUT </a:t>
            </a:r>
            <a:r>
              <a:rPr lang="en-GB" b="1" dirty="0"/>
              <a:t>the composition rate considering </a:t>
            </a:r>
            <a:r>
              <a:rPr lang="en-GB" b="1" u="sng" dirty="0"/>
              <a:t>all casualty accidents</a:t>
            </a:r>
            <a:r>
              <a:rPr lang="en-GB" b="1" dirty="0"/>
              <a:t> is increasing</a:t>
            </a:r>
            <a:r>
              <a:rPr lang="en-GB" dirty="0"/>
              <a:t>, reaching 5%</a:t>
            </a:r>
          </a:p>
        </p:txBody>
      </p:sp>
      <p:pic>
        <p:nvPicPr>
          <p:cNvPr id="13" name="Grafik 12"/>
          <p:cNvPicPr>
            <a:picLocks noChangeAspect="1"/>
          </p:cNvPicPr>
          <p:nvPr/>
        </p:nvPicPr>
        <p:blipFill>
          <a:blip r:embed="rId5"/>
          <a:stretch>
            <a:fillRect/>
          </a:stretch>
        </p:blipFill>
        <p:spPr>
          <a:xfrm>
            <a:off x="3611889" y="3422824"/>
            <a:ext cx="3236800" cy="1515098"/>
          </a:xfrm>
          <a:prstGeom prst="rect">
            <a:avLst/>
          </a:prstGeom>
          <a:ln>
            <a:solidFill>
              <a:schemeClr val="bg2">
                <a:lumMod val="75000"/>
              </a:schemeClr>
            </a:solidFill>
          </a:ln>
        </p:spPr>
      </p:pic>
      <p:sp>
        <p:nvSpPr>
          <p:cNvPr id="14" name="TextBox 5">
            <a:extLst>
              <a:ext uri="{FF2B5EF4-FFF2-40B4-BE49-F238E27FC236}">
                <a16:creationId xmlns:a16="http://schemas.microsoft.com/office/drawing/2014/main" id="{48F401D0-B12A-3445-E9FB-A7684C757238}"/>
              </a:ext>
            </a:extLst>
          </p:cNvPr>
          <p:cNvSpPr txBox="1"/>
          <p:nvPr/>
        </p:nvSpPr>
        <p:spPr>
          <a:xfrm>
            <a:off x="7129666" y="3601624"/>
            <a:ext cx="4474729" cy="954107"/>
          </a:xfrm>
          <a:prstGeom prst="rect">
            <a:avLst/>
          </a:prstGeom>
          <a:noFill/>
        </p:spPr>
        <p:txBody>
          <a:bodyPr wrap="square">
            <a:spAutoFit/>
          </a:bodyPr>
          <a:lstStyle>
            <a:defPPr>
              <a:defRPr lang="it-IT"/>
            </a:defPPr>
            <a:lvl1pPr marL="285750" indent="-285750">
              <a:lnSpc>
                <a:spcPct val="150000"/>
              </a:lnSpc>
              <a:buFont typeface="Arial" panose="020B0604020202020204" pitchFamily="34" charset="0"/>
              <a:buChar char="•"/>
              <a:defRPr sz="1400"/>
            </a:lvl1pPr>
          </a:lstStyle>
          <a:p>
            <a:pPr marL="0" indent="0">
              <a:lnSpc>
                <a:spcPct val="100000"/>
              </a:lnSpc>
              <a:buNone/>
            </a:pPr>
            <a:r>
              <a:rPr lang="en-GB" b="1" u="sng" dirty="0"/>
              <a:t>Accidents of </a:t>
            </a:r>
            <a:r>
              <a:rPr lang="en-US" b="1" u="sng" dirty="0"/>
              <a:t>four-wheel vehicles while reversing</a:t>
            </a:r>
            <a:endParaRPr lang="en-US" b="1" dirty="0"/>
          </a:p>
          <a:p>
            <a:pPr marL="0" indent="0">
              <a:lnSpc>
                <a:spcPct val="100000"/>
              </a:lnSpc>
              <a:buNone/>
            </a:pPr>
            <a:r>
              <a:rPr lang="en-US" b="1" dirty="0"/>
              <a:t>3/4 of the fatalities / serious injuries </a:t>
            </a:r>
            <a:r>
              <a:rPr lang="en-US" dirty="0"/>
              <a:t>were accounted by </a:t>
            </a:r>
            <a:r>
              <a:rPr lang="en-US" b="1" dirty="0"/>
              <a:t>vulnerable road users</a:t>
            </a:r>
            <a:r>
              <a:rPr lang="en-US" dirty="0"/>
              <a:t>, </a:t>
            </a:r>
          </a:p>
          <a:p>
            <a:pPr marL="0" indent="0">
              <a:lnSpc>
                <a:spcPct val="100000"/>
              </a:lnSpc>
              <a:buNone/>
            </a:pPr>
            <a:r>
              <a:rPr lang="en-US" dirty="0"/>
              <a:t>and </a:t>
            </a:r>
            <a:r>
              <a:rPr lang="en-US" b="1" u="sng" dirty="0"/>
              <a:t>pedestrians</a:t>
            </a:r>
            <a:r>
              <a:rPr lang="en-US" dirty="0"/>
              <a:t> accounted for </a:t>
            </a:r>
            <a:r>
              <a:rPr lang="en-US" b="1" dirty="0"/>
              <a:t>3/4 of the VRU </a:t>
            </a:r>
            <a:endParaRPr lang="en-GB" b="1" dirty="0"/>
          </a:p>
        </p:txBody>
      </p:sp>
      <p:sp>
        <p:nvSpPr>
          <p:cNvPr id="15" name="Pfeil nach rechts 14"/>
          <p:cNvSpPr/>
          <p:nvPr/>
        </p:nvSpPr>
        <p:spPr>
          <a:xfrm>
            <a:off x="3095376" y="2981751"/>
            <a:ext cx="351866" cy="122929"/>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rechts 15"/>
          <p:cNvSpPr/>
          <p:nvPr/>
        </p:nvSpPr>
        <p:spPr>
          <a:xfrm>
            <a:off x="6768448" y="3728918"/>
            <a:ext cx="351866" cy="11175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Box 5">
            <a:extLst>
              <a:ext uri="{FF2B5EF4-FFF2-40B4-BE49-F238E27FC236}">
                <a16:creationId xmlns:a16="http://schemas.microsoft.com/office/drawing/2014/main" id="{48F401D0-B12A-3445-E9FB-A7684C757238}"/>
              </a:ext>
            </a:extLst>
          </p:cNvPr>
          <p:cNvSpPr txBox="1"/>
          <p:nvPr/>
        </p:nvSpPr>
        <p:spPr>
          <a:xfrm>
            <a:off x="3484951" y="5178340"/>
            <a:ext cx="8565878" cy="1169551"/>
          </a:xfrm>
          <a:prstGeom prst="rect">
            <a:avLst/>
          </a:prstGeom>
          <a:noFill/>
        </p:spPr>
        <p:txBody>
          <a:bodyPr wrap="square">
            <a:spAutoFit/>
          </a:bodyPr>
          <a:lstStyle>
            <a:defPPr>
              <a:defRPr lang="it-IT"/>
            </a:defPPr>
            <a:lvl1pPr marL="285750" indent="-285750">
              <a:lnSpc>
                <a:spcPct val="150000"/>
              </a:lnSpc>
              <a:buFont typeface="Arial" panose="020B0604020202020204" pitchFamily="34" charset="0"/>
              <a:buChar char="•"/>
              <a:defRPr sz="1400"/>
            </a:lvl1pPr>
          </a:lstStyle>
          <a:p>
            <a:pPr marL="0" indent="0">
              <a:lnSpc>
                <a:spcPct val="100000"/>
              </a:lnSpc>
              <a:buNone/>
            </a:pPr>
            <a:r>
              <a:rPr lang="en-US" dirty="0"/>
              <a:t>&gt; Reversing accidents frequently occur at relatively low speeds </a:t>
            </a:r>
            <a:r>
              <a:rPr lang="en-US" b="1" dirty="0"/>
              <a:t>below 10km/h</a:t>
            </a:r>
            <a:r>
              <a:rPr lang="en-US" dirty="0"/>
              <a:t>.</a:t>
            </a:r>
          </a:p>
          <a:p>
            <a:pPr marL="0" indent="0">
              <a:lnSpc>
                <a:spcPct val="100000"/>
              </a:lnSpc>
              <a:buNone/>
            </a:pPr>
            <a:r>
              <a:rPr lang="en-GB" dirty="0"/>
              <a:t>&gt; </a:t>
            </a:r>
            <a:r>
              <a:rPr lang="en-US" b="1" dirty="0"/>
              <a:t>Pedestrians</a:t>
            </a:r>
            <a:r>
              <a:rPr lang="en-US" dirty="0"/>
              <a:t> often get into such accidents while </a:t>
            </a:r>
            <a:r>
              <a:rPr lang="en-US" b="1" dirty="0"/>
              <a:t>walking within parking lots </a:t>
            </a:r>
            <a:r>
              <a:rPr lang="en-US" dirty="0"/>
              <a:t>or in the vicinity around their entrances. </a:t>
            </a:r>
          </a:p>
          <a:p>
            <a:pPr marL="0" indent="0">
              <a:lnSpc>
                <a:spcPct val="100000"/>
              </a:lnSpc>
              <a:buNone/>
            </a:pPr>
            <a:r>
              <a:rPr lang="en-US" dirty="0"/>
              <a:t>&gt; </a:t>
            </a:r>
            <a:r>
              <a:rPr lang="en-US" b="1" dirty="0"/>
              <a:t>Bicycles and motorcycles </a:t>
            </a:r>
            <a:r>
              <a:rPr lang="en-US" dirty="0"/>
              <a:t>often get into such accidents while </a:t>
            </a:r>
            <a:r>
              <a:rPr lang="en-US" b="1" dirty="0"/>
              <a:t>traveling along uninterrupted road section or at intersections</a:t>
            </a:r>
            <a:r>
              <a:rPr lang="en-US" dirty="0"/>
              <a:t> (including the vicinity around them).</a:t>
            </a:r>
          </a:p>
        </p:txBody>
      </p:sp>
    </p:spTree>
    <p:extLst>
      <p:ext uri="{BB962C8B-B14F-4D97-AF65-F5344CB8AC3E}">
        <p14:creationId xmlns:p14="http://schemas.microsoft.com/office/powerpoint/2010/main" val="316016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769441"/>
          </a:xfrm>
          <a:prstGeom prst="rect">
            <a:avLst/>
          </a:prstGeom>
          <a:noFill/>
        </p:spPr>
        <p:txBody>
          <a:bodyPr wrap="square" rtlCol="0">
            <a:spAutoFit/>
          </a:bodyPr>
          <a:lstStyle/>
          <a:p>
            <a:r>
              <a:rPr lang="en-GB" sz="2400" b="1" dirty="0"/>
              <a:t>Statistical data supporting GRE/2024/20 Rev.1</a:t>
            </a:r>
          </a:p>
          <a:p>
            <a:r>
              <a:rPr lang="en-GB" sz="2000" b="1" dirty="0"/>
              <a:t>South Korea - </a:t>
            </a:r>
            <a:r>
              <a:rPr lang="en-US" sz="2000" b="1" dirty="0"/>
              <a:t>Traffic accidents statistics and traffic accidents during reversing in Korea</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11</a:t>
            </a:fld>
            <a:endParaRPr lang="de-DE" dirty="0"/>
          </a:p>
        </p:txBody>
      </p:sp>
      <p:graphicFrame>
        <p:nvGraphicFramePr>
          <p:cNvPr id="6" name="Tabelle 2"/>
          <p:cNvGraphicFramePr>
            <a:graphicFrameLocks noGrp="1"/>
          </p:cNvGraphicFramePr>
          <p:nvPr>
            <p:extLst>
              <p:ext uri="{D42A27DB-BD31-4B8C-83A1-F6EECF244321}">
                <p14:modId xmlns:p14="http://schemas.microsoft.com/office/powerpoint/2010/main" val="2745884851"/>
              </p:ext>
            </p:extLst>
          </p:nvPr>
        </p:nvGraphicFramePr>
        <p:xfrm>
          <a:off x="521849" y="1459253"/>
          <a:ext cx="11528980" cy="1194000"/>
        </p:xfrm>
        <a:graphic>
          <a:graphicData uri="http://schemas.openxmlformats.org/drawingml/2006/table">
            <a:tbl>
              <a:tblPr firstRow="1" bandRow="1">
                <a:tableStyleId>{5C22544A-7EE6-4342-B048-85BDC9FD1C3A}</a:tableStyleId>
              </a:tblPr>
              <a:tblGrid>
                <a:gridCol w="582575">
                  <a:extLst>
                    <a:ext uri="{9D8B030D-6E8A-4147-A177-3AD203B41FA5}">
                      <a16:colId xmlns:a16="http://schemas.microsoft.com/office/drawing/2014/main" val="1191690279"/>
                    </a:ext>
                  </a:extLst>
                </a:gridCol>
                <a:gridCol w="1611067">
                  <a:extLst>
                    <a:ext uri="{9D8B030D-6E8A-4147-A177-3AD203B41FA5}">
                      <a16:colId xmlns:a16="http://schemas.microsoft.com/office/drawing/2014/main" val="1665707097"/>
                    </a:ext>
                  </a:extLst>
                </a:gridCol>
                <a:gridCol w="6096000">
                  <a:extLst>
                    <a:ext uri="{9D8B030D-6E8A-4147-A177-3AD203B41FA5}">
                      <a16:colId xmlns:a16="http://schemas.microsoft.com/office/drawing/2014/main" val="626239090"/>
                    </a:ext>
                  </a:extLst>
                </a:gridCol>
                <a:gridCol w="3239338">
                  <a:extLst>
                    <a:ext uri="{9D8B030D-6E8A-4147-A177-3AD203B41FA5}">
                      <a16:colId xmlns:a16="http://schemas.microsoft.com/office/drawing/2014/main" val="1947089964"/>
                    </a:ext>
                  </a:extLst>
                </a:gridCol>
              </a:tblGrid>
              <a:tr h="378946">
                <a:tc>
                  <a:txBody>
                    <a:bodyPr/>
                    <a:lstStyle/>
                    <a:p>
                      <a:pPr algn="ctr"/>
                      <a:r>
                        <a:rPr lang="en-GB" sz="1400" noProof="0" dirty="0"/>
                        <a:t>Nr.</a:t>
                      </a:r>
                    </a:p>
                  </a:txBody>
                  <a:tcPr marT="108000" marB="108000" anchor="ctr"/>
                </a:tc>
                <a:tc>
                  <a:txBody>
                    <a:bodyPr/>
                    <a:lstStyle/>
                    <a:p>
                      <a:pPr algn="ctr"/>
                      <a:r>
                        <a:rPr lang="en-GB" sz="1400" noProof="0" dirty="0"/>
                        <a:t>Region</a:t>
                      </a:r>
                    </a:p>
                  </a:txBody>
                  <a:tcPr marT="108000" marB="108000" anchor="ctr"/>
                </a:tc>
                <a:tc>
                  <a:txBody>
                    <a:bodyPr/>
                    <a:lstStyle/>
                    <a:p>
                      <a:pPr algn="ctr"/>
                      <a:r>
                        <a:rPr lang="en-GB" sz="1400" noProof="0" dirty="0"/>
                        <a:t>Title</a:t>
                      </a:r>
                    </a:p>
                  </a:txBody>
                  <a:tcPr marT="108000" marB="108000" anchor="ctr"/>
                </a:tc>
                <a:tc>
                  <a:txBody>
                    <a:bodyPr/>
                    <a:lstStyle/>
                    <a:p>
                      <a:pPr algn="ctr"/>
                      <a:r>
                        <a:rPr lang="en-GB" sz="1400" noProof="0" dirty="0"/>
                        <a:t>Researcher / Submitter</a:t>
                      </a:r>
                    </a:p>
                  </a:txBody>
                  <a:tcPr marT="108000" marB="108000" anchor="ctr"/>
                </a:tc>
                <a:extLst>
                  <a:ext uri="{0D108BD9-81ED-4DB2-BD59-A6C34878D82A}">
                    <a16:rowId xmlns:a16="http://schemas.microsoft.com/office/drawing/2014/main" val="3688968880"/>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6</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t>South Korea</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Traffic accidents statistics and traffic accidents during reversing in Korea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Link:</a:t>
                      </a:r>
                      <a:r>
                        <a:rPr lang="en-US" altLang="ko-KR" sz="1200" baseline="0" noProof="0" dirty="0"/>
                        <a:t> </a:t>
                      </a:r>
                      <a:r>
                        <a:rPr lang="en-US" altLang="ko-KR" sz="1200" baseline="0" noProof="0" dirty="0">
                          <a:hlinkClick r:id="rId2"/>
                        </a:rPr>
                        <a:t>https://tmacs.kotsa.or.kr/web/TG/TG200/TG2100S/Tg2102.jsp?mid=S1202#</a:t>
                      </a:r>
                      <a:endParaRPr lang="en-US" altLang="ko-KR"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aseline="0" noProof="0" dirty="0"/>
                        <a:t>(TMACS - Traffic Safety Information Management Complex System)</a:t>
                      </a:r>
                      <a:r>
                        <a:rPr lang="en-GB" sz="1200" noProof="0" dirty="0"/>
                        <a:t> </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t>TMACS</a:t>
                      </a:r>
                    </a:p>
                  </a:txBody>
                  <a:tcPr marT="108000" marB="108000" anchor="ctr"/>
                </a:tc>
                <a:extLst>
                  <a:ext uri="{0D108BD9-81ED-4DB2-BD59-A6C34878D82A}">
                    <a16:rowId xmlns:a16="http://schemas.microsoft.com/office/drawing/2014/main" val="1335252115"/>
                  </a:ext>
                </a:extLst>
              </a:tr>
            </a:tbl>
          </a:graphicData>
        </a:graphic>
      </p:graphicFrame>
      <p:sp>
        <p:nvSpPr>
          <p:cNvPr id="7" name="TextBox 5">
            <a:extLst>
              <a:ext uri="{FF2B5EF4-FFF2-40B4-BE49-F238E27FC236}">
                <a16:creationId xmlns:a16="http://schemas.microsoft.com/office/drawing/2014/main" id="{48F401D0-B12A-3445-E9FB-A7684C757238}"/>
              </a:ext>
            </a:extLst>
          </p:cNvPr>
          <p:cNvSpPr txBox="1"/>
          <p:nvPr/>
        </p:nvSpPr>
        <p:spPr>
          <a:xfrm>
            <a:off x="1236656" y="3347526"/>
            <a:ext cx="10421943" cy="1169551"/>
          </a:xfrm>
          <a:prstGeom prst="rect">
            <a:avLst/>
          </a:prstGeom>
          <a:noFill/>
        </p:spPr>
        <p:txBody>
          <a:bodyPr wrap="square">
            <a:spAutoFit/>
          </a:bodyPr>
          <a:lstStyle>
            <a:defPPr>
              <a:defRPr lang="it-IT"/>
            </a:defPPr>
            <a:lvl1pPr marL="285750" indent="-285750">
              <a:lnSpc>
                <a:spcPct val="150000"/>
              </a:lnSpc>
              <a:buFont typeface="Arial" panose="020B0604020202020204" pitchFamily="34" charset="0"/>
              <a:buChar char="•"/>
              <a:defRPr sz="1400"/>
            </a:lvl1pPr>
          </a:lstStyle>
          <a:p>
            <a:pPr marL="0" indent="0">
              <a:lnSpc>
                <a:spcPct val="100000"/>
              </a:lnSpc>
              <a:buNone/>
            </a:pPr>
            <a:r>
              <a:rPr lang="en-GB" dirty="0"/>
              <a:t>In </a:t>
            </a:r>
            <a:r>
              <a:rPr lang="en-GB" b="1" dirty="0"/>
              <a:t>Korea</a:t>
            </a:r>
            <a:r>
              <a:rPr lang="en-GB" dirty="0"/>
              <a:t>, during the period </a:t>
            </a:r>
            <a:r>
              <a:rPr lang="en-GB" b="1" dirty="0"/>
              <a:t>2019-2023</a:t>
            </a:r>
            <a:r>
              <a:rPr lang="en-GB" dirty="0"/>
              <a:t>, </a:t>
            </a:r>
            <a:r>
              <a:rPr lang="en-US" dirty="0">
                <a:cs typeface="Arial" panose="020B0604020202020204" pitchFamily="34" charset="0"/>
              </a:rPr>
              <a:t>even though the number of accidents and casualties for all types of accidents have decreased over the years by roughly 15%</a:t>
            </a:r>
            <a:r>
              <a:rPr lang="en-US" dirty="0"/>
              <a:t>, </a:t>
            </a:r>
            <a:r>
              <a:rPr lang="en-GB" dirty="0"/>
              <a:t>the number of </a:t>
            </a:r>
            <a:r>
              <a:rPr lang="en-GB" b="1" dirty="0"/>
              <a:t>traffic accidents during reversing </a:t>
            </a:r>
            <a:r>
              <a:rPr lang="en-GB" dirty="0"/>
              <a:t>and the involved casualties continuously increased:</a:t>
            </a:r>
          </a:p>
          <a:p>
            <a:pPr marL="0" indent="0">
              <a:lnSpc>
                <a:spcPct val="100000"/>
              </a:lnSpc>
              <a:buNone/>
            </a:pPr>
            <a:endParaRPr lang="en-GB" dirty="0"/>
          </a:p>
          <a:p>
            <a:pPr>
              <a:lnSpc>
                <a:spcPct val="100000"/>
              </a:lnSpc>
            </a:pPr>
            <a:r>
              <a:rPr lang="en-GB" b="1" dirty="0"/>
              <a:t>+31% number of traffic accidents during reversing</a:t>
            </a:r>
            <a:r>
              <a:rPr lang="en-GB" dirty="0"/>
              <a:t> </a:t>
            </a:r>
          </a:p>
          <a:p>
            <a:pPr>
              <a:lnSpc>
                <a:spcPct val="100000"/>
              </a:lnSpc>
            </a:pPr>
            <a:r>
              <a:rPr lang="en-GB" b="1" dirty="0"/>
              <a:t>+28%</a:t>
            </a:r>
            <a:r>
              <a:rPr lang="en-GB" dirty="0"/>
              <a:t> number of </a:t>
            </a:r>
            <a:r>
              <a:rPr lang="en-GB" b="1" dirty="0"/>
              <a:t>persons killed or injured</a:t>
            </a:r>
            <a:r>
              <a:rPr lang="en-GB" dirty="0"/>
              <a:t> involved in these accidents</a:t>
            </a:r>
          </a:p>
        </p:txBody>
      </p:sp>
      <p:sp>
        <p:nvSpPr>
          <p:cNvPr id="8"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11</a:t>
            </a:fld>
            <a:endParaRPr lang="en-GB" sz="1600" i="1" dirty="0">
              <a:solidFill>
                <a:schemeClr val="bg1"/>
              </a:solidFill>
            </a:endParaRPr>
          </a:p>
        </p:txBody>
      </p:sp>
    </p:spTree>
    <p:extLst>
      <p:ext uri="{BB962C8B-B14F-4D97-AF65-F5344CB8AC3E}">
        <p14:creationId xmlns:p14="http://schemas.microsoft.com/office/powerpoint/2010/main" val="211044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표 18"/>
          <p:cNvGraphicFramePr>
            <a:graphicFrameLocks noGrp="1"/>
          </p:cNvGraphicFramePr>
          <p:nvPr/>
        </p:nvGraphicFramePr>
        <p:xfrm>
          <a:off x="6276973" y="4629360"/>
          <a:ext cx="5426616" cy="1454824"/>
        </p:xfrm>
        <a:graphic>
          <a:graphicData uri="http://schemas.openxmlformats.org/drawingml/2006/table">
            <a:tbl>
              <a:tblPr>
                <a:tableStyleId>{1FECB4D8-DB02-4DC6-A0A2-4F2EBAE1DC90}</a:tableStyleId>
              </a:tblPr>
              <a:tblGrid>
                <a:gridCol w="904436">
                  <a:extLst>
                    <a:ext uri="{9D8B030D-6E8A-4147-A177-3AD203B41FA5}">
                      <a16:colId xmlns:a16="http://schemas.microsoft.com/office/drawing/2014/main" val="4116094114"/>
                    </a:ext>
                  </a:extLst>
                </a:gridCol>
                <a:gridCol w="904436">
                  <a:extLst>
                    <a:ext uri="{9D8B030D-6E8A-4147-A177-3AD203B41FA5}">
                      <a16:colId xmlns:a16="http://schemas.microsoft.com/office/drawing/2014/main" val="2426621839"/>
                    </a:ext>
                  </a:extLst>
                </a:gridCol>
                <a:gridCol w="904436">
                  <a:extLst>
                    <a:ext uri="{9D8B030D-6E8A-4147-A177-3AD203B41FA5}">
                      <a16:colId xmlns:a16="http://schemas.microsoft.com/office/drawing/2014/main" val="3779123003"/>
                    </a:ext>
                  </a:extLst>
                </a:gridCol>
                <a:gridCol w="904436">
                  <a:extLst>
                    <a:ext uri="{9D8B030D-6E8A-4147-A177-3AD203B41FA5}">
                      <a16:colId xmlns:a16="http://schemas.microsoft.com/office/drawing/2014/main" val="154562349"/>
                    </a:ext>
                  </a:extLst>
                </a:gridCol>
                <a:gridCol w="904436">
                  <a:extLst>
                    <a:ext uri="{9D8B030D-6E8A-4147-A177-3AD203B41FA5}">
                      <a16:colId xmlns:a16="http://schemas.microsoft.com/office/drawing/2014/main" val="1233583319"/>
                    </a:ext>
                  </a:extLst>
                </a:gridCol>
                <a:gridCol w="904436">
                  <a:extLst>
                    <a:ext uri="{9D8B030D-6E8A-4147-A177-3AD203B41FA5}">
                      <a16:colId xmlns:a16="http://schemas.microsoft.com/office/drawing/2014/main" val="2087909720"/>
                    </a:ext>
                  </a:extLst>
                </a:gridCol>
              </a:tblGrid>
              <a:tr h="181853">
                <a:tc rowSpan="2">
                  <a:txBody>
                    <a:bodyPr/>
                    <a:lstStyle/>
                    <a:p>
                      <a:pPr algn="ctr" fontAlgn="ctr"/>
                      <a:r>
                        <a:rPr kumimoji="0" lang="en-US" altLang="ko-KR" sz="900" b="0" i="0" u="none" strike="noStrike" kern="1200" cap="none" spc="0" normalizeH="0" baseline="0" noProof="0" dirty="0">
                          <a:ln>
                            <a:noFill/>
                          </a:ln>
                          <a:solidFill>
                            <a:prstClr val="black"/>
                          </a:solidFill>
                          <a:effectLst/>
                          <a:uLnTx/>
                          <a:uFillTx/>
                          <a:latin typeface="+mn-lt"/>
                          <a:ea typeface="+mn-ea"/>
                          <a:cs typeface="+mn-cs"/>
                        </a:rPr>
                        <a:t>                  Number</a:t>
                      </a:r>
                      <a:endParaRPr lang="en-US" altLang="ko-KR" sz="900" u="none" strike="noStrike" dirty="0">
                        <a:effectLst/>
                      </a:endParaRPr>
                    </a:p>
                    <a:p>
                      <a:pPr marL="85725" indent="0" algn="l" fontAlgn="ctr"/>
                      <a:r>
                        <a:rPr lang="en-US" altLang="ko-KR" sz="900" u="none" strike="noStrike" dirty="0">
                          <a:effectLst/>
                        </a:rPr>
                        <a:t>Year</a:t>
                      </a:r>
                      <a:r>
                        <a:rPr lang="ko-KR" altLang="en-US" sz="900" u="none" strike="noStrike" dirty="0">
                          <a:effectLst/>
                        </a:rPr>
                        <a:t>　　</a:t>
                      </a:r>
                      <a:endParaRPr lang="ko-KR" altLang="en-US" sz="900" b="1" i="0" u="none" strike="noStrike" dirty="0">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ap="flat" cmpd="sng" algn="ctr">
                      <a:solidFill>
                        <a:schemeClr val="tx1">
                          <a:lumMod val="50000"/>
                          <a:lumOff val="50000"/>
                        </a:schemeClr>
                      </a:solidFill>
                      <a:prstDash val="solid"/>
                      <a:round/>
                      <a:headEnd type="none" w="med" len="med"/>
                      <a:tailEnd type="none" w="med" len="med"/>
                    </a:lnTlToBr>
                  </a:tcPr>
                </a:tc>
                <a:tc gridSpan="5">
                  <a:txBody>
                    <a:bodyPr/>
                    <a:lstStyle/>
                    <a:p>
                      <a:pPr algn="ctr" fontAlgn="ctr"/>
                      <a:r>
                        <a:rPr lang="en-US" sz="900" u="none" strike="noStrike">
                          <a:effectLst/>
                        </a:rPr>
                        <a:t>Number of Casualties</a:t>
                      </a:r>
                      <a:endParaRPr lang="en-US" sz="900" b="1" i="0" u="none" strike="noStrike">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442288329"/>
                  </a:ext>
                </a:extLst>
              </a:tr>
              <a:tr h="181853">
                <a:tc vMerge="1">
                  <a:txBody>
                    <a:bodyPr/>
                    <a:lstStyle/>
                    <a:p>
                      <a:pPr latinLnBrk="1"/>
                      <a:endParaRPr lang="ko-KR" altLang="en-US"/>
                    </a:p>
                  </a:txBody>
                  <a:tcPr/>
                </a:tc>
                <a:tc>
                  <a:txBody>
                    <a:bodyPr/>
                    <a:lstStyle/>
                    <a:p>
                      <a:pPr algn="ctr" fontAlgn="ctr"/>
                      <a:r>
                        <a:rPr lang="en-US" sz="900" u="none" strike="noStrike">
                          <a:effectLst/>
                        </a:rPr>
                        <a:t>Total</a:t>
                      </a:r>
                      <a:endParaRPr lang="en-US" sz="900" b="1" i="0" u="none" strike="noStrike">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u="none" strike="noStrike">
                          <a:effectLst/>
                        </a:rPr>
                        <a:t>Fatalities</a:t>
                      </a:r>
                      <a:endParaRPr lang="en-US" sz="900" b="1" i="0" u="none" strike="noStrike">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u="none" strike="noStrike">
                          <a:effectLst/>
                        </a:rPr>
                        <a:t>Seriously Injured</a:t>
                      </a:r>
                      <a:endParaRPr lang="en-US" sz="900" b="1" i="0" u="none" strike="noStrike">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u="none" strike="noStrike">
                          <a:effectLst/>
                        </a:rPr>
                        <a:t>Slightly Injured</a:t>
                      </a:r>
                      <a:endParaRPr lang="en-US" sz="900" b="1" i="0" u="none" strike="noStrike">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u="none" strike="noStrike" dirty="0">
                          <a:effectLst/>
                        </a:rPr>
                        <a:t>Other Injured</a:t>
                      </a:r>
                      <a:endParaRPr lang="en-US" sz="900" b="1" i="0" u="none" strike="noStrike" dirty="0">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46637369"/>
                  </a:ext>
                </a:extLst>
              </a:tr>
              <a:tr h="181853">
                <a:tc>
                  <a:txBody>
                    <a:bodyPr/>
                    <a:lstStyle/>
                    <a:p>
                      <a:pPr algn="ctr" fontAlgn="ctr"/>
                      <a:r>
                        <a:rPr lang="en-US" altLang="ko-KR" sz="900" u="none" strike="noStrike" dirty="0">
                          <a:effectLst/>
                        </a:rPr>
                        <a:t>2023</a:t>
                      </a:r>
                      <a:endParaRPr lang="en-US" altLang="ko-KR" sz="900" b="0" i="0" u="none" strike="noStrike" dirty="0">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250,172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1,962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44,506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189,649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14,055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69763139"/>
                  </a:ext>
                </a:extLst>
              </a:tr>
              <a:tr h="181853">
                <a:tc>
                  <a:txBody>
                    <a:bodyPr/>
                    <a:lstStyle/>
                    <a:p>
                      <a:pPr algn="ctr" fontAlgn="ctr"/>
                      <a:r>
                        <a:rPr lang="en-US" altLang="ko-KR" sz="900" u="none" strike="noStrike">
                          <a:effectLst/>
                        </a:rPr>
                        <a:t>2022</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245,548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2,011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42,654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188,457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12,426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2687167"/>
                  </a:ext>
                </a:extLst>
              </a:tr>
              <a:tr h="181853">
                <a:tc>
                  <a:txBody>
                    <a:bodyPr/>
                    <a:lstStyle/>
                    <a:p>
                      <a:pPr algn="ctr" fontAlgn="ctr"/>
                      <a:r>
                        <a:rPr lang="en-US" altLang="ko-KR" sz="900" u="none" strike="noStrike">
                          <a:effectLst/>
                        </a:rPr>
                        <a:t>2021</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252,315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2,220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46,256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192,969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10,870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301209"/>
                  </a:ext>
                </a:extLst>
              </a:tr>
              <a:tr h="181853">
                <a:tc>
                  <a:txBody>
                    <a:bodyPr/>
                    <a:lstStyle/>
                    <a:p>
                      <a:pPr algn="ctr" fontAlgn="ctr"/>
                      <a:r>
                        <a:rPr lang="en-US" altLang="ko-KR" sz="900" u="none" strike="noStrike">
                          <a:effectLst/>
                        </a:rPr>
                        <a:t>2020</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266,300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2,334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50,650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200,117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13,199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08435943"/>
                  </a:ext>
                </a:extLst>
              </a:tr>
              <a:tr h="181853">
                <a:tc>
                  <a:txBody>
                    <a:bodyPr/>
                    <a:lstStyle/>
                    <a:p>
                      <a:pPr algn="ctr" fontAlgn="ctr"/>
                      <a:r>
                        <a:rPr lang="en-US" altLang="ko-KR" sz="900" u="none" strike="noStrike">
                          <a:effectLst/>
                        </a:rPr>
                        <a:t>2019</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302,547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2,620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62,303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220,561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mn-lt"/>
                          <a:ea typeface="맑은 고딕" panose="020B0503020000020004" pitchFamily="50" charset="-127"/>
                        </a:rPr>
                        <a:t>17,063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63184822"/>
                  </a:ext>
                </a:extLst>
              </a:tr>
              <a:tr h="181853">
                <a:tc>
                  <a:txBody>
                    <a:bodyPr/>
                    <a:lstStyle/>
                    <a:p>
                      <a:pPr algn="ctr" fontAlgn="ctr"/>
                      <a:r>
                        <a:rPr lang="en-US" sz="900" u="none" strike="noStrike" dirty="0">
                          <a:effectLst/>
                        </a:rPr>
                        <a:t>Average</a:t>
                      </a:r>
                      <a:endParaRPr lang="en-US" sz="900" b="0" i="0" u="none" strike="noStrike" dirty="0">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000000"/>
                          </a:solidFill>
                          <a:effectLst/>
                          <a:latin typeface="Calibri" panose="020F0502020204030204" pitchFamily="34" charset="0"/>
                          <a:ea typeface="굴림" panose="020B0600000101010101" pitchFamily="50" charset="-127"/>
                        </a:rPr>
                        <a:t>263,376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000000"/>
                          </a:solidFill>
                          <a:effectLst/>
                          <a:latin typeface="Calibri" panose="020F0502020204030204" pitchFamily="34" charset="0"/>
                          <a:ea typeface="굴림" panose="020B0600000101010101" pitchFamily="50" charset="-127"/>
                        </a:rPr>
                        <a:t>2,229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000000"/>
                          </a:solidFill>
                          <a:effectLst/>
                          <a:latin typeface="Calibri" panose="020F0502020204030204" pitchFamily="34" charset="0"/>
                          <a:ea typeface="굴림" panose="020B0600000101010101" pitchFamily="50" charset="-127"/>
                        </a:rPr>
                        <a:t>49,274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000000"/>
                          </a:solidFill>
                          <a:effectLst/>
                          <a:latin typeface="Calibri" panose="020F0502020204030204" pitchFamily="34" charset="0"/>
                          <a:ea typeface="굴림" panose="020B0600000101010101" pitchFamily="50" charset="-127"/>
                        </a:rPr>
                        <a:t>198,351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000000"/>
                          </a:solidFill>
                          <a:effectLst/>
                          <a:latin typeface="Calibri" panose="020F0502020204030204" pitchFamily="34" charset="0"/>
                          <a:ea typeface="굴림" panose="020B0600000101010101" pitchFamily="50" charset="-127"/>
                        </a:rPr>
                        <a:t>13,523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24576933"/>
                  </a:ext>
                </a:extLst>
              </a:tr>
            </a:tbl>
          </a:graphicData>
        </a:graphic>
      </p:graphicFrame>
      <p:graphicFrame>
        <p:nvGraphicFramePr>
          <p:cNvPr id="20" name="표 19"/>
          <p:cNvGraphicFramePr>
            <a:graphicFrameLocks noGrp="1"/>
          </p:cNvGraphicFramePr>
          <p:nvPr/>
        </p:nvGraphicFramePr>
        <p:xfrm>
          <a:off x="419098" y="4629360"/>
          <a:ext cx="5426616" cy="1454824"/>
        </p:xfrm>
        <a:graphic>
          <a:graphicData uri="http://schemas.openxmlformats.org/drawingml/2006/table">
            <a:tbl>
              <a:tblPr>
                <a:tableStyleId>{1FECB4D8-DB02-4DC6-A0A2-4F2EBAE1DC90}</a:tableStyleId>
              </a:tblPr>
              <a:tblGrid>
                <a:gridCol w="904436">
                  <a:extLst>
                    <a:ext uri="{9D8B030D-6E8A-4147-A177-3AD203B41FA5}">
                      <a16:colId xmlns:a16="http://schemas.microsoft.com/office/drawing/2014/main" val="4116094114"/>
                    </a:ext>
                  </a:extLst>
                </a:gridCol>
                <a:gridCol w="904436">
                  <a:extLst>
                    <a:ext uri="{9D8B030D-6E8A-4147-A177-3AD203B41FA5}">
                      <a16:colId xmlns:a16="http://schemas.microsoft.com/office/drawing/2014/main" val="2426621839"/>
                    </a:ext>
                  </a:extLst>
                </a:gridCol>
                <a:gridCol w="904436">
                  <a:extLst>
                    <a:ext uri="{9D8B030D-6E8A-4147-A177-3AD203B41FA5}">
                      <a16:colId xmlns:a16="http://schemas.microsoft.com/office/drawing/2014/main" val="3779123003"/>
                    </a:ext>
                  </a:extLst>
                </a:gridCol>
                <a:gridCol w="904436">
                  <a:extLst>
                    <a:ext uri="{9D8B030D-6E8A-4147-A177-3AD203B41FA5}">
                      <a16:colId xmlns:a16="http://schemas.microsoft.com/office/drawing/2014/main" val="154562349"/>
                    </a:ext>
                  </a:extLst>
                </a:gridCol>
                <a:gridCol w="904436">
                  <a:extLst>
                    <a:ext uri="{9D8B030D-6E8A-4147-A177-3AD203B41FA5}">
                      <a16:colId xmlns:a16="http://schemas.microsoft.com/office/drawing/2014/main" val="1233583319"/>
                    </a:ext>
                  </a:extLst>
                </a:gridCol>
                <a:gridCol w="904436">
                  <a:extLst>
                    <a:ext uri="{9D8B030D-6E8A-4147-A177-3AD203B41FA5}">
                      <a16:colId xmlns:a16="http://schemas.microsoft.com/office/drawing/2014/main" val="2087909720"/>
                    </a:ext>
                  </a:extLst>
                </a:gridCol>
              </a:tblGrid>
              <a:tr h="181853">
                <a:tc rowSpan="2">
                  <a:txBody>
                    <a:bodyPr/>
                    <a:lstStyle/>
                    <a:p>
                      <a:pPr algn="ctr" fontAlgn="ctr"/>
                      <a:r>
                        <a:rPr lang="en-US" altLang="ko-KR" sz="900" u="none" strike="noStrike" dirty="0">
                          <a:effectLst/>
                        </a:rPr>
                        <a:t>                Number</a:t>
                      </a:r>
                    </a:p>
                    <a:p>
                      <a:pPr marL="85725" indent="0" algn="l" fontAlgn="ctr"/>
                      <a:r>
                        <a:rPr lang="en-US" altLang="ko-KR" sz="900" u="none" strike="noStrike" dirty="0">
                          <a:effectLst/>
                        </a:rPr>
                        <a:t>Year</a:t>
                      </a:r>
                      <a:r>
                        <a:rPr lang="ko-KR" altLang="en-US" sz="900" u="none" strike="noStrike" dirty="0">
                          <a:effectLst/>
                        </a:rPr>
                        <a:t>　</a:t>
                      </a:r>
                      <a:endParaRPr lang="ko-KR" altLang="en-US" sz="900" b="1" i="0" u="none" strike="noStrike" dirty="0">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ap="flat" cmpd="sng" algn="ctr">
                      <a:solidFill>
                        <a:schemeClr val="tx1">
                          <a:lumMod val="50000"/>
                          <a:lumOff val="50000"/>
                        </a:schemeClr>
                      </a:solidFill>
                      <a:prstDash val="solid"/>
                      <a:round/>
                      <a:headEnd type="none" w="med" len="med"/>
                      <a:tailEnd type="none" w="med" len="med"/>
                    </a:lnTlToBr>
                  </a:tcPr>
                </a:tc>
                <a:tc gridSpan="5">
                  <a:txBody>
                    <a:bodyPr/>
                    <a:lstStyle/>
                    <a:p>
                      <a:pPr algn="ctr" fontAlgn="ctr"/>
                      <a:r>
                        <a:rPr lang="en-US" sz="900" b="0" i="0" u="none" strike="noStrike" dirty="0">
                          <a:solidFill>
                            <a:srgbClr val="333333"/>
                          </a:solidFill>
                          <a:effectLst/>
                          <a:latin typeface="Calibri" panose="020F0502020204030204" pitchFamily="34" charset="0"/>
                          <a:ea typeface="맑은 고딕" panose="020B0503020000020004" pitchFamily="50" charset="-127"/>
                        </a:rPr>
                        <a:t>Number of Traffic Accidents with</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442288329"/>
                  </a:ext>
                </a:extLst>
              </a:tr>
              <a:tr h="181853">
                <a:tc vMerge="1">
                  <a:txBody>
                    <a:bodyPr/>
                    <a:lstStyle/>
                    <a:p>
                      <a:pPr latinLnBrk="1"/>
                      <a:endParaRPr lang="ko-KR" altLang="en-US"/>
                    </a:p>
                  </a:txBody>
                  <a:tcPr/>
                </a:tc>
                <a:tc>
                  <a:txBody>
                    <a:bodyPr/>
                    <a:lstStyle/>
                    <a:p>
                      <a:pPr algn="ctr" fontAlgn="ctr"/>
                      <a:r>
                        <a:rPr lang="en-US" sz="900" b="0" i="0" u="none" strike="noStrike" dirty="0">
                          <a:solidFill>
                            <a:srgbClr val="333333"/>
                          </a:solidFill>
                          <a:effectLst/>
                          <a:latin typeface="Calibri" panose="020F0502020204030204" pitchFamily="34" charset="0"/>
                          <a:ea typeface="맑은 고딕" panose="020B0503020000020004" pitchFamily="50" charset="-127"/>
                        </a:rPr>
                        <a:t>Total</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b="0" i="0" u="none" strike="noStrike">
                          <a:solidFill>
                            <a:srgbClr val="333333"/>
                          </a:solidFill>
                          <a:effectLst/>
                          <a:latin typeface="Calibri" panose="020F0502020204030204" pitchFamily="34" charset="0"/>
                          <a:ea typeface="맑은 고딕" panose="020B0503020000020004" pitchFamily="50" charset="-127"/>
                        </a:rPr>
                        <a:t>Fatalities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b="0" i="0" u="none" strike="noStrike">
                          <a:solidFill>
                            <a:srgbClr val="333333"/>
                          </a:solidFill>
                          <a:effectLst/>
                          <a:latin typeface="Calibri" panose="020F0502020204030204" pitchFamily="34" charset="0"/>
                          <a:ea typeface="맑은 고딕" panose="020B0503020000020004" pitchFamily="50" charset="-127"/>
                        </a:rPr>
                        <a:t>Seriously Injured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b="0" i="0" u="none" strike="noStrike">
                          <a:solidFill>
                            <a:srgbClr val="333333"/>
                          </a:solidFill>
                          <a:effectLst/>
                          <a:latin typeface="Calibri" panose="020F0502020204030204" pitchFamily="34" charset="0"/>
                          <a:ea typeface="맑은 고딕" panose="020B0503020000020004" pitchFamily="50" charset="-127"/>
                        </a:rPr>
                        <a:t>Slightly Injured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b="0" i="0" u="none" strike="noStrike" dirty="0">
                          <a:solidFill>
                            <a:srgbClr val="333333"/>
                          </a:solidFill>
                          <a:effectLst/>
                          <a:latin typeface="Calibri" panose="020F0502020204030204" pitchFamily="34" charset="0"/>
                          <a:ea typeface="맑은 고딕" panose="020B0503020000020004" pitchFamily="50" charset="-127"/>
                        </a:rPr>
                        <a:t>Other Injured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46637369"/>
                  </a:ext>
                </a:extLst>
              </a:tr>
              <a:tr h="181853">
                <a:tc>
                  <a:txBody>
                    <a:bodyPr/>
                    <a:lstStyle/>
                    <a:p>
                      <a:pPr algn="ctr" fontAlgn="ctr"/>
                      <a:r>
                        <a:rPr lang="en-US" altLang="ko-KR" sz="900" u="none" strike="noStrike" dirty="0">
                          <a:effectLst/>
                        </a:rPr>
                        <a:t>2023</a:t>
                      </a:r>
                      <a:endParaRPr lang="en-US" altLang="ko-KR" sz="900" b="0" i="0" u="none" strike="noStrike" dirty="0">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169,359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1,889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39,191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121,677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6,602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69763139"/>
                  </a:ext>
                </a:extLst>
              </a:tr>
              <a:tr h="181853">
                <a:tc>
                  <a:txBody>
                    <a:bodyPr/>
                    <a:lstStyle/>
                    <a:p>
                      <a:pPr algn="ctr" fontAlgn="ctr"/>
                      <a:r>
                        <a:rPr lang="en-US" altLang="ko-KR" sz="900" u="none" strike="noStrike">
                          <a:effectLst/>
                        </a:rPr>
                        <a:t>2022</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165,754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1,943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37,863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120,257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5,691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2687167"/>
                  </a:ext>
                </a:extLst>
              </a:tr>
              <a:tr h="181853">
                <a:tc>
                  <a:txBody>
                    <a:bodyPr/>
                    <a:lstStyle/>
                    <a:p>
                      <a:pPr algn="ctr" fontAlgn="ctr"/>
                      <a:r>
                        <a:rPr lang="en-US" altLang="ko-KR" sz="900" u="none" strike="noStrike">
                          <a:effectLst/>
                        </a:rPr>
                        <a:t>2021</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169,672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2,130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40,679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122,144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4,719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301209"/>
                  </a:ext>
                </a:extLst>
              </a:tr>
              <a:tr h="181853">
                <a:tc>
                  <a:txBody>
                    <a:bodyPr/>
                    <a:lstStyle/>
                    <a:p>
                      <a:pPr algn="ctr" fontAlgn="ctr"/>
                      <a:r>
                        <a:rPr lang="en-US" altLang="ko-KR" sz="900" u="none" strike="noStrike">
                          <a:effectLst/>
                        </a:rPr>
                        <a:t>2020</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175,581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2,246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44,277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123,378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5,680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08435943"/>
                  </a:ext>
                </a:extLst>
              </a:tr>
              <a:tr h="181853">
                <a:tc>
                  <a:txBody>
                    <a:bodyPr/>
                    <a:lstStyle/>
                    <a:p>
                      <a:pPr algn="ctr" fontAlgn="ctr"/>
                      <a:r>
                        <a:rPr lang="en-US" altLang="ko-KR" sz="900" u="none" strike="noStrike" dirty="0">
                          <a:effectLst/>
                        </a:rPr>
                        <a:t>2019</a:t>
                      </a:r>
                      <a:endParaRPr lang="en-US" altLang="ko-KR" sz="900" b="0" i="0" u="none" strike="noStrike" dirty="0">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195,597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2,516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53,755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132,430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31393F"/>
                          </a:solidFill>
                          <a:effectLst/>
                          <a:latin typeface="Calibri" panose="020F0502020204030204" pitchFamily="34" charset="0"/>
                          <a:ea typeface="맑은 고딕" panose="020B0503020000020004" pitchFamily="50" charset="-127"/>
                        </a:rPr>
                        <a:t>6,896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63184822"/>
                  </a:ext>
                </a:extLst>
              </a:tr>
              <a:tr h="181853">
                <a:tc>
                  <a:txBody>
                    <a:bodyPr/>
                    <a:lstStyle/>
                    <a:p>
                      <a:pPr algn="ctr" fontAlgn="ctr"/>
                      <a:r>
                        <a:rPr lang="en-US" sz="900" u="none" strike="noStrike">
                          <a:effectLst/>
                        </a:rPr>
                        <a:t>Average</a:t>
                      </a:r>
                      <a:endParaRPr lang="en-US"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000000"/>
                          </a:solidFill>
                          <a:effectLst/>
                          <a:latin typeface="Calibri" panose="020F0502020204030204" pitchFamily="34" charset="0"/>
                          <a:ea typeface="굴림" panose="020B0600000101010101" pitchFamily="50" charset="-127"/>
                        </a:rPr>
                        <a:t>175,193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000000"/>
                          </a:solidFill>
                          <a:effectLst/>
                          <a:latin typeface="Calibri" panose="020F0502020204030204" pitchFamily="34" charset="0"/>
                          <a:ea typeface="굴림" panose="020B0600000101010101" pitchFamily="50" charset="-127"/>
                        </a:rPr>
                        <a:t>2,145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000000"/>
                          </a:solidFill>
                          <a:effectLst/>
                          <a:latin typeface="Calibri" panose="020F0502020204030204" pitchFamily="34" charset="0"/>
                          <a:ea typeface="굴림" panose="020B0600000101010101" pitchFamily="50" charset="-127"/>
                        </a:rPr>
                        <a:t>43,153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000000"/>
                          </a:solidFill>
                          <a:effectLst/>
                          <a:latin typeface="Calibri" panose="020F0502020204030204" pitchFamily="34" charset="0"/>
                          <a:ea typeface="굴림" panose="020B0600000101010101" pitchFamily="50" charset="-127"/>
                        </a:rPr>
                        <a:t>123,977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000000"/>
                          </a:solidFill>
                          <a:effectLst/>
                          <a:latin typeface="Calibri" panose="020F0502020204030204" pitchFamily="34" charset="0"/>
                          <a:ea typeface="굴림" panose="020B0600000101010101" pitchFamily="50" charset="-127"/>
                        </a:rPr>
                        <a:t>5,918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24576933"/>
                  </a:ext>
                </a:extLst>
              </a:tr>
            </a:tbl>
          </a:graphicData>
        </a:graphic>
      </p:graphicFrame>
      <p:sp>
        <p:nvSpPr>
          <p:cNvPr id="25" name="TextBox 24"/>
          <p:cNvSpPr txBox="1"/>
          <p:nvPr/>
        </p:nvSpPr>
        <p:spPr>
          <a:xfrm>
            <a:off x="4908486" y="4419480"/>
            <a:ext cx="923715" cy="230832"/>
          </a:xfrm>
          <a:prstGeom prst="rect">
            <a:avLst/>
          </a:prstGeom>
          <a:noFill/>
        </p:spPr>
        <p:txBody>
          <a:bodyPr wrap="square" rtlCol="0">
            <a:spAutoFit/>
          </a:bodyPr>
          <a:lstStyle/>
          <a:p>
            <a:pPr algn="r"/>
            <a:r>
              <a:rPr lang="en-US" altLang="ko-KR" sz="900" dirty="0"/>
              <a:t>Unit : Accidents</a:t>
            </a:r>
            <a:endParaRPr lang="ko-KR" altLang="en-US" sz="900" dirty="0"/>
          </a:p>
        </p:txBody>
      </p:sp>
      <p:sp>
        <p:nvSpPr>
          <p:cNvPr id="26" name="TextBox 25"/>
          <p:cNvSpPr txBox="1"/>
          <p:nvPr/>
        </p:nvSpPr>
        <p:spPr>
          <a:xfrm>
            <a:off x="10826019" y="4419480"/>
            <a:ext cx="866558" cy="230832"/>
          </a:xfrm>
          <a:prstGeom prst="rect">
            <a:avLst/>
          </a:prstGeom>
          <a:noFill/>
        </p:spPr>
        <p:txBody>
          <a:bodyPr wrap="square" rtlCol="0">
            <a:spAutoFit/>
          </a:bodyPr>
          <a:lstStyle/>
          <a:p>
            <a:pPr algn="r"/>
            <a:r>
              <a:rPr lang="en-US" altLang="ko-KR" sz="900" dirty="0"/>
              <a:t>Unit : Persons</a:t>
            </a:r>
            <a:endParaRPr lang="ko-KR" altLang="en-US" sz="900" dirty="0"/>
          </a:p>
        </p:txBody>
      </p:sp>
      <p:sp>
        <p:nvSpPr>
          <p:cNvPr id="28" name="TextBox 27"/>
          <p:cNvSpPr txBox="1"/>
          <p:nvPr/>
        </p:nvSpPr>
        <p:spPr>
          <a:xfrm>
            <a:off x="2087013" y="650986"/>
            <a:ext cx="4352925" cy="230832"/>
          </a:xfrm>
          <a:prstGeom prst="rect">
            <a:avLst/>
          </a:prstGeom>
          <a:noFill/>
        </p:spPr>
        <p:txBody>
          <a:bodyPr wrap="square" rtlCol="0">
            <a:spAutoFit/>
          </a:bodyPr>
          <a:lstStyle/>
          <a:p>
            <a:r>
              <a:rPr lang="en-US" altLang="ko-KR" sz="900" b="1" dirty="0"/>
              <a:t>Source : TMACS (Traffic Safety Information Management Complex System in Korea)</a:t>
            </a:r>
            <a:endParaRPr lang="ko-KR" altLang="en-US" sz="900" b="1" dirty="0"/>
          </a:p>
        </p:txBody>
      </p:sp>
      <p:sp>
        <p:nvSpPr>
          <p:cNvPr id="30" name="TextBox 29"/>
          <p:cNvSpPr txBox="1"/>
          <p:nvPr/>
        </p:nvSpPr>
        <p:spPr>
          <a:xfrm>
            <a:off x="10826019" y="1352881"/>
            <a:ext cx="866558" cy="230832"/>
          </a:xfrm>
          <a:prstGeom prst="rect">
            <a:avLst/>
          </a:prstGeom>
          <a:noFill/>
        </p:spPr>
        <p:txBody>
          <a:bodyPr wrap="square" rtlCol="0">
            <a:spAutoFit/>
          </a:bodyPr>
          <a:lstStyle/>
          <a:p>
            <a:pPr algn="r"/>
            <a:r>
              <a:rPr lang="en-US" altLang="ko-KR" sz="900" dirty="0"/>
              <a:t>Unit : Persons</a:t>
            </a:r>
            <a:endParaRPr lang="ko-KR" altLang="en-US" sz="900" dirty="0"/>
          </a:p>
        </p:txBody>
      </p:sp>
      <p:sp>
        <p:nvSpPr>
          <p:cNvPr id="31" name="CasellaDiTesto 1">
            <a:extLst>
              <a:ext uri="{FF2B5EF4-FFF2-40B4-BE49-F238E27FC236}">
                <a16:creationId xmlns:a16="http://schemas.microsoft.com/office/drawing/2014/main" id="{C3C86410-30F6-4618-A6D8-3596C63DDE97}"/>
              </a:ext>
            </a:extLst>
          </p:cNvPr>
          <p:cNvSpPr txBox="1"/>
          <p:nvPr/>
        </p:nvSpPr>
        <p:spPr>
          <a:xfrm>
            <a:off x="2087013" y="110456"/>
            <a:ext cx="9071458" cy="584775"/>
          </a:xfrm>
          <a:prstGeom prst="rect">
            <a:avLst/>
          </a:prstGeom>
          <a:noFill/>
        </p:spPr>
        <p:txBody>
          <a:bodyPr wrap="square" rtlCol="0">
            <a:spAutoFit/>
          </a:bodyPr>
          <a:lstStyle/>
          <a:p>
            <a:r>
              <a:rPr lang="en-GB" sz="3200" dirty="0"/>
              <a:t>Traffic Accidents Statistics in Korea</a:t>
            </a:r>
          </a:p>
        </p:txBody>
      </p:sp>
      <p:sp>
        <p:nvSpPr>
          <p:cNvPr id="33" name="TextBox 32"/>
          <p:cNvSpPr txBox="1"/>
          <p:nvPr/>
        </p:nvSpPr>
        <p:spPr>
          <a:xfrm>
            <a:off x="3686783" y="6131991"/>
            <a:ext cx="8035857" cy="230832"/>
          </a:xfrm>
          <a:prstGeom prst="rect">
            <a:avLst/>
          </a:prstGeom>
          <a:noFill/>
        </p:spPr>
        <p:txBody>
          <a:bodyPr wrap="square" rtlCol="0">
            <a:spAutoFit/>
          </a:bodyPr>
          <a:lstStyle/>
          <a:p>
            <a:pPr algn="r"/>
            <a:r>
              <a:rPr lang="en-US" altLang="ko-KR" sz="900" b="1" dirty="0"/>
              <a:t>Source : TMACS (Traffic Safety Information Management Complex System, </a:t>
            </a:r>
            <a:r>
              <a:rPr lang="en-US" altLang="ko-KR" sz="900" b="1" dirty="0">
                <a:hlinkClick r:id="rId2"/>
              </a:rPr>
              <a:t>https://tmacs.kotsa.or.kr/web/TG/TG200/TG2100S/Tg2102.jsp?mid=S1202#</a:t>
            </a:r>
            <a:r>
              <a:rPr lang="en-US" altLang="ko-KR" sz="900" b="1" dirty="0"/>
              <a:t>)</a:t>
            </a:r>
            <a:endParaRPr lang="ko-KR" altLang="en-US" sz="900" b="1" dirty="0"/>
          </a:p>
        </p:txBody>
      </p:sp>
      <p:graphicFrame>
        <p:nvGraphicFramePr>
          <p:cNvPr id="35" name="차트 34"/>
          <p:cNvGraphicFramePr>
            <a:graphicFrameLocks/>
          </p:cNvGraphicFramePr>
          <p:nvPr/>
        </p:nvGraphicFramePr>
        <p:xfrm>
          <a:off x="191589" y="1109093"/>
          <a:ext cx="5961137" cy="3333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차트 35"/>
          <p:cNvGraphicFramePr>
            <a:graphicFrameLocks/>
          </p:cNvGraphicFramePr>
          <p:nvPr/>
        </p:nvGraphicFramePr>
        <p:xfrm>
          <a:off x="6276972" y="1109093"/>
          <a:ext cx="5542495" cy="3333680"/>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Box 37"/>
          <p:cNvSpPr txBox="1"/>
          <p:nvPr/>
        </p:nvSpPr>
        <p:spPr>
          <a:xfrm>
            <a:off x="4908486" y="1323782"/>
            <a:ext cx="923715" cy="230832"/>
          </a:xfrm>
          <a:prstGeom prst="rect">
            <a:avLst/>
          </a:prstGeom>
          <a:noFill/>
        </p:spPr>
        <p:txBody>
          <a:bodyPr wrap="square" rtlCol="0">
            <a:spAutoFit/>
          </a:bodyPr>
          <a:lstStyle/>
          <a:p>
            <a:pPr algn="r"/>
            <a:r>
              <a:rPr lang="en-US" altLang="ko-KR" sz="900" dirty="0"/>
              <a:t>Unit : Accidents</a:t>
            </a:r>
            <a:endParaRPr lang="ko-KR" altLang="en-US" sz="900" dirty="0"/>
          </a:p>
        </p:txBody>
      </p:sp>
      <p:sp>
        <p:nvSpPr>
          <p:cNvPr id="39" name="TextBox 38"/>
          <p:cNvSpPr txBox="1"/>
          <p:nvPr/>
        </p:nvSpPr>
        <p:spPr>
          <a:xfrm>
            <a:off x="4775307" y="1677006"/>
            <a:ext cx="833883" cy="230832"/>
          </a:xfrm>
          <a:prstGeom prst="rect">
            <a:avLst/>
          </a:prstGeom>
          <a:noFill/>
        </p:spPr>
        <p:txBody>
          <a:bodyPr wrap="none" rtlCol="0">
            <a:spAutoFit/>
          </a:bodyPr>
          <a:lstStyle/>
          <a:p>
            <a:r>
              <a:rPr lang="en-US" altLang="ko-KR" sz="900" b="1" dirty="0"/>
              <a:t>Total 195,597</a:t>
            </a:r>
            <a:endParaRPr lang="ko-KR" altLang="en-US" sz="900" b="1" dirty="0"/>
          </a:p>
        </p:txBody>
      </p:sp>
      <p:sp>
        <p:nvSpPr>
          <p:cNvPr id="40" name="TextBox 39"/>
          <p:cNvSpPr txBox="1"/>
          <p:nvPr/>
        </p:nvSpPr>
        <p:spPr>
          <a:xfrm>
            <a:off x="4358366" y="2094425"/>
            <a:ext cx="833883" cy="230832"/>
          </a:xfrm>
          <a:prstGeom prst="rect">
            <a:avLst/>
          </a:prstGeom>
          <a:noFill/>
        </p:spPr>
        <p:txBody>
          <a:bodyPr wrap="none" rtlCol="0">
            <a:spAutoFit/>
          </a:bodyPr>
          <a:lstStyle/>
          <a:p>
            <a:r>
              <a:rPr lang="en-US" altLang="ko-KR" sz="900" b="1" dirty="0"/>
              <a:t>Total 175,581</a:t>
            </a:r>
            <a:endParaRPr lang="ko-KR" altLang="en-US" sz="900" b="1" dirty="0"/>
          </a:p>
        </p:txBody>
      </p:sp>
      <p:sp>
        <p:nvSpPr>
          <p:cNvPr id="41" name="TextBox 40"/>
          <p:cNvSpPr txBox="1"/>
          <p:nvPr/>
        </p:nvSpPr>
        <p:spPr>
          <a:xfrm>
            <a:off x="4256765" y="2509574"/>
            <a:ext cx="833883" cy="230832"/>
          </a:xfrm>
          <a:prstGeom prst="rect">
            <a:avLst/>
          </a:prstGeom>
          <a:noFill/>
        </p:spPr>
        <p:txBody>
          <a:bodyPr wrap="none" rtlCol="0">
            <a:spAutoFit/>
          </a:bodyPr>
          <a:lstStyle/>
          <a:p>
            <a:r>
              <a:rPr lang="en-US" altLang="ko-KR" sz="900" b="1" dirty="0"/>
              <a:t>Total 169,672</a:t>
            </a:r>
            <a:endParaRPr lang="ko-KR" altLang="en-US" sz="900" b="1" dirty="0"/>
          </a:p>
        </p:txBody>
      </p:sp>
      <p:sp>
        <p:nvSpPr>
          <p:cNvPr id="42" name="TextBox 41"/>
          <p:cNvSpPr txBox="1"/>
          <p:nvPr/>
        </p:nvSpPr>
        <p:spPr>
          <a:xfrm>
            <a:off x="4108470" y="2934319"/>
            <a:ext cx="833883" cy="230832"/>
          </a:xfrm>
          <a:prstGeom prst="rect">
            <a:avLst/>
          </a:prstGeom>
          <a:noFill/>
        </p:spPr>
        <p:txBody>
          <a:bodyPr wrap="none" rtlCol="0">
            <a:spAutoFit/>
          </a:bodyPr>
          <a:lstStyle/>
          <a:p>
            <a:r>
              <a:rPr lang="en-US" altLang="ko-KR" sz="900" b="1" dirty="0"/>
              <a:t>Total 175,581</a:t>
            </a:r>
            <a:endParaRPr lang="ko-KR" altLang="en-US" sz="900" b="1" dirty="0"/>
          </a:p>
        </p:txBody>
      </p:sp>
      <p:sp>
        <p:nvSpPr>
          <p:cNvPr id="43" name="TextBox 42"/>
          <p:cNvSpPr txBox="1"/>
          <p:nvPr/>
        </p:nvSpPr>
        <p:spPr>
          <a:xfrm>
            <a:off x="4176203" y="3338256"/>
            <a:ext cx="833883" cy="230832"/>
          </a:xfrm>
          <a:prstGeom prst="rect">
            <a:avLst/>
          </a:prstGeom>
          <a:noFill/>
        </p:spPr>
        <p:txBody>
          <a:bodyPr wrap="none" rtlCol="0">
            <a:spAutoFit/>
          </a:bodyPr>
          <a:lstStyle/>
          <a:p>
            <a:r>
              <a:rPr lang="en-US" altLang="ko-KR" sz="900" b="1" dirty="0"/>
              <a:t>Total 169,359</a:t>
            </a:r>
            <a:endParaRPr lang="ko-KR" altLang="en-US" sz="900" b="1" dirty="0"/>
          </a:p>
        </p:txBody>
      </p:sp>
      <p:sp>
        <p:nvSpPr>
          <p:cNvPr id="44" name="TextBox 43"/>
          <p:cNvSpPr txBox="1"/>
          <p:nvPr/>
        </p:nvSpPr>
        <p:spPr>
          <a:xfrm>
            <a:off x="10842356" y="1677006"/>
            <a:ext cx="833883" cy="230832"/>
          </a:xfrm>
          <a:prstGeom prst="rect">
            <a:avLst/>
          </a:prstGeom>
          <a:noFill/>
        </p:spPr>
        <p:txBody>
          <a:bodyPr wrap="square" rtlCol="0">
            <a:spAutoFit/>
          </a:bodyPr>
          <a:lstStyle/>
          <a:p>
            <a:r>
              <a:rPr lang="en-US" altLang="ko-KR" sz="900" b="1" dirty="0"/>
              <a:t>Total 302,547</a:t>
            </a:r>
            <a:endParaRPr lang="ko-KR" altLang="en-US" sz="900" b="1" dirty="0"/>
          </a:p>
        </p:txBody>
      </p:sp>
      <p:sp>
        <p:nvSpPr>
          <p:cNvPr id="45" name="TextBox 44"/>
          <p:cNvSpPr txBox="1"/>
          <p:nvPr/>
        </p:nvSpPr>
        <p:spPr>
          <a:xfrm>
            <a:off x="10425414" y="2082074"/>
            <a:ext cx="833883" cy="230832"/>
          </a:xfrm>
          <a:prstGeom prst="rect">
            <a:avLst/>
          </a:prstGeom>
          <a:noFill/>
        </p:spPr>
        <p:txBody>
          <a:bodyPr wrap="square" rtlCol="0">
            <a:spAutoFit/>
          </a:bodyPr>
          <a:lstStyle/>
          <a:p>
            <a:r>
              <a:rPr lang="en-US" altLang="ko-KR" sz="900" b="1" dirty="0"/>
              <a:t>Total 266,300</a:t>
            </a:r>
            <a:endParaRPr lang="ko-KR" altLang="en-US" sz="900" b="1" dirty="0"/>
          </a:p>
        </p:txBody>
      </p:sp>
      <p:sp>
        <p:nvSpPr>
          <p:cNvPr id="46" name="TextBox 45"/>
          <p:cNvSpPr txBox="1"/>
          <p:nvPr/>
        </p:nvSpPr>
        <p:spPr>
          <a:xfrm>
            <a:off x="10301235" y="2509574"/>
            <a:ext cx="833883" cy="230832"/>
          </a:xfrm>
          <a:prstGeom prst="rect">
            <a:avLst/>
          </a:prstGeom>
          <a:noFill/>
        </p:spPr>
        <p:txBody>
          <a:bodyPr wrap="square" rtlCol="0">
            <a:spAutoFit/>
          </a:bodyPr>
          <a:lstStyle/>
          <a:p>
            <a:r>
              <a:rPr lang="en-US" altLang="ko-KR" sz="900" b="1" dirty="0"/>
              <a:t>Total 252,315</a:t>
            </a:r>
            <a:endParaRPr lang="ko-KR" altLang="en-US" sz="900" b="1" dirty="0"/>
          </a:p>
        </p:txBody>
      </p:sp>
      <p:sp>
        <p:nvSpPr>
          <p:cNvPr id="47" name="TextBox 46"/>
          <p:cNvSpPr txBox="1"/>
          <p:nvPr/>
        </p:nvSpPr>
        <p:spPr>
          <a:xfrm>
            <a:off x="10177057" y="2926993"/>
            <a:ext cx="833883" cy="230832"/>
          </a:xfrm>
          <a:prstGeom prst="rect">
            <a:avLst/>
          </a:prstGeom>
          <a:noFill/>
        </p:spPr>
        <p:txBody>
          <a:bodyPr wrap="square" rtlCol="0">
            <a:spAutoFit/>
          </a:bodyPr>
          <a:lstStyle/>
          <a:p>
            <a:r>
              <a:rPr lang="en-US" altLang="ko-KR" sz="900" b="1" dirty="0"/>
              <a:t>Total 245,548</a:t>
            </a:r>
            <a:endParaRPr lang="ko-KR" altLang="en-US" sz="900" b="1" dirty="0"/>
          </a:p>
        </p:txBody>
      </p:sp>
      <p:sp>
        <p:nvSpPr>
          <p:cNvPr id="48" name="TextBox 47"/>
          <p:cNvSpPr txBox="1"/>
          <p:nvPr/>
        </p:nvSpPr>
        <p:spPr>
          <a:xfrm>
            <a:off x="10177057" y="3338256"/>
            <a:ext cx="833883" cy="230832"/>
          </a:xfrm>
          <a:prstGeom prst="rect">
            <a:avLst/>
          </a:prstGeom>
          <a:noFill/>
        </p:spPr>
        <p:txBody>
          <a:bodyPr wrap="square" rtlCol="0">
            <a:spAutoFit/>
          </a:bodyPr>
          <a:lstStyle/>
          <a:p>
            <a:r>
              <a:rPr lang="en-US" altLang="ko-KR" sz="900" b="1" dirty="0"/>
              <a:t>Total 250,172</a:t>
            </a:r>
            <a:endParaRPr lang="ko-KR" altLang="en-US" sz="900" b="1" dirty="0"/>
          </a:p>
        </p:txBody>
      </p:sp>
      <p:sp>
        <p:nvSpPr>
          <p:cNvPr id="27"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12</a:t>
            </a:fld>
            <a:endParaRPr lang="en-GB" sz="1600" i="1" dirty="0">
              <a:solidFill>
                <a:schemeClr val="bg1"/>
              </a:solidFill>
            </a:endParaRPr>
          </a:p>
        </p:txBody>
      </p:sp>
    </p:spTree>
    <p:extLst>
      <p:ext uri="{BB962C8B-B14F-4D97-AF65-F5344CB8AC3E}">
        <p14:creationId xmlns:p14="http://schemas.microsoft.com/office/powerpoint/2010/main" val="170666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표 18"/>
          <p:cNvGraphicFramePr>
            <a:graphicFrameLocks noGrp="1"/>
          </p:cNvGraphicFramePr>
          <p:nvPr/>
        </p:nvGraphicFramePr>
        <p:xfrm>
          <a:off x="6276973" y="4629360"/>
          <a:ext cx="5426616" cy="1454824"/>
        </p:xfrm>
        <a:graphic>
          <a:graphicData uri="http://schemas.openxmlformats.org/drawingml/2006/table">
            <a:tbl>
              <a:tblPr>
                <a:tableStyleId>{1FECB4D8-DB02-4DC6-A0A2-4F2EBAE1DC90}</a:tableStyleId>
              </a:tblPr>
              <a:tblGrid>
                <a:gridCol w="904436">
                  <a:extLst>
                    <a:ext uri="{9D8B030D-6E8A-4147-A177-3AD203B41FA5}">
                      <a16:colId xmlns:a16="http://schemas.microsoft.com/office/drawing/2014/main" val="4116094114"/>
                    </a:ext>
                  </a:extLst>
                </a:gridCol>
                <a:gridCol w="904436">
                  <a:extLst>
                    <a:ext uri="{9D8B030D-6E8A-4147-A177-3AD203B41FA5}">
                      <a16:colId xmlns:a16="http://schemas.microsoft.com/office/drawing/2014/main" val="2426621839"/>
                    </a:ext>
                  </a:extLst>
                </a:gridCol>
                <a:gridCol w="904436">
                  <a:extLst>
                    <a:ext uri="{9D8B030D-6E8A-4147-A177-3AD203B41FA5}">
                      <a16:colId xmlns:a16="http://schemas.microsoft.com/office/drawing/2014/main" val="3779123003"/>
                    </a:ext>
                  </a:extLst>
                </a:gridCol>
                <a:gridCol w="904436">
                  <a:extLst>
                    <a:ext uri="{9D8B030D-6E8A-4147-A177-3AD203B41FA5}">
                      <a16:colId xmlns:a16="http://schemas.microsoft.com/office/drawing/2014/main" val="154562349"/>
                    </a:ext>
                  </a:extLst>
                </a:gridCol>
                <a:gridCol w="904436">
                  <a:extLst>
                    <a:ext uri="{9D8B030D-6E8A-4147-A177-3AD203B41FA5}">
                      <a16:colId xmlns:a16="http://schemas.microsoft.com/office/drawing/2014/main" val="1233583319"/>
                    </a:ext>
                  </a:extLst>
                </a:gridCol>
                <a:gridCol w="904436">
                  <a:extLst>
                    <a:ext uri="{9D8B030D-6E8A-4147-A177-3AD203B41FA5}">
                      <a16:colId xmlns:a16="http://schemas.microsoft.com/office/drawing/2014/main" val="2087909720"/>
                    </a:ext>
                  </a:extLst>
                </a:gridCol>
              </a:tblGrid>
              <a:tr h="181853">
                <a:tc rowSpan="2">
                  <a:txBody>
                    <a:bodyPr/>
                    <a:lstStyle/>
                    <a:p>
                      <a:pPr algn="ctr" fontAlgn="ctr"/>
                      <a:r>
                        <a:rPr kumimoji="0" lang="en-US" altLang="ko-KR" sz="900" b="0" i="0" u="none" strike="noStrike" kern="1200" cap="none" spc="0" normalizeH="0" baseline="0" noProof="0" dirty="0">
                          <a:ln>
                            <a:noFill/>
                          </a:ln>
                          <a:solidFill>
                            <a:prstClr val="black"/>
                          </a:solidFill>
                          <a:effectLst/>
                          <a:uLnTx/>
                          <a:uFillTx/>
                          <a:latin typeface="+mn-lt"/>
                          <a:ea typeface="+mn-ea"/>
                          <a:cs typeface="+mn-cs"/>
                        </a:rPr>
                        <a:t>                  Number</a:t>
                      </a:r>
                      <a:endParaRPr lang="en-US" altLang="ko-KR" sz="900" u="none" strike="noStrike" dirty="0">
                        <a:effectLst/>
                      </a:endParaRPr>
                    </a:p>
                    <a:p>
                      <a:pPr marL="85725" indent="0" algn="l" fontAlgn="ctr"/>
                      <a:r>
                        <a:rPr lang="en-US" altLang="ko-KR" sz="900" u="none" strike="noStrike" dirty="0">
                          <a:effectLst/>
                        </a:rPr>
                        <a:t>Year</a:t>
                      </a:r>
                      <a:r>
                        <a:rPr lang="ko-KR" altLang="en-US" sz="900" u="none" strike="noStrike" dirty="0">
                          <a:effectLst/>
                        </a:rPr>
                        <a:t>　　</a:t>
                      </a:r>
                      <a:endParaRPr lang="ko-KR" altLang="en-US" sz="900" b="1" i="0" u="none" strike="noStrike" dirty="0">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ap="flat" cmpd="sng" algn="ctr">
                      <a:solidFill>
                        <a:schemeClr val="tx1">
                          <a:lumMod val="50000"/>
                          <a:lumOff val="50000"/>
                        </a:schemeClr>
                      </a:solidFill>
                      <a:prstDash val="solid"/>
                      <a:round/>
                      <a:headEnd type="none" w="med" len="med"/>
                      <a:tailEnd type="none" w="med" len="med"/>
                    </a:lnTlToBr>
                  </a:tcPr>
                </a:tc>
                <a:tc gridSpan="5">
                  <a:txBody>
                    <a:bodyPr/>
                    <a:lstStyle/>
                    <a:p>
                      <a:pPr algn="ctr" fontAlgn="ctr"/>
                      <a:r>
                        <a:rPr lang="en-US" sz="900" u="none" strike="noStrike">
                          <a:effectLst/>
                        </a:rPr>
                        <a:t>Number of Casualties</a:t>
                      </a:r>
                      <a:endParaRPr lang="en-US" sz="900" b="1" i="0" u="none" strike="noStrike">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442288329"/>
                  </a:ext>
                </a:extLst>
              </a:tr>
              <a:tr h="181853">
                <a:tc vMerge="1">
                  <a:txBody>
                    <a:bodyPr/>
                    <a:lstStyle/>
                    <a:p>
                      <a:pPr latinLnBrk="1"/>
                      <a:endParaRPr lang="ko-KR" altLang="en-US"/>
                    </a:p>
                  </a:txBody>
                  <a:tcPr/>
                </a:tc>
                <a:tc>
                  <a:txBody>
                    <a:bodyPr/>
                    <a:lstStyle/>
                    <a:p>
                      <a:pPr algn="ctr" fontAlgn="ctr"/>
                      <a:r>
                        <a:rPr lang="en-US" sz="900" u="none" strike="noStrike">
                          <a:effectLst/>
                        </a:rPr>
                        <a:t>Total</a:t>
                      </a:r>
                      <a:endParaRPr lang="en-US" sz="900" b="1" i="0" u="none" strike="noStrike">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u="none" strike="noStrike">
                          <a:effectLst/>
                        </a:rPr>
                        <a:t>Fatalities</a:t>
                      </a:r>
                      <a:endParaRPr lang="en-US" sz="900" b="1" i="0" u="none" strike="noStrike">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u="none" strike="noStrike">
                          <a:effectLst/>
                        </a:rPr>
                        <a:t>Seriously Injured</a:t>
                      </a:r>
                      <a:endParaRPr lang="en-US" sz="900" b="1" i="0" u="none" strike="noStrike">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u="none" strike="noStrike">
                          <a:effectLst/>
                        </a:rPr>
                        <a:t>Slightly Injured</a:t>
                      </a:r>
                      <a:endParaRPr lang="en-US" sz="900" b="1" i="0" u="none" strike="noStrike">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u="none" strike="noStrike" dirty="0">
                          <a:effectLst/>
                        </a:rPr>
                        <a:t>Other Injured</a:t>
                      </a:r>
                      <a:endParaRPr lang="en-US" sz="900" b="1" i="0" u="none" strike="noStrike" dirty="0">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46637369"/>
                  </a:ext>
                </a:extLst>
              </a:tr>
              <a:tr h="181853">
                <a:tc>
                  <a:txBody>
                    <a:bodyPr/>
                    <a:lstStyle/>
                    <a:p>
                      <a:pPr algn="ctr" fontAlgn="ctr"/>
                      <a:r>
                        <a:rPr lang="en-US" altLang="ko-KR" sz="900" u="none" strike="noStrike" dirty="0">
                          <a:effectLst/>
                        </a:rPr>
                        <a:t>2023</a:t>
                      </a:r>
                      <a:endParaRPr lang="en-US" altLang="ko-KR" sz="900" b="0" i="0" u="none" strike="noStrike" dirty="0">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5,195</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3</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291</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4,657</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244</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69763139"/>
                  </a:ext>
                </a:extLst>
              </a:tr>
              <a:tr h="181853">
                <a:tc>
                  <a:txBody>
                    <a:bodyPr/>
                    <a:lstStyle/>
                    <a:p>
                      <a:pPr algn="ctr" fontAlgn="ctr"/>
                      <a:r>
                        <a:rPr lang="en-US" altLang="ko-KR" sz="900" u="none" strike="noStrike">
                          <a:effectLst/>
                        </a:rPr>
                        <a:t>2022</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4,818</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4</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241</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4,380</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193</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2687167"/>
                  </a:ext>
                </a:extLst>
              </a:tr>
              <a:tr h="181853">
                <a:tc>
                  <a:txBody>
                    <a:bodyPr/>
                    <a:lstStyle/>
                    <a:p>
                      <a:pPr algn="ctr" fontAlgn="ctr"/>
                      <a:r>
                        <a:rPr lang="en-US" altLang="ko-KR" sz="900" u="none" strike="noStrike">
                          <a:effectLst/>
                        </a:rPr>
                        <a:t>2021</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4,533</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1</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291</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4,087</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154</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301209"/>
                  </a:ext>
                </a:extLst>
              </a:tr>
              <a:tr h="181853">
                <a:tc>
                  <a:txBody>
                    <a:bodyPr/>
                    <a:lstStyle/>
                    <a:p>
                      <a:pPr algn="ctr" fontAlgn="ctr"/>
                      <a:r>
                        <a:rPr lang="en-US" altLang="ko-KR" sz="900" u="none" strike="noStrike">
                          <a:effectLst/>
                        </a:rPr>
                        <a:t>2020</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4,365</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3</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286</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3,928</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dirty="0">
                          <a:effectLst/>
                        </a:rPr>
                        <a:t>148</a:t>
                      </a:r>
                      <a:endParaRPr lang="en-US" altLang="ko-KR" sz="900" b="0" i="0" u="none" strike="noStrike" dirty="0">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08435943"/>
                  </a:ext>
                </a:extLst>
              </a:tr>
              <a:tr h="181853">
                <a:tc>
                  <a:txBody>
                    <a:bodyPr/>
                    <a:lstStyle/>
                    <a:p>
                      <a:pPr algn="ctr" fontAlgn="ctr"/>
                      <a:r>
                        <a:rPr lang="en-US" altLang="ko-KR" sz="900" u="none" strike="noStrike">
                          <a:effectLst/>
                        </a:rPr>
                        <a:t>2019</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4,053</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0</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328</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3,548</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177</a:t>
                      </a:r>
                      <a:endParaRPr lang="en-US" altLang="ko-KR" sz="900" b="0" i="0" u="none" strike="noStrike">
                        <a:solidFill>
                          <a:srgbClr val="31393F"/>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63184822"/>
                  </a:ext>
                </a:extLst>
              </a:tr>
              <a:tr h="181853">
                <a:tc>
                  <a:txBody>
                    <a:bodyPr/>
                    <a:lstStyle/>
                    <a:p>
                      <a:pPr algn="ctr" fontAlgn="ctr"/>
                      <a:r>
                        <a:rPr lang="en-US" sz="900" u="none" strike="noStrike">
                          <a:effectLst/>
                        </a:rPr>
                        <a:t>Average</a:t>
                      </a:r>
                      <a:endParaRPr lang="en-US"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4,593</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2</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287</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a:effectLst/>
                        </a:rPr>
                        <a:t>4,120</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u="none" strike="noStrike" dirty="0">
                          <a:effectLst/>
                        </a:rPr>
                        <a:t>183</a:t>
                      </a:r>
                      <a:endParaRPr lang="en-US" altLang="ko-KR" sz="900" b="0" i="0" u="none" strike="noStrike" dirty="0">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24576933"/>
                  </a:ext>
                </a:extLst>
              </a:tr>
            </a:tbl>
          </a:graphicData>
        </a:graphic>
      </p:graphicFrame>
      <p:graphicFrame>
        <p:nvGraphicFramePr>
          <p:cNvPr id="20" name="표 19"/>
          <p:cNvGraphicFramePr>
            <a:graphicFrameLocks noGrp="1"/>
          </p:cNvGraphicFramePr>
          <p:nvPr/>
        </p:nvGraphicFramePr>
        <p:xfrm>
          <a:off x="419098" y="4629360"/>
          <a:ext cx="5426616" cy="1454824"/>
        </p:xfrm>
        <a:graphic>
          <a:graphicData uri="http://schemas.openxmlformats.org/drawingml/2006/table">
            <a:tbl>
              <a:tblPr>
                <a:tableStyleId>{1FECB4D8-DB02-4DC6-A0A2-4F2EBAE1DC90}</a:tableStyleId>
              </a:tblPr>
              <a:tblGrid>
                <a:gridCol w="904436">
                  <a:extLst>
                    <a:ext uri="{9D8B030D-6E8A-4147-A177-3AD203B41FA5}">
                      <a16:colId xmlns:a16="http://schemas.microsoft.com/office/drawing/2014/main" val="4116094114"/>
                    </a:ext>
                  </a:extLst>
                </a:gridCol>
                <a:gridCol w="904436">
                  <a:extLst>
                    <a:ext uri="{9D8B030D-6E8A-4147-A177-3AD203B41FA5}">
                      <a16:colId xmlns:a16="http://schemas.microsoft.com/office/drawing/2014/main" val="2426621839"/>
                    </a:ext>
                  </a:extLst>
                </a:gridCol>
                <a:gridCol w="904436">
                  <a:extLst>
                    <a:ext uri="{9D8B030D-6E8A-4147-A177-3AD203B41FA5}">
                      <a16:colId xmlns:a16="http://schemas.microsoft.com/office/drawing/2014/main" val="3779123003"/>
                    </a:ext>
                  </a:extLst>
                </a:gridCol>
                <a:gridCol w="904436">
                  <a:extLst>
                    <a:ext uri="{9D8B030D-6E8A-4147-A177-3AD203B41FA5}">
                      <a16:colId xmlns:a16="http://schemas.microsoft.com/office/drawing/2014/main" val="154562349"/>
                    </a:ext>
                  </a:extLst>
                </a:gridCol>
                <a:gridCol w="904436">
                  <a:extLst>
                    <a:ext uri="{9D8B030D-6E8A-4147-A177-3AD203B41FA5}">
                      <a16:colId xmlns:a16="http://schemas.microsoft.com/office/drawing/2014/main" val="1233583319"/>
                    </a:ext>
                  </a:extLst>
                </a:gridCol>
                <a:gridCol w="904436">
                  <a:extLst>
                    <a:ext uri="{9D8B030D-6E8A-4147-A177-3AD203B41FA5}">
                      <a16:colId xmlns:a16="http://schemas.microsoft.com/office/drawing/2014/main" val="2087909720"/>
                    </a:ext>
                  </a:extLst>
                </a:gridCol>
              </a:tblGrid>
              <a:tr h="181853">
                <a:tc rowSpan="2">
                  <a:txBody>
                    <a:bodyPr/>
                    <a:lstStyle/>
                    <a:p>
                      <a:pPr algn="ctr" fontAlgn="ctr"/>
                      <a:r>
                        <a:rPr lang="en-US" altLang="ko-KR" sz="900" u="none" strike="noStrike" dirty="0">
                          <a:effectLst/>
                        </a:rPr>
                        <a:t>                Number</a:t>
                      </a:r>
                    </a:p>
                    <a:p>
                      <a:pPr marL="85725" indent="0" algn="l" fontAlgn="ctr"/>
                      <a:r>
                        <a:rPr lang="en-US" altLang="ko-KR" sz="900" u="none" strike="noStrike" dirty="0">
                          <a:effectLst/>
                        </a:rPr>
                        <a:t>Year</a:t>
                      </a:r>
                      <a:r>
                        <a:rPr lang="ko-KR" altLang="en-US" sz="900" u="none" strike="noStrike" dirty="0">
                          <a:effectLst/>
                        </a:rPr>
                        <a:t>　</a:t>
                      </a:r>
                      <a:endParaRPr lang="ko-KR" altLang="en-US" sz="900" b="1" i="0" u="none" strike="noStrike" dirty="0">
                        <a:solidFill>
                          <a:srgbClr val="333333"/>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ap="flat" cmpd="sng" algn="ctr">
                      <a:solidFill>
                        <a:schemeClr val="tx1">
                          <a:lumMod val="50000"/>
                          <a:lumOff val="50000"/>
                        </a:schemeClr>
                      </a:solidFill>
                      <a:prstDash val="solid"/>
                      <a:round/>
                      <a:headEnd type="none" w="med" len="med"/>
                      <a:tailEnd type="none" w="med" len="med"/>
                    </a:lnTlToBr>
                  </a:tcPr>
                </a:tc>
                <a:tc gridSpan="5">
                  <a:txBody>
                    <a:bodyPr/>
                    <a:lstStyle/>
                    <a:p>
                      <a:pPr algn="ctr" fontAlgn="ctr"/>
                      <a:r>
                        <a:rPr lang="en-US" sz="900" b="0" i="0" u="none" strike="noStrike" dirty="0">
                          <a:solidFill>
                            <a:srgbClr val="333333"/>
                          </a:solidFill>
                          <a:effectLst/>
                          <a:latin typeface="Calibri" panose="020F0502020204030204" pitchFamily="34" charset="0"/>
                          <a:ea typeface="맑은 고딕" panose="020B0503020000020004" pitchFamily="50" charset="-127"/>
                        </a:rPr>
                        <a:t>Number of Traffic Accidents with</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442288329"/>
                  </a:ext>
                </a:extLst>
              </a:tr>
              <a:tr h="181853">
                <a:tc vMerge="1">
                  <a:txBody>
                    <a:bodyPr/>
                    <a:lstStyle/>
                    <a:p>
                      <a:pPr latinLnBrk="1"/>
                      <a:endParaRPr lang="ko-KR" altLang="en-US"/>
                    </a:p>
                  </a:txBody>
                  <a:tcPr/>
                </a:tc>
                <a:tc>
                  <a:txBody>
                    <a:bodyPr/>
                    <a:lstStyle/>
                    <a:p>
                      <a:pPr algn="ctr" fontAlgn="ctr"/>
                      <a:r>
                        <a:rPr lang="en-US" sz="900" b="0" i="0" u="none" strike="noStrike">
                          <a:solidFill>
                            <a:srgbClr val="333333"/>
                          </a:solidFill>
                          <a:effectLst/>
                          <a:latin typeface="Calibri" panose="020F0502020204030204" pitchFamily="34" charset="0"/>
                          <a:ea typeface="맑은 고딕" panose="020B0503020000020004" pitchFamily="50" charset="-127"/>
                        </a:rPr>
                        <a:t>Total</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b="0" i="0" u="none" strike="noStrike">
                          <a:solidFill>
                            <a:srgbClr val="333333"/>
                          </a:solidFill>
                          <a:effectLst/>
                          <a:latin typeface="Calibri" panose="020F0502020204030204" pitchFamily="34" charset="0"/>
                          <a:ea typeface="맑은 고딕" panose="020B0503020000020004" pitchFamily="50" charset="-127"/>
                        </a:rPr>
                        <a:t>Fatalities</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b="0" i="0" u="none" strike="noStrike">
                          <a:solidFill>
                            <a:srgbClr val="333333"/>
                          </a:solidFill>
                          <a:effectLst/>
                          <a:latin typeface="Calibri" panose="020F0502020204030204" pitchFamily="34" charset="0"/>
                          <a:ea typeface="맑은 고딕" panose="020B0503020000020004" pitchFamily="50" charset="-127"/>
                        </a:rPr>
                        <a:t>Seriously Injured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b="0" i="0" u="none" strike="noStrike">
                          <a:solidFill>
                            <a:srgbClr val="333333"/>
                          </a:solidFill>
                          <a:effectLst/>
                          <a:latin typeface="Calibri" panose="020F0502020204030204" pitchFamily="34" charset="0"/>
                          <a:ea typeface="맑은 고딕" panose="020B0503020000020004" pitchFamily="50" charset="-127"/>
                        </a:rPr>
                        <a:t>Slightly Injured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900" b="0" i="0" u="none" strike="noStrike" dirty="0">
                          <a:solidFill>
                            <a:srgbClr val="333333"/>
                          </a:solidFill>
                          <a:effectLst/>
                          <a:latin typeface="Calibri" panose="020F0502020204030204" pitchFamily="34" charset="0"/>
                          <a:ea typeface="맑은 고딕" panose="020B0503020000020004" pitchFamily="50" charset="-127"/>
                        </a:rPr>
                        <a:t>Other Injured</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46637369"/>
                  </a:ext>
                </a:extLst>
              </a:tr>
              <a:tr h="181853">
                <a:tc>
                  <a:txBody>
                    <a:bodyPr/>
                    <a:lstStyle/>
                    <a:p>
                      <a:pPr algn="ctr" fontAlgn="ctr"/>
                      <a:r>
                        <a:rPr lang="en-US" altLang="ko-KR" sz="900" u="none" strike="noStrike" dirty="0">
                          <a:effectLst/>
                        </a:rPr>
                        <a:t>2023</a:t>
                      </a:r>
                      <a:endParaRPr lang="en-US" altLang="ko-KR" sz="900" b="0" i="0" u="none" strike="noStrike" dirty="0">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3,943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269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3,522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149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69763139"/>
                  </a:ext>
                </a:extLst>
              </a:tr>
              <a:tr h="181853">
                <a:tc>
                  <a:txBody>
                    <a:bodyPr/>
                    <a:lstStyle/>
                    <a:p>
                      <a:pPr algn="ctr" fontAlgn="ctr"/>
                      <a:r>
                        <a:rPr lang="en-US" altLang="ko-KR" sz="900" u="none" strike="noStrike">
                          <a:effectLst/>
                        </a:rPr>
                        <a:t>2022</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3,548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221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3,205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118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2687167"/>
                  </a:ext>
                </a:extLst>
              </a:tr>
              <a:tr h="181853">
                <a:tc>
                  <a:txBody>
                    <a:bodyPr/>
                    <a:lstStyle/>
                    <a:p>
                      <a:pPr algn="ctr" fontAlgn="ctr"/>
                      <a:r>
                        <a:rPr lang="en-US" altLang="ko-KR" sz="900" u="none" strike="noStrike">
                          <a:effectLst/>
                        </a:rPr>
                        <a:t>2021</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3,435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267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3,071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96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301209"/>
                  </a:ext>
                </a:extLst>
              </a:tr>
              <a:tr h="181853">
                <a:tc>
                  <a:txBody>
                    <a:bodyPr/>
                    <a:lstStyle/>
                    <a:p>
                      <a:pPr algn="ctr" fontAlgn="ctr"/>
                      <a:r>
                        <a:rPr lang="en-US" altLang="ko-KR" sz="900" u="none" strike="noStrike">
                          <a:effectLst/>
                        </a:rPr>
                        <a:t>2020</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3,179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264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2,831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81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08435943"/>
                  </a:ext>
                </a:extLst>
              </a:tr>
              <a:tr h="181853">
                <a:tc>
                  <a:txBody>
                    <a:bodyPr/>
                    <a:lstStyle/>
                    <a:p>
                      <a:pPr algn="ctr" fontAlgn="ctr"/>
                      <a:r>
                        <a:rPr lang="en-US" altLang="ko-KR" sz="900" u="none" strike="noStrike">
                          <a:effectLst/>
                        </a:rPr>
                        <a:t>2019</a:t>
                      </a:r>
                      <a:endParaRPr lang="en-US" altLang="ko-KR"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3,011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298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2,610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31393F"/>
                          </a:solidFill>
                          <a:effectLst/>
                          <a:latin typeface="Calibri" panose="020F0502020204030204" pitchFamily="34" charset="0"/>
                          <a:ea typeface="맑은 고딕" panose="020B0503020000020004" pitchFamily="50" charset="-127"/>
                        </a:rPr>
                        <a:t>103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63184822"/>
                  </a:ext>
                </a:extLst>
              </a:tr>
              <a:tr h="181853">
                <a:tc>
                  <a:txBody>
                    <a:bodyPr/>
                    <a:lstStyle/>
                    <a:p>
                      <a:pPr algn="ctr" fontAlgn="ctr"/>
                      <a:r>
                        <a:rPr lang="en-US" sz="900" u="none" strike="noStrike">
                          <a:effectLst/>
                        </a:rPr>
                        <a:t>Average</a:t>
                      </a:r>
                      <a:endParaRPr lang="en-US" sz="900" b="0" i="0" u="none" strike="noStrike">
                        <a:solidFill>
                          <a:srgbClr val="000000"/>
                        </a:solidFill>
                        <a:effectLst/>
                        <a:latin typeface="+mn-lt"/>
                        <a:ea typeface="맑은 고딕" panose="020B0503020000020004" pitchFamily="50" charset="-127"/>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000000"/>
                          </a:solidFill>
                          <a:effectLst/>
                          <a:latin typeface="Calibri" panose="020F0502020204030204" pitchFamily="34" charset="0"/>
                          <a:ea typeface="맑은 고딕" panose="020B0503020000020004" pitchFamily="50" charset="-127"/>
                        </a:rPr>
                        <a:t>3,423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000000"/>
                          </a:solidFill>
                          <a:effectLst/>
                          <a:latin typeface="Calibri" panose="020F0502020204030204" pitchFamily="34" charset="0"/>
                          <a:ea typeface="맑은 고딕" panose="020B0503020000020004" pitchFamily="50" charset="-127"/>
                        </a:rPr>
                        <a:t>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a:solidFill>
                            <a:srgbClr val="000000"/>
                          </a:solidFill>
                          <a:effectLst/>
                          <a:latin typeface="Calibri" panose="020F0502020204030204" pitchFamily="34" charset="0"/>
                          <a:ea typeface="맑은 고딕" panose="020B0503020000020004" pitchFamily="50" charset="-127"/>
                        </a:rPr>
                        <a:t>264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000000"/>
                          </a:solidFill>
                          <a:effectLst/>
                          <a:latin typeface="Calibri" panose="020F0502020204030204" pitchFamily="34" charset="0"/>
                          <a:ea typeface="맑은 고딕" panose="020B0503020000020004" pitchFamily="50" charset="-127"/>
                        </a:rPr>
                        <a:t>3,048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altLang="ko-KR" sz="900" b="0" i="0" u="none" strike="noStrike" dirty="0">
                          <a:solidFill>
                            <a:srgbClr val="000000"/>
                          </a:solidFill>
                          <a:effectLst/>
                          <a:latin typeface="Calibri" panose="020F0502020204030204" pitchFamily="34" charset="0"/>
                          <a:ea typeface="맑은 고딕" panose="020B0503020000020004" pitchFamily="50" charset="-127"/>
                        </a:rPr>
                        <a:t>109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24576933"/>
                  </a:ext>
                </a:extLst>
              </a:tr>
            </a:tbl>
          </a:graphicData>
        </a:graphic>
      </p:graphicFrame>
      <p:sp>
        <p:nvSpPr>
          <p:cNvPr id="25" name="TextBox 24"/>
          <p:cNvSpPr txBox="1"/>
          <p:nvPr/>
        </p:nvSpPr>
        <p:spPr>
          <a:xfrm>
            <a:off x="4908486" y="4419480"/>
            <a:ext cx="923715" cy="230832"/>
          </a:xfrm>
          <a:prstGeom prst="rect">
            <a:avLst/>
          </a:prstGeom>
          <a:noFill/>
        </p:spPr>
        <p:txBody>
          <a:bodyPr wrap="square" rtlCol="0">
            <a:spAutoFit/>
          </a:bodyPr>
          <a:lstStyle/>
          <a:p>
            <a:pPr algn="r"/>
            <a:r>
              <a:rPr lang="en-US" altLang="ko-KR" sz="900" dirty="0"/>
              <a:t>Unit : Accidents</a:t>
            </a:r>
            <a:endParaRPr lang="ko-KR" altLang="en-US" sz="900" dirty="0"/>
          </a:p>
        </p:txBody>
      </p:sp>
      <p:sp>
        <p:nvSpPr>
          <p:cNvPr id="26" name="TextBox 25"/>
          <p:cNvSpPr txBox="1"/>
          <p:nvPr/>
        </p:nvSpPr>
        <p:spPr>
          <a:xfrm>
            <a:off x="10826019" y="4419480"/>
            <a:ext cx="866558" cy="230832"/>
          </a:xfrm>
          <a:prstGeom prst="rect">
            <a:avLst/>
          </a:prstGeom>
          <a:noFill/>
        </p:spPr>
        <p:txBody>
          <a:bodyPr wrap="square" rtlCol="0">
            <a:spAutoFit/>
          </a:bodyPr>
          <a:lstStyle/>
          <a:p>
            <a:pPr algn="r"/>
            <a:r>
              <a:rPr lang="en-US" altLang="ko-KR" sz="900" dirty="0"/>
              <a:t>Unit : Persons</a:t>
            </a:r>
            <a:endParaRPr lang="ko-KR" altLang="en-US" sz="900" dirty="0"/>
          </a:p>
        </p:txBody>
      </p:sp>
      <p:sp>
        <p:nvSpPr>
          <p:cNvPr id="28" name="TextBox 27"/>
          <p:cNvSpPr txBox="1"/>
          <p:nvPr/>
        </p:nvSpPr>
        <p:spPr>
          <a:xfrm>
            <a:off x="2087013" y="650986"/>
            <a:ext cx="4352925" cy="230832"/>
          </a:xfrm>
          <a:prstGeom prst="rect">
            <a:avLst/>
          </a:prstGeom>
          <a:noFill/>
        </p:spPr>
        <p:txBody>
          <a:bodyPr wrap="square" rtlCol="0">
            <a:spAutoFit/>
          </a:bodyPr>
          <a:lstStyle/>
          <a:p>
            <a:r>
              <a:rPr lang="en-US" altLang="ko-KR" sz="900" b="1" dirty="0"/>
              <a:t>Source : TMACS (Traffic Safety Information Management Complex System in Korea)</a:t>
            </a:r>
            <a:endParaRPr lang="ko-KR" altLang="en-US" sz="900" b="1" dirty="0"/>
          </a:p>
        </p:txBody>
      </p:sp>
      <p:grpSp>
        <p:nvGrpSpPr>
          <p:cNvPr id="32" name="그룹 31"/>
          <p:cNvGrpSpPr/>
          <p:nvPr/>
        </p:nvGrpSpPr>
        <p:grpSpPr>
          <a:xfrm>
            <a:off x="314881" y="1107047"/>
            <a:ext cx="11624283" cy="3354061"/>
            <a:chOff x="314881" y="1033730"/>
            <a:chExt cx="11624283" cy="3354061"/>
          </a:xfrm>
        </p:grpSpPr>
        <p:grpSp>
          <p:nvGrpSpPr>
            <p:cNvPr id="23" name="그룹 22"/>
            <p:cNvGrpSpPr/>
            <p:nvPr/>
          </p:nvGrpSpPr>
          <p:grpSpPr>
            <a:xfrm>
              <a:off x="314881" y="1033731"/>
              <a:ext cx="5772150" cy="3354060"/>
              <a:chOff x="314881" y="1208415"/>
              <a:chExt cx="5772150" cy="3354060"/>
            </a:xfrm>
          </p:grpSpPr>
          <p:graphicFrame>
            <p:nvGraphicFramePr>
              <p:cNvPr id="7" name="차트 6"/>
              <p:cNvGraphicFramePr>
                <a:graphicFrameLocks/>
              </p:cNvGraphicFramePr>
              <p:nvPr/>
            </p:nvGraphicFramePr>
            <p:xfrm>
              <a:off x="314881" y="1208415"/>
              <a:ext cx="5772150" cy="33540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124325" y="1778373"/>
                <a:ext cx="718466" cy="230832"/>
              </a:xfrm>
              <a:prstGeom prst="rect">
                <a:avLst/>
              </a:prstGeom>
              <a:noFill/>
            </p:spPr>
            <p:txBody>
              <a:bodyPr wrap="none" rtlCol="0">
                <a:spAutoFit/>
              </a:bodyPr>
              <a:lstStyle/>
              <a:p>
                <a:r>
                  <a:rPr lang="en-US" altLang="ko-KR" sz="900" b="1" dirty="0"/>
                  <a:t>Total 3,011</a:t>
                </a:r>
                <a:endParaRPr lang="ko-KR" altLang="en-US" sz="900" b="1" dirty="0"/>
              </a:p>
            </p:txBody>
          </p:sp>
          <p:sp>
            <p:nvSpPr>
              <p:cNvPr id="9" name="TextBox 8"/>
              <p:cNvSpPr txBox="1"/>
              <p:nvPr/>
            </p:nvSpPr>
            <p:spPr>
              <a:xfrm>
                <a:off x="4320988" y="2195792"/>
                <a:ext cx="718466" cy="230832"/>
              </a:xfrm>
              <a:prstGeom prst="rect">
                <a:avLst/>
              </a:prstGeom>
              <a:noFill/>
            </p:spPr>
            <p:txBody>
              <a:bodyPr wrap="none" rtlCol="0">
                <a:spAutoFit/>
              </a:bodyPr>
              <a:lstStyle/>
              <a:p>
                <a:r>
                  <a:rPr lang="en-US" altLang="ko-KR" sz="900" b="1" dirty="0"/>
                  <a:t>Total 3,179</a:t>
                </a:r>
                <a:endParaRPr lang="ko-KR" altLang="en-US" sz="900" b="1" dirty="0"/>
              </a:p>
            </p:txBody>
          </p:sp>
          <p:sp>
            <p:nvSpPr>
              <p:cNvPr id="10" name="TextBox 9"/>
              <p:cNvSpPr txBox="1"/>
              <p:nvPr/>
            </p:nvSpPr>
            <p:spPr>
              <a:xfrm>
                <a:off x="4606410" y="2641785"/>
                <a:ext cx="718466" cy="230832"/>
              </a:xfrm>
              <a:prstGeom prst="rect">
                <a:avLst/>
              </a:prstGeom>
              <a:noFill/>
            </p:spPr>
            <p:txBody>
              <a:bodyPr wrap="square" rtlCol="0">
                <a:spAutoFit/>
              </a:bodyPr>
              <a:lstStyle/>
              <a:p>
                <a:r>
                  <a:rPr lang="en-US" altLang="ko-KR" sz="900" b="1" dirty="0"/>
                  <a:t>Total 3,435</a:t>
                </a:r>
                <a:endParaRPr lang="ko-KR" altLang="en-US" sz="900" b="1" dirty="0"/>
              </a:p>
            </p:txBody>
          </p:sp>
          <p:sp>
            <p:nvSpPr>
              <p:cNvPr id="11" name="TextBox 10"/>
              <p:cNvSpPr txBox="1"/>
              <p:nvPr/>
            </p:nvSpPr>
            <p:spPr>
              <a:xfrm>
                <a:off x="4741294" y="3040869"/>
                <a:ext cx="718466" cy="230832"/>
              </a:xfrm>
              <a:prstGeom prst="rect">
                <a:avLst/>
              </a:prstGeom>
              <a:noFill/>
            </p:spPr>
            <p:txBody>
              <a:bodyPr wrap="square" rtlCol="0">
                <a:spAutoFit/>
              </a:bodyPr>
              <a:lstStyle/>
              <a:p>
                <a:r>
                  <a:rPr lang="en-US" altLang="ko-KR" sz="900" b="1" dirty="0"/>
                  <a:t>Total 3,548</a:t>
                </a:r>
                <a:endParaRPr lang="ko-KR" altLang="en-US" sz="900" b="1" dirty="0"/>
              </a:p>
            </p:txBody>
          </p:sp>
          <p:sp>
            <p:nvSpPr>
              <p:cNvPr id="12" name="TextBox 11"/>
              <p:cNvSpPr txBox="1"/>
              <p:nvPr/>
            </p:nvSpPr>
            <p:spPr>
              <a:xfrm>
                <a:off x="5201961" y="3472807"/>
                <a:ext cx="718466" cy="230832"/>
              </a:xfrm>
              <a:prstGeom prst="rect">
                <a:avLst/>
              </a:prstGeom>
              <a:noFill/>
            </p:spPr>
            <p:txBody>
              <a:bodyPr wrap="square" rtlCol="0">
                <a:spAutoFit/>
              </a:bodyPr>
              <a:lstStyle/>
              <a:p>
                <a:r>
                  <a:rPr lang="en-US" altLang="ko-KR" sz="900" b="1" dirty="0"/>
                  <a:t>Total 3,943</a:t>
                </a:r>
                <a:endParaRPr lang="ko-KR" altLang="en-US" sz="900" b="1" dirty="0"/>
              </a:p>
            </p:txBody>
          </p:sp>
        </p:grpSp>
        <p:grpSp>
          <p:nvGrpSpPr>
            <p:cNvPr id="24" name="그룹 23"/>
            <p:cNvGrpSpPr/>
            <p:nvPr/>
          </p:nvGrpSpPr>
          <p:grpSpPr>
            <a:xfrm>
              <a:off x="6152726" y="1033730"/>
              <a:ext cx="5786438" cy="3354061"/>
              <a:chOff x="6152726" y="1208414"/>
              <a:chExt cx="5786438" cy="3354061"/>
            </a:xfrm>
          </p:grpSpPr>
          <p:graphicFrame>
            <p:nvGraphicFramePr>
              <p:cNvPr id="13" name="차트 12"/>
              <p:cNvGraphicFramePr>
                <a:graphicFrameLocks/>
              </p:cNvGraphicFramePr>
              <p:nvPr/>
            </p:nvGraphicFramePr>
            <p:xfrm>
              <a:off x="6152726" y="1208414"/>
              <a:ext cx="5786438" cy="335406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0035988" y="1778373"/>
                <a:ext cx="718466" cy="230832"/>
              </a:xfrm>
              <a:prstGeom prst="rect">
                <a:avLst/>
              </a:prstGeom>
              <a:noFill/>
            </p:spPr>
            <p:txBody>
              <a:bodyPr wrap="none" rtlCol="0">
                <a:spAutoFit/>
              </a:bodyPr>
              <a:lstStyle/>
              <a:p>
                <a:r>
                  <a:rPr lang="en-US" altLang="ko-KR" sz="900" b="1" dirty="0"/>
                  <a:t>Total 4,053</a:t>
                </a:r>
                <a:endParaRPr lang="ko-KR" altLang="en-US" sz="900" b="1" dirty="0"/>
              </a:p>
            </p:txBody>
          </p:sp>
          <p:sp>
            <p:nvSpPr>
              <p:cNvPr id="15" name="TextBox 14"/>
              <p:cNvSpPr txBox="1"/>
              <p:nvPr/>
            </p:nvSpPr>
            <p:spPr>
              <a:xfrm>
                <a:off x="10299326" y="2186267"/>
                <a:ext cx="718466" cy="230832"/>
              </a:xfrm>
              <a:prstGeom prst="rect">
                <a:avLst/>
              </a:prstGeom>
              <a:noFill/>
            </p:spPr>
            <p:txBody>
              <a:bodyPr wrap="none" rtlCol="0">
                <a:spAutoFit/>
              </a:bodyPr>
              <a:lstStyle/>
              <a:p>
                <a:r>
                  <a:rPr lang="en-US" altLang="ko-KR" sz="900" b="1" dirty="0"/>
                  <a:t>Total 4,365</a:t>
                </a:r>
                <a:endParaRPr lang="ko-KR" altLang="en-US" sz="900" b="1" dirty="0"/>
              </a:p>
            </p:txBody>
          </p:sp>
          <p:sp>
            <p:nvSpPr>
              <p:cNvPr id="16" name="TextBox 15"/>
              <p:cNvSpPr txBox="1"/>
              <p:nvPr/>
            </p:nvSpPr>
            <p:spPr>
              <a:xfrm>
                <a:off x="10440005" y="2613210"/>
                <a:ext cx="718466" cy="230832"/>
              </a:xfrm>
              <a:prstGeom prst="rect">
                <a:avLst/>
              </a:prstGeom>
              <a:noFill/>
            </p:spPr>
            <p:txBody>
              <a:bodyPr wrap="square" rtlCol="0">
                <a:spAutoFit/>
              </a:bodyPr>
              <a:lstStyle/>
              <a:p>
                <a:r>
                  <a:rPr lang="en-US" altLang="ko-KR" sz="900" b="1" dirty="0"/>
                  <a:t>Total 4,533</a:t>
                </a:r>
                <a:endParaRPr lang="ko-KR" altLang="en-US" sz="900" b="1" dirty="0"/>
              </a:p>
            </p:txBody>
          </p:sp>
          <p:sp>
            <p:nvSpPr>
              <p:cNvPr id="17" name="TextBox 16"/>
              <p:cNvSpPr txBox="1"/>
              <p:nvPr/>
            </p:nvSpPr>
            <p:spPr>
              <a:xfrm>
                <a:off x="10673515" y="3040869"/>
                <a:ext cx="718466" cy="230832"/>
              </a:xfrm>
              <a:prstGeom prst="rect">
                <a:avLst/>
              </a:prstGeom>
              <a:noFill/>
            </p:spPr>
            <p:txBody>
              <a:bodyPr wrap="square" rtlCol="0">
                <a:spAutoFit/>
              </a:bodyPr>
              <a:lstStyle/>
              <a:p>
                <a:r>
                  <a:rPr lang="en-US" altLang="ko-KR" sz="900" b="1" dirty="0"/>
                  <a:t>Total 4,818</a:t>
                </a:r>
                <a:endParaRPr lang="ko-KR" altLang="en-US" sz="900" b="1" dirty="0"/>
              </a:p>
            </p:txBody>
          </p:sp>
          <p:sp>
            <p:nvSpPr>
              <p:cNvPr id="18" name="TextBox 17"/>
              <p:cNvSpPr txBox="1"/>
              <p:nvPr/>
            </p:nvSpPr>
            <p:spPr>
              <a:xfrm>
                <a:off x="11004173" y="3471379"/>
                <a:ext cx="718466" cy="230832"/>
              </a:xfrm>
              <a:prstGeom prst="rect">
                <a:avLst/>
              </a:prstGeom>
              <a:noFill/>
            </p:spPr>
            <p:txBody>
              <a:bodyPr wrap="square" rtlCol="0">
                <a:spAutoFit/>
              </a:bodyPr>
              <a:lstStyle/>
              <a:p>
                <a:r>
                  <a:rPr lang="en-US" altLang="ko-KR" sz="900" b="1" dirty="0"/>
                  <a:t>Total 5,195</a:t>
                </a:r>
                <a:endParaRPr lang="ko-KR" altLang="en-US" sz="900" b="1" dirty="0"/>
              </a:p>
            </p:txBody>
          </p:sp>
        </p:grpSp>
        <p:sp>
          <p:nvSpPr>
            <p:cNvPr id="29" name="TextBox 28"/>
            <p:cNvSpPr txBox="1"/>
            <p:nvPr/>
          </p:nvSpPr>
          <p:spPr>
            <a:xfrm>
              <a:off x="4908486" y="1279564"/>
              <a:ext cx="923715" cy="230832"/>
            </a:xfrm>
            <a:prstGeom prst="rect">
              <a:avLst/>
            </a:prstGeom>
            <a:noFill/>
          </p:spPr>
          <p:txBody>
            <a:bodyPr wrap="square" rtlCol="0">
              <a:spAutoFit/>
            </a:bodyPr>
            <a:lstStyle/>
            <a:p>
              <a:pPr algn="r"/>
              <a:r>
                <a:rPr lang="en-US" altLang="ko-KR" sz="900" dirty="0"/>
                <a:t>Unit : Accidents</a:t>
              </a:r>
              <a:endParaRPr lang="ko-KR" altLang="en-US" sz="900" dirty="0"/>
            </a:p>
          </p:txBody>
        </p:sp>
        <p:sp>
          <p:nvSpPr>
            <p:cNvPr id="30" name="TextBox 29"/>
            <p:cNvSpPr txBox="1"/>
            <p:nvPr/>
          </p:nvSpPr>
          <p:spPr>
            <a:xfrm>
              <a:off x="10826019" y="1279564"/>
              <a:ext cx="866558" cy="230832"/>
            </a:xfrm>
            <a:prstGeom prst="rect">
              <a:avLst/>
            </a:prstGeom>
            <a:noFill/>
          </p:spPr>
          <p:txBody>
            <a:bodyPr wrap="square" rtlCol="0">
              <a:spAutoFit/>
            </a:bodyPr>
            <a:lstStyle/>
            <a:p>
              <a:pPr algn="r"/>
              <a:r>
                <a:rPr lang="en-US" altLang="ko-KR" sz="900" dirty="0"/>
                <a:t>Unit : Persons</a:t>
              </a:r>
              <a:endParaRPr lang="ko-KR" altLang="en-US" sz="900" dirty="0"/>
            </a:p>
          </p:txBody>
        </p:sp>
      </p:grpSp>
      <p:sp>
        <p:nvSpPr>
          <p:cNvPr id="31" name="CasellaDiTesto 1">
            <a:extLst>
              <a:ext uri="{FF2B5EF4-FFF2-40B4-BE49-F238E27FC236}">
                <a16:creationId xmlns:a16="http://schemas.microsoft.com/office/drawing/2014/main" id="{C3C86410-30F6-4618-A6D8-3596C63DDE97}"/>
              </a:ext>
            </a:extLst>
          </p:cNvPr>
          <p:cNvSpPr txBox="1"/>
          <p:nvPr/>
        </p:nvSpPr>
        <p:spPr>
          <a:xfrm>
            <a:off x="2087013" y="110456"/>
            <a:ext cx="9071458" cy="584775"/>
          </a:xfrm>
          <a:prstGeom prst="rect">
            <a:avLst/>
          </a:prstGeom>
          <a:noFill/>
        </p:spPr>
        <p:txBody>
          <a:bodyPr wrap="square" rtlCol="0">
            <a:spAutoFit/>
          </a:bodyPr>
          <a:lstStyle/>
          <a:p>
            <a:r>
              <a:rPr lang="en-GB" sz="3200" dirty="0"/>
              <a:t>Traffic Accidents During Reversing in Korea</a:t>
            </a:r>
          </a:p>
        </p:txBody>
      </p:sp>
      <p:sp>
        <p:nvSpPr>
          <p:cNvPr id="34"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13</a:t>
            </a:fld>
            <a:endParaRPr lang="en-GB" sz="1600" i="1" dirty="0">
              <a:solidFill>
                <a:schemeClr val="bg1"/>
              </a:solidFill>
            </a:endParaRPr>
          </a:p>
        </p:txBody>
      </p:sp>
      <p:sp>
        <p:nvSpPr>
          <p:cNvPr id="2" name="TextBox 32">
            <a:extLst>
              <a:ext uri="{FF2B5EF4-FFF2-40B4-BE49-F238E27FC236}">
                <a16:creationId xmlns:a16="http://schemas.microsoft.com/office/drawing/2014/main" id="{1D1920DA-544E-0C91-A316-0968E84AF869}"/>
              </a:ext>
            </a:extLst>
          </p:cNvPr>
          <p:cNvSpPr txBox="1"/>
          <p:nvPr/>
        </p:nvSpPr>
        <p:spPr>
          <a:xfrm>
            <a:off x="3686783" y="6131991"/>
            <a:ext cx="8035857" cy="230832"/>
          </a:xfrm>
          <a:prstGeom prst="rect">
            <a:avLst/>
          </a:prstGeom>
          <a:noFill/>
        </p:spPr>
        <p:txBody>
          <a:bodyPr wrap="square" rtlCol="0">
            <a:spAutoFit/>
          </a:bodyPr>
          <a:lstStyle/>
          <a:p>
            <a:pPr algn="r"/>
            <a:r>
              <a:rPr lang="en-US" altLang="ko-KR" sz="900" b="1" dirty="0"/>
              <a:t>Source : TMACS (Traffic Safety Information Management Complex System, </a:t>
            </a:r>
            <a:r>
              <a:rPr lang="en-US" altLang="ko-KR" sz="900" b="1" dirty="0">
                <a:hlinkClick r:id="rId4"/>
              </a:rPr>
              <a:t>https://tmacs.kotsa.or.kr/web/TG/TG200/TG2100S/Tg2102.jsp?mid=S1202#</a:t>
            </a:r>
            <a:r>
              <a:rPr lang="en-US" altLang="ko-KR" sz="900" b="1" dirty="0"/>
              <a:t>) </a:t>
            </a:r>
            <a:endParaRPr lang="ko-KR" altLang="en-US" sz="900" b="1" dirty="0"/>
          </a:p>
        </p:txBody>
      </p:sp>
    </p:spTree>
    <p:extLst>
      <p:ext uri="{BB962C8B-B14F-4D97-AF65-F5344CB8AC3E}">
        <p14:creationId xmlns:p14="http://schemas.microsoft.com/office/powerpoint/2010/main" val="62607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769441"/>
          </a:xfrm>
          <a:prstGeom prst="rect">
            <a:avLst/>
          </a:prstGeom>
          <a:noFill/>
        </p:spPr>
        <p:txBody>
          <a:bodyPr wrap="square" rtlCol="0">
            <a:spAutoFit/>
          </a:bodyPr>
          <a:lstStyle/>
          <a:p>
            <a:r>
              <a:rPr lang="en-GB" sz="2400" b="1" dirty="0"/>
              <a:t>Statistical data supporting GRE/2024/20 Rev.1</a:t>
            </a:r>
          </a:p>
          <a:p>
            <a:r>
              <a:rPr lang="en-US" sz="2000" b="1" dirty="0"/>
              <a:t>EC - Road Traffic Fatalities Europe 2022</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14</a:t>
            </a:fld>
            <a:endParaRPr lang="de-DE" dirty="0"/>
          </a:p>
        </p:txBody>
      </p:sp>
      <p:graphicFrame>
        <p:nvGraphicFramePr>
          <p:cNvPr id="6" name="Tabelle 2"/>
          <p:cNvGraphicFramePr>
            <a:graphicFrameLocks noGrp="1"/>
          </p:cNvGraphicFramePr>
          <p:nvPr>
            <p:extLst>
              <p:ext uri="{D42A27DB-BD31-4B8C-83A1-F6EECF244321}">
                <p14:modId xmlns:p14="http://schemas.microsoft.com/office/powerpoint/2010/main" val="541203992"/>
              </p:ext>
            </p:extLst>
          </p:nvPr>
        </p:nvGraphicFramePr>
        <p:xfrm>
          <a:off x="521849" y="1459253"/>
          <a:ext cx="11528980" cy="1194000"/>
        </p:xfrm>
        <a:graphic>
          <a:graphicData uri="http://schemas.openxmlformats.org/drawingml/2006/table">
            <a:tbl>
              <a:tblPr firstRow="1" bandRow="1">
                <a:tableStyleId>{5C22544A-7EE6-4342-B048-85BDC9FD1C3A}</a:tableStyleId>
              </a:tblPr>
              <a:tblGrid>
                <a:gridCol w="582575">
                  <a:extLst>
                    <a:ext uri="{9D8B030D-6E8A-4147-A177-3AD203B41FA5}">
                      <a16:colId xmlns:a16="http://schemas.microsoft.com/office/drawing/2014/main" val="1191690279"/>
                    </a:ext>
                  </a:extLst>
                </a:gridCol>
                <a:gridCol w="1611067">
                  <a:extLst>
                    <a:ext uri="{9D8B030D-6E8A-4147-A177-3AD203B41FA5}">
                      <a16:colId xmlns:a16="http://schemas.microsoft.com/office/drawing/2014/main" val="1665707097"/>
                    </a:ext>
                  </a:extLst>
                </a:gridCol>
                <a:gridCol w="6096000">
                  <a:extLst>
                    <a:ext uri="{9D8B030D-6E8A-4147-A177-3AD203B41FA5}">
                      <a16:colId xmlns:a16="http://schemas.microsoft.com/office/drawing/2014/main" val="626239090"/>
                    </a:ext>
                  </a:extLst>
                </a:gridCol>
                <a:gridCol w="3239338">
                  <a:extLst>
                    <a:ext uri="{9D8B030D-6E8A-4147-A177-3AD203B41FA5}">
                      <a16:colId xmlns:a16="http://schemas.microsoft.com/office/drawing/2014/main" val="1947089964"/>
                    </a:ext>
                  </a:extLst>
                </a:gridCol>
              </a:tblGrid>
              <a:tr h="378946">
                <a:tc>
                  <a:txBody>
                    <a:bodyPr/>
                    <a:lstStyle/>
                    <a:p>
                      <a:pPr algn="ctr"/>
                      <a:r>
                        <a:rPr lang="en-GB" sz="1400" noProof="0" dirty="0"/>
                        <a:t>Nr.</a:t>
                      </a:r>
                    </a:p>
                  </a:txBody>
                  <a:tcPr marT="108000" marB="108000" anchor="ctr"/>
                </a:tc>
                <a:tc>
                  <a:txBody>
                    <a:bodyPr/>
                    <a:lstStyle/>
                    <a:p>
                      <a:pPr algn="ctr"/>
                      <a:r>
                        <a:rPr lang="en-GB" sz="1400" noProof="0" dirty="0"/>
                        <a:t>Region</a:t>
                      </a:r>
                    </a:p>
                  </a:txBody>
                  <a:tcPr marT="108000" marB="108000" anchor="ctr"/>
                </a:tc>
                <a:tc>
                  <a:txBody>
                    <a:bodyPr/>
                    <a:lstStyle/>
                    <a:p>
                      <a:pPr algn="ctr"/>
                      <a:r>
                        <a:rPr lang="en-GB" sz="1400" noProof="0" dirty="0"/>
                        <a:t>Title</a:t>
                      </a:r>
                    </a:p>
                  </a:txBody>
                  <a:tcPr marT="108000" marB="108000" anchor="ctr"/>
                </a:tc>
                <a:tc>
                  <a:txBody>
                    <a:bodyPr/>
                    <a:lstStyle/>
                    <a:p>
                      <a:pPr algn="ctr"/>
                      <a:r>
                        <a:rPr lang="en-GB" sz="1400" noProof="0" dirty="0"/>
                        <a:t>Researcher / Submitter</a:t>
                      </a:r>
                    </a:p>
                  </a:txBody>
                  <a:tcPr marT="108000" marB="108000" anchor="ctr"/>
                </a:tc>
                <a:extLst>
                  <a:ext uri="{0D108BD9-81ED-4DB2-BD59-A6C34878D82A}">
                    <a16:rowId xmlns:a16="http://schemas.microsoft.com/office/drawing/2014/main" val="3688968880"/>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7</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t>European Commission</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Road Traffic Fatalities Europe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Links:   </a:t>
                      </a:r>
                      <a:r>
                        <a:rPr lang="en-US" sz="1200" kern="1200" noProof="0" dirty="0">
                          <a:solidFill>
                            <a:srgbClr val="0000FF"/>
                          </a:solidFill>
                          <a:latin typeface="+mn-lt"/>
                          <a:ea typeface="+mn-ea"/>
                          <a:cs typeface="+mn-cs"/>
                          <a:hlinkClick r:id="rId2">
                            <a:extLst>
                              <a:ext uri="{A12FA001-AC4F-418D-AE19-62706E023703}">
                                <ahyp:hlinkClr xmlns:ahyp="http://schemas.microsoft.com/office/drawing/2018/hyperlinkcolor" val="tx"/>
                              </a:ext>
                            </a:extLst>
                          </a:hlinkClick>
                        </a:rPr>
                        <a:t>road traffic fatalities EUROPE 2022</a:t>
                      </a:r>
                      <a:endParaRPr lang="en-US" sz="1200" kern="1200" noProof="0" dirty="0">
                        <a:solidFill>
                          <a:srgbClr val="0000FF"/>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rgbClr val="0000FF"/>
                          </a:solidFill>
                          <a:latin typeface="+mn-lt"/>
                          <a:ea typeface="+mn-ea"/>
                          <a:cs typeface="+mn-cs"/>
                        </a:rPr>
                        <a:t>             </a:t>
                      </a:r>
                      <a:r>
                        <a:rPr lang="en-US" sz="1200" kern="1200" noProof="0" dirty="0">
                          <a:solidFill>
                            <a:srgbClr val="0000FF"/>
                          </a:solidFill>
                          <a:latin typeface="+mn-lt"/>
                          <a:ea typeface="+mn-ea"/>
                          <a:cs typeface="+mn-cs"/>
                          <a:hlinkClick r:id="rId3">
                            <a:extLst>
                              <a:ext uri="{A12FA001-AC4F-418D-AE19-62706E023703}">
                                <ahyp:hlinkClr xmlns:ahyp="http://schemas.microsoft.com/office/drawing/2018/hyperlinkcolor" val="tx"/>
                              </a:ext>
                            </a:extLst>
                          </a:hlinkClick>
                        </a:rPr>
                        <a:t>road traffic fatalities in URBAN areas EUROPE 2022</a:t>
                      </a:r>
                      <a:endParaRPr lang="en-GB" altLang="ko-KR" sz="1200" noProof="0" dirty="0"/>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EC Mobility and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a:t>
                      </a:r>
                      <a:r>
                        <a:rPr lang="en-GB" altLang="ko-KR" sz="1200" noProof="0" dirty="0"/>
                        <a:t>EU Care Database)</a:t>
                      </a:r>
                    </a:p>
                  </a:txBody>
                  <a:tcPr marT="108000" marB="108000" anchor="ctr"/>
                </a:tc>
                <a:extLst>
                  <a:ext uri="{0D108BD9-81ED-4DB2-BD59-A6C34878D82A}">
                    <a16:rowId xmlns:a16="http://schemas.microsoft.com/office/drawing/2014/main" val="1207614085"/>
                  </a:ext>
                </a:extLst>
              </a:tr>
            </a:tbl>
          </a:graphicData>
        </a:graphic>
      </p:graphicFrame>
      <p:sp>
        <p:nvSpPr>
          <p:cNvPr id="7" name="TextBox 5">
            <a:extLst>
              <a:ext uri="{FF2B5EF4-FFF2-40B4-BE49-F238E27FC236}">
                <a16:creationId xmlns:a16="http://schemas.microsoft.com/office/drawing/2014/main" id="{48F401D0-B12A-3445-E9FB-A7684C757238}"/>
              </a:ext>
            </a:extLst>
          </p:cNvPr>
          <p:cNvSpPr txBox="1"/>
          <p:nvPr/>
        </p:nvSpPr>
        <p:spPr>
          <a:xfrm>
            <a:off x="615415" y="2756911"/>
            <a:ext cx="9011575" cy="954107"/>
          </a:xfrm>
          <a:prstGeom prst="rect">
            <a:avLst/>
          </a:prstGeom>
          <a:noFill/>
        </p:spPr>
        <p:txBody>
          <a:bodyPr wrap="square">
            <a:spAutoFit/>
          </a:bodyPr>
          <a:lstStyle>
            <a:defPPr>
              <a:defRPr lang="it-IT"/>
            </a:defPPr>
            <a:lvl1pPr marL="285750" indent="-285750">
              <a:lnSpc>
                <a:spcPct val="150000"/>
              </a:lnSpc>
              <a:buFont typeface="Arial" panose="020B0604020202020204" pitchFamily="34" charset="0"/>
              <a:buChar char="•"/>
              <a:defRPr sz="1400"/>
            </a:lvl1pPr>
          </a:lstStyle>
          <a:p>
            <a:pPr marL="0" indent="0">
              <a:lnSpc>
                <a:spcPct val="100000"/>
              </a:lnSpc>
              <a:buNone/>
            </a:pPr>
            <a:r>
              <a:rPr lang="en-US" dirty="0"/>
              <a:t>In Europe: </a:t>
            </a:r>
          </a:p>
          <a:p>
            <a:pPr>
              <a:lnSpc>
                <a:spcPct val="100000"/>
              </a:lnSpc>
            </a:pPr>
            <a:r>
              <a:rPr lang="en-US" dirty="0">
                <a:cs typeface="Arial" panose="020B0604020202020204" pitchFamily="34" charset="0"/>
              </a:rPr>
              <a:t>More than 47% of all registered fatalities affected VRUs, of which 39% are pedestrians</a:t>
            </a:r>
          </a:p>
          <a:p>
            <a:pPr>
              <a:lnSpc>
                <a:spcPct val="100000"/>
              </a:lnSpc>
            </a:pPr>
            <a:r>
              <a:rPr lang="en-US" dirty="0">
                <a:cs typeface="Arial" panose="020B0604020202020204" pitchFamily="34" charset="0"/>
              </a:rPr>
              <a:t>More than 62% of fatalities originated by a car affected VRUs, of which 48% are pedestrians.</a:t>
            </a:r>
          </a:p>
          <a:p>
            <a:pPr>
              <a:lnSpc>
                <a:spcPct val="100000"/>
              </a:lnSpc>
            </a:pPr>
            <a:r>
              <a:rPr lang="en-US" dirty="0">
                <a:cs typeface="Arial" panose="020B0604020202020204" pitchFamily="34" charset="0"/>
              </a:rPr>
              <a:t>In Urban areas: more than 68% of all registered fatalities affected VRUs, of which 49% are pedestrians</a:t>
            </a:r>
          </a:p>
        </p:txBody>
      </p:sp>
      <p:grpSp>
        <p:nvGrpSpPr>
          <p:cNvPr id="8" name="Group 15">
            <a:extLst>
              <a:ext uri="{FF2B5EF4-FFF2-40B4-BE49-F238E27FC236}">
                <a16:creationId xmlns:a16="http://schemas.microsoft.com/office/drawing/2014/main" id="{2561C813-B262-E509-0626-81AD7E500ABD}"/>
              </a:ext>
            </a:extLst>
          </p:cNvPr>
          <p:cNvGrpSpPr/>
          <p:nvPr/>
        </p:nvGrpSpPr>
        <p:grpSpPr>
          <a:xfrm>
            <a:off x="267676" y="3712392"/>
            <a:ext cx="5925733" cy="2499872"/>
            <a:chOff x="1375372" y="920616"/>
            <a:chExt cx="9441255" cy="5309477"/>
          </a:xfrm>
        </p:grpSpPr>
        <p:grpSp>
          <p:nvGrpSpPr>
            <p:cNvPr id="9" name="Group 12">
              <a:extLst>
                <a:ext uri="{FF2B5EF4-FFF2-40B4-BE49-F238E27FC236}">
                  <a16:creationId xmlns:a16="http://schemas.microsoft.com/office/drawing/2014/main" id="{4248360F-8C00-CDB4-62C1-4C00C9D81676}"/>
                </a:ext>
              </a:extLst>
            </p:cNvPr>
            <p:cNvGrpSpPr/>
            <p:nvPr/>
          </p:nvGrpSpPr>
          <p:grpSpPr>
            <a:xfrm>
              <a:off x="1375372" y="920616"/>
              <a:ext cx="9441255" cy="5309477"/>
              <a:chOff x="1375372" y="920616"/>
              <a:chExt cx="9441255" cy="5309477"/>
            </a:xfrm>
          </p:grpSpPr>
          <p:pic>
            <p:nvPicPr>
              <p:cNvPr id="12" name="Picture 4">
                <a:extLst>
                  <a:ext uri="{FF2B5EF4-FFF2-40B4-BE49-F238E27FC236}">
                    <a16:creationId xmlns:a16="http://schemas.microsoft.com/office/drawing/2014/main" id="{4B6D83A4-D2E7-5C34-FFD1-FC7974F72D5C}"/>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5372" y="920616"/>
                <a:ext cx="9441255" cy="53094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3C72FE92-E91F-ECF5-74D3-E8DB914E91E3}"/>
                  </a:ext>
                </a:extLst>
              </p:cNvPr>
              <p:cNvPicPr>
                <a:picLocks noChangeAspect="1" noChangeArrowheads="1"/>
              </p:cNvPicPr>
              <p:nvPr/>
            </p:nvPicPr>
            <p:blipFill rotWithShape="1">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l="61654" t="24152" r="33474" b="43436"/>
              <a:stretch/>
            </p:blipFill>
            <p:spPr bwMode="auto">
              <a:xfrm>
                <a:off x="7199046" y="2201858"/>
                <a:ext cx="459910" cy="17209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4">
              <a:extLst>
                <a:ext uri="{FF2B5EF4-FFF2-40B4-BE49-F238E27FC236}">
                  <a16:creationId xmlns:a16="http://schemas.microsoft.com/office/drawing/2014/main" id="{917F78AF-53A3-5574-6B09-DDF9518487D6}"/>
                </a:ext>
              </a:extLst>
            </p:cNvPr>
            <p:cNvPicPr>
              <a:picLocks noChangeAspect="1" noChangeArrowheads="1"/>
            </p:cNvPicPr>
            <p:nvPr/>
          </p:nvPicPr>
          <p:blipFill rotWithShape="1">
            <a:blip r:embed="rId7" cstate="hqprint">
              <a:duotone>
                <a:schemeClr val="accent1">
                  <a:shade val="45000"/>
                  <a:satMod val="135000"/>
                </a:schemeClr>
                <a:prstClr val="white"/>
              </a:duotone>
              <a:extLst>
                <a:ext uri="{28A0092B-C50C-407E-A947-70E740481C1C}">
                  <a14:useLocalDpi xmlns:a14="http://schemas.microsoft.com/office/drawing/2010/main" val="0"/>
                </a:ext>
              </a:extLst>
            </a:blip>
            <a:srcRect l="61570" t="83636" r="33558" b="13463"/>
            <a:stretch/>
          </p:blipFill>
          <p:spPr bwMode="auto">
            <a:xfrm>
              <a:off x="7188413" y="5361272"/>
              <a:ext cx="459910" cy="1540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3">
            <a:extLst>
              <a:ext uri="{FF2B5EF4-FFF2-40B4-BE49-F238E27FC236}">
                <a16:creationId xmlns:a16="http://schemas.microsoft.com/office/drawing/2014/main" id="{B407D652-11E3-9AAA-AAB6-B88346FA5BD2}"/>
              </a:ext>
            </a:extLst>
          </p:cNvPr>
          <p:cNvGrpSpPr/>
          <p:nvPr/>
        </p:nvGrpSpPr>
        <p:grpSpPr>
          <a:xfrm>
            <a:off x="6404645" y="3712392"/>
            <a:ext cx="5720691" cy="2499872"/>
            <a:chOff x="1380225" y="934619"/>
            <a:chExt cx="9441257" cy="5309477"/>
          </a:xfrm>
        </p:grpSpPr>
        <p:grpSp>
          <p:nvGrpSpPr>
            <p:cNvPr id="15" name="Group 1">
              <a:extLst>
                <a:ext uri="{FF2B5EF4-FFF2-40B4-BE49-F238E27FC236}">
                  <a16:creationId xmlns:a16="http://schemas.microsoft.com/office/drawing/2014/main" id="{DC460FFD-CCCC-0CF6-AFBC-14762CC7B35F}"/>
                </a:ext>
              </a:extLst>
            </p:cNvPr>
            <p:cNvGrpSpPr/>
            <p:nvPr/>
          </p:nvGrpSpPr>
          <p:grpSpPr>
            <a:xfrm>
              <a:off x="1380225" y="934619"/>
              <a:ext cx="9441257" cy="5309477"/>
              <a:chOff x="3251322" y="1520182"/>
              <a:chExt cx="8101265" cy="4555906"/>
            </a:xfrm>
          </p:grpSpPr>
          <p:pic>
            <p:nvPicPr>
              <p:cNvPr id="17" name="Picture 2">
                <a:extLst>
                  <a:ext uri="{FF2B5EF4-FFF2-40B4-BE49-F238E27FC236}">
                    <a16:creationId xmlns:a16="http://schemas.microsoft.com/office/drawing/2014/main" id="{48F73A96-763E-3B78-48ED-85AEAC5E4E17}"/>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251322" y="1520182"/>
                <a:ext cx="8101265" cy="45559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42FDCE8A-2D17-B0DA-AA1E-F1F6748E507E}"/>
                  </a:ext>
                </a:extLst>
              </p:cNvPr>
              <p:cNvPicPr>
                <a:picLocks noChangeAspect="1" noChangeArrowheads="1"/>
              </p:cNvPicPr>
              <p:nvPr/>
            </p:nvPicPr>
            <p:blipFill rotWithShape="1">
              <a:blip r:embed="rId10" cstate="hqprint">
                <a:duotone>
                  <a:schemeClr val="accent1">
                    <a:shade val="45000"/>
                    <a:satMod val="135000"/>
                  </a:schemeClr>
                  <a:prstClr val="white"/>
                </a:duotone>
                <a:extLst>
                  <a:ext uri="{28A0092B-C50C-407E-A947-70E740481C1C}">
                    <a14:useLocalDpi xmlns:a14="http://schemas.microsoft.com/office/drawing/2010/main" val="0"/>
                  </a:ext>
                </a:extLst>
              </a:blip>
              <a:srcRect l="61631" t="21687" r="33498" b="45901"/>
              <a:stretch/>
            </p:blipFill>
            <p:spPr bwMode="auto">
              <a:xfrm>
                <a:off x="8243852" y="2503263"/>
                <a:ext cx="394635" cy="1476654"/>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a:extLst>
                <a:ext uri="{FF2B5EF4-FFF2-40B4-BE49-F238E27FC236}">
                  <a16:creationId xmlns:a16="http://schemas.microsoft.com/office/drawing/2014/main" id="{381C29DF-1936-8ED1-A0E2-005A7DF70DF5}"/>
                </a:ext>
              </a:extLst>
            </p:cNvPr>
            <p:cNvPicPr>
              <a:picLocks noChangeAspect="1" noChangeArrowheads="1"/>
            </p:cNvPicPr>
            <p:nvPr/>
          </p:nvPicPr>
          <p:blipFill rotWithShape="1">
            <a:blip r:embed="rId11" cstate="hqprint">
              <a:duotone>
                <a:schemeClr val="accent1">
                  <a:shade val="45000"/>
                  <a:satMod val="135000"/>
                </a:schemeClr>
                <a:prstClr val="white"/>
              </a:duotone>
              <a:extLst>
                <a:ext uri="{28A0092B-C50C-407E-A947-70E740481C1C}">
                  <a14:useLocalDpi xmlns:a14="http://schemas.microsoft.com/office/drawing/2010/main" val="0"/>
                </a:ext>
              </a:extLst>
            </a:blip>
            <a:srcRect l="61729" t="80554" r="33400" b="16726"/>
            <a:stretch/>
          </p:blipFill>
          <p:spPr bwMode="auto">
            <a:xfrm>
              <a:off x="7198547" y="5207267"/>
              <a:ext cx="459910" cy="14437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14</a:t>
            </a:fld>
            <a:endParaRPr lang="en-GB" sz="1600" i="1" dirty="0">
              <a:solidFill>
                <a:schemeClr val="bg1"/>
              </a:solidFill>
            </a:endParaRPr>
          </a:p>
        </p:txBody>
      </p:sp>
    </p:spTree>
    <p:extLst>
      <p:ext uri="{BB962C8B-B14F-4D97-AF65-F5344CB8AC3E}">
        <p14:creationId xmlns:p14="http://schemas.microsoft.com/office/powerpoint/2010/main" val="16341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769441"/>
          </a:xfrm>
          <a:prstGeom prst="rect">
            <a:avLst/>
          </a:prstGeom>
          <a:noFill/>
        </p:spPr>
        <p:txBody>
          <a:bodyPr wrap="square" rtlCol="0">
            <a:spAutoFit/>
          </a:bodyPr>
          <a:lstStyle/>
          <a:p>
            <a:r>
              <a:rPr lang="en-GB" sz="2400" b="1" dirty="0"/>
              <a:t>Statistical data supporting GRE/2024/20 Rev.1</a:t>
            </a:r>
          </a:p>
          <a:p>
            <a:r>
              <a:rPr lang="en-US" sz="2000" b="1" dirty="0"/>
              <a:t>UK - Reported road casualties in Great Britain: pedestrian factsheet, 2023</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15</a:t>
            </a:fld>
            <a:endParaRPr lang="de-DE" dirty="0"/>
          </a:p>
        </p:txBody>
      </p:sp>
      <p:graphicFrame>
        <p:nvGraphicFramePr>
          <p:cNvPr id="6" name="Tabelle 2"/>
          <p:cNvGraphicFramePr>
            <a:graphicFrameLocks noGrp="1"/>
          </p:cNvGraphicFramePr>
          <p:nvPr>
            <p:extLst>
              <p:ext uri="{D42A27DB-BD31-4B8C-83A1-F6EECF244321}">
                <p14:modId xmlns:p14="http://schemas.microsoft.com/office/powerpoint/2010/main" val="3093263898"/>
              </p:ext>
            </p:extLst>
          </p:nvPr>
        </p:nvGraphicFramePr>
        <p:xfrm>
          <a:off x="521849" y="1459253"/>
          <a:ext cx="11528980" cy="1011120"/>
        </p:xfrm>
        <a:graphic>
          <a:graphicData uri="http://schemas.openxmlformats.org/drawingml/2006/table">
            <a:tbl>
              <a:tblPr firstRow="1" bandRow="1">
                <a:tableStyleId>{5C22544A-7EE6-4342-B048-85BDC9FD1C3A}</a:tableStyleId>
              </a:tblPr>
              <a:tblGrid>
                <a:gridCol w="582575">
                  <a:extLst>
                    <a:ext uri="{9D8B030D-6E8A-4147-A177-3AD203B41FA5}">
                      <a16:colId xmlns:a16="http://schemas.microsoft.com/office/drawing/2014/main" val="1191690279"/>
                    </a:ext>
                  </a:extLst>
                </a:gridCol>
                <a:gridCol w="1611067">
                  <a:extLst>
                    <a:ext uri="{9D8B030D-6E8A-4147-A177-3AD203B41FA5}">
                      <a16:colId xmlns:a16="http://schemas.microsoft.com/office/drawing/2014/main" val="1665707097"/>
                    </a:ext>
                  </a:extLst>
                </a:gridCol>
                <a:gridCol w="6096000">
                  <a:extLst>
                    <a:ext uri="{9D8B030D-6E8A-4147-A177-3AD203B41FA5}">
                      <a16:colId xmlns:a16="http://schemas.microsoft.com/office/drawing/2014/main" val="626239090"/>
                    </a:ext>
                  </a:extLst>
                </a:gridCol>
                <a:gridCol w="3239338">
                  <a:extLst>
                    <a:ext uri="{9D8B030D-6E8A-4147-A177-3AD203B41FA5}">
                      <a16:colId xmlns:a16="http://schemas.microsoft.com/office/drawing/2014/main" val="1947089964"/>
                    </a:ext>
                  </a:extLst>
                </a:gridCol>
              </a:tblGrid>
              <a:tr h="378946">
                <a:tc>
                  <a:txBody>
                    <a:bodyPr/>
                    <a:lstStyle/>
                    <a:p>
                      <a:pPr algn="ctr"/>
                      <a:r>
                        <a:rPr lang="en-GB" sz="1400" noProof="0" dirty="0"/>
                        <a:t>Nr.</a:t>
                      </a:r>
                    </a:p>
                  </a:txBody>
                  <a:tcPr marT="108000" marB="108000" anchor="ctr"/>
                </a:tc>
                <a:tc>
                  <a:txBody>
                    <a:bodyPr/>
                    <a:lstStyle/>
                    <a:p>
                      <a:pPr algn="ctr"/>
                      <a:r>
                        <a:rPr lang="en-GB" sz="1400" noProof="0" dirty="0"/>
                        <a:t>Region</a:t>
                      </a:r>
                    </a:p>
                  </a:txBody>
                  <a:tcPr marT="108000" marB="108000" anchor="ctr"/>
                </a:tc>
                <a:tc>
                  <a:txBody>
                    <a:bodyPr/>
                    <a:lstStyle/>
                    <a:p>
                      <a:pPr algn="ctr"/>
                      <a:r>
                        <a:rPr lang="en-GB" sz="1400" noProof="0" dirty="0"/>
                        <a:t>Title</a:t>
                      </a:r>
                    </a:p>
                  </a:txBody>
                  <a:tcPr marT="108000" marB="108000" anchor="ctr"/>
                </a:tc>
                <a:tc>
                  <a:txBody>
                    <a:bodyPr/>
                    <a:lstStyle/>
                    <a:p>
                      <a:pPr algn="ctr"/>
                      <a:r>
                        <a:rPr lang="en-GB" sz="1400" noProof="0" dirty="0"/>
                        <a:t>Researcher / Submitter</a:t>
                      </a:r>
                    </a:p>
                  </a:txBody>
                  <a:tcPr marT="108000" marB="108000" anchor="ctr"/>
                </a:tc>
                <a:extLst>
                  <a:ext uri="{0D108BD9-81ED-4DB2-BD59-A6C34878D82A}">
                    <a16:rowId xmlns:a16="http://schemas.microsoft.com/office/drawing/2014/main" val="3688968880"/>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8</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United Kingdom</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Reported road casualties in Great Britain: pedestrian factsheet,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hlinkClick r:id="rId2"/>
                        </a:rPr>
                        <a:t>Link</a:t>
                      </a:r>
                      <a:r>
                        <a:rPr lang="en-US" altLang="ko-KR" sz="1200" baseline="0" noProof="0" dirty="0"/>
                        <a:t> </a:t>
                      </a:r>
                      <a:endParaRPr lang="en-US" altLang="ko-KR" sz="1200" noProof="0" dirty="0"/>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t>Dpt. of Transport</a:t>
                      </a:r>
                    </a:p>
                  </a:txBody>
                  <a:tcPr marT="108000" marB="108000" anchor="ctr"/>
                </a:tc>
                <a:extLst>
                  <a:ext uri="{0D108BD9-81ED-4DB2-BD59-A6C34878D82A}">
                    <a16:rowId xmlns:a16="http://schemas.microsoft.com/office/drawing/2014/main" val="2805415062"/>
                  </a:ext>
                </a:extLst>
              </a:tr>
            </a:tbl>
          </a:graphicData>
        </a:graphic>
      </p:graphicFrame>
      <p:sp>
        <p:nvSpPr>
          <p:cNvPr id="7" name="Textfeld 6">
            <a:extLst>
              <a:ext uri="{FF2B5EF4-FFF2-40B4-BE49-F238E27FC236}">
                <a16:creationId xmlns:a16="http://schemas.microsoft.com/office/drawing/2014/main" id="{0CACE862-9864-2971-A49D-C62C3A46E8E9}"/>
              </a:ext>
            </a:extLst>
          </p:cNvPr>
          <p:cNvSpPr txBox="1"/>
          <p:nvPr/>
        </p:nvSpPr>
        <p:spPr>
          <a:xfrm>
            <a:off x="941933" y="2885275"/>
            <a:ext cx="10261776" cy="2952090"/>
          </a:xfrm>
          <a:prstGeom prst="rect">
            <a:avLst/>
          </a:prstGeom>
          <a:noFill/>
        </p:spPr>
        <p:txBody>
          <a:bodyPr wrap="square" rtlCol="0">
            <a:spAutoFit/>
          </a:bodyPr>
          <a:lstStyle/>
          <a:p>
            <a:pPr marL="285750" indent="-285750">
              <a:spcBef>
                <a:spcPts val="500"/>
              </a:spcBef>
              <a:buFont typeface="Arial" panose="020B0604020202020204" pitchFamily="34" charset="0"/>
              <a:buChar char="•"/>
            </a:pPr>
            <a:r>
              <a:rPr lang="en-US" sz="1400" dirty="0"/>
              <a:t>It should be noted that it has been long known that a considerable percentage of non-fatal casualties are not reported to the police. </a:t>
            </a:r>
          </a:p>
          <a:p>
            <a:pPr>
              <a:spcBef>
                <a:spcPts val="500"/>
              </a:spcBef>
              <a:spcAft>
                <a:spcPts val="500"/>
              </a:spcAft>
            </a:pPr>
            <a:r>
              <a:rPr lang="en-US" sz="1400" dirty="0"/>
              <a:t>       This should be borne in mind when analyzing and interpreting the data.</a:t>
            </a:r>
          </a:p>
          <a:p>
            <a:pPr marL="285750" indent="-285750">
              <a:spcBef>
                <a:spcPts val="500"/>
              </a:spcBef>
              <a:spcAft>
                <a:spcPts val="500"/>
              </a:spcAft>
              <a:buFont typeface="Arial" panose="020B0604020202020204" pitchFamily="34" charset="0"/>
              <a:buChar char="•"/>
            </a:pPr>
            <a:r>
              <a:rPr lang="en-US" sz="1400" dirty="0"/>
              <a:t>Pedestrian traffic (distance walked) has increased by 19% between 2004 and 2023</a:t>
            </a:r>
            <a:endParaRPr lang="en-US" sz="1400" dirty="0">
              <a:solidFill>
                <a:srgbClr val="FF0000"/>
              </a:solidFill>
              <a:sym typeface="Wingdings" panose="05000000000000000000" pitchFamily="2" charset="2"/>
            </a:endParaRPr>
          </a:p>
          <a:p>
            <a:pPr marL="285750" indent="-285750">
              <a:spcBef>
                <a:spcPts val="500"/>
              </a:spcBef>
              <a:spcAft>
                <a:spcPts val="500"/>
              </a:spcAft>
              <a:buFont typeface="Arial" panose="020B0604020202020204" pitchFamily="34" charset="0"/>
              <a:buChar char="•"/>
            </a:pPr>
            <a:r>
              <a:rPr lang="en-US" sz="1400" dirty="0"/>
              <a:t>66% of pedestrian fatalities occurred on urban roads </a:t>
            </a:r>
          </a:p>
          <a:p>
            <a:pPr marL="285750" indent="-285750">
              <a:spcBef>
                <a:spcPts val="500"/>
              </a:spcBef>
              <a:spcAft>
                <a:spcPts val="500"/>
              </a:spcAft>
              <a:buFont typeface="Arial" panose="020B0604020202020204" pitchFamily="34" charset="0"/>
              <a:buChar char="•"/>
            </a:pPr>
            <a:r>
              <a:rPr lang="en-US" sz="1400" dirty="0"/>
              <a:t>The weekday peak time for pedestrian killed or seriously injured casualties is from 3pm to 6pm. By contrast, the peak is later in the early evening at weekends</a:t>
            </a:r>
            <a:endParaRPr lang="en-US" sz="1400" dirty="0">
              <a:solidFill>
                <a:srgbClr val="FF0000"/>
              </a:solidFill>
              <a:sym typeface="Wingdings" panose="05000000000000000000" pitchFamily="2" charset="2"/>
            </a:endParaRPr>
          </a:p>
          <a:p>
            <a:pPr marL="285750" indent="-285750">
              <a:spcBef>
                <a:spcPts val="500"/>
              </a:spcBef>
              <a:spcAft>
                <a:spcPts val="500"/>
              </a:spcAft>
              <a:buFont typeface="Arial" panose="020B0604020202020204" pitchFamily="34" charset="0"/>
              <a:buChar char="•"/>
            </a:pPr>
            <a:r>
              <a:rPr lang="en-US" sz="1400" dirty="0"/>
              <a:t>The most common contributory factor allocated to pedestrians in fatal or serious collisions (FSC) with another vehicle was ‘Pedestrian failed to look properly’</a:t>
            </a:r>
            <a:endParaRPr lang="en-US" sz="1400" dirty="0">
              <a:solidFill>
                <a:srgbClr val="FF0000"/>
              </a:solidFill>
              <a:sym typeface="Wingdings" panose="05000000000000000000" pitchFamily="2" charset="2"/>
            </a:endParaRPr>
          </a:p>
          <a:p>
            <a:pPr marL="285750" indent="-285750">
              <a:spcBef>
                <a:spcPts val="500"/>
              </a:spcBef>
              <a:spcAft>
                <a:spcPts val="500"/>
              </a:spcAft>
              <a:buFont typeface="Arial" panose="020B0604020202020204" pitchFamily="34" charset="0"/>
              <a:buChar char="•"/>
            </a:pPr>
            <a:r>
              <a:rPr lang="en-US" sz="1400" dirty="0"/>
              <a:t>Further contributory factors assigned to pedestrians were ‘pedestrian careless, reckless or in a hurry’ followed by ‘failure to judge vehicle’s path or speed’</a:t>
            </a:r>
            <a:endParaRPr lang="de-DE" sz="1400" dirty="0">
              <a:solidFill>
                <a:srgbClr val="FF0000"/>
              </a:solidFill>
            </a:endParaRPr>
          </a:p>
        </p:txBody>
      </p:sp>
      <p:sp>
        <p:nvSpPr>
          <p:cNvPr id="8"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15</a:t>
            </a:fld>
            <a:endParaRPr lang="en-GB" sz="1600" i="1" dirty="0">
              <a:solidFill>
                <a:schemeClr val="bg1"/>
              </a:solidFill>
            </a:endParaRPr>
          </a:p>
        </p:txBody>
      </p:sp>
    </p:spTree>
    <p:extLst>
      <p:ext uri="{BB962C8B-B14F-4D97-AF65-F5344CB8AC3E}">
        <p14:creationId xmlns:p14="http://schemas.microsoft.com/office/powerpoint/2010/main" val="338830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769441"/>
          </a:xfrm>
          <a:prstGeom prst="rect">
            <a:avLst/>
          </a:prstGeom>
          <a:noFill/>
        </p:spPr>
        <p:txBody>
          <a:bodyPr wrap="square" rtlCol="0">
            <a:spAutoFit/>
          </a:bodyPr>
          <a:lstStyle/>
          <a:p>
            <a:r>
              <a:rPr lang="en-GB" sz="2400" b="1" dirty="0"/>
              <a:t>Statistical data supporting GRE/2024/20 Rev.1</a:t>
            </a:r>
          </a:p>
          <a:p>
            <a:r>
              <a:rPr lang="en-US" sz="2000" b="1" dirty="0"/>
              <a:t>UNECE - 2023 Statistics of Road Traffic Accidents</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16</a:t>
            </a:fld>
            <a:endParaRPr lang="de-DE" dirty="0"/>
          </a:p>
        </p:txBody>
      </p:sp>
      <p:graphicFrame>
        <p:nvGraphicFramePr>
          <p:cNvPr id="6" name="Tabelle 2"/>
          <p:cNvGraphicFramePr>
            <a:graphicFrameLocks noGrp="1"/>
          </p:cNvGraphicFramePr>
          <p:nvPr>
            <p:extLst>
              <p:ext uri="{D42A27DB-BD31-4B8C-83A1-F6EECF244321}">
                <p14:modId xmlns:p14="http://schemas.microsoft.com/office/powerpoint/2010/main" val="3051217230"/>
              </p:ext>
            </p:extLst>
          </p:nvPr>
        </p:nvGraphicFramePr>
        <p:xfrm>
          <a:off x="521849" y="1459253"/>
          <a:ext cx="11528980" cy="1011120"/>
        </p:xfrm>
        <a:graphic>
          <a:graphicData uri="http://schemas.openxmlformats.org/drawingml/2006/table">
            <a:tbl>
              <a:tblPr firstRow="1" bandRow="1">
                <a:tableStyleId>{5C22544A-7EE6-4342-B048-85BDC9FD1C3A}</a:tableStyleId>
              </a:tblPr>
              <a:tblGrid>
                <a:gridCol w="582575">
                  <a:extLst>
                    <a:ext uri="{9D8B030D-6E8A-4147-A177-3AD203B41FA5}">
                      <a16:colId xmlns:a16="http://schemas.microsoft.com/office/drawing/2014/main" val="1191690279"/>
                    </a:ext>
                  </a:extLst>
                </a:gridCol>
                <a:gridCol w="1611067">
                  <a:extLst>
                    <a:ext uri="{9D8B030D-6E8A-4147-A177-3AD203B41FA5}">
                      <a16:colId xmlns:a16="http://schemas.microsoft.com/office/drawing/2014/main" val="1665707097"/>
                    </a:ext>
                  </a:extLst>
                </a:gridCol>
                <a:gridCol w="6096000">
                  <a:extLst>
                    <a:ext uri="{9D8B030D-6E8A-4147-A177-3AD203B41FA5}">
                      <a16:colId xmlns:a16="http://schemas.microsoft.com/office/drawing/2014/main" val="626239090"/>
                    </a:ext>
                  </a:extLst>
                </a:gridCol>
                <a:gridCol w="3239338">
                  <a:extLst>
                    <a:ext uri="{9D8B030D-6E8A-4147-A177-3AD203B41FA5}">
                      <a16:colId xmlns:a16="http://schemas.microsoft.com/office/drawing/2014/main" val="1947089964"/>
                    </a:ext>
                  </a:extLst>
                </a:gridCol>
              </a:tblGrid>
              <a:tr h="378946">
                <a:tc>
                  <a:txBody>
                    <a:bodyPr/>
                    <a:lstStyle/>
                    <a:p>
                      <a:pPr algn="ctr"/>
                      <a:r>
                        <a:rPr lang="en-GB" sz="1400" noProof="0" dirty="0"/>
                        <a:t>Nr.</a:t>
                      </a:r>
                    </a:p>
                  </a:txBody>
                  <a:tcPr marT="108000" marB="108000" anchor="ctr"/>
                </a:tc>
                <a:tc>
                  <a:txBody>
                    <a:bodyPr/>
                    <a:lstStyle/>
                    <a:p>
                      <a:pPr algn="ctr"/>
                      <a:r>
                        <a:rPr lang="en-GB" sz="1400" noProof="0" dirty="0"/>
                        <a:t>Region</a:t>
                      </a:r>
                    </a:p>
                  </a:txBody>
                  <a:tcPr marT="108000" marB="108000" anchor="ctr"/>
                </a:tc>
                <a:tc>
                  <a:txBody>
                    <a:bodyPr/>
                    <a:lstStyle/>
                    <a:p>
                      <a:pPr algn="ctr"/>
                      <a:r>
                        <a:rPr lang="en-GB" sz="1400" noProof="0" dirty="0"/>
                        <a:t>Title</a:t>
                      </a:r>
                    </a:p>
                  </a:txBody>
                  <a:tcPr marT="108000" marB="108000" anchor="ctr"/>
                </a:tc>
                <a:tc>
                  <a:txBody>
                    <a:bodyPr/>
                    <a:lstStyle/>
                    <a:p>
                      <a:pPr algn="ctr"/>
                      <a:r>
                        <a:rPr lang="en-GB" sz="1400" noProof="0" dirty="0"/>
                        <a:t>Researcher / Submitter</a:t>
                      </a:r>
                    </a:p>
                  </a:txBody>
                  <a:tcPr marT="108000" marB="108000" anchor="ctr"/>
                </a:tc>
                <a:extLst>
                  <a:ext uri="{0D108BD9-81ED-4DB2-BD59-A6C34878D82A}">
                    <a16:rowId xmlns:a16="http://schemas.microsoft.com/office/drawing/2014/main" val="3688968880"/>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9</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aseline="0" noProof="0" dirty="0">
                          <a:solidFill>
                            <a:schemeClr val="tx1"/>
                          </a:solidFill>
                        </a:rPr>
                        <a:t>Europe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aseline="0" noProof="0" dirty="0">
                          <a:solidFill>
                            <a:schemeClr val="tx1"/>
                          </a:solidFill>
                        </a:rPr>
                        <a:t>North America</a:t>
                      </a:r>
                      <a:endParaRPr lang="en-GB" altLang="ko-KR" sz="1200" baseline="0" noProof="0" dirty="0">
                        <a:solidFill>
                          <a:schemeClr val="tx1"/>
                        </a:solidFill>
                      </a:endParaRP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solidFill>
                            <a:schemeClr val="tx1"/>
                          </a:solidFill>
                        </a:rPr>
                        <a:t>2023 Statistics of Road Traffic </a:t>
                      </a:r>
                      <a:r>
                        <a:rPr lang="en-US" altLang="ko-KR" sz="1200" baseline="0" noProof="0" dirty="0">
                          <a:solidFill>
                            <a:schemeClr val="tx1"/>
                          </a:solidFill>
                        </a:rPr>
                        <a:t>Accidents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aseline="0" noProof="0" dirty="0">
                          <a:solidFill>
                            <a:schemeClr val="tx1"/>
                          </a:solidFill>
                        </a:rPr>
                        <a:t>Link: </a:t>
                      </a:r>
                      <a:r>
                        <a:rPr lang="en-US" altLang="ko-KR" sz="1200" baseline="0" noProof="0" dirty="0">
                          <a:solidFill>
                            <a:schemeClr val="accent1"/>
                          </a:solidFill>
                          <a:hlinkClick r:id="rId3"/>
                        </a:rPr>
                        <a:t>https://w3.unece.org/roadsafety/2023/</a:t>
                      </a:r>
                      <a:endParaRPr lang="en-GB" altLang="ko-KR" sz="1200" baseline="0" noProof="0" dirty="0">
                        <a:solidFill>
                          <a:schemeClr val="accent1"/>
                        </a:solidFill>
                      </a:endParaRP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ko-KR" sz="1200" kern="1200" noProof="0" dirty="0">
                          <a:solidFill>
                            <a:schemeClr val="tx1"/>
                          </a:solidFill>
                          <a:latin typeface="+mn-lt"/>
                          <a:ea typeface="+mn-ea"/>
                          <a:cs typeface="+mn-cs"/>
                        </a:rPr>
                        <a:t>UNECE</a:t>
                      </a:r>
                      <a:endParaRPr lang="en-GB" altLang="ko-KR" sz="1200" kern="1200" noProof="0" dirty="0">
                        <a:solidFill>
                          <a:schemeClr val="tx1"/>
                        </a:solidFill>
                        <a:latin typeface="+mn-lt"/>
                        <a:ea typeface="+mn-ea"/>
                        <a:cs typeface="+mn-cs"/>
                      </a:endParaRPr>
                    </a:p>
                  </a:txBody>
                  <a:tcPr marT="108000" marB="108000" anchor="ctr"/>
                </a:tc>
                <a:extLst>
                  <a:ext uri="{0D108BD9-81ED-4DB2-BD59-A6C34878D82A}">
                    <a16:rowId xmlns:a16="http://schemas.microsoft.com/office/drawing/2014/main" val="404802706"/>
                  </a:ext>
                </a:extLst>
              </a:tr>
            </a:tbl>
          </a:graphicData>
        </a:graphic>
      </p:graphicFrame>
      <p:pic>
        <p:nvPicPr>
          <p:cNvPr id="3" name="Grafik 2"/>
          <p:cNvPicPr>
            <a:picLocks noChangeAspect="1"/>
          </p:cNvPicPr>
          <p:nvPr/>
        </p:nvPicPr>
        <p:blipFill>
          <a:blip r:embed="rId4"/>
          <a:stretch>
            <a:fillRect/>
          </a:stretch>
        </p:blipFill>
        <p:spPr>
          <a:xfrm>
            <a:off x="7294589" y="2596174"/>
            <a:ext cx="4756240" cy="4134953"/>
          </a:xfrm>
          <a:prstGeom prst="rect">
            <a:avLst/>
          </a:prstGeom>
          <a:ln>
            <a:solidFill>
              <a:schemeClr val="bg2">
                <a:lumMod val="75000"/>
              </a:schemeClr>
            </a:solidFill>
          </a:ln>
        </p:spPr>
      </p:pic>
      <p:sp>
        <p:nvSpPr>
          <p:cNvPr id="5" name="Textfeld 4"/>
          <p:cNvSpPr txBox="1"/>
          <p:nvPr/>
        </p:nvSpPr>
        <p:spPr>
          <a:xfrm>
            <a:off x="521849" y="2909455"/>
            <a:ext cx="6137569" cy="3323987"/>
          </a:xfrm>
          <a:prstGeom prst="rect">
            <a:avLst/>
          </a:prstGeom>
          <a:noFill/>
        </p:spPr>
        <p:txBody>
          <a:bodyPr wrap="square" rtlCol="0">
            <a:spAutoFit/>
          </a:bodyPr>
          <a:lstStyle/>
          <a:p>
            <a:pPr>
              <a:lnSpc>
                <a:spcPct val="150000"/>
              </a:lnSpc>
            </a:pPr>
            <a:r>
              <a:rPr lang="en-US" sz="1400" b="1" dirty="0"/>
              <a:t>Road traffic accidents involving vulnerable road users</a:t>
            </a:r>
          </a:p>
          <a:p>
            <a:pPr marL="285750" indent="-285750">
              <a:lnSpc>
                <a:spcPct val="150000"/>
              </a:lnSpc>
              <a:buFont typeface="Arial" panose="020B0604020202020204" pitchFamily="34" charset="0"/>
              <a:buChar char="•"/>
            </a:pPr>
            <a:r>
              <a:rPr lang="en-US" sz="1400" dirty="0"/>
              <a:t>the general trend indicates a more substantial reduction in fatalities among car users compared to VRUs </a:t>
            </a:r>
          </a:p>
          <a:p>
            <a:pPr>
              <a:lnSpc>
                <a:spcPct val="150000"/>
              </a:lnSpc>
            </a:pPr>
            <a:endParaRPr lang="en-US" sz="1400" dirty="0"/>
          </a:p>
          <a:p>
            <a:pPr marL="285750" indent="-285750">
              <a:lnSpc>
                <a:spcPct val="150000"/>
              </a:lnSpc>
              <a:buFont typeface="Arial" panose="020B0604020202020204" pitchFamily="34" charset="0"/>
              <a:buChar char="•"/>
            </a:pPr>
            <a:r>
              <a:rPr lang="en-US" sz="1400" dirty="0"/>
              <a:t>the COVID-19 pandemic may have led to an increase in the number of VRUs, particularly cyclists. </a:t>
            </a:r>
          </a:p>
          <a:p>
            <a:pPr>
              <a:lnSpc>
                <a:spcPct val="150000"/>
              </a:lnSpc>
            </a:pPr>
            <a:endParaRPr lang="en-US" sz="1400" dirty="0"/>
          </a:p>
          <a:p>
            <a:pPr marL="285750" indent="-285750">
              <a:lnSpc>
                <a:spcPct val="150000"/>
              </a:lnSpc>
              <a:buFont typeface="Arial" panose="020B0604020202020204" pitchFamily="34" charset="0"/>
              <a:buChar char="•"/>
            </a:pPr>
            <a:r>
              <a:rPr lang="en-US" sz="1400" dirty="0">
                <a:cs typeface="Arial" panose="020B0604020202020204" pitchFamily="34" charset="0"/>
              </a:rPr>
              <a:t>this could result in higher fatality rates within this group, especially if road infrastructure and safety measures have not adapted to accommodate the change</a:t>
            </a:r>
            <a:r>
              <a:rPr lang="en-US" sz="1400" dirty="0"/>
              <a:t>.</a:t>
            </a:r>
            <a:endParaRPr lang="de-DE" sz="1400" dirty="0"/>
          </a:p>
        </p:txBody>
      </p:sp>
      <p:sp>
        <p:nvSpPr>
          <p:cNvPr id="8"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accent5"/>
                </a:solidFill>
              </a:rPr>
              <a:t>16</a:t>
            </a:fld>
            <a:endParaRPr lang="en-GB" sz="1600" i="1" dirty="0">
              <a:solidFill>
                <a:schemeClr val="accent5"/>
              </a:solidFill>
            </a:endParaRPr>
          </a:p>
        </p:txBody>
      </p:sp>
    </p:spTree>
    <p:extLst>
      <p:ext uri="{BB962C8B-B14F-4D97-AF65-F5344CB8AC3E}">
        <p14:creationId xmlns:p14="http://schemas.microsoft.com/office/powerpoint/2010/main" val="151768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769441"/>
          </a:xfrm>
          <a:prstGeom prst="rect">
            <a:avLst/>
          </a:prstGeom>
          <a:noFill/>
        </p:spPr>
        <p:txBody>
          <a:bodyPr wrap="square" rtlCol="0">
            <a:spAutoFit/>
          </a:bodyPr>
          <a:lstStyle/>
          <a:p>
            <a:r>
              <a:rPr lang="en-GB" sz="2400" b="1" dirty="0"/>
              <a:t>Statistical data supporting GRE/2024/20 Rev.1</a:t>
            </a:r>
          </a:p>
          <a:p>
            <a:r>
              <a:rPr lang="en-US" sz="2000" b="1" dirty="0"/>
              <a:t>Overview</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2</a:t>
            </a:fld>
            <a:endParaRPr lang="de-DE" dirty="0"/>
          </a:p>
        </p:txBody>
      </p:sp>
      <p:graphicFrame>
        <p:nvGraphicFramePr>
          <p:cNvPr id="6" name="Tabelle 2"/>
          <p:cNvGraphicFramePr>
            <a:graphicFrameLocks noGrp="1"/>
          </p:cNvGraphicFramePr>
          <p:nvPr>
            <p:extLst>
              <p:ext uri="{D42A27DB-BD31-4B8C-83A1-F6EECF244321}">
                <p14:modId xmlns:p14="http://schemas.microsoft.com/office/powerpoint/2010/main" val="3498065572"/>
              </p:ext>
            </p:extLst>
          </p:nvPr>
        </p:nvGraphicFramePr>
        <p:xfrm>
          <a:off x="521849" y="1459253"/>
          <a:ext cx="11528980" cy="4202160"/>
        </p:xfrm>
        <a:graphic>
          <a:graphicData uri="http://schemas.openxmlformats.org/drawingml/2006/table">
            <a:tbl>
              <a:tblPr firstRow="1" bandRow="1">
                <a:tableStyleId>{5C22544A-7EE6-4342-B048-85BDC9FD1C3A}</a:tableStyleId>
              </a:tblPr>
              <a:tblGrid>
                <a:gridCol w="582575">
                  <a:extLst>
                    <a:ext uri="{9D8B030D-6E8A-4147-A177-3AD203B41FA5}">
                      <a16:colId xmlns:a16="http://schemas.microsoft.com/office/drawing/2014/main" val="1191690279"/>
                    </a:ext>
                  </a:extLst>
                </a:gridCol>
                <a:gridCol w="1611067">
                  <a:extLst>
                    <a:ext uri="{9D8B030D-6E8A-4147-A177-3AD203B41FA5}">
                      <a16:colId xmlns:a16="http://schemas.microsoft.com/office/drawing/2014/main" val="1665707097"/>
                    </a:ext>
                  </a:extLst>
                </a:gridCol>
                <a:gridCol w="6096000">
                  <a:extLst>
                    <a:ext uri="{9D8B030D-6E8A-4147-A177-3AD203B41FA5}">
                      <a16:colId xmlns:a16="http://schemas.microsoft.com/office/drawing/2014/main" val="626239090"/>
                    </a:ext>
                  </a:extLst>
                </a:gridCol>
                <a:gridCol w="3239338">
                  <a:extLst>
                    <a:ext uri="{9D8B030D-6E8A-4147-A177-3AD203B41FA5}">
                      <a16:colId xmlns:a16="http://schemas.microsoft.com/office/drawing/2014/main" val="1947089964"/>
                    </a:ext>
                  </a:extLst>
                </a:gridCol>
              </a:tblGrid>
              <a:tr h="378946">
                <a:tc>
                  <a:txBody>
                    <a:bodyPr/>
                    <a:lstStyle/>
                    <a:p>
                      <a:pPr algn="ctr"/>
                      <a:r>
                        <a:rPr lang="en-GB" sz="1400" noProof="0" dirty="0"/>
                        <a:t>Nr.</a:t>
                      </a:r>
                    </a:p>
                  </a:txBody>
                  <a:tcPr marT="108000" marB="108000" anchor="ctr"/>
                </a:tc>
                <a:tc>
                  <a:txBody>
                    <a:bodyPr/>
                    <a:lstStyle/>
                    <a:p>
                      <a:pPr algn="ctr"/>
                      <a:r>
                        <a:rPr lang="en-GB" sz="1400" noProof="0" dirty="0"/>
                        <a:t>Region</a:t>
                      </a:r>
                    </a:p>
                  </a:txBody>
                  <a:tcPr marT="108000" marB="108000" anchor="ctr"/>
                </a:tc>
                <a:tc>
                  <a:txBody>
                    <a:bodyPr/>
                    <a:lstStyle/>
                    <a:p>
                      <a:pPr algn="ctr"/>
                      <a:r>
                        <a:rPr lang="en-GB" sz="1400" noProof="0" dirty="0"/>
                        <a:t>Title</a:t>
                      </a:r>
                    </a:p>
                  </a:txBody>
                  <a:tcPr marT="108000" marB="108000" anchor="ctr"/>
                </a:tc>
                <a:tc>
                  <a:txBody>
                    <a:bodyPr/>
                    <a:lstStyle/>
                    <a:p>
                      <a:pPr algn="ctr"/>
                      <a:r>
                        <a:rPr lang="en-GB" sz="1400" noProof="0" dirty="0"/>
                        <a:t>Researcher / Submitter</a:t>
                      </a:r>
                    </a:p>
                  </a:txBody>
                  <a:tcPr marT="108000" marB="108000" anchor="ctr"/>
                </a:tc>
                <a:extLst>
                  <a:ext uri="{0D108BD9-81ED-4DB2-BD59-A6C34878D82A}">
                    <a16:rowId xmlns:a16="http://schemas.microsoft.com/office/drawing/2014/main" val="3688968880"/>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a:t>
                      </a:r>
                    </a:p>
                  </a:txBody>
                  <a:tcPr marT="108000" marB="108000" anchor="ctr"/>
                </a:tc>
                <a:tc>
                  <a:txBody>
                    <a:bodyPr/>
                    <a:lstStyle/>
                    <a:p>
                      <a:r>
                        <a:rPr lang="en-GB" sz="1200" noProof="0" dirty="0"/>
                        <a:t>Germany</a:t>
                      </a:r>
                    </a:p>
                  </a:txBody>
                  <a:tcPr marT="108000" marB="108000" anchor="ctr"/>
                </a:tc>
                <a:tc>
                  <a:txBody>
                    <a:bodyPr/>
                    <a:lstStyle/>
                    <a:p>
                      <a:r>
                        <a:rPr lang="en-US" sz="1200" noProof="0" dirty="0"/>
                        <a:t>Emergency braking systems for </a:t>
                      </a:r>
                      <a:r>
                        <a:rPr lang="en-US" sz="1200" noProof="0" dirty="0">
                          <a:solidFill>
                            <a:schemeClr val="tx1"/>
                          </a:solidFill>
                        </a:rPr>
                        <a:t>reversing</a:t>
                      </a:r>
                      <a:r>
                        <a:rPr lang="en-US" sz="1200" noProof="0" dirty="0"/>
                        <a:t> (</a:t>
                      </a:r>
                      <a:r>
                        <a:rPr lang="de-DE" sz="1200" noProof="0" dirty="0"/>
                        <a:t>Notbremssystem für Rückwärtsfahrt</a:t>
                      </a:r>
                      <a:r>
                        <a:rPr lang="en-US" sz="1200" noProof="0" dirty="0"/>
                        <a:t>)</a:t>
                      </a:r>
                    </a:p>
                  </a:txBody>
                  <a:tcPr marT="108000" marB="108000" anchor="ctr"/>
                </a:tc>
                <a:tc>
                  <a:txBody>
                    <a:bodyPr/>
                    <a:lstStyle/>
                    <a:p>
                      <a:r>
                        <a:rPr lang="en-GB" sz="1200" noProof="0" dirty="0"/>
                        <a:t>ADAC (FIA)</a:t>
                      </a:r>
                    </a:p>
                  </a:txBody>
                  <a:tcPr marT="108000" marB="108000" anchor="ctr"/>
                </a:tc>
                <a:extLst>
                  <a:ext uri="{0D108BD9-81ED-4DB2-BD59-A6C34878D82A}">
                    <a16:rowId xmlns:a16="http://schemas.microsoft.com/office/drawing/2014/main" val="1010051631"/>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a:t>
                      </a:r>
                    </a:p>
                  </a:txBody>
                  <a:tcPr marT="108000" marB="108000" anchor="ctr"/>
                </a:tc>
                <a:tc>
                  <a:txBody>
                    <a:bodyPr/>
                    <a:lstStyle/>
                    <a:p>
                      <a:r>
                        <a:rPr lang="en-GB" sz="1200" noProof="0" dirty="0"/>
                        <a:t>United Kingdom</a:t>
                      </a:r>
                    </a:p>
                  </a:txBody>
                  <a:tcPr marT="108000" marB="108000" anchor="ctr"/>
                </a:tc>
                <a:tc>
                  <a:txBody>
                    <a:bodyPr/>
                    <a:lstStyle/>
                    <a:p>
                      <a:r>
                        <a:rPr lang="en-US" sz="1200" noProof="0" dirty="0"/>
                        <a:t>Casualties in Greater London during 2023</a:t>
                      </a:r>
                      <a:endParaRPr lang="en-US" sz="1200" noProof="0" dirty="0">
                        <a:solidFill>
                          <a:schemeClr val="tx1"/>
                        </a:solidFill>
                      </a:endParaRPr>
                    </a:p>
                  </a:txBody>
                  <a:tcPr marT="108000" marB="108000" anchor="ctr"/>
                </a:tc>
                <a:tc>
                  <a:txBody>
                    <a:bodyPr/>
                    <a:lstStyle/>
                    <a:p>
                      <a:r>
                        <a:rPr lang="en-GB" sz="1200" noProof="0" dirty="0"/>
                        <a:t>Transport for London</a:t>
                      </a:r>
                    </a:p>
                  </a:txBody>
                  <a:tcPr marT="108000" marB="108000" anchor="ctr"/>
                </a:tc>
                <a:extLst>
                  <a:ext uri="{0D108BD9-81ED-4DB2-BD59-A6C34878D82A}">
                    <a16:rowId xmlns:a16="http://schemas.microsoft.com/office/drawing/2014/main" val="1384996550"/>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a:t>
                      </a:r>
                    </a:p>
                  </a:txBody>
                  <a:tcPr marT="108000" marB="108000" anchor="ctr"/>
                </a:tc>
                <a:tc>
                  <a:txBody>
                    <a:bodyPr/>
                    <a:lstStyle/>
                    <a:p>
                      <a:r>
                        <a:rPr lang="en-GB" sz="1200" noProof="0" dirty="0"/>
                        <a:t>France</a:t>
                      </a:r>
                    </a:p>
                  </a:txBody>
                  <a:tcPr marT="108000" marB="108000" anchor="ctr"/>
                </a:tc>
                <a:tc>
                  <a:txBody>
                    <a:bodyPr/>
                    <a:lstStyle/>
                    <a:p>
                      <a:r>
                        <a:rPr lang="en-GB" sz="1200" noProof="0" dirty="0"/>
                        <a:t>Collisions between </a:t>
                      </a:r>
                      <a:r>
                        <a:rPr lang="en-GB" sz="1200" noProof="0" dirty="0">
                          <a:solidFill>
                            <a:schemeClr val="tx1"/>
                          </a:solidFill>
                        </a:rPr>
                        <a:t>pedestrians and reversing vehicles in public </a:t>
                      </a:r>
                      <a:r>
                        <a:rPr lang="en-GB" sz="1200" noProof="0" dirty="0"/>
                        <a:t>settings in France</a:t>
                      </a:r>
                    </a:p>
                  </a:txBody>
                  <a:tcPr marT="108000" marB="108000" anchor="ctr"/>
                </a:tc>
                <a:tc>
                  <a:txBody>
                    <a:bodyPr/>
                    <a:lstStyle/>
                    <a:p>
                      <a:r>
                        <a:rPr lang="en-GB" sz="1200" noProof="0" dirty="0"/>
                        <a:t>HAL open science</a:t>
                      </a:r>
                    </a:p>
                  </a:txBody>
                  <a:tcPr marT="108000" marB="108000" anchor="ctr"/>
                </a:tc>
                <a:extLst>
                  <a:ext uri="{0D108BD9-81ED-4DB2-BD59-A6C34878D82A}">
                    <a16:rowId xmlns:a16="http://schemas.microsoft.com/office/drawing/2014/main" val="93853067"/>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4</a:t>
                      </a:r>
                    </a:p>
                  </a:txBody>
                  <a:tcPr marT="108000" marB="108000" anchor="ctr"/>
                </a:tc>
                <a:tc>
                  <a:txBody>
                    <a:bodyPr/>
                    <a:lstStyle/>
                    <a:p>
                      <a:r>
                        <a:rPr lang="en-GB" sz="1200" noProof="0" dirty="0"/>
                        <a:t>United Kingdom</a:t>
                      </a:r>
                    </a:p>
                  </a:txBody>
                  <a:tcPr marT="108000" marB="108000" anchor="ctr"/>
                </a:tc>
                <a:tc>
                  <a:txBody>
                    <a:bodyPr/>
                    <a:lstStyle/>
                    <a:p>
                      <a:r>
                        <a:rPr lang="en-US" sz="1200" noProof="0" dirty="0"/>
                        <a:t>Analysis of police collision files for pedestrian fatalities in London, 2006-10</a:t>
                      </a:r>
                    </a:p>
                  </a:txBody>
                  <a:tcPr marT="108000" marB="108000" anchor="ctr"/>
                </a:tc>
                <a:tc>
                  <a:txBody>
                    <a:bodyPr/>
                    <a:lstStyle/>
                    <a:p>
                      <a:r>
                        <a:rPr lang="en-GB" sz="1200" noProof="0" dirty="0"/>
                        <a:t>Transport Research Laboratory TRL</a:t>
                      </a:r>
                    </a:p>
                  </a:txBody>
                  <a:tcPr marT="108000" marB="108000" anchor="ctr"/>
                </a:tc>
                <a:extLst>
                  <a:ext uri="{0D108BD9-81ED-4DB2-BD59-A6C34878D82A}">
                    <a16:rowId xmlns:a16="http://schemas.microsoft.com/office/drawing/2014/main" val="65909994"/>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t>Japan</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Accidents when four-wheel vehicles are </a:t>
                      </a:r>
                      <a:r>
                        <a:rPr lang="en-US" altLang="ko-KR" sz="1200" noProof="0" dirty="0">
                          <a:solidFill>
                            <a:schemeClr val="tx1"/>
                          </a:solidFill>
                        </a:rPr>
                        <a:t>reversing</a:t>
                      </a:r>
                      <a:endParaRPr lang="en-GB" altLang="ko-KR" sz="1200" noProof="0" dirty="0">
                        <a:solidFill>
                          <a:schemeClr val="tx1"/>
                        </a:solidFill>
                      </a:endParaRP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t>Itarda</a:t>
                      </a:r>
                    </a:p>
                  </a:txBody>
                  <a:tcPr marT="108000" marB="108000" anchor="ctr"/>
                </a:tc>
                <a:extLst>
                  <a:ext uri="{0D108BD9-81ED-4DB2-BD59-A6C34878D82A}">
                    <a16:rowId xmlns:a16="http://schemas.microsoft.com/office/drawing/2014/main" val="2978430361"/>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6</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latin typeface="+mn-lt"/>
                        </a:rPr>
                        <a:t>South Korea</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kern="1200" noProof="0" dirty="0">
                          <a:solidFill>
                            <a:schemeClr val="tx1"/>
                          </a:solidFill>
                          <a:latin typeface="+mn-lt"/>
                          <a:ea typeface="+mn-ea"/>
                          <a:cs typeface="Arial" panose="020B0604020202020204" pitchFamily="34" charset="0"/>
                        </a:rPr>
                        <a:t>Traffic accidents statistics and traffic accidents during reversing in Korea</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t>TMACS</a:t>
                      </a:r>
                    </a:p>
                  </a:txBody>
                  <a:tcPr marT="108000" marB="108000" anchor="ctr"/>
                </a:tc>
                <a:extLst>
                  <a:ext uri="{0D108BD9-81ED-4DB2-BD59-A6C34878D82A}">
                    <a16:rowId xmlns:a16="http://schemas.microsoft.com/office/drawing/2014/main" val="1703375457"/>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7</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t>European Commission</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Road Traffic Fatalities Europe 2022</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EC Mobility and Transport (</a:t>
                      </a:r>
                      <a:r>
                        <a:rPr lang="en-GB" altLang="ko-KR" sz="1200" noProof="0" dirty="0"/>
                        <a:t>EU Care Database)</a:t>
                      </a:r>
                    </a:p>
                  </a:txBody>
                  <a:tcPr marT="108000" marB="108000" anchor="ctr"/>
                </a:tc>
                <a:extLst>
                  <a:ext uri="{0D108BD9-81ED-4DB2-BD59-A6C34878D82A}">
                    <a16:rowId xmlns:a16="http://schemas.microsoft.com/office/drawing/2014/main" val="1207614085"/>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8</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United Kingdom</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t>Reported road casualties in Great Britain: pedestrian factsheet, 2023</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noProof="0" dirty="0"/>
                        <a:t>Dpt. of Transport</a:t>
                      </a:r>
                    </a:p>
                  </a:txBody>
                  <a:tcPr marT="108000" marB="108000" anchor="ctr"/>
                </a:tc>
                <a:extLst>
                  <a:ext uri="{0D108BD9-81ED-4DB2-BD59-A6C34878D82A}">
                    <a16:rowId xmlns:a16="http://schemas.microsoft.com/office/drawing/2014/main" val="2805415062"/>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9</a:t>
                      </a: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aseline="0" noProof="0" dirty="0">
                          <a:solidFill>
                            <a:schemeClr val="tx1"/>
                          </a:solidFill>
                        </a:rPr>
                        <a:t>Europe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aseline="0" noProof="0" dirty="0">
                          <a:solidFill>
                            <a:schemeClr val="tx1"/>
                          </a:solidFill>
                        </a:rPr>
                        <a:t>North America</a:t>
                      </a:r>
                      <a:endParaRPr lang="en-GB" altLang="ko-KR" sz="1200" baseline="0" noProof="0" dirty="0">
                        <a:solidFill>
                          <a:schemeClr val="tx1"/>
                        </a:solidFill>
                      </a:endParaRP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noProof="0" dirty="0">
                          <a:solidFill>
                            <a:schemeClr val="tx1"/>
                          </a:solidFill>
                        </a:rPr>
                        <a:t>2023 Statistics of Road Traffic </a:t>
                      </a:r>
                      <a:r>
                        <a:rPr lang="en-US" altLang="ko-KR" sz="1200" baseline="0" noProof="0" dirty="0">
                          <a:solidFill>
                            <a:schemeClr val="tx1"/>
                          </a:solidFill>
                        </a:rPr>
                        <a:t>Accidents</a:t>
                      </a:r>
                      <a:endParaRPr lang="en-GB" altLang="ko-KR" sz="1200" baseline="0" noProof="0" dirty="0">
                        <a:solidFill>
                          <a:schemeClr val="tx1"/>
                        </a:solidFill>
                      </a:endParaRPr>
                    </a:p>
                  </a:txBody>
                  <a:tcPr marT="108000" marB="10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ko-KR" sz="1200" kern="1200" noProof="0" dirty="0">
                          <a:solidFill>
                            <a:schemeClr val="tx1"/>
                          </a:solidFill>
                          <a:latin typeface="+mn-lt"/>
                          <a:ea typeface="+mn-ea"/>
                          <a:cs typeface="+mn-cs"/>
                        </a:rPr>
                        <a:t>UNECE</a:t>
                      </a:r>
                    </a:p>
                  </a:txBody>
                  <a:tcPr marT="108000" marB="108000" anchor="ctr"/>
                </a:tc>
                <a:extLst>
                  <a:ext uri="{0D108BD9-81ED-4DB2-BD59-A6C34878D82A}">
                    <a16:rowId xmlns:a16="http://schemas.microsoft.com/office/drawing/2014/main" val="404802706"/>
                  </a:ext>
                </a:extLst>
              </a:tr>
            </a:tbl>
          </a:graphicData>
        </a:graphic>
      </p:graphicFrame>
      <p:sp>
        <p:nvSpPr>
          <p:cNvPr id="8"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2</a:t>
            </a:fld>
            <a:endParaRPr lang="en-GB" sz="1600" i="1" dirty="0">
              <a:solidFill>
                <a:schemeClr val="bg1"/>
              </a:solidFill>
            </a:endParaRPr>
          </a:p>
        </p:txBody>
      </p:sp>
    </p:spTree>
    <p:extLst>
      <p:ext uri="{BB962C8B-B14F-4D97-AF65-F5344CB8AC3E}">
        <p14:creationId xmlns:p14="http://schemas.microsoft.com/office/powerpoint/2010/main" val="3017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3</a:t>
            </a:fld>
            <a:endParaRPr lang="de-DE" dirty="0"/>
          </a:p>
        </p:txBody>
      </p:sp>
      <p:sp>
        <p:nvSpPr>
          <p:cNvPr id="3" name="Textfeld 2"/>
          <p:cNvSpPr txBox="1"/>
          <p:nvPr/>
        </p:nvSpPr>
        <p:spPr>
          <a:xfrm>
            <a:off x="685800" y="1481481"/>
            <a:ext cx="11007435" cy="4832092"/>
          </a:xfrm>
          <a:prstGeom prst="rect">
            <a:avLst/>
          </a:prstGeom>
          <a:noFill/>
        </p:spPr>
        <p:txBody>
          <a:bodyPr wrap="square" rtlCol="0">
            <a:spAutoFit/>
          </a:bodyPr>
          <a:lstStyle/>
          <a:p>
            <a:r>
              <a:rPr lang="en-US" sz="1200" b="1" cap="all" dirty="0"/>
              <a:t>REVERSING ACCIDENTS INVOLVING PEDESTRIANS ARE very significant WORLDWIDE</a:t>
            </a:r>
          </a:p>
          <a:p>
            <a:pPr lvl="1"/>
            <a:r>
              <a:rPr lang="en-US" sz="1200" dirty="0"/>
              <a:t>France (p. 8): 	reversing accounts for 7% of pedestrian accidents in public setting and 39% of manoeuvres were made for entering or leaving a parking space Germany (p. 5): 	17% of all pedestrian and vehicle collisions are taking place at the rear end</a:t>
            </a:r>
          </a:p>
          <a:p>
            <a:pPr lvl="1"/>
            <a:r>
              <a:rPr lang="en-US" sz="1200" dirty="0"/>
              <a:t>Japan (p. 10): 	77% of the fatalities / serious injuries while reversing were accounted by vulnerable road users, and pedestrians accounted for 57% of the VRU </a:t>
            </a:r>
          </a:p>
          <a:p>
            <a:pPr lvl="1"/>
            <a:r>
              <a:rPr lang="en-US" sz="1200" dirty="0"/>
              <a:t>Korea (p. 11):	</a:t>
            </a:r>
            <a:r>
              <a:rPr lang="en-US" sz="1200" dirty="0">
                <a:cs typeface="Arial" panose="020B0604020202020204" pitchFamily="34" charset="0"/>
              </a:rPr>
              <a:t>even though the overall number of accidents has decreased in recent years (-15%), the number of accidents during reversing is still rising (+30%)</a:t>
            </a:r>
            <a:endParaRPr lang="en-US" sz="1200" dirty="0"/>
          </a:p>
          <a:p>
            <a:endParaRPr lang="en-US" sz="1200" b="1" dirty="0"/>
          </a:p>
          <a:p>
            <a:r>
              <a:rPr lang="en-US" sz="1200" b="1" dirty="0"/>
              <a:t>THE NUMBER OF VRUs HAVE INCREASED, particularly pedestrians and cyclists</a:t>
            </a:r>
            <a:r>
              <a:rPr lang="en-US" sz="1200" dirty="0"/>
              <a:t>  </a:t>
            </a:r>
          </a:p>
          <a:p>
            <a:pPr lvl="1"/>
            <a:r>
              <a:rPr lang="en-US" sz="1200" dirty="0">
                <a:cs typeface="Arial" panose="020B0604020202020204" pitchFamily="34" charset="0"/>
              </a:rPr>
              <a:t>Europe (p. 14 )	in urban areas, more than 68% of all registered fatalities affected VRUs, of which 49% are pedestrians</a:t>
            </a:r>
          </a:p>
          <a:p>
            <a:pPr lvl="1"/>
            <a:r>
              <a:rPr lang="en-US" sz="1200" dirty="0"/>
              <a:t>UK (p. 15): 	the pedestrian traffic (distance walked) has increased by 19% between 2004 and 2023</a:t>
            </a:r>
          </a:p>
          <a:p>
            <a:pPr lvl="1"/>
            <a:r>
              <a:rPr lang="en-US" sz="1200" dirty="0">
                <a:cs typeface="Arial" panose="020B0604020202020204" pitchFamily="34" charset="0"/>
              </a:rPr>
              <a:t>Europe (p. 16):	the COVID-19 pandemic may have led to an increase in the number of VRUs, particularly cyclists</a:t>
            </a:r>
          </a:p>
          <a:p>
            <a:endParaRPr lang="en-US" sz="1200" dirty="0"/>
          </a:p>
          <a:p>
            <a:r>
              <a:rPr lang="en-US" sz="1200" b="1" dirty="0"/>
              <a:t>DISTRACTED PEDESTRIANS</a:t>
            </a:r>
            <a:r>
              <a:rPr lang="en-US" sz="1200" dirty="0"/>
              <a:t>	</a:t>
            </a:r>
          </a:p>
          <a:p>
            <a:pPr lvl="1"/>
            <a:r>
              <a:rPr lang="en-US" sz="1200" dirty="0"/>
              <a:t>UK (p. 9): 	48% of the pedestrians were recorded as “failed to look properly” and this factor was observed for all age groups</a:t>
            </a:r>
          </a:p>
          <a:p>
            <a:pPr lvl="1"/>
            <a:r>
              <a:rPr lang="en-US" sz="1200" dirty="0"/>
              <a:t>		</a:t>
            </a:r>
            <a:r>
              <a:rPr lang="en-US" sz="1200" i="1" dirty="0"/>
              <a:t>In Korea, Germany and Netherlands the governments have installed in-ground traffic lights for smartphone zombies (</a:t>
            </a:r>
            <a:r>
              <a:rPr lang="en-US" sz="1200" i="1" dirty="0">
                <a:hlinkClick r:id="rId2">
                  <a:extLst>
                    <a:ext uri="{A12FA001-AC4F-418D-AE19-62706E023703}">
                      <ahyp:hlinkClr xmlns:ahyp="http://schemas.microsoft.com/office/drawing/2018/hyperlinkcolor" val="tx"/>
                    </a:ext>
                  </a:extLst>
                </a:hlinkClick>
              </a:rPr>
              <a:t>link</a:t>
            </a:r>
            <a:r>
              <a:rPr lang="en-US" sz="1200" i="1" dirty="0"/>
              <a:t>)</a:t>
            </a:r>
          </a:p>
          <a:p>
            <a:pPr lvl="1"/>
            <a:endParaRPr lang="en-US" sz="1200" i="1" dirty="0"/>
          </a:p>
          <a:p>
            <a:r>
              <a:rPr lang="en-US" sz="1200" b="1" cap="all" dirty="0"/>
              <a:t>more substantial reduction in fatalities among car users compared to VRU</a:t>
            </a:r>
            <a:r>
              <a:rPr lang="en-US" sz="1200" b="1" dirty="0"/>
              <a:t>s</a:t>
            </a:r>
            <a:r>
              <a:rPr lang="en-US" sz="1200" dirty="0"/>
              <a:t> is a general trend in Europe</a:t>
            </a:r>
          </a:p>
          <a:p>
            <a:pPr lvl="1"/>
            <a:r>
              <a:rPr lang="en-US" sz="1200" dirty="0"/>
              <a:t>Europe (p. 16): 	UK -25% vs. -15%</a:t>
            </a:r>
          </a:p>
          <a:p>
            <a:pPr lvl="1"/>
            <a:r>
              <a:rPr lang="en-US" sz="1200" dirty="0"/>
              <a:t>		Spain -55% vs. -10%</a:t>
            </a:r>
          </a:p>
          <a:p>
            <a:pPr lvl="1"/>
            <a:r>
              <a:rPr lang="en-US" sz="1200" dirty="0"/>
              <a:t>Japan (p. 10): 	looking at the accidents of four-wheel vehicles while reversing: the number is gradually decreasing, certainly related to the introduction of</a:t>
            </a:r>
          </a:p>
          <a:p>
            <a:pPr lvl="1"/>
            <a:r>
              <a:rPr lang="en-US" sz="1200" dirty="0"/>
              <a:t>		the back monitor BUT the composition rate considering all casualty accidents is increasing of 1%, reaching 5%</a:t>
            </a:r>
          </a:p>
          <a:p>
            <a:endParaRPr lang="en-US" sz="1200" dirty="0">
              <a:solidFill>
                <a:srgbClr val="FF0000"/>
              </a:solidFill>
              <a:sym typeface="Wingdings" panose="05000000000000000000" pitchFamily="2" charset="2"/>
            </a:endParaRPr>
          </a:p>
          <a:p>
            <a:pPr algn="just"/>
            <a:r>
              <a:rPr lang="en-US" sz="1400" b="1" dirty="0">
                <a:solidFill>
                  <a:srgbClr val="0070C0"/>
                </a:solidFill>
                <a:sym typeface="Wingdings" panose="05000000000000000000" pitchFamily="2" charset="2"/>
              </a:rPr>
              <a:t>GTB conclusion: </a:t>
            </a:r>
            <a:r>
              <a:rPr lang="en-US" sz="1400" dirty="0">
                <a:solidFill>
                  <a:srgbClr val="0070C0"/>
                </a:solidFill>
                <a:sym typeface="Wingdings" panose="05000000000000000000" pitchFamily="2" charset="2"/>
              </a:rPr>
              <a:t>statistical data from different regions of the world clearly indicate that more efforts shall be made to reduce accidents involving VRUs, in particular pedestrians that are more and more distracted by smartphones while walking. The increasing number of electric vehicles represents an additional risk factor in the future due to the lack of engine noise in slow maneuvering such as reversing. </a:t>
            </a:r>
          </a:p>
          <a:p>
            <a:pPr algn="just"/>
            <a:r>
              <a:rPr lang="en-US" sz="1400" b="1" dirty="0">
                <a:solidFill>
                  <a:srgbClr val="0070C0"/>
                </a:solidFill>
                <a:sym typeface="Wingdings" panose="05000000000000000000" pitchFamily="2" charset="2"/>
              </a:rPr>
              <a:t> </a:t>
            </a:r>
            <a:r>
              <a:rPr lang="en-US" sz="1400" b="1" u="sng" dirty="0">
                <a:solidFill>
                  <a:srgbClr val="0070C0"/>
                </a:solidFill>
                <a:sym typeface="Wingdings" panose="05000000000000000000" pitchFamily="2" charset="2"/>
              </a:rPr>
              <a:t>Reversing projections represent a valid solution to improve the safety of VRUs</a:t>
            </a:r>
          </a:p>
        </p:txBody>
      </p:sp>
      <p:sp>
        <p:nvSpPr>
          <p:cNvPr id="6" name="Textfeld 5">
            <a:extLst>
              <a:ext uri="{FF2B5EF4-FFF2-40B4-BE49-F238E27FC236}">
                <a16:creationId xmlns:a16="http://schemas.microsoft.com/office/drawing/2014/main" id="{978FABA1-06EA-4E7A-ACC0-9CA09B0D9EBB}"/>
              </a:ext>
            </a:extLst>
          </p:cNvPr>
          <p:cNvSpPr txBox="1"/>
          <p:nvPr/>
        </p:nvSpPr>
        <p:spPr>
          <a:xfrm>
            <a:off x="685801" y="646610"/>
            <a:ext cx="11365028" cy="769441"/>
          </a:xfrm>
          <a:prstGeom prst="rect">
            <a:avLst/>
          </a:prstGeom>
          <a:noFill/>
        </p:spPr>
        <p:txBody>
          <a:bodyPr wrap="square" rtlCol="0">
            <a:spAutoFit/>
          </a:bodyPr>
          <a:lstStyle/>
          <a:p>
            <a:r>
              <a:rPr lang="en-GB" sz="2400" b="1" dirty="0"/>
              <a:t>Statistical data supporting GRE/2024/20 Rev.1</a:t>
            </a:r>
          </a:p>
          <a:p>
            <a:r>
              <a:rPr lang="en-US" sz="2000" b="1" dirty="0"/>
              <a:t>Key figures and GTB conclusion</a:t>
            </a:r>
          </a:p>
        </p:txBody>
      </p:sp>
      <p:sp>
        <p:nvSpPr>
          <p:cNvPr id="7"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3</a:t>
            </a:fld>
            <a:endParaRPr lang="en-GB" sz="1600" i="1" dirty="0">
              <a:solidFill>
                <a:schemeClr val="bg1"/>
              </a:solidFill>
            </a:endParaRPr>
          </a:p>
        </p:txBody>
      </p:sp>
    </p:spTree>
    <p:extLst>
      <p:ext uri="{BB962C8B-B14F-4D97-AF65-F5344CB8AC3E}">
        <p14:creationId xmlns:p14="http://schemas.microsoft.com/office/powerpoint/2010/main" val="64707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4</a:t>
            </a:fld>
            <a:endParaRPr lang="de-DE" dirty="0"/>
          </a:p>
        </p:txBody>
      </p:sp>
      <p:sp>
        <p:nvSpPr>
          <p:cNvPr id="6" name="Textfeld 5">
            <a:extLst>
              <a:ext uri="{FF2B5EF4-FFF2-40B4-BE49-F238E27FC236}">
                <a16:creationId xmlns:a16="http://schemas.microsoft.com/office/drawing/2014/main" id="{978FABA1-06EA-4E7A-ACC0-9CA09B0D9EBB}"/>
              </a:ext>
            </a:extLst>
          </p:cNvPr>
          <p:cNvSpPr txBox="1"/>
          <p:nvPr/>
        </p:nvSpPr>
        <p:spPr>
          <a:xfrm>
            <a:off x="2874819" y="2817156"/>
            <a:ext cx="6084454" cy="769441"/>
          </a:xfrm>
          <a:prstGeom prst="rect">
            <a:avLst/>
          </a:prstGeom>
          <a:noFill/>
        </p:spPr>
        <p:txBody>
          <a:bodyPr wrap="square" rtlCol="0">
            <a:spAutoFit/>
          </a:bodyPr>
          <a:lstStyle/>
          <a:p>
            <a:pPr algn="ctr"/>
            <a:r>
              <a:rPr lang="en-GB" sz="2400" b="1" dirty="0"/>
              <a:t>Statistical data supporting GRE/2024/20 Rev.1</a:t>
            </a:r>
          </a:p>
          <a:p>
            <a:pPr algn="ctr"/>
            <a:r>
              <a:rPr lang="en-US" sz="2000" b="1" dirty="0"/>
              <a:t>Annex</a:t>
            </a:r>
          </a:p>
        </p:txBody>
      </p:sp>
      <p:sp>
        <p:nvSpPr>
          <p:cNvPr id="7"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4</a:t>
            </a:fld>
            <a:endParaRPr lang="en-GB" sz="1600" i="1" dirty="0">
              <a:solidFill>
                <a:schemeClr val="bg1"/>
              </a:solidFill>
            </a:endParaRPr>
          </a:p>
        </p:txBody>
      </p:sp>
    </p:spTree>
    <p:extLst>
      <p:ext uri="{BB962C8B-B14F-4D97-AF65-F5344CB8AC3E}">
        <p14:creationId xmlns:p14="http://schemas.microsoft.com/office/powerpoint/2010/main" val="157947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769441"/>
          </a:xfrm>
          <a:prstGeom prst="rect">
            <a:avLst/>
          </a:prstGeom>
          <a:noFill/>
        </p:spPr>
        <p:txBody>
          <a:bodyPr wrap="square" rtlCol="0">
            <a:spAutoFit/>
          </a:bodyPr>
          <a:lstStyle/>
          <a:p>
            <a:r>
              <a:rPr lang="en-GB" sz="2400" b="1" dirty="0"/>
              <a:t>Statistical data supporting GRE/2024/20 Rev.1</a:t>
            </a:r>
          </a:p>
          <a:p>
            <a:r>
              <a:rPr lang="en-US" sz="2000" b="1" dirty="0"/>
              <a:t>Germany - Emergency braking systems for reversing </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5</a:t>
            </a:fld>
            <a:endParaRPr lang="de-DE" dirty="0"/>
          </a:p>
        </p:txBody>
      </p:sp>
      <p:graphicFrame>
        <p:nvGraphicFramePr>
          <p:cNvPr id="6" name="Tabelle 2"/>
          <p:cNvGraphicFramePr>
            <a:graphicFrameLocks noGrp="1"/>
          </p:cNvGraphicFramePr>
          <p:nvPr>
            <p:extLst>
              <p:ext uri="{D42A27DB-BD31-4B8C-83A1-F6EECF244321}">
                <p14:modId xmlns:p14="http://schemas.microsoft.com/office/powerpoint/2010/main" val="765281238"/>
              </p:ext>
            </p:extLst>
          </p:nvPr>
        </p:nvGraphicFramePr>
        <p:xfrm>
          <a:off x="521849" y="1459253"/>
          <a:ext cx="11528980" cy="1559760"/>
        </p:xfrm>
        <a:graphic>
          <a:graphicData uri="http://schemas.openxmlformats.org/drawingml/2006/table">
            <a:tbl>
              <a:tblPr firstRow="1" bandRow="1">
                <a:tableStyleId>{5C22544A-7EE6-4342-B048-85BDC9FD1C3A}</a:tableStyleId>
              </a:tblPr>
              <a:tblGrid>
                <a:gridCol w="582575">
                  <a:extLst>
                    <a:ext uri="{9D8B030D-6E8A-4147-A177-3AD203B41FA5}">
                      <a16:colId xmlns:a16="http://schemas.microsoft.com/office/drawing/2014/main" val="1191690279"/>
                    </a:ext>
                  </a:extLst>
                </a:gridCol>
                <a:gridCol w="1611067">
                  <a:extLst>
                    <a:ext uri="{9D8B030D-6E8A-4147-A177-3AD203B41FA5}">
                      <a16:colId xmlns:a16="http://schemas.microsoft.com/office/drawing/2014/main" val="1665707097"/>
                    </a:ext>
                  </a:extLst>
                </a:gridCol>
                <a:gridCol w="6096000">
                  <a:extLst>
                    <a:ext uri="{9D8B030D-6E8A-4147-A177-3AD203B41FA5}">
                      <a16:colId xmlns:a16="http://schemas.microsoft.com/office/drawing/2014/main" val="626239090"/>
                    </a:ext>
                  </a:extLst>
                </a:gridCol>
                <a:gridCol w="3239338">
                  <a:extLst>
                    <a:ext uri="{9D8B030D-6E8A-4147-A177-3AD203B41FA5}">
                      <a16:colId xmlns:a16="http://schemas.microsoft.com/office/drawing/2014/main" val="1947089964"/>
                    </a:ext>
                  </a:extLst>
                </a:gridCol>
              </a:tblGrid>
              <a:tr h="378946">
                <a:tc>
                  <a:txBody>
                    <a:bodyPr/>
                    <a:lstStyle/>
                    <a:p>
                      <a:pPr algn="ctr"/>
                      <a:r>
                        <a:rPr lang="en-GB" sz="1400" noProof="0" dirty="0"/>
                        <a:t>Nr.</a:t>
                      </a:r>
                    </a:p>
                  </a:txBody>
                  <a:tcPr marT="108000" marB="108000" anchor="ctr"/>
                </a:tc>
                <a:tc>
                  <a:txBody>
                    <a:bodyPr/>
                    <a:lstStyle/>
                    <a:p>
                      <a:pPr algn="ctr"/>
                      <a:r>
                        <a:rPr lang="en-GB" sz="1400" noProof="0" dirty="0"/>
                        <a:t>Region</a:t>
                      </a:r>
                    </a:p>
                  </a:txBody>
                  <a:tcPr marT="108000" marB="108000" anchor="ctr"/>
                </a:tc>
                <a:tc>
                  <a:txBody>
                    <a:bodyPr/>
                    <a:lstStyle/>
                    <a:p>
                      <a:pPr algn="ctr"/>
                      <a:r>
                        <a:rPr lang="en-GB" sz="1400" noProof="0" dirty="0"/>
                        <a:t>Title</a:t>
                      </a:r>
                    </a:p>
                  </a:txBody>
                  <a:tcPr marT="108000" marB="108000" anchor="ctr"/>
                </a:tc>
                <a:tc>
                  <a:txBody>
                    <a:bodyPr/>
                    <a:lstStyle/>
                    <a:p>
                      <a:pPr algn="ctr"/>
                      <a:r>
                        <a:rPr lang="en-GB" sz="1400" noProof="0" dirty="0"/>
                        <a:t>Researcher / Submitter</a:t>
                      </a:r>
                    </a:p>
                  </a:txBody>
                  <a:tcPr marT="108000" marB="108000" anchor="ctr"/>
                </a:tc>
                <a:extLst>
                  <a:ext uri="{0D108BD9-81ED-4DB2-BD59-A6C34878D82A}">
                    <a16:rowId xmlns:a16="http://schemas.microsoft.com/office/drawing/2014/main" val="3688968880"/>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a:t>
                      </a:r>
                    </a:p>
                  </a:txBody>
                  <a:tcPr marT="108000" marB="108000" anchor="ctr"/>
                </a:tc>
                <a:tc>
                  <a:txBody>
                    <a:bodyPr/>
                    <a:lstStyle/>
                    <a:p>
                      <a:r>
                        <a:rPr lang="en-GB" sz="1200" noProof="0" dirty="0"/>
                        <a:t>Germany</a:t>
                      </a:r>
                    </a:p>
                  </a:txBody>
                  <a:tcPr marT="108000" marB="108000" anchor="ctr"/>
                </a:tc>
                <a:tc>
                  <a:txBody>
                    <a:bodyPr/>
                    <a:lstStyle/>
                    <a:p>
                      <a:r>
                        <a:rPr lang="en-US" sz="1200" noProof="0" dirty="0"/>
                        <a:t>Emergency braking systems for </a:t>
                      </a:r>
                      <a:r>
                        <a:rPr lang="en-US" sz="1200" noProof="0" dirty="0">
                          <a:solidFill>
                            <a:schemeClr val="tx1"/>
                          </a:solidFill>
                        </a:rPr>
                        <a:t>reversing</a:t>
                      </a:r>
                      <a:r>
                        <a:rPr lang="en-US" sz="1200" noProof="0" dirty="0"/>
                        <a:t> (</a:t>
                      </a:r>
                      <a:r>
                        <a:rPr lang="de-DE" sz="1200" noProof="0" dirty="0"/>
                        <a:t>Notbremssystem für Rückwärtsfahrt</a:t>
                      </a:r>
                      <a:r>
                        <a:rPr lang="en-US" sz="1200" noProof="0" dirty="0"/>
                        <a:t>)</a:t>
                      </a:r>
                    </a:p>
                    <a:p>
                      <a:r>
                        <a:rPr lang="en-US" sz="1200" noProof="0" dirty="0"/>
                        <a:t>Link: </a:t>
                      </a:r>
                      <a:r>
                        <a:rPr lang="en-US" sz="1200" noProof="0" dirty="0">
                          <a:hlinkClick r:id="rId2"/>
                        </a:rPr>
                        <a:t>https://www.adac.de/rund-ums-fahrzeug/ausstattung-technik-zubehoer/assistenzsysteme/parkassistent-bremsfunktion/</a:t>
                      </a:r>
                      <a:endParaRPr lang="en-US" sz="1200" noProof="0" dirty="0"/>
                    </a:p>
                    <a:p>
                      <a:r>
                        <a:rPr lang="de-DE" sz="1200" b="0" i="0" kern="1200" dirty="0">
                          <a:solidFill>
                            <a:schemeClr val="dk1"/>
                          </a:solidFill>
                          <a:effectLst/>
                          <a:latin typeface="+mn-lt"/>
                          <a:ea typeface="+mn-ea"/>
                          <a:cs typeface="+mn-cs"/>
                        </a:rPr>
                        <a:t>Link: </a:t>
                      </a:r>
                      <a:r>
                        <a:rPr lang="de-DE" sz="1200" b="0" i="0" kern="1200" dirty="0">
                          <a:solidFill>
                            <a:schemeClr val="dk1"/>
                          </a:solidFill>
                          <a:effectLst/>
                          <a:latin typeface="+mn-lt"/>
                          <a:ea typeface="+mn-ea"/>
                          <a:cs typeface="+mn-cs"/>
                          <a:hlinkClick r:id="rId3"/>
                        </a:rPr>
                        <a:t>ÖAMTC: Fünf Parkassistenten mit Notbremssystem im Test | ÖAMTC</a:t>
                      </a:r>
                      <a:endParaRPr lang="de-DE" sz="1200" b="0" i="0" kern="1200" dirty="0">
                        <a:solidFill>
                          <a:schemeClr val="dk1"/>
                        </a:solidFill>
                        <a:effectLst/>
                        <a:latin typeface="+mn-lt"/>
                        <a:ea typeface="+mn-ea"/>
                        <a:cs typeface="+mn-cs"/>
                      </a:endParaRPr>
                    </a:p>
                    <a:p>
                      <a:r>
                        <a:rPr lang="de-DE" sz="1200" b="0" i="0" kern="1200" dirty="0">
                          <a:solidFill>
                            <a:schemeClr val="dk1"/>
                          </a:solidFill>
                          <a:effectLst/>
                          <a:latin typeface="+mn-lt"/>
                          <a:ea typeface="+mn-ea"/>
                          <a:cs typeface="+mn-cs"/>
                        </a:rPr>
                        <a:t>Link: </a:t>
                      </a:r>
                      <a:r>
                        <a:rPr lang="de-DE" sz="1200" b="0" i="0" kern="1200" dirty="0">
                          <a:solidFill>
                            <a:schemeClr val="dk1"/>
                          </a:solidFill>
                          <a:effectLst/>
                          <a:latin typeface="+mn-lt"/>
                          <a:ea typeface="+mn-ea"/>
                          <a:cs typeface="+mn-cs"/>
                          <a:hlinkClick r:id="rId4"/>
                        </a:rPr>
                        <a:t>Fünf Parkassistenten mit Notbremssystem im Test | ÖAMTC</a:t>
                      </a:r>
                      <a:endParaRPr lang="de-DE" sz="1200" b="0" i="0" kern="1200" dirty="0">
                        <a:solidFill>
                          <a:schemeClr val="dk1"/>
                        </a:solidFill>
                        <a:effectLst/>
                        <a:latin typeface="+mn-lt"/>
                        <a:ea typeface="+mn-ea"/>
                        <a:cs typeface="+mn-cs"/>
                      </a:endParaRPr>
                    </a:p>
                  </a:txBody>
                  <a:tcPr marT="108000" marB="108000" anchor="ctr"/>
                </a:tc>
                <a:tc>
                  <a:txBody>
                    <a:bodyPr/>
                    <a:lstStyle/>
                    <a:p>
                      <a:r>
                        <a:rPr lang="en-GB" sz="1200" noProof="0" dirty="0"/>
                        <a:t>ADAC (FIA)</a:t>
                      </a:r>
                    </a:p>
                  </a:txBody>
                  <a:tcPr marT="108000" marB="108000" anchor="ctr"/>
                </a:tc>
                <a:extLst>
                  <a:ext uri="{0D108BD9-81ED-4DB2-BD59-A6C34878D82A}">
                    <a16:rowId xmlns:a16="http://schemas.microsoft.com/office/drawing/2014/main" val="1384996550"/>
                  </a:ext>
                </a:extLst>
              </a:tr>
            </a:tbl>
          </a:graphicData>
        </a:graphic>
      </p:graphicFrame>
      <p:sp>
        <p:nvSpPr>
          <p:cNvPr id="8"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5</a:t>
            </a:fld>
            <a:endParaRPr lang="en-GB" sz="1600" i="1" dirty="0">
              <a:solidFill>
                <a:schemeClr val="bg1"/>
              </a:solidFill>
            </a:endParaRPr>
          </a:p>
        </p:txBody>
      </p:sp>
      <p:sp>
        <p:nvSpPr>
          <p:cNvPr id="9" name="CuadroTexto 4">
            <a:extLst>
              <a:ext uri="{FF2B5EF4-FFF2-40B4-BE49-F238E27FC236}">
                <a16:creationId xmlns:a16="http://schemas.microsoft.com/office/drawing/2014/main" id="{A1FC9711-E384-ED21-22BB-0A049850DBA1}"/>
              </a:ext>
            </a:extLst>
          </p:cNvPr>
          <p:cNvSpPr txBox="1"/>
          <p:nvPr/>
        </p:nvSpPr>
        <p:spPr>
          <a:xfrm>
            <a:off x="1426779" y="3058045"/>
            <a:ext cx="9338430" cy="267765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400" dirty="0"/>
              <a:t>Vehicles need more safety features for reverse movement, an automatic brake assistant is the most promising feature.</a:t>
            </a:r>
          </a:p>
          <a:p>
            <a:pPr>
              <a:lnSpc>
                <a:spcPct val="150000"/>
              </a:lnSpc>
            </a:pPr>
            <a:r>
              <a:rPr lang="en-US" sz="1400" dirty="0"/>
              <a:t> </a:t>
            </a:r>
          </a:p>
          <a:p>
            <a:pPr marL="285750" indent="-285750">
              <a:lnSpc>
                <a:spcPct val="150000"/>
              </a:lnSpc>
              <a:buFont typeface="Arial" panose="020B0604020202020204" pitchFamily="34" charset="0"/>
              <a:buChar char="•"/>
            </a:pPr>
            <a:r>
              <a:rPr lang="en-US" sz="1400" dirty="0"/>
              <a:t>17% of all pedestrian and vehicle collisions are taking place at the rear end. </a:t>
            </a:r>
          </a:p>
          <a:p>
            <a:pPr>
              <a:lnSpc>
                <a:spcPct val="150000"/>
              </a:lnSpc>
            </a:pPr>
            <a:r>
              <a:rPr lang="en-US" sz="1400" dirty="0"/>
              <a:t>       This is an extra risk for elder pedestrians as secondary injuries become more relevant. </a:t>
            </a:r>
          </a:p>
          <a:p>
            <a:pPr>
              <a:lnSpc>
                <a:spcPct val="150000"/>
              </a:lnSpc>
            </a:pPr>
            <a:endParaRPr lang="en-US" sz="1400" dirty="0"/>
          </a:p>
          <a:p>
            <a:pPr marL="285750" indent="-285750">
              <a:lnSpc>
                <a:spcPct val="150000"/>
              </a:lnSpc>
              <a:buFont typeface="Arial" panose="020B0604020202020204" pitchFamily="34" charset="0"/>
              <a:buChar char="•"/>
            </a:pPr>
            <a:r>
              <a:rPr lang="en-US" sz="1400" dirty="0"/>
              <a:t>One of the major reasons is the restricted sight from inside the vehicle. </a:t>
            </a:r>
          </a:p>
          <a:p>
            <a:pPr>
              <a:lnSpc>
                <a:spcPct val="150000"/>
              </a:lnSpc>
            </a:pPr>
            <a:endParaRPr lang="en-US" sz="1400" dirty="0"/>
          </a:p>
          <a:p>
            <a:pPr marL="285750" indent="-285750">
              <a:lnSpc>
                <a:spcPct val="150000"/>
              </a:lnSpc>
              <a:buFont typeface="Arial" panose="020B0604020202020204" pitchFamily="34" charset="0"/>
              <a:buChar char="•"/>
            </a:pPr>
            <a:r>
              <a:rPr lang="en-US" sz="1400" dirty="0"/>
              <a:t>Euro NCAP included braking assistants as a safety benefit since 2020. </a:t>
            </a:r>
            <a:endParaRPr lang="es-ES" sz="1400" dirty="0"/>
          </a:p>
        </p:txBody>
      </p:sp>
    </p:spTree>
    <p:extLst>
      <p:ext uri="{BB962C8B-B14F-4D97-AF65-F5344CB8AC3E}">
        <p14:creationId xmlns:p14="http://schemas.microsoft.com/office/powerpoint/2010/main" val="162935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769441"/>
          </a:xfrm>
          <a:prstGeom prst="rect">
            <a:avLst/>
          </a:prstGeom>
          <a:noFill/>
        </p:spPr>
        <p:txBody>
          <a:bodyPr wrap="square" rtlCol="0">
            <a:spAutoFit/>
          </a:bodyPr>
          <a:lstStyle/>
          <a:p>
            <a:r>
              <a:rPr lang="en-GB" sz="2400" b="1" dirty="0"/>
              <a:t>Statistical data supporting GRE/2024/20 Rev.1</a:t>
            </a:r>
          </a:p>
          <a:p>
            <a:r>
              <a:rPr lang="en-US" sz="2000" b="1" dirty="0"/>
              <a:t>UK - Casualties in Greater London during 2023</a:t>
            </a:r>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6</a:t>
            </a:fld>
            <a:endParaRPr lang="de-DE" dirty="0"/>
          </a:p>
        </p:txBody>
      </p:sp>
      <p:graphicFrame>
        <p:nvGraphicFramePr>
          <p:cNvPr id="6" name="Tabelle 2"/>
          <p:cNvGraphicFramePr>
            <a:graphicFrameLocks noGrp="1"/>
          </p:cNvGraphicFramePr>
          <p:nvPr>
            <p:extLst>
              <p:ext uri="{D42A27DB-BD31-4B8C-83A1-F6EECF244321}">
                <p14:modId xmlns:p14="http://schemas.microsoft.com/office/powerpoint/2010/main" val="629425576"/>
              </p:ext>
            </p:extLst>
          </p:nvPr>
        </p:nvGraphicFramePr>
        <p:xfrm>
          <a:off x="521849" y="1459253"/>
          <a:ext cx="11528980" cy="1011120"/>
        </p:xfrm>
        <a:graphic>
          <a:graphicData uri="http://schemas.openxmlformats.org/drawingml/2006/table">
            <a:tbl>
              <a:tblPr firstRow="1" bandRow="1">
                <a:tableStyleId>{5C22544A-7EE6-4342-B048-85BDC9FD1C3A}</a:tableStyleId>
              </a:tblPr>
              <a:tblGrid>
                <a:gridCol w="582575">
                  <a:extLst>
                    <a:ext uri="{9D8B030D-6E8A-4147-A177-3AD203B41FA5}">
                      <a16:colId xmlns:a16="http://schemas.microsoft.com/office/drawing/2014/main" val="1191690279"/>
                    </a:ext>
                  </a:extLst>
                </a:gridCol>
                <a:gridCol w="1611067">
                  <a:extLst>
                    <a:ext uri="{9D8B030D-6E8A-4147-A177-3AD203B41FA5}">
                      <a16:colId xmlns:a16="http://schemas.microsoft.com/office/drawing/2014/main" val="1665707097"/>
                    </a:ext>
                  </a:extLst>
                </a:gridCol>
                <a:gridCol w="6096000">
                  <a:extLst>
                    <a:ext uri="{9D8B030D-6E8A-4147-A177-3AD203B41FA5}">
                      <a16:colId xmlns:a16="http://schemas.microsoft.com/office/drawing/2014/main" val="626239090"/>
                    </a:ext>
                  </a:extLst>
                </a:gridCol>
                <a:gridCol w="3239338">
                  <a:extLst>
                    <a:ext uri="{9D8B030D-6E8A-4147-A177-3AD203B41FA5}">
                      <a16:colId xmlns:a16="http://schemas.microsoft.com/office/drawing/2014/main" val="1947089964"/>
                    </a:ext>
                  </a:extLst>
                </a:gridCol>
              </a:tblGrid>
              <a:tr h="378946">
                <a:tc>
                  <a:txBody>
                    <a:bodyPr/>
                    <a:lstStyle/>
                    <a:p>
                      <a:pPr algn="ctr"/>
                      <a:r>
                        <a:rPr lang="en-GB" sz="1400" noProof="0" dirty="0"/>
                        <a:t>Nr.</a:t>
                      </a:r>
                    </a:p>
                  </a:txBody>
                  <a:tcPr marT="108000" marB="108000" anchor="ctr"/>
                </a:tc>
                <a:tc>
                  <a:txBody>
                    <a:bodyPr/>
                    <a:lstStyle/>
                    <a:p>
                      <a:pPr algn="ctr"/>
                      <a:r>
                        <a:rPr lang="en-GB" sz="1400" noProof="0" dirty="0"/>
                        <a:t>Region</a:t>
                      </a:r>
                    </a:p>
                  </a:txBody>
                  <a:tcPr marT="108000" marB="108000" anchor="ctr"/>
                </a:tc>
                <a:tc>
                  <a:txBody>
                    <a:bodyPr/>
                    <a:lstStyle/>
                    <a:p>
                      <a:pPr algn="ctr"/>
                      <a:r>
                        <a:rPr lang="en-GB" sz="1400" noProof="0" dirty="0"/>
                        <a:t>Title</a:t>
                      </a:r>
                    </a:p>
                  </a:txBody>
                  <a:tcPr marT="108000" marB="108000" anchor="ctr"/>
                </a:tc>
                <a:tc>
                  <a:txBody>
                    <a:bodyPr/>
                    <a:lstStyle/>
                    <a:p>
                      <a:pPr algn="ctr"/>
                      <a:r>
                        <a:rPr lang="en-GB" sz="1400" noProof="0" dirty="0"/>
                        <a:t>Researcher / Submitter</a:t>
                      </a:r>
                    </a:p>
                  </a:txBody>
                  <a:tcPr marT="108000" marB="108000" anchor="ctr"/>
                </a:tc>
                <a:extLst>
                  <a:ext uri="{0D108BD9-81ED-4DB2-BD59-A6C34878D82A}">
                    <a16:rowId xmlns:a16="http://schemas.microsoft.com/office/drawing/2014/main" val="3688968880"/>
                  </a:ext>
                </a:extLst>
              </a:tr>
              <a:tr h="346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a:t>
                      </a:r>
                    </a:p>
                  </a:txBody>
                  <a:tcPr marT="108000" marB="108000" anchor="ctr"/>
                </a:tc>
                <a:tc>
                  <a:txBody>
                    <a:bodyPr/>
                    <a:lstStyle/>
                    <a:p>
                      <a:r>
                        <a:rPr lang="en-GB" sz="1200" noProof="0" dirty="0"/>
                        <a:t>United Kingdom</a:t>
                      </a:r>
                    </a:p>
                  </a:txBody>
                  <a:tcPr marT="108000" marB="108000" anchor="ctr"/>
                </a:tc>
                <a:tc>
                  <a:txBody>
                    <a:bodyPr/>
                    <a:lstStyle/>
                    <a:p>
                      <a:r>
                        <a:rPr lang="en-US" sz="1200" noProof="0" dirty="0"/>
                        <a:t>Casualties in Greater London during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tx1"/>
                          </a:solidFill>
                        </a:rPr>
                        <a:t>Link: </a:t>
                      </a:r>
                      <a:r>
                        <a:rPr lang="en-US" sz="1200" noProof="0" dirty="0">
                          <a:solidFill>
                            <a:schemeClr val="tx1"/>
                          </a:solidFill>
                          <a:hlinkClick r:id="rId2"/>
                        </a:rPr>
                        <a:t>https://content.tfl.gov.uk/casualties-in-greater-london-2023.pdf</a:t>
                      </a:r>
                      <a:endParaRPr lang="en-US" sz="1200" noProof="0" dirty="0">
                        <a:solidFill>
                          <a:schemeClr val="tx1"/>
                        </a:solidFill>
                      </a:endParaRPr>
                    </a:p>
                  </a:txBody>
                  <a:tcPr marT="108000" marB="108000" anchor="ctr"/>
                </a:tc>
                <a:tc>
                  <a:txBody>
                    <a:bodyPr/>
                    <a:lstStyle/>
                    <a:p>
                      <a:r>
                        <a:rPr lang="en-GB" sz="1200" noProof="0" dirty="0"/>
                        <a:t>Transport for London</a:t>
                      </a:r>
                    </a:p>
                  </a:txBody>
                  <a:tcPr marT="108000" marB="108000" anchor="ctr"/>
                </a:tc>
                <a:extLst>
                  <a:ext uri="{0D108BD9-81ED-4DB2-BD59-A6C34878D82A}">
                    <a16:rowId xmlns:a16="http://schemas.microsoft.com/office/drawing/2014/main" val="1384996550"/>
                  </a:ext>
                </a:extLst>
              </a:tr>
            </a:tbl>
          </a:graphicData>
        </a:graphic>
      </p:graphicFrame>
      <p:sp>
        <p:nvSpPr>
          <p:cNvPr id="7" name="CuadroTexto 4">
            <a:extLst>
              <a:ext uri="{FF2B5EF4-FFF2-40B4-BE49-F238E27FC236}">
                <a16:creationId xmlns:a16="http://schemas.microsoft.com/office/drawing/2014/main" id="{A1FC9711-E384-ED21-22BB-0A049850DBA1}"/>
              </a:ext>
            </a:extLst>
          </p:cNvPr>
          <p:cNvSpPr txBox="1"/>
          <p:nvPr/>
        </p:nvSpPr>
        <p:spPr>
          <a:xfrm>
            <a:off x="1021628" y="3024719"/>
            <a:ext cx="10320627" cy="2031325"/>
          </a:xfrm>
          <a:prstGeom prst="rect">
            <a:avLst/>
          </a:prstGeom>
          <a:noFill/>
        </p:spPr>
        <p:txBody>
          <a:bodyPr wrap="square">
            <a:spAutoFit/>
          </a:bodyPr>
          <a:lstStyle/>
          <a:p>
            <a:pPr marL="285750" indent="-285750">
              <a:buFont typeface="Arial" panose="020B0604020202020204" pitchFamily="34" charset="0"/>
              <a:buChar char="•"/>
            </a:pPr>
            <a:r>
              <a:rPr lang="en-US" sz="1400" dirty="0"/>
              <a:t>Car occupant fatalities dominate in 2023 for the rest of Great Britain (47%), whereas in London pedestrians represent the largest percentage of fatalities (52%)</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n-US" sz="1400" b="1" dirty="0"/>
              <a:t>Accidents During Reversing</a:t>
            </a:r>
            <a:r>
              <a:rPr lang="en-US" sz="1400" dirty="0"/>
              <a:t>: a significant number of accidents involving casualties occur during reversing maneuvers. These accidents often involve vulnerable road users like pedestrians and cyclists who may not be easily visible to drivers.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Accidents During City Turns: </a:t>
            </a:r>
            <a:r>
              <a:rPr lang="en-US" sz="1400" dirty="0"/>
              <a:t>Turning maneuvers in city environments are another common scenario for accidents, especially involving pedestrians and cyclists</a:t>
            </a:r>
            <a:r>
              <a:rPr lang="en-US" sz="1400" b="0" i="0" dirty="0">
                <a:solidFill>
                  <a:srgbClr val="242424"/>
                </a:solidFill>
                <a:effectLst/>
                <a:latin typeface="Segoe UI" panose="020B0502040204020203" pitchFamily="34" charset="0"/>
              </a:rPr>
              <a:t>.</a:t>
            </a:r>
          </a:p>
          <a:p>
            <a:endParaRPr lang="en-US" sz="1400" b="0" i="0" dirty="0">
              <a:solidFill>
                <a:srgbClr val="242424"/>
              </a:solidFill>
              <a:effectLst/>
              <a:latin typeface="Segoe UI" panose="020B0502040204020203" pitchFamily="34" charset="0"/>
            </a:endParaRPr>
          </a:p>
        </p:txBody>
      </p:sp>
      <p:sp>
        <p:nvSpPr>
          <p:cNvPr id="8"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6</a:t>
            </a:fld>
            <a:endParaRPr lang="en-GB" sz="1600" i="1" dirty="0">
              <a:solidFill>
                <a:schemeClr val="bg1"/>
              </a:solidFill>
            </a:endParaRPr>
          </a:p>
        </p:txBody>
      </p:sp>
    </p:spTree>
    <p:extLst>
      <p:ext uri="{BB962C8B-B14F-4D97-AF65-F5344CB8AC3E}">
        <p14:creationId xmlns:p14="http://schemas.microsoft.com/office/powerpoint/2010/main" val="419659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BEE96-13C7-DBFD-DD7C-6A37FC0F1447}"/>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1869425-F63D-9BBF-2EFC-D45366E1449D}"/>
              </a:ext>
            </a:extLst>
          </p:cNvPr>
          <p:cNvSpPr>
            <a:spLocks noGrp="1"/>
          </p:cNvSpPr>
          <p:nvPr>
            <p:ph type="sldNum" sz="quarter" idx="12"/>
          </p:nvPr>
        </p:nvSpPr>
        <p:spPr/>
        <p:txBody>
          <a:bodyPr/>
          <a:lstStyle/>
          <a:p>
            <a:fld id="{AAC85E57-7382-4485-9D14-0BD8FAB214FB}" type="slidenum">
              <a:rPr lang="de-DE" smtClean="0"/>
              <a:pPr/>
              <a:t>7</a:t>
            </a:fld>
            <a:endParaRPr lang="de-DE" dirty="0"/>
          </a:p>
        </p:txBody>
      </p:sp>
      <p:graphicFrame>
        <p:nvGraphicFramePr>
          <p:cNvPr id="7" name="Chart 6">
            <a:extLst>
              <a:ext uri="{FF2B5EF4-FFF2-40B4-BE49-F238E27FC236}">
                <a16:creationId xmlns:a16="http://schemas.microsoft.com/office/drawing/2014/main" id="{BA6FAFAC-BC51-8B1D-E9E0-C4EAB9521910}"/>
              </a:ext>
            </a:extLst>
          </p:cNvPr>
          <p:cNvGraphicFramePr/>
          <p:nvPr>
            <p:extLst>
              <p:ext uri="{D42A27DB-BD31-4B8C-83A1-F6EECF244321}">
                <p14:modId xmlns:p14="http://schemas.microsoft.com/office/powerpoint/2010/main" val="4085743200"/>
              </p:ext>
            </p:extLst>
          </p:nvPr>
        </p:nvGraphicFramePr>
        <p:xfrm>
          <a:off x="278987" y="1288020"/>
          <a:ext cx="4248575" cy="354259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F5B3749-E5B6-7257-ADFB-443F95F9629D}"/>
              </a:ext>
            </a:extLst>
          </p:cNvPr>
          <p:cNvSpPr txBox="1"/>
          <p:nvPr/>
        </p:nvSpPr>
        <p:spPr>
          <a:xfrm>
            <a:off x="3018309" y="1754319"/>
            <a:ext cx="104535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schemeClr val="tx1">
                    <a:lumMod val="65000"/>
                    <a:lumOff val="35000"/>
                  </a:schemeClr>
                </a:solidFill>
                <a:latin typeface="+mn-lt"/>
                <a:ea typeface="+mn-ea"/>
                <a:cs typeface="+mn-cs"/>
              </a:defRPr>
            </a:pPr>
            <a:r>
              <a:rPr lang="en-US" altLang="ko-KR" sz="900" dirty="0">
                <a:solidFill>
                  <a:schemeClr val="tx1">
                    <a:lumMod val="65000"/>
                    <a:lumOff val="35000"/>
                  </a:schemeClr>
                </a:solidFill>
              </a:rPr>
              <a:t>Total 26176</a:t>
            </a:r>
            <a:endParaRPr lang="ko-KR" altLang="en-US" sz="900" dirty="0">
              <a:solidFill>
                <a:schemeClr val="tx1">
                  <a:lumMod val="65000"/>
                  <a:lumOff val="35000"/>
                </a:schemeClr>
              </a:solidFill>
            </a:endParaRPr>
          </a:p>
        </p:txBody>
      </p:sp>
      <p:sp>
        <p:nvSpPr>
          <p:cNvPr id="9" name="TextBox 8">
            <a:extLst>
              <a:ext uri="{FF2B5EF4-FFF2-40B4-BE49-F238E27FC236}">
                <a16:creationId xmlns:a16="http://schemas.microsoft.com/office/drawing/2014/main" id="{20F02B60-5C0B-4B34-0005-BC1719E5027E}"/>
              </a:ext>
            </a:extLst>
          </p:cNvPr>
          <p:cNvSpPr txBox="1"/>
          <p:nvPr/>
        </p:nvSpPr>
        <p:spPr>
          <a:xfrm>
            <a:off x="3123708" y="2450818"/>
            <a:ext cx="104535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schemeClr val="tx1">
                    <a:lumMod val="65000"/>
                    <a:lumOff val="35000"/>
                  </a:schemeClr>
                </a:solidFill>
                <a:latin typeface="+mn-lt"/>
                <a:ea typeface="+mn-ea"/>
                <a:cs typeface="+mn-cs"/>
              </a:defRPr>
            </a:pPr>
            <a:r>
              <a:rPr lang="en-US" altLang="ko-KR" sz="900" dirty="0">
                <a:solidFill>
                  <a:schemeClr val="tx1">
                    <a:lumMod val="65000"/>
                    <a:lumOff val="35000"/>
                  </a:schemeClr>
                </a:solidFill>
              </a:rPr>
              <a:t>Total 27207</a:t>
            </a:r>
            <a:endParaRPr lang="ko-KR" altLang="en-US" sz="900" dirty="0">
              <a:solidFill>
                <a:schemeClr val="tx1">
                  <a:lumMod val="65000"/>
                  <a:lumOff val="35000"/>
                </a:schemeClr>
              </a:solidFill>
            </a:endParaRPr>
          </a:p>
        </p:txBody>
      </p:sp>
      <p:sp>
        <p:nvSpPr>
          <p:cNvPr id="16" name="CasellaDiTesto 1">
            <a:extLst>
              <a:ext uri="{FF2B5EF4-FFF2-40B4-BE49-F238E27FC236}">
                <a16:creationId xmlns:a16="http://schemas.microsoft.com/office/drawing/2014/main" id="{EF091FA2-A659-3E90-3B27-63A1189B786D}"/>
              </a:ext>
            </a:extLst>
          </p:cNvPr>
          <p:cNvSpPr txBox="1"/>
          <p:nvPr/>
        </p:nvSpPr>
        <p:spPr>
          <a:xfrm>
            <a:off x="1883539" y="355679"/>
            <a:ext cx="9071458" cy="523220"/>
          </a:xfrm>
          <a:prstGeom prst="rect">
            <a:avLst/>
          </a:prstGeom>
          <a:noFill/>
        </p:spPr>
        <p:txBody>
          <a:bodyPr wrap="square" rtlCol="0">
            <a:spAutoFit/>
          </a:bodyPr>
          <a:lstStyle>
            <a:defPPr>
              <a:defRPr lang="it-IT"/>
            </a:defPPr>
            <a:lvl1pPr marR="0" lvl="0" indent="0" fontAlgn="auto">
              <a:lnSpc>
                <a:spcPct val="100000"/>
              </a:lnSpc>
              <a:spcBef>
                <a:spcPts val="0"/>
              </a:spcBef>
              <a:spcAft>
                <a:spcPts val="0"/>
              </a:spcAft>
              <a:buClrTx/>
              <a:buSzTx/>
              <a:buFontTx/>
              <a:buNone/>
              <a:tabLst/>
              <a:defRPr kumimoji="0" sz="3200" b="0" i="0" u="none" strike="noStrike" cap="none" spc="0" normalizeH="0" baseline="0">
                <a:ln>
                  <a:noFill/>
                </a:ln>
                <a:solidFill>
                  <a:prstClr val="black"/>
                </a:solidFill>
                <a:effectLst/>
                <a:uLnTx/>
                <a:uFillTx/>
                <a:latin typeface="Calibri" panose="020F0502020204030204"/>
              </a:defRPr>
            </a:lvl1pPr>
          </a:lstStyle>
          <a:p>
            <a:r>
              <a:rPr lang="en-US" sz="2800" dirty="0"/>
              <a:t>Casualties in London during reversing and city turns  </a:t>
            </a:r>
            <a:endParaRPr lang="en-GB" sz="2800" dirty="0"/>
          </a:p>
        </p:txBody>
      </p:sp>
      <p:graphicFrame>
        <p:nvGraphicFramePr>
          <p:cNvPr id="3" name="Chart 2">
            <a:extLst>
              <a:ext uri="{FF2B5EF4-FFF2-40B4-BE49-F238E27FC236}">
                <a16:creationId xmlns:a16="http://schemas.microsoft.com/office/drawing/2014/main" id="{455A0302-99D4-634A-1B7B-4CDF111CD247}"/>
              </a:ext>
            </a:extLst>
          </p:cNvPr>
          <p:cNvGraphicFramePr/>
          <p:nvPr/>
        </p:nvGraphicFramePr>
        <p:xfrm>
          <a:off x="5053909" y="1592821"/>
          <a:ext cx="6260636" cy="303459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7">
            <a:extLst>
              <a:ext uri="{FF2B5EF4-FFF2-40B4-BE49-F238E27FC236}">
                <a16:creationId xmlns:a16="http://schemas.microsoft.com/office/drawing/2014/main" id="{4DA0D3A2-40D7-924D-5B51-DE7C3C8EC5FC}"/>
              </a:ext>
            </a:extLst>
          </p:cNvPr>
          <p:cNvSpPr txBox="1"/>
          <p:nvPr/>
        </p:nvSpPr>
        <p:spPr>
          <a:xfrm>
            <a:off x="2020264" y="763483"/>
            <a:ext cx="435292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9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Source : Transport of London</a:t>
            </a:r>
            <a:endParaRPr kumimoji="0" lang="ko-KR" altLang="en-US" sz="9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4" name="CuadroTexto 3">
            <a:extLst>
              <a:ext uri="{FF2B5EF4-FFF2-40B4-BE49-F238E27FC236}">
                <a16:creationId xmlns:a16="http://schemas.microsoft.com/office/drawing/2014/main" id="{9370DDCB-4437-8D23-CDE9-C9030F94FC56}"/>
              </a:ext>
            </a:extLst>
          </p:cNvPr>
          <p:cNvSpPr txBox="1"/>
          <p:nvPr/>
        </p:nvSpPr>
        <p:spPr>
          <a:xfrm>
            <a:off x="799000" y="4950681"/>
            <a:ext cx="10723504" cy="646331"/>
          </a:xfrm>
          <a:prstGeom prst="rect">
            <a:avLst/>
          </a:prstGeom>
          <a:noFill/>
        </p:spPr>
        <p:txBody>
          <a:bodyPr wrap="square">
            <a:spAutoFit/>
          </a:bodyPr>
          <a:lstStyle>
            <a:defPPr>
              <a:defRPr lang="it-IT"/>
            </a:defPPr>
            <a:lvl1pPr marL="285750" indent="-285750">
              <a:lnSpc>
                <a:spcPct val="150000"/>
              </a:lnSpc>
              <a:buFont typeface="Arial" panose="020B0604020202020204" pitchFamily="34" charset="0"/>
              <a:buChar char="•"/>
              <a:defRPr sz="1400"/>
            </a:lvl1pPr>
          </a:lstStyle>
          <a:p>
            <a:pPr>
              <a:lnSpc>
                <a:spcPct val="100000"/>
              </a:lnSpc>
            </a:pPr>
            <a:r>
              <a:rPr lang="en-US" sz="1200" b="1" dirty="0"/>
              <a:t>Pedestrians: </a:t>
            </a:r>
            <a:r>
              <a:rPr lang="en-US" sz="1200" dirty="0"/>
              <a:t>The number of casualties remained constant at 4,555 each year </a:t>
            </a:r>
            <a:r>
              <a:rPr lang="en-US" sz="1200" b="1" dirty="0"/>
              <a:t>(17,41%).</a:t>
            </a:r>
          </a:p>
          <a:p>
            <a:pPr>
              <a:lnSpc>
                <a:spcPct val="100000"/>
              </a:lnSpc>
            </a:pPr>
            <a:r>
              <a:rPr lang="en-US" sz="1200" b="1" dirty="0"/>
              <a:t>Cyclists: </a:t>
            </a:r>
            <a:r>
              <a:rPr lang="en-US" sz="1200" dirty="0"/>
              <a:t>There was a decrease in casualties from 5,091 in 2022 to 4,802 in 2023 </a:t>
            </a:r>
            <a:r>
              <a:rPr lang="en-US" sz="1200" b="1" dirty="0"/>
              <a:t>(~18,4%).</a:t>
            </a:r>
          </a:p>
          <a:p>
            <a:pPr>
              <a:lnSpc>
                <a:spcPct val="100000"/>
              </a:lnSpc>
            </a:pPr>
            <a:r>
              <a:rPr lang="en-US" sz="1200" b="1" dirty="0"/>
              <a:t>Motorcyclists: </a:t>
            </a:r>
            <a:r>
              <a:rPr lang="en-US" sz="1200" dirty="0"/>
              <a:t>The number of casualties increased from 6,151 in 2022 to 6,406 in 2023 </a:t>
            </a:r>
            <a:r>
              <a:rPr lang="en-US" sz="1200" b="1" dirty="0"/>
              <a:t>(~24,5%).</a:t>
            </a:r>
            <a:endParaRPr lang="es-ES" sz="1200" dirty="0">
              <a:solidFill>
                <a:srgbClr val="FF0000"/>
              </a:solidFill>
            </a:endParaRPr>
          </a:p>
        </p:txBody>
      </p:sp>
      <p:sp>
        <p:nvSpPr>
          <p:cNvPr id="15"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7</a:t>
            </a:fld>
            <a:endParaRPr lang="en-GB" sz="1600" i="1" dirty="0">
              <a:solidFill>
                <a:schemeClr val="bg1"/>
              </a:solidFill>
            </a:endParaRPr>
          </a:p>
        </p:txBody>
      </p:sp>
    </p:spTree>
    <p:extLst>
      <p:ext uri="{BB962C8B-B14F-4D97-AF65-F5344CB8AC3E}">
        <p14:creationId xmlns:p14="http://schemas.microsoft.com/office/powerpoint/2010/main" val="24335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769441"/>
          </a:xfrm>
          <a:prstGeom prst="rect">
            <a:avLst/>
          </a:prstGeom>
          <a:noFill/>
        </p:spPr>
        <p:txBody>
          <a:bodyPr wrap="square" rtlCol="0">
            <a:spAutoFit/>
          </a:bodyPr>
          <a:lstStyle/>
          <a:p>
            <a:r>
              <a:rPr lang="en-GB" sz="2400" b="1" dirty="0"/>
              <a:t>Statistical data supporting GRE/2024/20 Rev.1</a:t>
            </a:r>
          </a:p>
          <a:p>
            <a:r>
              <a:rPr lang="en-US" sz="2000" b="1" dirty="0"/>
              <a:t>France - Collisions between pedestrians and reversing vehicles in public settings</a:t>
            </a:r>
            <a:endParaRPr lang="en-GB" b="1" dirty="0"/>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8</a:t>
            </a:fld>
            <a:endParaRPr lang="de-DE" dirty="0"/>
          </a:p>
        </p:txBody>
      </p:sp>
      <p:graphicFrame>
        <p:nvGraphicFramePr>
          <p:cNvPr id="6" name="Tabelle 2"/>
          <p:cNvGraphicFramePr>
            <a:graphicFrameLocks noGrp="1"/>
          </p:cNvGraphicFramePr>
          <p:nvPr>
            <p:extLst>
              <p:ext uri="{D42A27DB-BD31-4B8C-83A1-F6EECF244321}">
                <p14:modId xmlns:p14="http://schemas.microsoft.com/office/powerpoint/2010/main" val="420349310"/>
              </p:ext>
            </p:extLst>
          </p:nvPr>
        </p:nvGraphicFramePr>
        <p:xfrm>
          <a:off x="521849" y="1459253"/>
          <a:ext cx="11528980" cy="1011120"/>
        </p:xfrm>
        <a:graphic>
          <a:graphicData uri="http://schemas.openxmlformats.org/drawingml/2006/table">
            <a:tbl>
              <a:tblPr firstRow="1" bandRow="1">
                <a:tableStyleId>{5C22544A-7EE6-4342-B048-85BDC9FD1C3A}</a:tableStyleId>
              </a:tblPr>
              <a:tblGrid>
                <a:gridCol w="582575">
                  <a:extLst>
                    <a:ext uri="{9D8B030D-6E8A-4147-A177-3AD203B41FA5}">
                      <a16:colId xmlns:a16="http://schemas.microsoft.com/office/drawing/2014/main" val="1191690279"/>
                    </a:ext>
                  </a:extLst>
                </a:gridCol>
                <a:gridCol w="1611067">
                  <a:extLst>
                    <a:ext uri="{9D8B030D-6E8A-4147-A177-3AD203B41FA5}">
                      <a16:colId xmlns:a16="http://schemas.microsoft.com/office/drawing/2014/main" val="1665707097"/>
                    </a:ext>
                  </a:extLst>
                </a:gridCol>
                <a:gridCol w="6096000">
                  <a:extLst>
                    <a:ext uri="{9D8B030D-6E8A-4147-A177-3AD203B41FA5}">
                      <a16:colId xmlns:a16="http://schemas.microsoft.com/office/drawing/2014/main" val="626239090"/>
                    </a:ext>
                  </a:extLst>
                </a:gridCol>
                <a:gridCol w="3239338">
                  <a:extLst>
                    <a:ext uri="{9D8B030D-6E8A-4147-A177-3AD203B41FA5}">
                      <a16:colId xmlns:a16="http://schemas.microsoft.com/office/drawing/2014/main" val="1947089964"/>
                    </a:ext>
                  </a:extLst>
                </a:gridCol>
              </a:tblGrid>
              <a:tr h="378946">
                <a:tc>
                  <a:txBody>
                    <a:bodyPr/>
                    <a:lstStyle/>
                    <a:p>
                      <a:pPr algn="ctr"/>
                      <a:r>
                        <a:rPr lang="en-GB" sz="1400" noProof="0" dirty="0"/>
                        <a:t>Nr.</a:t>
                      </a:r>
                    </a:p>
                  </a:txBody>
                  <a:tcPr marT="108000" marB="108000" anchor="ctr"/>
                </a:tc>
                <a:tc>
                  <a:txBody>
                    <a:bodyPr/>
                    <a:lstStyle/>
                    <a:p>
                      <a:pPr algn="ctr"/>
                      <a:r>
                        <a:rPr lang="en-GB" sz="1400" noProof="0" dirty="0"/>
                        <a:t>Region</a:t>
                      </a:r>
                    </a:p>
                  </a:txBody>
                  <a:tcPr marT="108000" marB="108000" anchor="ctr"/>
                </a:tc>
                <a:tc>
                  <a:txBody>
                    <a:bodyPr/>
                    <a:lstStyle/>
                    <a:p>
                      <a:pPr algn="ctr"/>
                      <a:r>
                        <a:rPr lang="en-GB" sz="1400" noProof="0" dirty="0"/>
                        <a:t>Title</a:t>
                      </a:r>
                    </a:p>
                  </a:txBody>
                  <a:tcPr marT="108000" marB="108000" anchor="ctr"/>
                </a:tc>
                <a:tc>
                  <a:txBody>
                    <a:bodyPr/>
                    <a:lstStyle/>
                    <a:p>
                      <a:pPr algn="ctr"/>
                      <a:r>
                        <a:rPr lang="en-GB" sz="1400" noProof="0" dirty="0"/>
                        <a:t>Researcher / Submitter</a:t>
                      </a:r>
                    </a:p>
                  </a:txBody>
                  <a:tcPr marT="108000" marB="108000" anchor="ctr"/>
                </a:tc>
                <a:extLst>
                  <a:ext uri="{0D108BD9-81ED-4DB2-BD59-A6C34878D82A}">
                    <a16:rowId xmlns:a16="http://schemas.microsoft.com/office/drawing/2014/main" val="3688968880"/>
                  </a:ext>
                </a:extLst>
              </a:tr>
              <a:tr h="34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a:t>
                      </a:r>
                    </a:p>
                  </a:txBody>
                  <a:tcPr marT="108000" marB="108000" anchor="ctr"/>
                </a:tc>
                <a:tc>
                  <a:txBody>
                    <a:bodyPr/>
                    <a:lstStyle/>
                    <a:p>
                      <a:r>
                        <a:rPr lang="en-GB" sz="1200" noProof="0" dirty="0"/>
                        <a:t>France</a:t>
                      </a:r>
                    </a:p>
                  </a:txBody>
                  <a:tcPr marT="108000" marB="108000" anchor="ctr"/>
                </a:tc>
                <a:tc>
                  <a:txBody>
                    <a:bodyPr/>
                    <a:lstStyle/>
                    <a:p>
                      <a:r>
                        <a:rPr lang="en-GB" sz="1200" noProof="0" dirty="0"/>
                        <a:t>Collisions between </a:t>
                      </a:r>
                      <a:r>
                        <a:rPr lang="en-GB" sz="1200" noProof="0" dirty="0">
                          <a:solidFill>
                            <a:schemeClr val="tx1"/>
                          </a:solidFill>
                        </a:rPr>
                        <a:t>pedestrians and reversing vehicles in public </a:t>
                      </a:r>
                      <a:r>
                        <a:rPr lang="en-GB" sz="1200" noProof="0" dirty="0"/>
                        <a:t>settings in France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rPr>
                        <a:t>Link: </a:t>
                      </a:r>
                      <a:r>
                        <a:rPr lang="en-GB" sz="1200" noProof="0" dirty="0">
                          <a:solidFill>
                            <a:schemeClr val="tx1"/>
                          </a:solidFill>
                          <a:hlinkClick r:id="rId2"/>
                        </a:rPr>
                        <a:t>https://hal.science/hal-01702228v1</a:t>
                      </a:r>
                      <a:endParaRPr lang="en-GB" sz="1200" noProof="0" dirty="0">
                        <a:solidFill>
                          <a:schemeClr val="tx1"/>
                        </a:solidFill>
                      </a:endParaRPr>
                    </a:p>
                  </a:txBody>
                  <a:tcPr marT="108000" marB="108000" anchor="ctr"/>
                </a:tc>
                <a:tc>
                  <a:txBody>
                    <a:bodyPr/>
                    <a:lstStyle/>
                    <a:p>
                      <a:r>
                        <a:rPr lang="en-GB" sz="1200" noProof="0" dirty="0"/>
                        <a:t>HAL open science</a:t>
                      </a:r>
                    </a:p>
                  </a:txBody>
                  <a:tcPr marT="108000" marB="108000" anchor="ctr"/>
                </a:tc>
                <a:extLst>
                  <a:ext uri="{0D108BD9-81ED-4DB2-BD59-A6C34878D82A}">
                    <a16:rowId xmlns:a16="http://schemas.microsoft.com/office/drawing/2014/main" val="3021798176"/>
                  </a:ext>
                </a:extLst>
              </a:tr>
            </a:tbl>
          </a:graphicData>
        </a:graphic>
      </p:graphicFrame>
      <p:sp>
        <p:nvSpPr>
          <p:cNvPr id="8"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8</a:t>
            </a:fld>
            <a:endParaRPr lang="en-GB" sz="1600" i="1" dirty="0">
              <a:solidFill>
                <a:schemeClr val="bg1"/>
              </a:solidFill>
            </a:endParaRPr>
          </a:p>
        </p:txBody>
      </p:sp>
      <p:sp>
        <p:nvSpPr>
          <p:cNvPr id="9" name="Textfeld 8">
            <a:extLst>
              <a:ext uri="{FF2B5EF4-FFF2-40B4-BE49-F238E27FC236}">
                <a16:creationId xmlns:a16="http://schemas.microsoft.com/office/drawing/2014/main" id="{F431FFE4-B95D-E116-9D04-6A6BD246AFA6}"/>
              </a:ext>
            </a:extLst>
          </p:cNvPr>
          <p:cNvSpPr txBox="1"/>
          <p:nvPr/>
        </p:nvSpPr>
        <p:spPr>
          <a:xfrm>
            <a:off x="5540206" y="3048234"/>
            <a:ext cx="6420886" cy="17081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t>Reversing accounts for 7% of pedestrian accidents in public setting.</a:t>
            </a:r>
          </a:p>
          <a:p>
            <a:pPr marL="285750" indent="-285750">
              <a:lnSpc>
                <a:spcPct val="150000"/>
              </a:lnSpc>
              <a:buFont typeface="Arial" panose="020B0604020202020204" pitchFamily="34" charset="0"/>
              <a:buChar char="•"/>
            </a:pPr>
            <a:r>
              <a:rPr lang="en-US" sz="1400" dirty="0"/>
              <a:t>39% of reversing manoeuvres were made for entering or leaving a parking space.</a:t>
            </a:r>
          </a:p>
          <a:p>
            <a:pPr marL="285750" indent="-285750">
              <a:lnSpc>
                <a:spcPct val="150000"/>
              </a:lnSpc>
              <a:buFont typeface="Arial" panose="020B0604020202020204" pitchFamily="34" charset="0"/>
              <a:buChar char="•"/>
            </a:pPr>
            <a:r>
              <a:rPr lang="en-US" sz="1400" dirty="0"/>
              <a:t>in 20% of the cases the pedestrian failed to anticipate the vehicle’s manoeuver</a:t>
            </a:r>
          </a:p>
          <a:p>
            <a:pPr marL="285750" indent="-285750">
              <a:lnSpc>
                <a:spcPct val="150000"/>
              </a:lnSpc>
              <a:buFont typeface="Arial" panose="020B0604020202020204" pitchFamily="34" charset="0"/>
              <a:buChar char="•"/>
            </a:pPr>
            <a:r>
              <a:rPr lang="en-US" sz="1400" dirty="0"/>
              <a:t>in 24% of the cases the pedestrian saw the vehicle but did not have the capability to get out of its path</a:t>
            </a:r>
            <a:endParaRPr lang="de-DE" sz="1400" dirty="0"/>
          </a:p>
        </p:txBody>
      </p:sp>
      <p:pic>
        <p:nvPicPr>
          <p:cNvPr id="11" name="Grafik 10">
            <a:extLst>
              <a:ext uri="{FF2B5EF4-FFF2-40B4-BE49-F238E27FC236}">
                <a16:creationId xmlns:a16="http://schemas.microsoft.com/office/drawing/2014/main" id="{93B588A9-BDC0-8E37-F1C9-7C00BD22D3CC}"/>
              </a:ext>
            </a:extLst>
          </p:cNvPr>
          <p:cNvPicPr>
            <a:picLocks noChangeAspect="1"/>
          </p:cNvPicPr>
          <p:nvPr/>
        </p:nvPicPr>
        <p:blipFill>
          <a:blip r:embed="rId3"/>
          <a:stretch>
            <a:fillRect/>
          </a:stretch>
        </p:blipFill>
        <p:spPr>
          <a:xfrm>
            <a:off x="152333" y="2729810"/>
            <a:ext cx="5437762" cy="2404795"/>
          </a:xfrm>
          <a:prstGeom prst="rect">
            <a:avLst/>
          </a:prstGeom>
        </p:spPr>
      </p:pic>
    </p:spTree>
    <p:extLst>
      <p:ext uri="{BB962C8B-B14F-4D97-AF65-F5344CB8AC3E}">
        <p14:creationId xmlns:p14="http://schemas.microsoft.com/office/powerpoint/2010/main" val="286944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78FABA1-06EA-4E7A-ACC0-9CA09B0D9EBB}"/>
              </a:ext>
            </a:extLst>
          </p:cNvPr>
          <p:cNvSpPr txBox="1"/>
          <p:nvPr/>
        </p:nvSpPr>
        <p:spPr>
          <a:xfrm>
            <a:off x="685801" y="646610"/>
            <a:ext cx="11365028" cy="769441"/>
          </a:xfrm>
          <a:prstGeom prst="rect">
            <a:avLst/>
          </a:prstGeom>
          <a:noFill/>
        </p:spPr>
        <p:txBody>
          <a:bodyPr wrap="square" rtlCol="0">
            <a:spAutoFit/>
          </a:bodyPr>
          <a:lstStyle/>
          <a:p>
            <a:r>
              <a:rPr lang="en-GB" sz="2400" b="1" dirty="0"/>
              <a:t>Statistical data supporting GRE/2024/20 Rev.1</a:t>
            </a:r>
          </a:p>
          <a:p>
            <a:r>
              <a:rPr lang="en-US" sz="2000" b="1" dirty="0"/>
              <a:t>UK - Analysis of police collision files for pedestrian fatalities in London, 2006-10</a:t>
            </a:r>
            <a:endParaRPr lang="en-GB" b="1" dirty="0"/>
          </a:p>
        </p:txBody>
      </p:sp>
      <p:sp>
        <p:nvSpPr>
          <p:cNvPr id="2" name="Foliennummernplatzhalter 1">
            <a:extLst>
              <a:ext uri="{FF2B5EF4-FFF2-40B4-BE49-F238E27FC236}">
                <a16:creationId xmlns:a16="http://schemas.microsoft.com/office/drawing/2014/main" id="{745ABBAE-E8EB-4145-93AE-D6369797A8CD}"/>
              </a:ext>
            </a:extLst>
          </p:cNvPr>
          <p:cNvSpPr>
            <a:spLocks noGrp="1"/>
          </p:cNvSpPr>
          <p:nvPr>
            <p:ph type="sldNum" sz="quarter" idx="12"/>
          </p:nvPr>
        </p:nvSpPr>
        <p:spPr/>
        <p:txBody>
          <a:bodyPr/>
          <a:lstStyle/>
          <a:p>
            <a:fld id="{AAC85E57-7382-4485-9D14-0BD8FAB214FB}" type="slidenum">
              <a:rPr lang="de-DE" smtClean="0"/>
              <a:pPr/>
              <a:t>9</a:t>
            </a:fld>
            <a:endParaRPr lang="de-DE" dirty="0"/>
          </a:p>
        </p:txBody>
      </p:sp>
      <p:graphicFrame>
        <p:nvGraphicFramePr>
          <p:cNvPr id="6" name="Tabelle 2"/>
          <p:cNvGraphicFramePr>
            <a:graphicFrameLocks noGrp="1"/>
          </p:cNvGraphicFramePr>
          <p:nvPr>
            <p:extLst>
              <p:ext uri="{D42A27DB-BD31-4B8C-83A1-F6EECF244321}">
                <p14:modId xmlns:p14="http://schemas.microsoft.com/office/powerpoint/2010/main" val="1920505489"/>
              </p:ext>
            </p:extLst>
          </p:nvPr>
        </p:nvGraphicFramePr>
        <p:xfrm>
          <a:off x="521849" y="1459253"/>
          <a:ext cx="11528980" cy="1011120"/>
        </p:xfrm>
        <a:graphic>
          <a:graphicData uri="http://schemas.openxmlformats.org/drawingml/2006/table">
            <a:tbl>
              <a:tblPr firstRow="1" bandRow="1">
                <a:tableStyleId>{5C22544A-7EE6-4342-B048-85BDC9FD1C3A}</a:tableStyleId>
              </a:tblPr>
              <a:tblGrid>
                <a:gridCol w="582575">
                  <a:extLst>
                    <a:ext uri="{9D8B030D-6E8A-4147-A177-3AD203B41FA5}">
                      <a16:colId xmlns:a16="http://schemas.microsoft.com/office/drawing/2014/main" val="1191690279"/>
                    </a:ext>
                  </a:extLst>
                </a:gridCol>
                <a:gridCol w="1611067">
                  <a:extLst>
                    <a:ext uri="{9D8B030D-6E8A-4147-A177-3AD203B41FA5}">
                      <a16:colId xmlns:a16="http://schemas.microsoft.com/office/drawing/2014/main" val="1665707097"/>
                    </a:ext>
                  </a:extLst>
                </a:gridCol>
                <a:gridCol w="6096000">
                  <a:extLst>
                    <a:ext uri="{9D8B030D-6E8A-4147-A177-3AD203B41FA5}">
                      <a16:colId xmlns:a16="http://schemas.microsoft.com/office/drawing/2014/main" val="626239090"/>
                    </a:ext>
                  </a:extLst>
                </a:gridCol>
                <a:gridCol w="3239338">
                  <a:extLst>
                    <a:ext uri="{9D8B030D-6E8A-4147-A177-3AD203B41FA5}">
                      <a16:colId xmlns:a16="http://schemas.microsoft.com/office/drawing/2014/main" val="1947089964"/>
                    </a:ext>
                  </a:extLst>
                </a:gridCol>
              </a:tblGrid>
              <a:tr h="378946">
                <a:tc>
                  <a:txBody>
                    <a:bodyPr/>
                    <a:lstStyle/>
                    <a:p>
                      <a:pPr algn="ctr"/>
                      <a:r>
                        <a:rPr lang="en-GB" sz="1400" noProof="0" dirty="0"/>
                        <a:t>Nr.</a:t>
                      </a:r>
                    </a:p>
                  </a:txBody>
                  <a:tcPr marT="108000" marB="108000" anchor="ctr"/>
                </a:tc>
                <a:tc>
                  <a:txBody>
                    <a:bodyPr/>
                    <a:lstStyle/>
                    <a:p>
                      <a:pPr algn="ctr"/>
                      <a:r>
                        <a:rPr lang="en-GB" sz="1400" noProof="0" dirty="0"/>
                        <a:t>Region</a:t>
                      </a:r>
                    </a:p>
                  </a:txBody>
                  <a:tcPr marT="108000" marB="108000" anchor="ctr"/>
                </a:tc>
                <a:tc>
                  <a:txBody>
                    <a:bodyPr/>
                    <a:lstStyle/>
                    <a:p>
                      <a:pPr algn="ctr"/>
                      <a:r>
                        <a:rPr lang="en-GB" sz="1400" noProof="0" dirty="0"/>
                        <a:t>Title</a:t>
                      </a:r>
                    </a:p>
                  </a:txBody>
                  <a:tcPr marT="108000" marB="108000" anchor="ctr"/>
                </a:tc>
                <a:tc>
                  <a:txBody>
                    <a:bodyPr/>
                    <a:lstStyle/>
                    <a:p>
                      <a:pPr algn="ctr"/>
                      <a:r>
                        <a:rPr lang="en-GB" sz="1400" noProof="0" dirty="0"/>
                        <a:t>Researcher / Submitter</a:t>
                      </a:r>
                    </a:p>
                  </a:txBody>
                  <a:tcPr marT="108000" marB="108000" anchor="ctr"/>
                </a:tc>
                <a:extLst>
                  <a:ext uri="{0D108BD9-81ED-4DB2-BD59-A6C34878D82A}">
                    <a16:rowId xmlns:a16="http://schemas.microsoft.com/office/drawing/2014/main" val="3688968880"/>
                  </a:ext>
                </a:extLst>
              </a:tr>
              <a:tr h="34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4</a:t>
                      </a:r>
                    </a:p>
                  </a:txBody>
                  <a:tcPr marT="108000" marB="108000" anchor="ctr"/>
                </a:tc>
                <a:tc>
                  <a:txBody>
                    <a:bodyPr/>
                    <a:lstStyle/>
                    <a:p>
                      <a:r>
                        <a:rPr lang="en-GB" sz="1200" noProof="0" dirty="0"/>
                        <a:t>United Kingdom</a:t>
                      </a:r>
                    </a:p>
                  </a:txBody>
                  <a:tcPr marT="108000" marB="108000" anchor="ctr"/>
                </a:tc>
                <a:tc>
                  <a:txBody>
                    <a:bodyPr/>
                    <a:lstStyle/>
                    <a:p>
                      <a:r>
                        <a:rPr lang="en-US" sz="1200" noProof="0" dirty="0"/>
                        <a:t>Analysis of police collision files for pedestrian fatalities in London, 2006-10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Link: </a:t>
                      </a:r>
                      <a:r>
                        <a:rPr lang="de-DE" sz="1200" dirty="0">
                          <a:hlinkClick r:id="rId2"/>
                        </a:rPr>
                        <a:t>https://content.tfl.gov.uk/pedestrian-fatalities-in-london.pdf</a:t>
                      </a:r>
                      <a:endParaRPr lang="de-DE" sz="1200" dirty="0"/>
                    </a:p>
                  </a:txBody>
                  <a:tcPr marT="108000" marB="108000" anchor="ctr"/>
                </a:tc>
                <a:tc>
                  <a:txBody>
                    <a:bodyPr/>
                    <a:lstStyle/>
                    <a:p>
                      <a:r>
                        <a:rPr lang="en-GB" sz="1200" noProof="0" dirty="0"/>
                        <a:t>Transport Research Laboratory TRL</a:t>
                      </a:r>
                    </a:p>
                  </a:txBody>
                  <a:tcPr marT="108000" marB="108000" anchor="ctr"/>
                </a:tc>
                <a:extLst>
                  <a:ext uri="{0D108BD9-81ED-4DB2-BD59-A6C34878D82A}">
                    <a16:rowId xmlns:a16="http://schemas.microsoft.com/office/drawing/2014/main" val="3021798176"/>
                  </a:ext>
                </a:extLst>
              </a:tr>
            </a:tbl>
          </a:graphicData>
        </a:graphic>
      </p:graphicFrame>
      <p:sp>
        <p:nvSpPr>
          <p:cNvPr id="7" name="Textfeld 6">
            <a:extLst>
              <a:ext uri="{FF2B5EF4-FFF2-40B4-BE49-F238E27FC236}">
                <a16:creationId xmlns:a16="http://schemas.microsoft.com/office/drawing/2014/main" id="{F431FFE4-B95D-E116-9D04-6A6BD246AFA6}"/>
              </a:ext>
            </a:extLst>
          </p:cNvPr>
          <p:cNvSpPr txBox="1"/>
          <p:nvPr/>
        </p:nvSpPr>
        <p:spPr>
          <a:xfrm>
            <a:off x="685801" y="3231529"/>
            <a:ext cx="11173690" cy="1600438"/>
          </a:xfrm>
          <a:prstGeom prst="rect">
            <a:avLst/>
          </a:prstGeom>
          <a:noFill/>
        </p:spPr>
        <p:txBody>
          <a:bodyPr wrap="square" rtlCol="0">
            <a:spAutoFit/>
          </a:bodyPr>
          <a:lstStyle/>
          <a:p>
            <a:r>
              <a:rPr lang="en-US" sz="1400" dirty="0"/>
              <a:t>This study analyzed </a:t>
            </a:r>
            <a:r>
              <a:rPr lang="en-US" sz="1400" b="1" dirty="0"/>
              <a:t>197 police fatal </a:t>
            </a:r>
            <a:r>
              <a:rPr lang="en-US" sz="1400" dirty="0"/>
              <a:t>files where a pedestrian was killed in </a:t>
            </a:r>
            <a:r>
              <a:rPr lang="en-US" sz="1400" b="1" dirty="0"/>
              <a:t>London</a:t>
            </a:r>
            <a:r>
              <a:rPr lang="en-US" sz="1400" dirty="0"/>
              <a:t> in the period </a:t>
            </a:r>
            <a:r>
              <a:rPr lang="en-US" sz="1400" b="1" dirty="0"/>
              <a:t>2006-2010</a:t>
            </a:r>
            <a:r>
              <a:rPr lang="en-US" sz="1400" dirty="0"/>
              <a:t>.</a:t>
            </a:r>
          </a:p>
          <a:p>
            <a:r>
              <a:rPr lang="en-US" sz="1400" dirty="0"/>
              <a:t>The sample was selected to be broadly representative in terms of pedestrian age group, the vehicles involved and geography (inner or outer London).</a:t>
            </a:r>
          </a:p>
          <a:p>
            <a:endParaRPr lang="en-US" sz="1400" dirty="0"/>
          </a:p>
          <a:p>
            <a:r>
              <a:rPr lang="en-US" sz="1400" b="1" u="sng" dirty="0"/>
              <a:t>Summary</a:t>
            </a:r>
            <a:r>
              <a:rPr lang="en-US" sz="1400" dirty="0"/>
              <a:t>:</a:t>
            </a:r>
          </a:p>
          <a:p>
            <a:pPr marL="285750" indent="-285750">
              <a:buFontTx/>
              <a:buChar char="-"/>
            </a:pPr>
            <a:r>
              <a:rPr lang="en-US" sz="1400" b="1" dirty="0"/>
              <a:t>64% of the collisions </a:t>
            </a:r>
            <a:r>
              <a:rPr lang="en-US" sz="1400" dirty="0"/>
              <a:t>were within </a:t>
            </a:r>
            <a:r>
              <a:rPr lang="en-US" sz="1400" u="sng" dirty="0"/>
              <a:t>20m of a junction</a:t>
            </a:r>
            <a:r>
              <a:rPr lang="en-US" sz="1400" dirty="0"/>
              <a:t>; most commonly at a T, staggered junction or crossroads;</a:t>
            </a:r>
          </a:p>
          <a:p>
            <a:endParaRPr lang="en-US" sz="1400" dirty="0"/>
          </a:p>
          <a:p>
            <a:pPr marL="285750" indent="-285750">
              <a:buFontTx/>
              <a:buChar char="-"/>
            </a:pPr>
            <a:r>
              <a:rPr lang="en-US" sz="1400" b="1" dirty="0"/>
              <a:t>48% of the pedestrians </a:t>
            </a:r>
            <a:r>
              <a:rPr lang="en-US" sz="1400" dirty="0"/>
              <a:t>were recorded as “</a:t>
            </a:r>
            <a:r>
              <a:rPr lang="en-US" sz="1400" u="sng" dirty="0"/>
              <a:t>failed to look properly</a:t>
            </a:r>
            <a:r>
              <a:rPr lang="en-US" sz="1400" dirty="0"/>
              <a:t>” and this factor was observed for </a:t>
            </a:r>
            <a:r>
              <a:rPr lang="en-US" sz="1400" u="sng" dirty="0"/>
              <a:t>all age groups</a:t>
            </a:r>
          </a:p>
        </p:txBody>
      </p:sp>
      <p:sp>
        <p:nvSpPr>
          <p:cNvPr id="8" name="CasellaDiTesto 5">
            <a:extLst>
              <a:ext uri="{FF2B5EF4-FFF2-40B4-BE49-F238E27FC236}">
                <a16:creationId xmlns:a16="http://schemas.microsoft.com/office/drawing/2014/main" id="{3C683EFF-8DDA-47F0-9E93-D44881852D78}"/>
              </a:ext>
            </a:extLst>
          </p:cNvPr>
          <p:cNvSpPr txBox="1"/>
          <p:nvPr/>
        </p:nvSpPr>
        <p:spPr>
          <a:xfrm>
            <a:off x="11305309" y="6409509"/>
            <a:ext cx="745520" cy="338554"/>
          </a:xfrm>
          <a:prstGeom prst="rect">
            <a:avLst/>
          </a:prstGeom>
          <a:noFill/>
        </p:spPr>
        <p:txBody>
          <a:bodyPr wrap="square" rtlCol="0">
            <a:spAutoFit/>
          </a:bodyPr>
          <a:lstStyle/>
          <a:p>
            <a:pPr algn="ctr"/>
            <a:fld id="{97D21F53-94B0-4492-BAB2-A92969C21BC1}" type="slidenum">
              <a:rPr lang="en-GB" sz="1600" i="1" smtClean="0">
                <a:solidFill>
                  <a:schemeClr val="bg1"/>
                </a:solidFill>
              </a:rPr>
              <a:t>9</a:t>
            </a:fld>
            <a:endParaRPr lang="en-GB" sz="1600" i="1" dirty="0">
              <a:solidFill>
                <a:schemeClr val="bg1"/>
              </a:solidFill>
            </a:endParaRPr>
          </a:p>
        </p:txBody>
      </p:sp>
    </p:spTree>
    <p:extLst>
      <p:ext uri="{BB962C8B-B14F-4D97-AF65-F5344CB8AC3E}">
        <p14:creationId xmlns:p14="http://schemas.microsoft.com/office/powerpoint/2010/main" val="119492206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B Presentation.potx" id="{41C6BDE2-2956-479F-9A3D-A8BA3D5C5A5E}" vid="{216C8B9B-96A5-4780-95F4-C21CE9216F4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20" ma:contentTypeDescription="Create a new document." ma:contentTypeScope="" ma:versionID="8bda90588dd6c335b37361152779e204">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59377319ba133a51200161d4574cec6b"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5B32BE75-AF43-4607-9193-09FCC846D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CE0FEE-6D53-4650-B4CC-C61664B92E71}">
  <ds:schemaRefs>
    <ds:schemaRef ds:uri="http://schemas.microsoft.com/sharepoint/v3/contenttype/forms"/>
  </ds:schemaRefs>
</ds:datastoreItem>
</file>

<file path=customXml/itemProps3.xml><?xml version="1.0" encoding="utf-8"?>
<ds:datastoreItem xmlns:ds="http://schemas.openxmlformats.org/officeDocument/2006/customXml" ds:itemID="{69CADEAF-2418-4373-8B3C-825FBE6C0191}">
  <ds:schemaRefs>
    <ds:schemaRef ds:uri="a688bf42-176e-4575-814e-2ea30a02feb7"/>
    <ds:schemaRef ds:uri="http://purl.org/dc/terms/"/>
    <ds:schemaRef ds:uri="http://schemas.microsoft.com/office/2006/documentManagement/types"/>
    <ds:schemaRef ds:uri="2d3f8391-3ef5-4859-91f5-94f98ca1de6c"/>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 ds:uri="acccb6d4-dbe5-46d2-b4d3-5733603d8cc6"/>
    <ds:schemaRef ds:uri="985ec44e-1bab-4c0b-9df0-6ba128686fc9"/>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 id="{ecd8a103-d543-4248-b674-6a73234556fa}" enabled="1" method="Privileged" siteId="{5047bca2-da88-442e-a09a-d9b8af692adc}" removed="0"/>
</clbl:labelList>
</file>

<file path=docProps/app.xml><?xml version="1.0" encoding="utf-8"?>
<Properties xmlns="http://schemas.openxmlformats.org/officeDocument/2006/extended-properties" xmlns:vt="http://schemas.openxmlformats.org/officeDocument/2006/docPropsVTypes">
  <Template/>
  <TotalTime>2</TotalTime>
  <Words>2498</Words>
  <Application>Microsoft Office PowerPoint</Application>
  <PresentationFormat>Widescreen</PresentationFormat>
  <Paragraphs>486</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Segoe UI</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Federico Matarazzo</dc:creator>
  <cp:lastModifiedBy>Konstantin Glukhenkiy</cp:lastModifiedBy>
  <cp:revision>330</cp:revision>
  <dcterms:created xsi:type="dcterms:W3CDTF">2020-02-13T10:33:39Z</dcterms:created>
  <dcterms:modified xsi:type="dcterms:W3CDTF">2025-04-06T18:54:55Z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6743f2-12c7-4edd-9d1f-c7648963e091_Enabled">
    <vt:lpwstr>true</vt:lpwstr>
  </property>
  <property fmtid="{D5CDD505-2E9C-101B-9397-08002B2CF9AE}" pid="3" name="MSIP_Label_1e6743f2-12c7-4edd-9d1f-c7648963e091_SetDate">
    <vt:lpwstr>2022-09-29T13:22:54Z</vt:lpwstr>
  </property>
  <property fmtid="{D5CDD505-2E9C-101B-9397-08002B2CF9AE}" pid="4" name="MSIP_Label_1e6743f2-12c7-4edd-9d1f-c7648963e091_Method">
    <vt:lpwstr>Privileged</vt:lpwstr>
  </property>
  <property fmtid="{D5CDD505-2E9C-101B-9397-08002B2CF9AE}" pid="5" name="MSIP_Label_1e6743f2-12c7-4edd-9d1f-c7648963e091_Name">
    <vt:lpwstr>Internal Usage (no visual markings)</vt:lpwstr>
  </property>
  <property fmtid="{D5CDD505-2E9C-101B-9397-08002B2CF9AE}" pid="6" name="MSIP_Label_1e6743f2-12c7-4edd-9d1f-c7648963e091_SiteId">
    <vt:lpwstr>2d5eb7e2-d3ee-4bf5-bc62-79d5ae9cd9e1</vt:lpwstr>
  </property>
  <property fmtid="{D5CDD505-2E9C-101B-9397-08002B2CF9AE}" pid="7" name="MSIP_Label_1e6743f2-12c7-4edd-9d1f-c7648963e091_ActionId">
    <vt:lpwstr>8005f573-ad37-4a92-b299-ac600b8f9ac9</vt:lpwstr>
  </property>
  <property fmtid="{D5CDD505-2E9C-101B-9397-08002B2CF9AE}" pid="8" name="MSIP_Label_1e6743f2-12c7-4edd-9d1f-c7648963e091_ContentBits">
    <vt:lpwstr>0</vt:lpwstr>
  </property>
  <property fmtid="{D5CDD505-2E9C-101B-9397-08002B2CF9AE}" pid="9" name="MediaServiceImageTags">
    <vt:lpwstr/>
  </property>
  <property fmtid="{D5CDD505-2E9C-101B-9397-08002B2CF9AE}" pid="10" name="ContentTypeId">
    <vt:lpwstr>0x0101003B8422D08C252547BB1CFA7F78E2CB83</vt:lpwstr>
  </property>
  <property fmtid="{D5CDD505-2E9C-101B-9397-08002B2CF9AE}" pid="11" name="RevIMBCS">
    <vt:lpwstr>1;#0.1 Initial category|0239cc7a-0c96-48a8-9e0e-a383e362571c</vt:lpwstr>
  </property>
  <property fmtid="{D5CDD505-2E9C-101B-9397-08002B2CF9AE}" pid="12" name="LegalHoldTag">
    <vt:lpwstr/>
  </property>
  <property fmtid="{D5CDD505-2E9C-101B-9397-08002B2CF9AE}" pid="13" name="MSIP_Label_b1c9b508-7c6e-42bd-bedf-808292653d6c_Enabled">
    <vt:lpwstr>true</vt:lpwstr>
  </property>
  <property fmtid="{D5CDD505-2E9C-101B-9397-08002B2CF9AE}" pid="14" name="MSIP_Label_b1c9b508-7c6e-42bd-bedf-808292653d6c_SetDate">
    <vt:lpwstr>2023-03-06T09:23:11Z</vt:lpwstr>
  </property>
  <property fmtid="{D5CDD505-2E9C-101B-9397-08002B2CF9AE}" pid="15" name="MSIP_Label_b1c9b508-7c6e-42bd-bedf-808292653d6c_Method">
    <vt:lpwstr>Standard</vt:lpwstr>
  </property>
  <property fmtid="{D5CDD505-2E9C-101B-9397-08002B2CF9AE}" pid="16" name="MSIP_Label_b1c9b508-7c6e-42bd-bedf-808292653d6c_Name">
    <vt:lpwstr>b1c9b508-7c6e-42bd-bedf-808292653d6c</vt:lpwstr>
  </property>
  <property fmtid="{D5CDD505-2E9C-101B-9397-08002B2CF9AE}" pid="17" name="MSIP_Label_b1c9b508-7c6e-42bd-bedf-808292653d6c_SiteId">
    <vt:lpwstr>2882be50-2012-4d88-ac86-544124e120c8</vt:lpwstr>
  </property>
  <property fmtid="{D5CDD505-2E9C-101B-9397-08002B2CF9AE}" pid="18" name="MSIP_Label_b1c9b508-7c6e-42bd-bedf-808292653d6c_ActionId">
    <vt:lpwstr>932a6b54-8e1a-4a04-a62a-0680bff5d9cf</vt:lpwstr>
  </property>
  <property fmtid="{D5CDD505-2E9C-101B-9397-08002B2CF9AE}" pid="19" name="MSIP_Label_b1c9b508-7c6e-42bd-bedf-808292653d6c_ContentBits">
    <vt:lpwstr>3</vt:lpwstr>
  </property>
  <property fmtid="{D5CDD505-2E9C-101B-9397-08002B2CF9AE}" pid="20" name="ClassificationContentMarkingFooterText">
    <vt:lpwstr>5acXjzUk</vt:lpwstr>
  </property>
  <property fmtid="{D5CDD505-2E9C-101B-9397-08002B2CF9AE}" pid="21" name="ClassificationContentMarkingHeaderLocations">
    <vt:lpwstr>Tema di Office:5</vt:lpwstr>
  </property>
  <property fmtid="{D5CDD505-2E9C-101B-9397-08002B2CF9AE}" pid="22" name="ClassificationContentMarkingHeaderText">
    <vt:lpwstr>INTERNAL &amp; PARTNERS</vt:lpwstr>
  </property>
  <property fmtid="{D5CDD505-2E9C-101B-9397-08002B2CF9AE}" pid="23" name="gba66df640194346a5267c50f24d4797">
    <vt:lpwstr/>
  </property>
  <property fmtid="{D5CDD505-2E9C-101B-9397-08002B2CF9AE}" pid="24" name="Office_x0020_of_x0020_Origin">
    <vt:lpwstr/>
  </property>
  <property fmtid="{D5CDD505-2E9C-101B-9397-08002B2CF9AE}" pid="25" name="Office of Origin">
    <vt:lpwstr/>
  </property>
</Properties>
</file>