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1" r:id="rId5"/>
    <p:sldId id="270" r:id="rId6"/>
    <p:sldId id="274" r:id="rId7"/>
    <p:sldId id="27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83172" autoAdjust="0"/>
  </p:normalViewPr>
  <p:slideViewPr>
    <p:cSldViewPr snapToGrid="0">
      <p:cViewPr>
        <p:scale>
          <a:sx n="60" d="100"/>
          <a:sy n="60" d="100"/>
        </p:scale>
        <p:origin x="32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63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stantin Glukhenkiy" userId="24b49d37-c936-4e44-8fab-4bfac34f62f4" providerId="ADAL" clId="{BBFE35B4-0667-4725-9D45-851712D8A78F}"/>
    <pc:docChg chg="modSld">
      <pc:chgData name="Konstantin Glukhenkiy" userId="24b49d37-c936-4e44-8fab-4bfac34f62f4" providerId="ADAL" clId="{BBFE35B4-0667-4725-9D45-851712D8A78F}" dt="2025-04-25T07:43:36.212" v="1" actId="20577"/>
      <pc:docMkLst>
        <pc:docMk/>
      </pc:docMkLst>
      <pc:sldChg chg="modSp mod">
        <pc:chgData name="Konstantin Glukhenkiy" userId="24b49d37-c936-4e44-8fab-4bfac34f62f4" providerId="ADAL" clId="{BBFE35B4-0667-4725-9D45-851712D8A78F}" dt="2025-04-25T07:43:36.212" v="1" actId="20577"/>
        <pc:sldMkLst>
          <pc:docMk/>
          <pc:sldMk cId="142547913" sldId="261"/>
        </pc:sldMkLst>
        <pc:spChg chg="mod">
          <ac:chgData name="Konstantin Glukhenkiy" userId="24b49d37-c936-4e44-8fab-4bfac34f62f4" providerId="ADAL" clId="{BBFE35B4-0667-4725-9D45-851712D8A78F}" dt="2025-04-25T07:43:36.212" v="1" actId="20577"/>
          <ac:spMkLst>
            <pc:docMk/>
            <pc:sldMk cId="142547913" sldId="261"/>
            <ac:spMk id="4" creationId="{F7115CB0-C3CF-3B7F-1722-4804F267936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08C8D-4837-4316-96C7-9388D8F6BF8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29ACF-41B0-4645-8376-84EA722A6F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89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29ACF-41B0-4645-8376-84EA722A6FC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029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29ACF-41B0-4645-8376-84EA722A6FC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788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	5. System Safety and Fail-safe Response </a:t>
            </a:r>
          </a:p>
          <a:p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	6. Human Machine Interface/operator information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6.2. Activation, Deactivation and Driver Input</a:t>
            </a:r>
            <a:endParaRPr lang="zh-CN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29ACF-41B0-4645-8376-84EA722A6FC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2265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3A9119-642C-4631-AD72-224538E50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A4FC5AA-A5A8-462D-86E4-1E523D8B8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372C5D-80CE-435D-AC74-77423879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F46DC4-FB3C-4366-8B2A-BF07FBC9E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9697C9-FE93-45D7-A9CA-39FDBE91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09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E78FE0-EBB3-4CCC-9404-69109B035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516E38B-73AB-4D48-A8C8-35136132A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7E6F1A-5193-4CB5-B4D9-31F2A5584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77EDA6-C3A6-4CA5-A268-D496E2955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2659E6-C204-40F7-A373-35885E250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935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6CC9A01-2770-456A-A85D-DB0129CFF8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2A50F8-327F-4BF2-A406-5EEF12A7A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FAE5F0-4569-45F3-AE09-AC047061E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72C2D4-A14F-440E-8503-42DF4BC6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F0CC48-41D2-4B9C-A210-62E0CBE9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88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F688DE-DA0E-4055-89B8-757E7902D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9EF162-19FB-4ADF-B5A4-B73F43327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8BF2B0-75DB-4991-8E08-48D687E61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8E01AD-7641-4C63-973E-9560758F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D2B228-1E14-4242-ADA7-01D58FC9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77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F52F55-B06A-4730-9860-D14574702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F7E23DD-342E-4C3A-8C6C-5FBDDF2B8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1676D1-0921-43BD-B3D0-A33AD124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523C63-EADB-4895-81BD-CCDF2C55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CAD15F-301C-4027-88B5-84BD0C15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06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47EF97-7ACC-497F-AE22-D849C334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CC4C44-068B-41E7-AAE7-40E1E5D1AF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1DE4380-D538-4827-9BD6-61D03424F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39C8B1D-EDCD-4C54-AB36-6A09872F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C5A9A94-C8B6-4A19-A5E4-2F10DD90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461A13D-E334-47D2-B5A2-B66409E72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80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F9BCBF-DA73-482F-9DB7-458F1F57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E0584AE-2819-43B2-9124-32A8FE90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DF7E0AB-98D4-4842-98D7-868FEA522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8269111-28C0-4993-8C6A-FFFEEF075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EE84379-D921-4659-BB3D-767DE73C8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871A507-4C50-4069-B6AC-098CF602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731F718-2EC1-45BA-9C48-AB2CE01F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B5343D2-1CB5-4117-A3F3-4C415FEA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02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9E0BA4-25F8-4407-B65A-AD773FB4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359C33B-8443-4FCB-BA6C-C6D37206D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A13527-3B3D-4600-B186-6A71DFD4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BF47ADC-ABB8-4FA2-9B57-03EFBE9B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19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FAC7F3E-F696-4A2A-98C8-6A7BA207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DA288AA-6405-4942-BA51-454392E6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4B545A-3949-44CE-AB43-3A9610933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51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84D86E-E437-41AA-B3A9-B80361101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DA9C25-F018-47E5-B7CD-C41D3F30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D912513-7034-44F9-970B-510FD8674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AD2B40F-F4BD-4B85-BD23-983ED79A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4E66A0-A91A-4F45-A6CF-7B1A8242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7C0B83-EE3C-49DD-B378-96C0F35C4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532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5DE63B-08BF-474F-8D2C-692FE8F0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12AFC2F-B013-4671-B387-D8FE1A288B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4730714-5F81-421B-BC8F-FC68FB894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3E4E66-DE59-4553-B573-16F78A9D4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967938-5530-4FE3-AD5A-E009EA49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7527DBB-9F19-44E5-A6C1-83943B00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74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C110D93-AC3E-4E40-9AEF-4BE881A5B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9A5E44-0B68-44A6-BB37-CC30AC441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2D838D-699E-4288-AC9B-5B6F7D24A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ED084-9918-4D21-B5EF-886DFD4356C6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403855-5F97-4873-B34F-C6E51981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DF4B9F-2410-4852-8287-E0B234C9E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6623E-04A1-4E4A-9E55-C4F7134E42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70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772628-386E-4A03-B7E3-27E4DA70B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2560" y="1536421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Proposal for amendments to GRE-92-12e</a:t>
            </a:r>
            <a:br>
              <a:rPr lang="en-US" altLang="zh-CN" sz="4000" dirty="0"/>
            </a:br>
            <a:endParaRPr lang="zh-CN" altLang="en-US" sz="4000" dirty="0"/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624193F7-4296-FF86-F5E0-886EBD5716AC}"/>
              </a:ext>
            </a:extLst>
          </p:cNvPr>
          <p:cNvSpPr txBox="1">
            <a:spLocks/>
          </p:cNvSpPr>
          <p:nvPr/>
        </p:nvSpPr>
        <p:spPr>
          <a:xfrm>
            <a:off x="838200" y="510221"/>
            <a:ext cx="4121727" cy="3416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Submitted by the expert from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8">
            <a:extLst>
              <a:ext uri="{FF2B5EF4-FFF2-40B4-BE49-F238E27FC236}">
                <a16:creationId xmlns:a16="http://schemas.microsoft.com/office/drawing/2014/main" id="{F7115CB0-C3CF-3B7F-1722-4804F2679361}"/>
              </a:ext>
            </a:extLst>
          </p:cNvPr>
          <p:cNvSpPr txBox="1"/>
          <p:nvPr/>
        </p:nvSpPr>
        <p:spPr>
          <a:xfrm>
            <a:off x="7677797" y="339404"/>
            <a:ext cx="3676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Informal document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GRE-92-34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92</a:t>
            </a:r>
            <a:r>
              <a:rPr lang="en-US" altLang="zh-CN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 GRE, 22-25 April 2025)</a:t>
            </a:r>
          </a:p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agenda item 13(a) </a:t>
            </a:r>
          </a:p>
        </p:txBody>
      </p:sp>
    </p:spTree>
    <p:extLst>
      <p:ext uri="{BB962C8B-B14F-4D97-AF65-F5344CB8AC3E}">
        <p14:creationId xmlns:p14="http://schemas.microsoft.com/office/powerpoint/2010/main" val="14254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4931C1EF-C44B-4E20-B48E-CE97764A147B}"/>
              </a:ext>
            </a:extLst>
          </p:cNvPr>
          <p:cNvSpPr txBox="1"/>
          <p:nvPr/>
        </p:nvSpPr>
        <p:spPr>
          <a:xfrm>
            <a:off x="838556" y="1844586"/>
            <a:ext cx="10514887" cy="3355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zh-CN" sz="1600" kern="0" dirty="0">
                <a:latin typeface="Arial" panose="020B0604020202020204" pitchFamily="34" charset="0"/>
                <a:ea typeface="微软雅黑"/>
                <a:cs typeface="Arial" panose="020B0604020202020204" pitchFamily="34" charset="0"/>
                <a:sym typeface="+mn-lt"/>
              </a:rPr>
              <a:t>GRE-92-12e: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zh-CN" sz="1600" kern="0" dirty="0">
              <a:latin typeface="Arial" panose="020B0604020202020204" pitchFamily="34" charset="0"/>
              <a:ea typeface="微软雅黑"/>
              <a:cs typeface="Arial" panose="020B0604020202020204" pitchFamily="34" charset="0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altLang="zh-CN" sz="1800" i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Add new paragraph 5.35.12. </a:t>
            </a:r>
            <a:r>
              <a:rPr lang="en-US" altLang="zh-CN" sz="1800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to read:</a:t>
            </a:r>
            <a:endParaRPr lang="zh-CN" altLang="zh-CN" sz="1800" dirty="0">
              <a:effectLst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960120" algn="l"/>
              </a:tabLst>
            </a:pPr>
            <a:r>
              <a:rPr lang="en-US" altLang="zh-CN" sz="1800" b="1" strike="sngStrike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"5.35.12.	</a:t>
            </a:r>
            <a:r>
              <a:rPr lang="en-GB" altLang="zh-CN" sz="1800" b="1" strike="sngStrike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Driver Assistance Projections, which are intended to support the driver only, shall not be activated if the ADS is active.</a:t>
            </a:r>
            <a:r>
              <a:rPr lang="en-US" altLang="zh-CN" sz="1800" b="1" strike="sngStrike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“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960120" algn="l"/>
              </a:tabLst>
            </a:pPr>
            <a:endParaRPr lang="en-US" altLang="zh-CN" b="1" strike="sngStrike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zh-CN" sz="1600" kern="0" dirty="0">
              <a:latin typeface="Arial" panose="020B0604020202020204" pitchFamily="34" charset="0"/>
              <a:ea typeface="微软雅黑"/>
              <a:cs typeface="Arial" panose="020B0604020202020204" pitchFamily="34" charset="0"/>
              <a:sym typeface="+mn-lt"/>
            </a:endParaRP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AAC100FA-8FEA-4259-AD37-8439A3856D12}"/>
              </a:ext>
            </a:extLst>
          </p:cNvPr>
          <p:cNvSpPr txBox="1">
            <a:spLocks/>
          </p:cNvSpPr>
          <p:nvPr/>
        </p:nvSpPr>
        <p:spPr>
          <a:xfrm>
            <a:off x="437240" y="484456"/>
            <a:ext cx="9144000" cy="9397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Proposal for amendments to GRE-92-12e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12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D5343A0E-42DF-46FC-9938-70FE174654CD}"/>
              </a:ext>
            </a:extLst>
          </p:cNvPr>
          <p:cNvSpPr txBox="1">
            <a:spLocks/>
          </p:cNvSpPr>
          <p:nvPr/>
        </p:nvSpPr>
        <p:spPr>
          <a:xfrm>
            <a:off x="437240" y="289722"/>
            <a:ext cx="9144000" cy="9397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Driving task architecture according to R157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圆角矩形 7">
            <a:extLst>
              <a:ext uri="{FF2B5EF4-FFF2-40B4-BE49-F238E27FC236}">
                <a16:creationId xmlns:a16="http://schemas.microsoft.com/office/drawing/2014/main" id="{9D1837E6-580C-47D4-8BE2-8A54E1966856}"/>
              </a:ext>
            </a:extLst>
          </p:cNvPr>
          <p:cNvSpPr/>
          <p:nvPr/>
        </p:nvSpPr>
        <p:spPr>
          <a:xfrm>
            <a:off x="223197" y="1024712"/>
            <a:ext cx="7159133" cy="4565337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5328000" rtlCol="0" anchor="ctr"/>
          <a:lstStyle/>
          <a:p>
            <a:pPr algn="ctr"/>
            <a:endParaRPr lang="zh-CN" altLang="en-US" sz="1400" b="1" dirty="0">
              <a:solidFill>
                <a:schemeClr val="accent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11">
            <a:extLst>
              <a:ext uri="{FF2B5EF4-FFF2-40B4-BE49-F238E27FC236}">
                <a16:creationId xmlns:a16="http://schemas.microsoft.com/office/drawing/2014/main" id="{B32F1C0A-C614-4A2B-A3AF-E01E5687C43E}"/>
              </a:ext>
            </a:extLst>
          </p:cNvPr>
          <p:cNvSpPr/>
          <p:nvPr/>
        </p:nvSpPr>
        <p:spPr>
          <a:xfrm>
            <a:off x="479934" y="1144214"/>
            <a:ext cx="6284889" cy="651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DDT (Dynamic Driving Task) </a:t>
            </a:r>
          </a:p>
        </p:txBody>
      </p:sp>
      <p:sp>
        <p:nvSpPr>
          <p:cNvPr id="7" name="圆角矩形 13">
            <a:extLst>
              <a:ext uri="{FF2B5EF4-FFF2-40B4-BE49-F238E27FC236}">
                <a16:creationId xmlns:a16="http://schemas.microsoft.com/office/drawing/2014/main" id="{C1790D45-3B9C-4CE3-8F43-10981F483376}"/>
              </a:ext>
            </a:extLst>
          </p:cNvPr>
          <p:cNvSpPr/>
          <p:nvPr/>
        </p:nvSpPr>
        <p:spPr>
          <a:xfrm>
            <a:off x="368135" y="2955224"/>
            <a:ext cx="1761813" cy="93974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Emergency Maneuver </a:t>
            </a:r>
            <a:endParaRPr lang="zh-CN" altLang="en-US" sz="1050" b="1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圆角矩形 15">
            <a:extLst>
              <a:ext uri="{FF2B5EF4-FFF2-40B4-BE49-F238E27FC236}">
                <a16:creationId xmlns:a16="http://schemas.microsoft.com/office/drawing/2014/main" id="{79BF7B14-21C3-4D55-87E5-68F28BC1BC2B}"/>
              </a:ext>
            </a:extLst>
          </p:cNvPr>
          <p:cNvSpPr/>
          <p:nvPr/>
        </p:nvSpPr>
        <p:spPr>
          <a:xfrm>
            <a:off x="2475394" y="3428273"/>
            <a:ext cx="4272511" cy="7682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MRM (Minimum Risk Maneuver)</a:t>
            </a:r>
          </a:p>
        </p:txBody>
      </p:sp>
      <p:sp>
        <p:nvSpPr>
          <p:cNvPr id="9" name="圆角矩形 33">
            <a:extLst>
              <a:ext uri="{FF2B5EF4-FFF2-40B4-BE49-F238E27FC236}">
                <a16:creationId xmlns:a16="http://schemas.microsoft.com/office/drawing/2014/main" id="{7A144BED-D722-42A4-AB18-47CE1274F551}"/>
              </a:ext>
            </a:extLst>
          </p:cNvPr>
          <p:cNvSpPr/>
          <p:nvPr/>
        </p:nvSpPr>
        <p:spPr>
          <a:xfrm>
            <a:off x="10761952" y="1024711"/>
            <a:ext cx="1112388" cy="4565333"/>
          </a:xfrm>
          <a:prstGeom prst="roundRect">
            <a:avLst>
              <a:gd name="adj" fmla="val 5606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420000" rtlCol="0" anchor="ctr"/>
          <a:lstStyle/>
          <a:p>
            <a:pPr algn="ctr"/>
            <a:r>
              <a:rPr lang="en-US" altLang="zh-CN" sz="1400" b="1" dirty="0">
                <a:solidFill>
                  <a:schemeClr val="accent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(Human)</a:t>
            </a:r>
          </a:p>
          <a:p>
            <a:pPr algn="ctr"/>
            <a:r>
              <a:rPr lang="en-US" altLang="zh-CN" sz="1400" b="1" dirty="0">
                <a:solidFill>
                  <a:schemeClr val="accent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Driver</a:t>
            </a:r>
            <a:endParaRPr lang="zh-CN" altLang="en-US" sz="1400" b="1" dirty="0">
              <a:solidFill>
                <a:schemeClr val="accent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圆角矩形 32">
            <a:extLst>
              <a:ext uri="{FF2B5EF4-FFF2-40B4-BE49-F238E27FC236}">
                <a16:creationId xmlns:a16="http://schemas.microsoft.com/office/drawing/2014/main" id="{584B0CCF-D79A-4A74-B330-E33C2F6ECDAC}"/>
              </a:ext>
            </a:extLst>
          </p:cNvPr>
          <p:cNvSpPr/>
          <p:nvPr/>
        </p:nvSpPr>
        <p:spPr>
          <a:xfrm>
            <a:off x="3072306" y="2115332"/>
            <a:ext cx="3675599" cy="7932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Transition Demand / Transition Phase</a:t>
            </a:r>
          </a:p>
        </p:txBody>
      </p:sp>
      <p:sp>
        <p:nvSpPr>
          <p:cNvPr id="11" name="圆角矩形 154">
            <a:extLst>
              <a:ext uri="{FF2B5EF4-FFF2-40B4-BE49-F238E27FC236}">
                <a16:creationId xmlns:a16="http://schemas.microsoft.com/office/drawing/2014/main" id="{8CF284A1-FC86-4CE4-8380-4A2AD4E61DE2}"/>
              </a:ext>
            </a:extLst>
          </p:cNvPr>
          <p:cNvSpPr/>
          <p:nvPr/>
        </p:nvSpPr>
        <p:spPr>
          <a:xfrm>
            <a:off x="5411605" y="4428527"/>
            <a:ext cx="1333963" cy="40108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Parking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肘形连接符 46">
            <a:extLst>
              <a:ext uri="{FF2B5EF4-FFF2-40B4-BE49-F238E27FC236}">
                <a16:creationId xmlns:a16="http://schemas.microsoft.com/office/drawing/2014/main" id="{7CE4525C-C3F4-41A6-A054-8B5CDE8DB5F8}"/>
              </a:ext>
            </a:extLst>
          </p:cNvPr>
          <p:cNvCxnSpPr>
            <a:cxnSpLocks/>
          </p:cNvCxnSpPr>
          <p:nvPr/>
        </p:nvCxnSpPr>
        <p:spPr>
          <a:xfrm>
            <a:off x="1153697" y="3885109"/>
            <a:ext cx="9594085" cy="1362176"/>
          </a:xfrm>
          <a:prstGeom prst="bentConnector3">
            <a:avLst>
              <a:gd name="adj1" fmla="val 941"/>
            </a:avLst>
          </a:prstGeom>
          <a:ln w="190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37C08931-D8C1-43F3-88EA-BC13D3F96065}"/>
              </a:ext>
            </a:extLst>
          </p:cNvPr>
          <p:cNvCxnSpPr/>
          <p:nvPr/>
        </p:nvCxnSpPr>
        <p:spPr>
          <a:xfrm>
            <a:off x="6730351" y="2535309"/>
            <a:ext cx="4028217" cy="0"/>
          </a:xfrm>
          <a:prstGeom prst="straightConnector1">
            <a:avLst/>
          </a:prstGeom>
          <a:ln w="190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4C22662C-A1D7-44D4-9926-5FC5DC7D978B}"/>
              </a:ext>
            </a:extLst>
          </p:cNvPr>
          <p:cNvCxnSpPr/>
          <p:nvPr/>
        </p:nvCxnSpPr>
        <p:spPr>
          <a:xfrm>
            <a:off x="6747905" y="3803283"/>
            <a:ext cx="4014047" cy="0"/>
          </a:xfrm>
          <a:prstGeom prst="straightConnector1">
            <a:avLst/>
          </a:prstGeom>
          <a:ln w="190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1ACFD7D8-1A78-4183-B68E-357DA7E2837D}"/>
              </a:ext>
            </a:extLst>
          </p:cNvPr>
          <p:cNvCxnSpPr/>
          <p:nvPr/>
        </p:nvCxnSpPr>
        <p:spPr>
          <a:xfrm>
            <a:off x="6768138" y="1623673"/>
            <a:ext cx="3993814" cy="0"/>
          </a:xfrm>
          <a:prstGeom prst="straightConnector1">
            <a:avLst/>
          </a:prstGeom>
          <a:ln w="190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BD18129E-5093-4D32-ADEB-8BCE6CA4884E}"/>
              </a:ext>
            </a:extLst>
          </p:cNvPr>
          <p:cNvCxnSpPr/>
          <p:nvPr/>
        </p:nvCxnSpPr>
        <p:spPr>
          <a:xfrm flipH="1">
            <a:off x="6747905" y="1381647"/>
            <a:ext cx="4014047" cy="0"/>
          </a:xfrm>
          <a:prstGeom prst="straightConnector1">
            <a:avLst/>
          </a:prstGeom>
          <a:ln w="190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A16D3D6A-A141-494D-A885-7D39E586F803}"/>
              </a:ext>
            </a:extLst>
          </p:cNvPr>
          <p:cNvCxnSpPr/>
          <p:nvPr/>
        </p:nvCxnSpPr>
        <p:spPr>
          <a:xfrm>
            <a:off x="6733735" y="4621458"/>
            <a:ext cx="4014047" cy="0"/>
          </a:xfrm>
          <a:prstGeom prst="straightConnector1">
            <a:avLst/>
          </a:prstGeom>
          <a:ln w="190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圆角矩形 34">
            <a:extLst>
              <a:ext uri="{FF2B5EF4-FFF2-40B4-BE49-F238E27FC236}">
                <a16:creationId xmlns:a16="http://schemas.microsoft.com/office/drawing/2014/main" id="{C6D68CF5-80FE-44A9-9B24-0AA6EAE415DF}"/>
              </a:ext>
            </a:extLst>
          </p:cNvPr>
          <p:cNvSpPr/>
          <p:nvPr/>
        </p:nvSpPr>
        <p:spPr>
          <a:xfrm>
            <a:off x="10761952" y="182598"/>
            <a:ext cx="1112388" cy="41477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Engine start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C1298965-D894-4B8E-84E1-CBBB2ADF9DCD}"/>
              </a:ext>
            </a:extLst>
          </p:cNvPr>
          <p:cNvCxnSpPr>
            <a:stCxn id="33" idx="2"/>
          </p:cNvCxnSpPr>
          <p:nvPr/>
        </p:nvCxnSpPr>
        <p:spPr>
          <a:xfrm>
            <a:off x="11318146" y="597377"/>
            <a:ext cx="0" cy="410267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F7ED68FD-69EE-4B47-BE19-6A366A9D3C77}"/>
              </a:ext>
            </a:extLst>
          </p:cNvPr>
          <p:cNvSpPr/>
          <p:nvPr/>
        </p:nvSpPr>
        <p:spPr>
          <a:xfrm>
            <a:off x="7418905" y="1167637"/>
            <a:ext cx="1346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144000"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Activate</a:t>
            </a:r>
          </a:p>
          <a:p>
            <a:pPr marL="72000" lvl="1"/>
            <a:endParaRPr lang="zh-CN" altLang="en-US" sz="1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7D6F8592-6BF5-4E2B-88C3-7AFFC0655081}"/>
              </a:ext>
            </a:extLst>
          </p:cNvPr>
          <p:cNvSpPr/>
          <p:nvPr/>
        </p:nvSpPr>
        <p:spPr>
          <a:xfrm>
            <a:off x="7443278" y="1674730"/>
            <a:ext cx="13461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144000"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Deactivate </a:t>
            </a:r>
            <a:endParaRPr lang="zh-CN" altLang="en-US" sz="1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35B52E6-2E4A-41DC-9E08-5FACB3305E9D}"/>
              </a:ext>
            </a:extLst>
          </p:cNvPr>
          <p:cNvSpPr/>
          <p:nvPr/>
        </p:nvSpPr>
        <p:spPr>
          <a:xfrm>
            <a:off x="9112692" y="1677861"/>
            <a:ext cx="13461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144000"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Override </a:t>
            </a:r>
            <a:endParaRPr lang="zh-CN" altLang="en-US" sz="1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9175EAB3-CA77-4FE0-B416-A115988E280F}"/>
              </a:ext>
            </a:extLst>
          </p:cNvPr>
          <p:cNvSpPr/>
          <p:nvPr/>
        </p:nvSpPr>
        <p:spPr>
          <a:xfrm>
            <a:off x="7460048" y="2289088"/>
            <a:ext cx="13461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144000"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Deactivate </a:t>
            </a:r>
            <a:endParaRPr lang="zh-CN" altLang="en-US" sz="1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DEAC89D7-4870-416D-8780-A3D37289A6FC}"/>
              </a:ext>
            </a:extLst>
          </p:cNvPr>
          <p:cNvSpPr/>
          <p:nvPr/>
        </p:nvSpPr>
        <p:spPr>
          <a:xfrm>
            <a:off x="9087045" y="2253779"/>
            <a:ext cx="2046000" cy="757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144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Override</a:t>
            </a:r>
          </a:p>
          <a:p>
            <a:pPr marL="216000" lvl="1" indent="-144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steering control &amp; attentive  </a:t>
            </a:r>
            <a:endParaRPr lang="zh-CN" altLang="en-US" sz="1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7FAD60B2-CF2F-4D9F-B878-DF7726C9985E}"/>
              </a:ext>
            </a:extLst>
          </p:cNvPr>
          <p:cNvSpPr/>
          <p:nvPr/>
        </p:nvSpPr>
        <p:spPr>
          <a:xfrm>
            <a:off x="7475264" y="4382847"/>
            <a:ext cx="13461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144000"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Deactivate </a:t>
            </a:r>
            <a:endParaRPr lang="zh-CN" altLang="en-US" sz="1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E1B16197-D91E-4ADD-9DEF-2C2439747250}"/>
              </a:ext>
            </a:extLst>
          </p:cNvPr>
          <p:cNvSpPr/>
          <p:nvPr/>
        </p:nvSpPr>
        <p:spPr>
          <a:xfrm>
            <a:off x="7463432" y="5015251"/>
            <a:ext cx="13461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144000"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Deactivate </a:t>
            </a:r>
            <a:endParaRPr lang="zh-CN" altLang="en-US" sz="1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938D1CD1-F13E-4CB8-AFDD-4A98DBA4872D}"/>
              </a:ext>
            </a:extLst>
          </p:cNvPr>
          <p:cNvSpPr/>
          <p:nvPr/>
        </p:nvSpPr>
        <p:spPr>
          <a:xfrm>
            <a:off x="9148596" y="3527923"/>
            <a:ext cx="2046000" cy="757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144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Override</a:t>
            </a:r>
          </a:p>
          <a:p>
            <a:pPr marL="216000" lvl="1" indent="-144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steering control &amp; attentive  </a:t>
            </a:r>
            <a:endParaRPr lang="zh-CN" altLang="en-US" sz="1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8AA76B3B-A022-4C3D-BF15-66818B756ABF}"/>
              </a:ext>
            </a:extLst>
          </p:cNvPr>
          <p:cNvSpPr txBox="1"/>
          <p:nvPr/>
        </p:nvSpPr>
        <p:spPr>
          <a:xfrm>
            <a:off x="353398" y="5761671"/>
            <a:ext cx="11450375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During DDT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phase,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surrounding risks should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earlier indicated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to human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driver,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to help the driver to make correct decisions, and as a positive effect of predicted trajectory light, early identification of risks on driving lane works for both human eyes and camera system.   So, </a:t>
            </a: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Driver Assistance Projections shall not be deactivated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616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C5BE35F0-060A-43FB-9CC3-7691BB62CBA2}"/>
              </a:ext>
            </a:extLst>
          </p:cNvPr>
          <p:cNvSpPr txBox="1"/>
          <p:nvPr/>
        </p:nvSpPr>
        <p:spPr>
          <a:xfrm>
            <a:off x="891914" y="1911246"/>
            <a:ext cx="102232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THANK YOU.</a:t>
            </a:r>
          </a:p>
          <a:p>
            <a:pPr algn="ctr"/>
            <a:endParaRPr lang="zh-CN" alt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2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20" ma:contentTypeDescription="Create a new document." ma:contentTypeScope="" ma:versionID="8bda90588dd6c335b37361152779e204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59377319ba133a51200161d4574cec6b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D87081-0D9C-4B88-B054-428CD270CC2B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customXml/itemProps2.xml><?xml version="1.0" encoding="utf-8"?>
<ds:datastoreItem xmlns:ds="http://schemas.openxmlformats.org/officeDocument/2006/customXml" ds:itemID="{8463EF86-7E8B-4176-96CB-99D82770F5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247369-6795-47D2-B38F-831A6B3610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4950</TotalTime>
  <Words>212</Words>
  <Application>Microsoft Office PowerPoint</Application>
  <PresentationFormat>Widescreen</PresentationFormat>
  <Paragraphs>38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等线</vt:lpstr>
      <vt:lpstr>等线 Light</vt:lpstr>
      <vt:lpstr>微软雅黑</vt:lpstr>
      <vt:lpstr>Arial</vt:lpstr>
      <vt:lpstr>Arial Black</vt:lpstr>
      <vt:lpstr>Times New Roman</vt:lpstr>
      <vt:lpstr>Wingdings</vt:lpstr>
      <vt:lpstr>Office 主题​​</vt:lpstr>
      <vt:lpstr>Proposal for amendments to GRE-92-12e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lailan</dc:creator>
  <cp:lastModifiedBy>Konstantin Glukhenkiy</cp:lastModifiedBy>
  <cp:revision>153</cp:revision>
  <dcterms:created xsi:type="dcterms:W3CDTF">2023-10-16T10:49:52Z</dcterms:created>
  <dcterms:modified xsi:type="dcterms:W3CDTF">2025-04-25T07:43:39Z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(3)EiFbA5OSghTkOdyYD6awOESxQHafm3UWqt8AE8ejZyDVux9TOuT85E9gdnmLRcheN8dZtU/y
mHNgSj/da9e+aMj7HeYuWsl+yWSr/8TWlnBZe6rUhFVhoz+ia/epboayNRp2vUaAvTAn8hdK
Ti6R+Sd2QsXk1T2MzP9W2zGr5RA+p2hUgz3wPz9E98qT82d/qdPTlLICyKL1qbpkXkXJwKW2
PCU2x7fl90vYAlLa3z</vt:lpwstr>
  </property>
  <property fmtid="{D5CDD505-2E9C-101B-9397-08002B2CF9AE}" pid="3" name="_2015_ms_pID_7253431">
    <vt:lpwstr>7vYzx+wchds8HZn7Ikh7UxItPUM6ee8i8aGCHJzNFDn2f4ssSYdxFq
/qBZl2wdB+u/uAbYwc520/GnP/zrdCR9TrQVqo+8dXJvwR6s8eD7IQDmJpCRYBYVoWdGlNyV
Q/YbzbJoHDriX6ZDWjAwfvuynjsfjloNmzMZa4xuO5ryf1p4ozhga2lwo17kl0/7pbFKpmdi
nmLmZRNsgCa8FlTiONGDElEv6lV08MY9LZkH</vt:lpwstr>
  </property>
  <property fmtid="{D5CDD505-2E9C-101B-9397-08002B2CF9AE}" pid="4" name="_2015_ms_pID_7253432">
    <vt:lpwstr>Dg==</vt:lpwstr>
  </property>
  <property fmtid="{D5CDD505-2E9C-101B-9397-08002B2CF9AE}" pid="5" name="ContentTypeId">
    <vt:lpwstr>0x0101003B8422D08C252547BB1CFA7F78E2CB83</vt:lpwstr>
  </property>
  <property fmtid="{D5CDD505-2E9C-101B-9397-08002B2CF9AE}" pid="6" name="MediaServiceImageTags">
    <vt:lpwstr/>
  </property>
  <property fmtid="{D5CDD505-2E9C-101B-9397-08002B2CF9AE}" pid="7" name="gba66df640194346a5267c50f24d4797">
    <vt:lpwstr/>
  </property>
  <property fmtid="{D5CDD505-2E9C-101B-9397-08002B2CF9AE}" pid="8" name="Office_x0020_of_x0020_Origin">
    <vt:lpwstr/>
  </property>
  <property fmtid="{D5CDD505-2E9C-101B-9397-08002B2CF9AE}" pid="9" name="Office of Origin">
    <vt:lpwstr/>
  </property>
</Properties>
</file>