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582" r:id="rId2"/>
    <p:sldId id="588" r:id="rId3"/>
    <p:sldId id="579" r:id="rId4"/>
    <p:sldId id="587" r:id="rId5"/>
    <p:sldId id="581" r:id="rId6"/>
    <p:sldId id="580" r:id="rId7"/>
    <p:sldId id="583" r:id="rId8"/>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5548AA62-2404-4062-8D69-736793CED1D7}">
          <p14:sldIdLst>
            <p14:sldId id="582"/>
            <p14:sldId id="588"/>
            <p14:sldId id="579"/>
            <p14:sldId id="587"/>
            <p14:sldId id="581"/>
            <p14:sldId id="580"/>
            <p14:sldId id="583"/>
          </p14:sldIdLst>
        </p14:section>
      </p14:sectionLst>
    </p:ext>
    <p:ext uri="{EFAFB233-063F-42B5-8137-9DF3F51BA10A}">
      <p15:sldGuideLst xmlns:p15="http://schemas.microsoft.com/office/powerpoint/2012/main">
        <p15:guide id="1" orient="horz" pos="2133">
          <p15:clr>
            <a:srgbClr val="A4A3A4"/>
          </p15:clr>
        </p15:guide>
        <p15:guide id="2" pos="390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Y000767" initials="I" lastIdx="0" clrIdx="0"/>
  <p:cmAuthor id="107" name="liu.yafei1" initials="l" lastIdx="4" clrIdx="106"/>
  <p:cmAuthor id="1" name="Sophia Fu" initials="S" lastIdx="1" clrIdx="0"/>
  <p:cmAuthor id="108" name="fu.xingxing1" initials="f" lastIdx="1" clrIdx="107"/>
  <p:cmAuthor id="2" name="sun.ruihua1" initials="s" lastIdx="1" clrIdx="1"/>
  <p:cmAuthor id="3" name="zhu.xiaoling2@byd.com" initials="z" lastIdx="1" clrIdx="1"/>
  <p:cmAuthor id="4" name="lu.yao3" initials="l" lastIdx="1" clrIdx="3"/>
  <p:cmAuthor id="5" name="zhao.nengfu" initials="z" lastIdx="2" clrIdx="4"/>
  <p:cmAuthor id="6" name="gao.wenchao" initials="g" lastIdx="1" clrIdx="5"/>
  <p:cmAuthor id="7" name="xu.hui11" initials="x" lastIdx="1" clrIdx="6"/>
  <p:cmAuthor id="8" name="chen.litao" initials="c" lastIdx="1" clrIdx="7"/>
  <p:cmAuthor id="9" name="Li yanfei" initials="Ly" lastIdx="5" clrIdx="8"/>
  <p:cmAuthor id="10" name="Wang.Zhiwang" initials="Wang" lastIdx="13" clrIdx="9"/>
  <p:cmAuthor id="11" name="lao.yumin" initials="l" lastIdx="4" clrIdx="10"/>
  <p:cmAuthor id="12" name="sha.binbin" initials="s" lastIdx="1" clrIdx="11"/>
  <p:cmAuthor id="13" name="Lenovo PC" initials="L" lastIdx="10" clrIdx="0"/>
  <p:cmAuthor id="14" name="未知用户1" initials="未" lastIdx="1" clrIdx="3"/>
  <p:cmAuthor id="15" name="吕志勇" initials="吕" lastIdx="8" clrIdx="0"/>
  <p:cmAuthor id="16" name="何已龙" initials="何" lastIdx="2" clrIdx="2"/>
  <p:cmAuthor id="17" name="陈桂枝" initials="陈" lastIdx="1" clrIdx="0"/>
  <p:cmAuthor id="18" name="未知用户" initials="未" lastIdx="2" clrIdx="0"/>
  <p:cmAuthor id="19" name="Microsoft 帐户" initials="M" lastIdx="1" clrIdx="0"/>
  <p:cmAuthor id="20" name="李威" initials="李" lastIdx="1" clrIdx="3"/>
  <p:cmAuthor id="21" name="刘传坤" initials="刘" lastIdx="15" clrIdx="0"/>
  <p:cmAuthor id="22" name="番茄花园" initials="番" lastIdx="1" clrIdx="0"/>
  <p:cmAuthor id="23" name="徐杰" initials="徐" lastIdx="1" clrIdx="0"/>
  <p:cmAuthor id="24" name="王明明" initials="王" lastIdx="3" clrIdx="0"/>
  <p:cmAuthor id="25" name="evil" initials="e" lastIdx="0" clrIdx="0"/>
  <p:cmAuthor id="26" name="叶得会" initials="叶" lastIdx="8" clrIdx="0"/>
  <p:cmAuthor id="27" name="Qingyunli" initials="Q" lastIdx="24" clrIdx="0"/>
  <p:cmAuthor id="28" name="未知用户2" initials="未" lastIdx="24" clrIdx="0"/>
  <p:cmAuthor id="29" name="未知用户3" initials="未" lastIdx="1" clrIdx="0"/>
  <p:cmAuthor id="30" name="dell" initials="d" lastIdx="1" clrIdx="0"/>
  <p:cmAuthor id="31" name="丁芙蓉" initials="丁" lastIdx="4" clrIdx="1"/>
  <p:cmAuthor id="32" name="毕军(0212009)" initials="毕" lastIdx="10" clrIdx="0"/>
  <p:cmAuthor id="33" name="dadi" initials="d" lastIdx="2" clrIdx="1"/>
  <p:cmAuthor id="34" name="邹洋" initials="邹" lastIdx="2" clrIdx="0"/>
  <p:cmAuthor id="35" name="孟祥超" initials="孟" lastIdx="2" clrIdx="1"/>
  <p:cmAuthor id="36" name="张艳芳" initials="张" lastIdx="3" clrIdx="0"/>
  <p:cmAuthor id="37" name="刘广艳" initials="刘" lastIdx="10" clrIdx="1"/>
  <p:cmAuthor id="38" name="邹积逊" initials="邹" lastIdx="1" clrIdx="0"/>
  <p:cmAuthor id="39" name="李丹" initials="李" lastIdx="1" clrIdx="0"/>
  <p:cmAuthor id="40" name="dingbo" initials="d" lastIdx="1" clrIdx="0"/>
  <p:cmAuthor id="41" name="杜雪梅" initials="杜" lastIdx="1" clrIdx="0"/>
  <p:cmAuthor id="42" name="未知用户22" initials="未" lastIdx="34" clrIdx="0"/>
  <p:cmAuthor id="43" name="朱海平" initials="朱" lastIdx="1" clrIdx="16"/>
  <p:cmAuthor id="44" name="未知用户8" initials="未" lastIdx="1" clrIdx="0"/>
  <p:cmAuthor id="45" name="未知用户7" initials="未" lastIdx="1" clrIdx="0"/>
  <p:cmAuthor id="46" name="吴杰" initials="吴" lastIdx="1" clrIdx="0"/>
  <p:cmAuthor id="47" name="未知用户18" initials="未" lastIdx="18" clrIdx="0"/>
  <p:cmAuthor id="48" name="付文双" initials="付" lastIdx="1" clrIdx="0"/>
  <p:cmAuthor id="49" name="WANG Xin" initials="W" lastIdx="13" clrIdx="0"/>
  <p:cmAuthor id="50" name="仝德志" initials="仝" lastIdx="1" clrIdx="0"/>
  <p:cmAuthor id="51" name="peng.ling4" initials="p" lastIdx="1" clrIdx="50"/>
  <p:cmAuthor id="52" name="wang.jiahao8" initials="w" lastIdx="1" clrIdx="51"/>
  <p:cmAuthor id="53" name="未知用户24" initials="未" lastIdx="1" clrIdx="0"/>
  <p:cmAuthor id="54" name="未知用户25" initials="未" lastIdx="1" clrIdx="0"/>
  <p:cmAuthor id="55" name="未知用户26" initials="未" lastIdx="1" clrIdx="0"/>
  <p:cmAuthor id="191251535" name="沈霄雷" initials="沈" lastIdx="833089" clrIdx="0"/>
  <p:cmAuthor id="56" name="未知用户27" initials="未" lastIdx="1" clrIdx="0"/>
  <p:cmAuthor id="57" name="未知用户28" initials="未" lastIdx="1" clrIdx="0"/>
  <p:cmAuthor id="58" name="未知用户29" initials="未" lastIdx="1" clrIdx="0"/>
  <p:cmAuthor id="59" name="未知用户30" initials="未" lastIdx="4" clrIdx="0"/>
  <p:cmAuthor id="60" name="未知用户11" initials="未" lastIdx="23" clrIdx="0"/>
  <p:cmAuthor id="61" name="郝崇" initials="郝" lastIdx="4" clrIdx="1"/>
  <p:cmAuthor id="63" name="刘丽仙" initials="刘" lastIdx="4" clrIdx="33"/>
  <p:cmAuthor id="64" name="贡鑫" initials="贡" lastIdx="2" clrIdx="0"/>
  <p:cmAuthor id="65" name="陈尚文" initials="陈" lastIdx="1" clrIdx="1"/>
  <p:cmAuthor id="67" name="lijin" initials="l" lastIdx="33" clrIdx="0"/>
  <p:cmAuthor id="68" name="张雁" initials="张" lastIdx="1" clrIdx="19"/>
  <p:cmAuthor id="69" name="贾清山" initials="贾" lastIdx="1" clrIdx="0"/>
  <p:cmAuthor id="72" name="新萝卜家园" initials="新" lastIdx="0" clrIdx="0"/>
  <p:cmAuthor id="73" name="李正" initials="李" lastIdx="1" clrIdx="0"/>
  <p:cmAuthor id="75" name="陶川" initials="陶" lastIdx="1" clrIdx="0"/>
  <p:cmAuthor id="76" name="周开雷" initials="周" lastIdx="8" clrIdx="0"/>
  <p:cmAuthor id="78" name="lx" initials="l" lastIdx="2" clrIdx="0"/>
  <p:cmAuthor id="79" name="李振宇" initials="李" lastIdx="1" clrIdx="5"/>
  <p:cmAuthor id="81" name="yangkun" initials="y" lastIdx="0" clrIdx="0"/>
  <p:cmAuthor id="82" name="Lenovo User" initials="L" lastIdx="1" clrIdx="0"/>
  <p:cmAuthor id="83" name="hys2" initials="h" lastIdx="1" clrIdx="0"/>
  <p:cmAuthor id="84" name="朱绍春" initials="朱" lastIdx="13" clrIdx="0"/>
  <p:cmAuthor id="85" name="朱悦龙" initials="朱" lastIdx="1" clrIdx="0"/>
  <p:cmAuthor id="86" name="吴铁映" initials="吴" lastIdx="1" clrIdx="34"/>
  <p:cmAuthor id="87" name="Yuan Hu" initials="Y" lastIdx="1" clrIdx="0"/>
  <p:cmAuthor id="88" name="andres.x.gomez" initials="a" lastIdx="4" clrIdx="0"/>
  <p:cmAuthor id="91" name="未知用户17" initials="未" lastIdx="3" clrIdx="1"/>
  <p:cmAuthor id="92" name="未知用户20" initials="未" lastIdx="1" clrIdx="0"/>
  <p:cmAuthor id="93" name="未知用户19" initials="未" lastIdx="1" clrIdx="0"/>
  <p:cmAuthor id="94" name="未知用户21" initials="未" lastIdx="1" clrIdx="0"/>
  <p:cmAuthor id="95" name="未知用户14" initials="未" lastIdx="1" clrIdx="0"/>
  <p:cmAuthor id="96" name="王向羽" initials="王" lastIdx="1" clrIdx="0"/>
  <p:cmAuthor id="97" name="admin" initials="a" lastIdx="1" clrIdx="0"/>
  <p:cmAuthor id="98" name="张 茜" initials="张" lastIdx="1" clrIdx="35"/>
  <p:cmAuthor id="99" name="liu.liyin" initials="l" lastIdx="1" clrIdx="98"/>
  <p:cmAuthor id="100" name="ye.mengjun" initials="y" lastIdx="1" clrIdx="99"/>
  <p:cmAuthor id="101" name="wan.cheng1" initials="w" lastIdx="1" clrIdx="100"/>
  <p:cmAuthor id="102" name="guo.zhanpeng" initials="g" lastIdx="1" clrIdx="101"/>
  <p:cmAuthor id="104" name="zhang.haijian" initials="zhj" lastIdx="1" clrIdx="103"/>
  <p:cmAuthor id="106" name="fan.yuxin1" initials="f" lastIdx="8" clrIdx="10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19C"/>
    <a:srgbClr val="4472C4"/>
    <a:srgbClr val="B2B2B2"/>
    <a:srgbClr val="202020"/>
    <a:srgbClr val="323232"/>
    <a:srgbClr val="CC3300"/>
    <a:srgbClr val="CC0000"/>
    <a:srgbClr val="FF3300"/>
    <a:srgbClr val="990000"/>
    <a:srgbClr val="FF8D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4660"/>
  </p:normalViewPr>
  <p:slideViewPr>
    <p:cSldViewPr snapToGrid="0" showGuides="1">
      <p:cViewPr varScale="1">
        <p:scale>
          <a:sx n="95" d="100"/>
          <a:sy n="95" d="100"/>
        </p:scale>
        <p:origin x="104" y="84"/>
      </p:cViewPr>
      <p:guideLst>
        <p:guide orient="horz" pos="2133"/>
        <p:guide pos="3901"/>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2025/1/14</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2025/1/14</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占位符 1"/>
          <p:cNvSpPr>
            <a:spLocks noGrp="1"/>
          </p:cNvSpPr>
          <p:nvPr>
            <p:ph type="title"/>
          </p:nvPr>
        </p:nvSpPr>
        <p:spPr>
          <a:xfrm>
            <a:off x="462110" y="752083"/>
            <a:ext cx="11267777" cy="400610"/>
          </a:xfrm>
          <a:prstGeom prst="rect">
            <a:avLst/>
          </a:prstGeom>
        </p:spPr>
        <p:txBody>
          <a:bodyPr vert="horz" lIns="91440" tIns="45720" rIns="91440" bIns="45720" rtlCol="0" anchor="ctr">
            <a:normAutofit/>
          </a:bodyPr>
          <a:lstStyle/>
          <a:p>
            <a:endParaRPr lang="zh-CN" altLang="en-US" dirty="0"/>
          </a:p>
        </p:txBody>
      </p:sp>
      <p:sp>
        <p:nvSpPr>
          <p:cNvPr id="4" name="灯片编号占位符 5"/>
          <p:cNvSpPr>
            <a:spLocks noGrp="1"/>
          </p:cNvSpPr>
          <p:nvPr>
            <p:ph type="sldNum" sz="quarter" idx="4"/>
          </p:nvPr>
        </p:nvSpPr>
        <p:spPr>
          <a:xfrm>
            <a:off x="11319673" y="6507843"/>
            <a:ext cx="410215" cy="233779"/>
          </a:xfrm>
          <a:prstGeom prst="rect">
            <a:avLst/>
          </a:prstGeom>
        </p:spPr>
        <p:txBody>
          <a:bodyPr vert="horz" lIns="91440" tIns="45720" rIns="91440" bIns="45720" rtlCol="0" anchor="ctr"/>
          <a:lstStyle>
            <a:lvl1pPr algn="r">
              <a:defRPr sz="1000">
                <a:solidFill>
                  <a:schemeClr val="tx1">
                    <a:tint val="75000"/>
                  </a:schemeClr>
                </a:solidFill>
              </a:defRPr>
            </a:lvl1pPr>
          </a:lstStyle>
          <a:p>
            <a:fld id="{F9954841-DDB9-4D98-80F0-B7611239509B}" type="slidenum">
              <a:rPr lang="zh-CN" altLang="en-US" smtClean="0"/>
              <a:t>‹#›</a:t>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正文内容">
    <p:spTree>
      <p:nvGrpSpPr>
        <p:cNvPr id="1" name=""/>
        <p:cNvGrpSpPr/>
        <p:nvPr/>
      </p:nvGrpSpPr>
      <p:grpSpPr>
        <a:xfrm>
          <a:off x="0" y="0"/>
          <a:ext cx="0" cy="0"/>
          <a:chOff x="0" y="0"/>
          <a:chExt cx="0" cy="0"/>
        </a:xfrm>
      </p:grpSpPr>
      <p:sp>
        <p:nvSpPr>
          <p:cNvPr id="7" name="标题 1"/>
          <p:cNvSpPr>
            <a:spLocks noGrp="1"/>
          </p:cNvSpPr>
          <p:nvPr>
            <p:ph type="title" hasCustomPrompt="1"/>
          </p:nvPr>
        </p:nvSpPr>
        <p:spPr>
          <a:xfrm>
            <a:off x="710450" y="185867"/>
            <a:ext cx="10791159" cy="516722"/>
          </a:xfrm>
        </p:spPr>
        <p:txBody>
          <a:bodyPr>
            <a:normAutofit/>
          </a:bodyPr>
          <a:lstStyle/>
          <a:p>
            <a:r>
              <a:rPr lang="zh-CN" altLang="en-US" sz="2400" dirty="0"/>
              <a:t>标题</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2025/1/14</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2025/1/14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2025/1/14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
        <p:nvSpPr>
          <p:cNvPr id="10" name="平行四边形 9"/>
          <p:cNvSpPr/>
          <p:nvPr userDrawn="1"/>
        </p:nvSpPr>
        <p:spPr>
          <a:xfrm rot="14346267" flipH="1" flipV="1">
            <a:off x="177800" y="153988"/>
            <a:ext cx="830263" cy="639763"/>
          </a:xfrm>
          <a:prstGeom prst="parallelogram">
            <a:avLst>
              <a:gd name="adj" fmla="val 59245"/>
            </a:avLst>
          </a:prstGeom>
          <a:noFill/>
          <a:ln>
            <a:solidFill>
              <a:srgbClr val="144F9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rgbClr val="2C556B"/>
              </a:solidFill>
            </a:endParaRPr>
          </a:p>
        </p:txBody>
      </p:sp>
      <p:sp>
        <p:nvSpPr>
          <p:cNvPr id="11" name="平行四边形 10"/>
          <p:cNvSpPr/>
          <p:nvPr userDrawn="1"/>
        </p:nvSpPr>
        <p:spPr>
          <a:xfrm rot="14346267" flipH="1" flipV="1">
            <a:off x="328613" y="238125"/>
            <a:ext cx="830263" cy="639763"/>
          </a:xfrm>
          <a:prstGeom prst="parallelogram">
            <a:avLst>
              <a:gd name="adj" fmla="val 59245"/>
            </a:avLst>
          </a:prstGeom>
          <a:solidFill>
            <a:srgbClr val="72B9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2" name="平行四边形 11"/>
          <p:cNvSpPr/>
          <p:nvPr userDrawn="1"/>
        </p:nvSpPr>
        <p:spPr>
          <a:xfrm rot="14346267" flipH="1" flipV="1">
            <a:off x="375444" y="210344"/>
            <a:ext cx="831850" cy="639763"/>
          </a:xfrm>
          <a:prstGeom prst="parallelogram">
            <a:avLst>
              <a:gd name="adj" fmla="val 59245"/>
            </a:avLst>
          </a:prstGeom>
          <a:solidFill>
            <a:srgbClr val="0F3D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403860" y="1659890"/>
            <a:ext cx="11346815" cy="2068195"/>
          </a:xfrm>
        </p:spPr>
        <p:txBody>
          <a:bodyPr>
            <a:normAutofit/>
          </a:bodyPr>
          <a:lstStyle/>
          <a:p>
            <a:r>
              <a:rPr lang="en-US" altLang="zh-CN" dirty="0"/>
              <a:t>Comments to ACPE-13-02</a:t>
            </a:r>
            <a:endParaRPr lang="zh-CN" altLang="en-US" dirty="0"/>
          </a:p>
        </p:txBody>
      </p:sp>
      <p:sp>
        <p:nvSpPr>
          <p:cNvPr id="5" name="Subtitle 2"/>
          <p:cNvSpPr>
            <a:spLocks noGrp="1"/>
          </p:cNvSpPr>
          <p:nvPr>
            <p:ph type="subTitle" idx="1"/>
          </p:nvPr>
        </p:nvSpPr>
        <p:spPr>
          <a:xfrm>
            <a:off x="904240" y="4413250"/>
            <a:ext cx="10909935" cy="563245"/>
          </a:xfrm>
        </p:spPr>
        <p:txBody>
          <a:bodyPr>
            <a:normAutofit fontScale="97500" lnSpcReduction="10000"/>
          </a:bodyPr>
          <a:lstStyle/>
          <a:p>
            <a:r>
              <a:rPr dirty="0"/>
              <a:t>Submitted by</a:t>
            </a:r>
            <a:r>
              <a:rPr lang="en-US" dirty="0"/>
              <a:t> China </a:t>
            </a:r>
            <a:r>
              <a:rPr lang="en-US" altLang="zh-CN" dirty="0"/>
              <a:t>experts</a:t>
            </a:r>
            <a:r>
              <a:rPr dirty="0"/>
              <a:t> to the Informal Working Group on Acceleration Control for Pedal Error</a:t>
            </a:r>
          </a:p>
        </p:txBody>
      </p:sp>
      <p:sp>
        <p:nvSpPr>
          <p:cNvPr id="6" name="テキスト ボックス 2"/>
          <p:cNvSpPr txBox="1"/>
          <p:nvPr/>
        </p:nvSpPr>
        <p:spPr>
          <a:xfrm>
            <a:off x="10614287" y="89572"/>
            <a:ext cx="1334020" cy="338554"/>
          </a:xfrm>
          <a:prstGeom prst="rect">
            <a:avLst/>
          </a:prstGeom>
          <a:noFill/>
        </p:spPr>
        <p:txBody>
          <a:bodyPr wrap="none" rtlCol="0">
            <a:spAutoFit/>
          </a:bodyPr>
          <a:lstStyle/>
          <a:p>
            <a:r>
              <a:rPr lang="en-US" altLang="ja-JP" sz="1600" dirty="0"/>
              <a:t>ACPE-13-04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接连接符 10"/>
          <p:cNvCxnSpPr/>
          <p:nvPr/>
        </p:nvCxnSpPr>
        <p:spPr>
          <a:xfrm flipV="1">
            <a:off x="5412105" y="2755265"/>
            <a:ext cx="1084580" cy="106045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flipV="1">
            <a:off x="6492875" y="598805"/>
            <a:ext cx="635" cy="319595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flipV="1">
            <a:off x="5839460" y="508635"/>
            <a:ext cx="10160" cy="32778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5846445" y="3394075"/>
            <a:ext cx="4709795" cy="1143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8290560" y="515620"/>
            <a:ext cx="9525" cy="32893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矩形标注 19"/>
          <p:cNvSpPr/>
          <p:nvPr/>
        </p:nvSpPr>
        <p:spPr>
          <a:xfrm>
            <a:off x="5422900" y="3952875"/>
            <a:ext cx="2439670" cy="394970"/>
          </a:xfrm>
          <a:prstGeom prst="wedgeRectCallout">
            <a:avLst>
              <a:gd name="adj1" fmla="val -31676"/>
              <a:gd name="adj2" fmla="val -79581"/>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②</a:t>
            </a:r>
            <a:r>
              <a:rPr lang="en-US" altLang="zh-CN" sz="1000">
                <a:solidFill>
                  <a:schemeClr val="tx1"/>
                </a:solidFill>
                <a:sym typeface="+mn-ea"/>
              </a:rPr>
              <a:t> the triggering threshould be comfirmed</a:t>
            </a:r>
          </a:p>
        </p:txBody>
      </p:sp>
      <p:sp>
        <p:nvSpPr>
          <p:cNvPr id="21" name="矩形标注 20"/>
          <p:cNvSpPr/>
          <p:nvPr/>
        </p:nvSpPr>
        <p:spPr>
          <a:xfrm>
            <a:off x="8225155" y="3953510"/>
            <a:ext cx="1031240" cy="234315"/>
          </a:xfrm>
          <a:prstGeom prst="wedgeRectCallout">
            <a:avLst>
              <a:gd name="adj1" fmla="val -38634"/>
              <a:gd name="adj2" fmla="val -105284"/>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a:solidFill>
                  <a:schemeClr val="tx1"/>
                </a:solidFill>
                <a:sym typeface="+mn-ea"/>
              </a:rPr>
              <a:t>collision point</a:t>
            </a:r>
          </a:p>
        </p:txBody>
      </p:sp>
      <p:cxnSp>
        <p:nvCxnSpPr>
          <p:cNvPr id="2" name="直接连接符 1"/>
          <p:cNvCxnSpPr/>
          <p:nvPr/>
        </p:nvCxnSpPr>
        <p:spPr>
          <a:xfrm flipV="1">
            <a:off x="6492875" y="631825"/>
            <a:ext cx="2148840" cy="212598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6510020" y="2757805"/>
            <a:ext cx="4035425" cy="1079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530340" y="2755265"/>
            <a:ext cx="2386330" cy="39560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5846445" y="1494790"/>
            <a:ext cx="657225" cy="69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5866130" y="1227455"/>
            <a:ext cx="610235" cy="198755"/>
          </a:xfrm>
          <a:prstGeom prst="rect">
            <a:avLst/>
          </a:prstGeom>
          <a:noFill/>
        </p:spPr>
        <p:txBody>
          <a:bodyPr wrap="square" rtlCol="0">
            <a:spAutoFit/>
          </a:bodyPr>
          <a:lstStyle/>
          <a:p>
            <a:pPr algn="ctr"/>
            <a:r>
              <a:rPr lang="en-US" altLang="zh-CN" sz="700"/>
              <a:t>50~150ms</a:t>
            </a:r>
          </a:p>
        </p:txBody>
      </p:sp>
      <p:sp>
        <p:nvSpPr>
          <p:cNvPr id="23" name="右大括号 22"/>
          <p:cNvSpPr/>
          <p:nvPr/>
        </p:nvSpPr>
        <p:spPr>
          <a:xfrm>
            <a:off x="8300085" y="2757805"/>
            <a:ext cx="106680" cy="271780"/>
          </a:xfrm>
          <a:prstGeom prst="rightBrace">
            <a:avLst/>
          </a:prstGeom>
          <a:extLst>
            <a:ext uri="{909E8E84-426E-40DD-AFC4-6F175D3DCCD1}">
              <a14:hiddenFill xmlns:a14="http://schemas.microsoft.com/office/drawing/2010/main">
                <a:solidFill>
                  <a:srgbClr val="7030A0"/>
                </a:solidFill>
              </a14:hiddenFill>
            </a:ext>
          </a:extLst>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29" name="文本框 28"/>
          <p:cNvSpPr txBox="1"/>
          <p:nvPr/>
        </p:nvSpPr>
        <p:spPr>
          <a:xfrm>
            <a:off x="8436610" y="2788920"/>
            <a:ext cx="2241550" cy="245110"/>
          </a:xfrm>
          <a:prstGeom prst="rect">
            <a:avLst/>
          </a:prstGeom>
          <a:noFill/>
        </p:spPr>
        <p:txBody>
          <a:bodyPr wrap="square" rtlCol="0">
            <a:spAutoFit/>
          </a:bodyPr>
          <a:lstStyle/>
          <a:p>
            <a:r>
              <a:rPr lang="en-US" altLang="zh-CN" sz="1000"/>
              <a:t>The resistance of the enviropment</a:t>
            </a:r>
          </a:p>
        </p:txBody>
      </p:sp>
      <p:sp>
        <p:nvSpPr>
          <p:cNvPr id="32" name="文本框 31"/>
          <p:cNvSpPr txBox="1"/>
          <p:nvPr/>
        </p:nvSpPr>
        <p:spPr>
          <a:xfrm>
            <a:off x="5046980" y="310515"/>
            <a:ext cx="649605" cy="245110"/>
          </a:xfrm>
          <a:prstGeom prst="rect">
            <a:avLst/>
          </a:prstGeom>
          <a:noFill/>
        </p:spPr>
        <p:txBody>
          <a:bodyPr wrap="square" rtlCol="0">
            <a:spAutoFit/>
          </a:bodyPr>
          <a:lstStyle/>
          <a:p>
            <a:r>
              <a:rPr lang="en-US" altLang="zh-CN" sz="1000"/>
              <a:t>velocity</a:t>
            </a:r>
          </a:p>
        </p:txBody>
      </p:sp>
      <p:sp>
        <p:nvSpPr>
          <p:cNvPr id="33" name="文本框 32"/>
          <p:cNvSpPr txBox="1"/>
          <p:nvPr/>
        </p:nvSpPr>
        <p:spPr>
          <a:xfrm>
            <a:off x="10103485" y="3682365"/>
            <a:ext cx="476250" cy="245110"/>
          </a:xfrm>
          <a:prstGeom prst="rect">
            <a:avLst/>
          </a:prstGeom>
          <a:noFill/>
        </p:spPr>
        <p:txBody>
          <a:bodyPr wrap="square" rtlCol="0">
            <a:spAutoFit/>
          </a:bodyPr>
          <a:lstStyle/>
          <a:p>
            <a:r>
              <a:rPr lang="en-US" altLang="zh-CN" sz="1000"/>
              <a:t>time</a:t>
            </a:r>
          </a:p>
        </p:txBody>
      </p:sp>
      <p:cxnSp>
        <p:nvCxnSpPr>
          <p:cNvPr id="4" name="直接连接符 3"/>
          <p:cNvCxnSpPr/>
          <p:nvPr/>
        </p:nvCxnSpPr>
        <p:spPr>
          <a:xfrm>
            <a:off x="5393690" y="3799205"/>
            <a:ext cx="4709795" cy="11430"/>
          </a:xfrm>
          <a:prstGeom prst="line">
            <a:avLst/>
          </a:prstGeom>
          <a:ln w="25400">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flipV="1">
            <a:off x="5422900" y="574040"/>
            <a:ext cx="10160" cy="3277870"/>
          </a:xfrm>
          <a:prstGeom prst="line">
            <a:avLst/>
          </a:prstGeom>
          <a:ln w="25400">
            <a:headEnd type="none"/>
            <a:tailEnd type="triangle"/>
          </a:ln>
        </p:spPr>
        <p:style>
          <a:lnRef idx="1">
            <a:schemeClr val="accent1"/>
          </a:lnRef>
          <a:fillRef idx="0">
            <a:schemeClr val="accent1"/>
          </a:fillRef>
          <a:effectRef idx="0">
            <a:schemeClr val="accent1"/>
          </a:effectRef>
          <a:fontRef idx="minor">
            <a:schemeClr val="tx1"/>
          </a:fontRef>
        </p:style>
      </p:cxnSp>
      <p:sp>
        <p:nvSpPr>
          <p:cNvPr id="14" name="矩形标注 13"/>
          <p:cNvSpPr/>
          <p:nvPr/>
        </p:nvSpPr>
        <p:spPr>
          <a:xfrm>
            <a:off x="6765290" y="194945"/>
            <a:ext cx="1144270" cy="458470"/>
          </a:xfrm>
          <a:prstGeom prst="wedgeRectCallout">
            <a:avLst>
              <a:gd name="adj1" fmla="val -72419"/>
              <a:gd name="adj2" fmla="val 38365"/>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③</a:t>
            </a:r>
            <a:r>
              <a:rPr lang="en-US" altLang="zh-CN" sz="1000">
                <a:solidFill>
                  <a:schemeClr val="tx1"/>
                </a:solidFill>
                <a:sym typeface="+mn-ea"/>
              </a:rPr>
              <a:t> motive power released fully</a:t>
            </a:r>
          </a:p>
        </p:txBody>
      </p:sp>
      <p:sp>
        <p:nvSpPr>
          <p:cNvPr id="6" name="矩形标注 5"/>
          <p:cNvSpPr/>
          <p:nvPr/>
        </p:nvSpPr>
        <p:spPr>
          <a:xfrm>
            <a:off x="3589020" y="3307080"/>
            <a:ext cx="1651635" cy="479425"/>
          </a:xfrm>
          <a:prstGeom prst="wedgeRectCallout">
            <a:avLst>
              <a:gd name="adj1" fmla="val 63583"/>
              <a:gd name="adj2" fmla="val 53178"/>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①</a:t>
            </a:r>
            <a:r>
              <a:rPr lang="en-US" altLang="zh-CN" sz="1000">
                <a:solidFill>
                  <a:schemeClr val="tx1"/>
                </a:solidFill>
                <a:sym typeface="+mn-ea"/>
              </a:rPr>
              <a:t> the start point of the accelerator applying</a:t>
            </a:r>
          </a:p>
        </p:txBody>
      </p:sp>
      <p:sp>
        <p:nvSpPr>
          <p:cNvPr id="19" name="椭圆 18"/>
          <p:cNvSpPr/>
          <p:nvPr/>
        </p:nvSpPr>
        <p:spPr>
          <a:xfrm>
            <a:off x="5384165" y="3761105"/>
            <a:ext cx="87630" cy="8763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89560" y="4341495"/>
            <a:ext cx="11807190" cy="2306955"/>
          </a:xfrm>
          <a:prstGeom prst="rect">
            <a:avLst/>
          </a:prstGeom>
          <a:noFill/>
        </p:spPr>
        <p:txBody>
          <a:bodyPr wrap="square" rtlCol="0">
            <a:spAutoFit/>
          </a:bodyPr>
          <a:lstStyle/>
          <a:p>
            <a:r>
              <a:rPr lang="en-US" altLang="zh-CN" sz="1600" b="1"/>
              <a:t>Clarification:</a:t>
            </a:r>
          </a:p>
          <a:p>
            <a:r>
              <a:rPr lang="en-US" altLang="zh-CN" sz="1400"/>
              <a:t>The figure above explained an ACPE event process,</a:t>
            </a:r>
          </a:p>
          <a:p>
            <a:r>
              <a:rPr lang="zh-CN" altLang="en-US" sz="1400"/>
              <a:t>①</a:t>
            </a:r>
            <a:r>
              <a:rPr lang="en-US" altLang="zh-CN" sz="1400"/>
              <a:t>. One driver starts applying unintentional the vehicle accelerator. </a:t>
            </a:r>
          </a:p>
          <a:p>
            <a:r>
              <a:rPr lang="zh-CN" altLang="en-US" sz="1400"/>
              <a:t>②</a:t>
            </a:r>
            <a:r>
              <a:rPr lang="en-US" altLang="zh-CN" sz="1400"/>
              <a:t>. </a:t>
            </a:r>
            <a:r>
              <a:rPr lang="en-US" sz="1400"/>
              <a:t>Then</a:t>
            </a:r>
            <a:r>
              <a:rPr lang="en-US" altLang="zh-CN" sz="1400"/>
              <a:t>, the ACPE system, which confirmed an accelerator misuse event, sent a control signal to the ECU of the vehicle motor system.</a:t>
            </a:r>
          </a:p>
          <a:p>
            <a:r>
              <a:rPr lang="zh-CN" altLang="en-US" sz="1400"/>
              <a:t>③</a:t>
            </a:r>
            <a:r>
              <a:rPr lang="en-US" altLang="zh-CN" sz="1400"/>
              <a:t>. After receiving the control signal from ACPE, the vehicle motor system released fully (or partly) the motive power.</a:t>
            </a:r>
          </a:p>
          <a:p>
            <a:r>
              <a:rPr lang="zh-CN" altLang="en-US" sz="1400"/>
              <a:t>④</a:t>
            </a:r>
            <a:r>
              <a:rPr lang="en-US" altLang="zh-CN" sz="1400"/>
              <a:t>. After </a:t>
            </a:r>
            <a:r>
              <a:rPr lang="zh-CN" altLang="en-US" sz="1400">
                <a:sym typeface="+mn-ea"/>
              </a:rPr>
              <a:t>③</a:t>
            </a:r>
            <a:r>
              <a:rPr lang="en-US" altLang="zh-CN" sz="1400">
                <a:sym typeface="+mn-ea"/>
              </a:rPr>
              <a:t>, t</a:t>
            </a:r>
            <a:r>
              <a:rPr lang="en-US" altLang="zh-CN" sz="1400"/>
              <a:t>he vehicle starts reducing speed because of the resistance of the environment.</a:t>
            </a:r>
          </a:p>
          <a:p>
            <a:r>
              <a:rPr lang="en-US" altLang="zh-CN" sz="1600" b="1"/>
              <a:t>conclusion:</a:t>
            </a:r>
          </a:p>
          <a:p>
            <a:r>
              <a:rPr lang="en-US" altLang="zh-CN" sz="1400"/>
              <a:t>So there are two aspects influencing the vehicle speed at the collision point disregading the braking of the vehicle.</a:t>
            </a:r>
          </a:p>
          <a:p>
            <a:r>
              <a:rPr lang="en-US" altLang="zh-CN" sz="1400"/>
              <a:t>1. The initial speed that the vehicle has accelerated before the releasing fully of the vehicles’ motive power. </a:t>
            </a:r>
          </a:p>
          <a:p>
            <a:r>
              <a:rPr lang="en-US" altLang="zh-CN" sz="1400"/>
              <a:t>2. The resistance of the enviroment, such as the friction of the road, wind drag, etc.</a:t>
            </a:r>
          </a:p>
        </p:txBody>
      </p:sp>
      <p:sp>
        <p:nvSpPr>
          <p:cNvPr id="13" name="文本框 12"/>
          <p:cNvSpPr txBox="1"/>
          <p:nvPr/>
        </p:nvSpPr>
        <p:spPr>
          <a:xfrm>
            <a:off x="7448550" y="2701925"/>
            <a:ext cx="360045" cy="245110"/>
          </a:xfrm>
          <a:prstGeom prst="rect">
            <a:avLst/>
          </a:prstGeom>
          <a:noFill/>
        </p:spPr>
        <p:txBody>
          <a:bodyPr wrap="square" rtlCol="0">
            <a:spAutoFit/>
          </a:bodyPr>
          <a:lstStyle/>
          <a:p>
            <a:r>
              <a:rPr lang="zh-CN" altLang="en-US" sz="1000"/>
              <a:t>④</a:t>
            </a:r>
          </a:p>
        </p:txBody>
      </p:sp>
      <p:sp>
        <p:nvSpPr>
          <p:cNvPr id="16" name="文本框 15"/>
          <p:cNvSpPr txBox="1"/>
          <p:nvPr/>
        </p:nvSpPr>
        <p:spPr>
          <a:xfrm>
            <a:off x="1292860" y="240665"/>
            <a:ext cx="3322955" cy="521970"/>
          </a:xfrm>
          <a:prstGeom prst="rect">
            <a:avLst/>
          </a:prstGeom>
          <a:noFill/>
        </p:spPr>
        <p:txBody>
          <a:bodyPr wrap="square" rtlCol="0">
            <a:spAutoFit/>
          </a:bodyPr>
          <a:lstStyle/>
          <a:p>
            <a:r>
              <a:rPr lang="en-US" altLang="zh-CN" sz="2800" b="1">
                <a:sym typeface="+mn-ea"/>
              </a:rPr>
              <a:t>Clarification</a:t>
            </a:r>
            <a:endParaRPr lang="zh-CN" alt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接连接符 26"/>
          <p:cNvCxnSpPr/>
          <p:nvPr/>
        </p:nvCxnSpPr>
        <p:spPr>
          <a:xfrm flipV="1">
            <a:off x="5841365" y="4853940"/>
            <a:ext cx="5382260" cy="18415"/>
          </a:xfrm>
          <a:prstGeom prst="line">
            <a:avLst/>
          </a:prstGeom>
          <a:ln w="15875">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10494645" y="4676140"/>
            <a:ext cx="9525" cy="418465"/>
          </a:xfrm>
          <a:prstGeom prst="line">
            <a:avLst/>
          </a:prstGeom>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10203815" y="4394835"/>
            <a:ext cx="574040" cy="306705"/>
          </a:xfrm>
          <a:prstGeom prst="rect">
            <a:avLst/>
          </a:prstGeom>
          <a:noFill/>
        </p:spPr>
        <p:txBody>
          <a:bodyPr wrap="square" rtlCol="0">
            <a:spAutoFit/>
          </a:bodyPr>
          <a:lstStyle/>
          <a:p>
            <a:r>
              <a:rPr lang="en-US" altLang="zh-CN" sz="1400"/>
              <a:t>90%</a:t>
            </a:r>
          </a:p>
        </p:txBody>
      </p:sp>
      <p:sp>
        <p:nvSpPr>
          <p:cNvPr id="30" name="圆角矩形 29"/>
          <p:cNvSpPr/>
          <p:nvPr/>
        </p:nvSpPr>
        <p:spPr>
          <a:xfrm>
            <a:off x="6435090" y="4735830"/>
            <a:ext cx="4059555" cy="254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70%</a:t>
            </a:r>
          </a:p>
        </p:txBody>
      </p:sp>
      <p:sp>
        <p:nvSpPr>
          <p:cNvPr id="31" name="文本框 30"/>
          <p:cNvSpPr txBox="1"/>
          <p:nvPr/>
        </p:nvSpPr>
        <p:spPr>
          <a:xfrm>
            <a:off x="5276850" y="4735830"/>
            <a:ext cx="510540" cy="306705"/>
          </a:xfrm>
          <a:prstGeom prst="rect">
            <a:avLst/>
          </a:prstGeom>
          <a:noFill/>
        </p:spPr>
        <p:txBody>
          <a:bodyPr wrap="square" rtlCol="0">
            <a:spAutoFit/>
          </a:bodyPr>
          <a:lstStyle/>
          <a:p>
            <a:r>
              <a:rPr lang="en-US" altLang="zh-CN" sz="1400"/>
              <a:t>0%</a:t>
            </a:r>
          </a:p>
        </p:txBody>
      </p:sp>
      <p:sp>
        <p:nvSpPr>
          <p:cNvPr id="32" name="文本框 31"/>
          <p:cNvSpPr txBox="1"/>
          <p:nvPr/>
        </p:nvSpPr>
        <p:spPr>
          <a:xfrm>
            <a:off x="11360150" y="4709795"/>
            <a:ext cx="656590" cy="306705"/>
          </a:xfrm>
          <a:prstGeom prst="rect">
            <a:avLst/>
          </a:prstGeom>
          <a:noFill/>
        </p:spPr>
        <p:txBody>
          <a:bodyPr wrap="square" rtlCol="0">
            <a:spAutoFit/>
          </a:bodyPr>
          <a:lstStyle/>
          <a:p>
            <a:r>
              <a:rPr lang="en-US" altLang="zh-CN" sz="1400"/>
              <a:t>100%</a:t>
            </a:r>
          </a:p>
        </p:txBody>
      </p:sp>
      <p:sp>
        <p:nvSpPr>
          <p:cNvPr id="39" name="圆角矩形 38"/>
          <p:cNvSpPr/>
          <p:nvPr/>
        </p:nvSpPr>
        <p:spPr>
          <a:xfrm>
            <a:off x="8206105" y="3977005"/>
            <a:ext cx="749300" cy="18034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40" name="文本框 39"/>
          <p:cNvSpPr txBox="1"/>
          <p:nvPr/>
        </p:nvSpPr>
        <p:spPr>
          <a:xfrm>
            <a:off x="9175115" y="3920490"/>
            <a:ext cx="847725" cy="306705"/>
          </a:xfrm>
          <a:prstGeom prst="rect">
            <a:avLst/>
          </a:prstGeom>
          <a:noFill/>
        </p:spPr>
        <p:txBody>
          <a:bodyPr wrap="square" rtlCol="0">
            <a:spAutoFit/>
          </a:bodyPr>
          <a:lstStyle/>
          <a:p>
            <a:r>
              <a:rPr lang="zh-CN" altLang="en-US" sz="1400"/>
              <a:t>＜</a:t>
            </a:r>
            <a:r>
              <a:rPr lang="en-US" altLang="zh-CN" sz="1400"/>
              <a:t>400%</a:t>
            </a:r>
          </a:p>
        </p:txBody>
      </p:sp>
      <p:sp>
        <p:nvSpPr>
          <p:cNvPr id="42" name="文本框 41"/>
          <p:cNvSpPr txBox="1"/>
          <p:nvPr/>
        </p:nvSpPr>
        <p:spPr>
          <a:xfrm>
            <a:off x="11246485" y="3914140"/>
            <a:ext cx="847725" cy="306705"/>
          </a:xfrm>
          <a:prstGeom prst="rect">
            <a:avLst/>
          </a:prstGeom>
          <a:noFill/>
        </p:spPr>
        <p:txBody>
          <a:bodyPr wrap="square" rtlCol="0">
            <a:spAutoFit/>
          </a:bodyPr>
          <a:lstStyle/>
          <a:p>
            <a:r>
              <a:rPr lang="en-US" altLang="zh-CN" sz="1400"/>
              <a:t>≥400%</a:t>
            </a:r>
          </a:p>
        </p:txBody>
      </p:sp>
      <p:sp>
        <p:nvSpPr>
          <p:cNvPr id="43" name="圆角矩形 42"/>
          <p:cNvSpPr/>
          <p:nvPr/>
        </p:nvSpPr>
        <p:spPr>
          <a:xfrm>
            <a:off x="10278110" y="3940175"/>
            <a:ext cx="748665" cy="254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44" name="圆角矩形 43"/>
          <p:cNvSpPr/>
          <p:nvPr/>
        </p:nvSpPr>
        <p:spPr>
          <a:xfrm>
            <a:off x="5914390" y="4784725"/>
            <a:ext cx="520700" cy="1574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61" name="文本框 60"/>
          <p:cNvSpPr txBox="1"/>
          <p:nvPr/>
        </p:nvSpPr>
        <p:spPr>
          <a:xfrm>
            <a:off x="115570" y="1117600"/>
            <a:ext cx="11978640" cy="1814830"/>
          </a:xfrm>
          <a:prstGeom prst="rect">
            <a:avLst/>
          </a:prstGeom>
          <a:noFill/>
        </p:spPr>
        <p:txBody>
          <a:bodyPr wrap="square" rtlCol="0" anchor="t">
            <a:spAutoFit/>
          </a:bodyPr>
          <a:lstStyle/>
          <a:p>
            <a:r>
              <a:rPr lang="en-US" sz="1600" b="1"/>
              <a:t>Proposal:</a:t>
            </a:r>
          </a:p>
          <a:p>
            <a:r>
              <a:rPr lang="en-US" sz="1600"/>
              <a:t>Poragraph 5.1.2 amend to read</a:t>
            </a:r>
          </a:p>
          <a:p>
            <a:r>
              <a:rPr sz="1600"/>
              <a:t>5.1.2. An accelerator control application resulting in continuous acceleration and</a:t>
            </a:r>
            <a:r>
              <a:rPr lang="en-US" sz="1600"/>
              <a:t> </a:t>
            </a:r>
            <a:r>
              <a:rPr sz="1600"/>
              <a:t>having a velocity of </a:t>
            </a:r>
            <a:r>
              <a:rPr sz="1600" b="1"/>
              <a:t>at least</a:t>
            </a:r>
            <a:r>
              <a:rPr sz="1600"/>
              <a:t> </a:t>
            </a:r>
            <a:r>
              <a:rPr sz="1600" b="1"/>
              <a:t>400 per cent per second</a:t>
            </a:r>
            <a:r>
              <a:rPr sz="1600"/>
              <a:t> over a travel distance of</a:t>
            </a:r>
            <a:r>
              <a:rPr lang="en-US" sz="1600"/>
              <a:t> </a:t>
            </a:r>
            <a:r>
              <a:rPr sz="1600" b="1"/>
              <a:t>at least 70 per cent</a:t>
            </a:r>
            <a:r>
              <a:rPr sz="1600"/>
              <a:t> of the total travel distance of the accelerator</a:t>
            </a:r>
            <a:r>
              <a:rPr lang="en-US" sz="1600"/>
              <a:t> </a:t>
            </a:r>
            <a:r>
              <a:rPr sz="1600"/>
              <a:t>control, and</a:t>
            </a:r>
            <a:r>
              <a:rPr lang="en-US" sz="1600"/>
              <a:t> </a:t>
            </a:r>
            <a:r>
              <a:rPr sz="1600"/>
              <a:t>reaching a maximum position of the accelerator control of </a:t>
            </a:r>
            <a:r>
              <a:rPr sz="1600" b="1"/>
              <a:t>at least 90 per cent</a:t>
            </a:r>
            <a:r>
              <a:rPr lang="en-US" sz="1600"/>
              <a:t> </a:t>
            </a:r>
            <a:r>
              <a:rPr sz="1600"/>
              <a:t>with that velocity shall be regarded as an accelerator control misapplication in</a:t>
            </a:r>
            <a:r>
              <a:rPr lang="en-US" sz="1600"/>
              <a:t> </a:t>
            </a:r>
            <a:r>
              <a:rPr sz="1600"/>
              <a:t>the context of the paragraph 5.1.1.</a:t>
            </a:r>
            <a:r>
              <a:rPr lang="zh-CN" altLang="en-US" sz="1600">
                <a:solidFill>
                  <a:srgbClr val="FF0000"/>
                </a:solidFill>
              </a:rPr>
              <a:t> </a:t>
            </a:r>
            <a:r>
              <a:rPr sz="1600">
                <a:solidFill>
                  <a:srgbClr val="FF0000"/>
                </a:solidFill>
              </a:rPr>
              <a:t>It is allowed that the manufacturer </a:t>
            </a:r>
            <a:r>
              <a:rPr lang="en-US" sz="1600">
                <a:solidFill>
                  <a:srgbClr val="FF0000"/>
                </a:solidFill>
              </a:rPr>
              <a:t>can </a:t>
            </a:r>
            <a:r>
              <a:rPr sz="1600">
                <a:solidFill>
                  <a:srgbClr val="FF0000"/>
                </a:solidFill>
              </a:rPr>
              <a:t>apply a different threshold</a:t>
            </a:r>
            <a:r>
              <a:rPr lang="en-US" sz="1600">
                <a:solidFill>
                  <a:srgbClr val="FF0000"/>
                </a:solidFill>
              </a:rPr>
              <a:t> </a:t>
            </a:r>
            <a:r>
              <a:rPr sz="1600">
                <a:solidFill>
                  <a:srgbClr val="FF0000"/>
                </a:solidFill>
              </a:rPr>
              <a:t>which </a:t>
            </a:r>
            <a:r>
              <a:rPr lang="en-US" sz="1600">
                <a:solidFill>
                  <a:srgbClr val="FF0000"/>
                </a:solidFill>
              </a:rPr>
              <a:t>is earlier on time</a:t>
            </a:r>
            <a:r>
              <a:rPr sz="1600">
                <a:solidFill>
                  <a:srgbClr val="FF0000"/>
                </a:solidFill>
              </a:rPr>
              <a:t> </a:t>
            </a:r>
            <a:r>
              <a:rPr lang="en-US" sz="1600">
                <a:solidFill>
                  <a:srgbClr val="FF0000"/>
                </a:solidFill>
              </a:rPr>
              <a:t>than mentioned </a:t>
            </a:r>
            <a:r>
              <a:rPr sz="1600">
                <a:solidFill>
                  <a:srgbClr val="FF0000"/>
                </a:solidFill>
                <a:sym typeface="+mn-ea"/>
              </a:rPr>
              <a:t>threshold</a:t>
            </a:r>
            <a:r>
              <a:rPr lang="en-US" sz="1600">
                <a:solidFill>
                  <a:srgbClr val="FF0000"/>
                </a:solidFill>
              </a:rPr>
              <a:t> above</a:t>
            </a:r>
            <a:r>
              <a:rPr sz="1600">
                <a:solidFill>
                  <a:srgbClr val="FF0000"/>
                </a:solidFill>
              </a:rPr>
              <a:t> to confirm an accelerator control misapplication. </a:t>
            </a:r>
            <a:r>
              <a:rPr lang="en-US" altLang="zh-CN" sz="1600"/>
              <a:t> </a:t>
            </a:r>
          </a:p>
        </p:txBody>
      </p:sp>
      <p:cxnSp>
        <p:nvCxnSpPr>
          <p:cNvPr id="69" name="直接连接符 68"/>
          <p:cNvCxnSpPr/>
          <p:nvPr/>
        </p:nvCxnSpPr>
        <p:spPr>
          <a:xfrm flipV="1">
            <a:off x="5870575" y="5758180"/>
            <a:ext cx="5382260" cy="18415"/>
          </a:xfrm>
          <a:prstGeom prst="line">
            <a:avLst/>
          </a:prstGeom>
          <a:ln w="15875">
            <a:headEnd type="diamond"/>
            <a:tailEnd type="diamond"/>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H="1">
            <a:off x="9839960" y="5531485"/>
            <a:ext cx="9525" cy="418465"/>
          </a:xfrm>
          <a:prstGeom prst="line">
            <a:avLst/>
          </a:prstGeom>
        </p:spPr>
        <p:style>
          <a:lnRef idx="1">
            <a:schemeClr val="accent1"/>
          </a:lnRef>
          <a:fillRef idx="0">
            <a:schemeClr val="accent1"/>
          </a:fillRef>
          <a:effectRef idx="0">
            <a:schemeClr val="accent1"/>
          </a:effectRef>
          <a:fontRef idx="minor">
            <a:schemeClr val="tx1"/>
          </a:fontRef>
        </p:style>
      </p:cxnSp>
      <p:sp>
        <p:nvSpPr>
          <p:cNvPr id="71" name="文本框 70"/>
          <p:cNvSpPr txBox="1"/>
          <p:nvPr/>
        </p:nvSpPr>
        <p:spPr>
          <a:xfrm>
            <a:off x="9558020" y="5137150"/>
            <a:ext cx="574040" cy="306705"/>
          </a:xfrm>
          <a:prstGeom prst="rect">
            <a:avLst/>
          </a:prstGeom>
          <a:noFill/>
        </p:spPr>
        <p:txBody>
          <a:bodyPr wrap="square" rtlCol="0">
            <a:spAutoFit/>
          </a:bodyPr>
          <a:lstStyle/>
          <a:p>
            <a:r>
              <a:rPr lang="en-US" altLang="zh-CN" sz="1400"/>
              <a:t>80%</a:t>
            </a:r>
          </a:p>
        </p:txBody>
      </p:sp>
      <p:sp>
        <p:nvSpPr>
          <p:cNvPr id="73" name="文本框 72"/>
          <p:cNvSpPr txBox="1"/>
          <p:nvPr/>
        </p:nvSpPr>
        <p:spPr>
          <a:xfrm>
            <a:off x="5296535" y="5640070"/>
            <a:ext cx="504190" cy="306705"/>
          </a:xfrm>
          <a:prstGeom prst="rect">
            <a:avLst/>
          </a:prstGeom>
          <a:noFill/>
        </p:spPr>
        <p:txBody>
          <a:bodyPr wrap="square" rtlCol="0">
            <a:spAutoFit/>
          </a:bodyPr>
          <a:lstStyle/>
          <a:p>
            <a:r>
              <a:rPr lang="en-US" altLang="zh-CN" sz="1400"/>
              <a:t>0%</a:t>
            </a:r>
          </a:p>
        </p:txBody>
      </p:sp>
      <p:sp>
        <p:nvSpPr>
          <p:cNvPr id="74" name="文本框 73"/>
          <p:cNvSpPr txBox="1"/>
          <p:nvPr/>
        </p:nvSpPr>
        <p:spPr>
          <a:xfrm>
            <a:off x="11389360" y="5614035"/>
            <a:ext cx="656590" cy="306705"/>
          </a:xfrm>
          <a:prstGeom prst="rect">
            <a:avLst/>
          </a:prstGeom>
          <a:noFill/>
        </p:spPr>
        <p:txBody>
          <a:bodyPr wrap="square" rtlCol="0">
            <a:spAutoFit/>
          </a:bodyPr>
          <a:lstStyle/>
          <a:p>
            <a:r>
              <a:rPr lang="en-US" altLang="zh-CN" sz="1400"/>
              <a:t>100%</a:t>
            </a:r>
          </a:p>
        </p:txBody>
      </p:sp>
      <p:sp>
        <p:nvSpPr>
          <p:cNvPr id="4" name="圆角矩形 3"/>
          <p:cNvSpPr/>
          <p:nvPr/>
        </p:nvSpPr>
        <p:spPr>
          <a:xfrm>
            <a:off x="6239510" y="5640070"/>
            <a:ext cx="3600450" cy="254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60%</a:t>
            </a:r>
          </a:p>
        </p:txBody>
      </p:sp>
      <p:sp>
        <p:nvSpPr>
          <p:cNvPr id="2" name="圆角矩形 1"/>
          <p:cNvSpPr/>
          <p:nvPr/>
        </p:nvSpPr>
        <p:spPr>
          <a:xfrm>
            <a:off x="5868035" y="5688330"/>
            <a:ext cx="371475" cy="1574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p>
        </p:txBody>
      </p:sp>
      <p:sp>
        <p:nvSpPr>
          <p:cNvPr id="3" name="文本框 2"/>
          <p:cNvSpPr txBox="1"/>
          <p:nvPr/>
        </p:nvSpPr>
        <p:spPr>
          <a:xfrm>
            <a:off x="107950" y="3886835"/>
            <a:ext cx="5188585" cy="1814830"/>
          </a:xfrm>
          <a:prstGeom prst="rect">
            <a:avLst/>
          </a:prstGeom>
          <a:noFill/>
        </p:spPr>
        <p:txBody>
          <a:bodyPr wrap="square" rtlCol="0">
            <a:spAutoFit/>
          </a:bodyPr>
          <a:lstStyle/>
          <a:p>
            <a:r>
              <a:rPr lang="en-US" altLang="zh-CN" sz="1600" b="1"/>
              <a:t>Justification:</a:t>
            </a:r>
          </a:p>
          <a:p>
            <a:r>
              <a:rPr lang="en-US" altLang="zh-CN" sz="1600"/>
              <a:t>On the basis of conclusion 1 in page one, the lower is the initial speed, the safer is the vehicle. So, on time, the earlier threshold which results in lower initial speed shall be allowed in spite of that it will result in false positive events which need to be worried about by manufacturers.</a:t>
            </a:r>
          </a:p>
        </p:txBody>
      </p:sp>
      <p:sp>
        <p:nvSpPr>
          <p:cNvPr id="16" name="文本框 15"/>
          <p:cNvSpPr txBox="1"/>
          <p:nvPr/>
        </p:nvSpPr>
        <p:spPr>
          <a:xfrm>
            <a:off x="1305560" y="240665"/>
            <a:ext cx="3837305" cy="521970"/>
          </a:xfrm>
          <a:prstGeom prst="rect">
            <a:avLst/>
          </a:prstGeom>
          <a:noFill/>
        </p:spPr>
        <p:txBody>
          <a:bodyPr wrap="square" rtlCol="0">
            <a:spAutoFit/>
          </a:bodyPr>
          <a:lstStyle/>
          <a:p>
            <a:r>
              <a:rPr lang="en-US" altLang="zh-CN" sz="2800" b="1"/>
              <a:t>First </a:t>
            </a:r>
            <a:r>
              <a:rPr lang="en-US" sz="2800" b="1">
                <a:sym typeface="+mn-ea"/>
              </a:rPr>
              <a:t>Proposal</a:t>
            </a:r>
            <a:endParaRPr lang="zh-CN" altLang="en-US" sz="28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63"/>
          <p:cNvSpPr txBox="1"/>
          <p:nvPr/>
        </p:nvSpPr>
        <p:spPr>
          <a:xfrm>
            <a:off x="135255" y="920750"/>
            <a:ext cx="11920855" cy="1599565"/>
          </a:xfrm>
          <a:prstGeom prst="rect">
            <a:avLst/>
          </a:prstGeom>
          <a:noFill/>
        </p:spPr>
        <p:txBody>
          <a:bodyPr wrap="square" rtlCol="0">
            <a:spAutoFit/>
          </a:bodyPr>
          <a:lstStyle/>
          <a:p>
            <a:r>
              <a:rPr lang="en-US" altLang="zh-CN" sz="1400" b="1"/>
              <a:t>Paragraph 5.1.6. ACPE performance</a:t>
            </a:r>
            <a:r>
              <a:rPr lang="en-US" altLang="zh-CN" sz="1400"/>
              <a:t> </a:t>
            </a:r>
          </a:p>
          <a:p>
            <a:r>
              <a:rPr lang="en-US" altLang="zh-CN" sz="1400"/>
              <a:t>5.1.6.1. Acceleration from standstill,</a:t>
            </a:r>
          </a:p>
          <a:p>
            <a:r>
              <a:rPr lang="en-US" altLang="zh-CN" sz="1400"/>
              <a:t>In the case that a collision is not prevented,</a:t>
            </a:r>
            <a:r>
              <a:rPr lang="en-US" altLang="zh-CN" sz="1400" b="1">
                <a:solidFill>
                  <a:schemeClr val="tx1"/>
                </a:solidFill>
              </a:rPr>
              <a:t> the collision speed shall be no greater than 8 km/h higher than the vehicle speed</a:t>
            </a:r>
            <a:r>
              <a:rPr lang="en-US" altLang="zh-CN" sz="1400">
                <a:solidFill>
                  <a:schemeClr val="tx1"/>
                </a:solidFill>
              </a:rPr>
              <a:t> at the point where the triggering conditions specified in paragraph 5.1.2. are met.</a:t>
            </a:r>
          </a:p>
          <a:p>
            <a:endParaRPr lang="en-US" altLang="zh-CN" sz="1400">
              <a:solidFill>
                <a:schemeClr val="tx1"/>
              </a:solidFill>
            </a:endParaRPr>
          </a:p>
          <a:p>
            <a:r>
              <a:rPr lang="en-US" altLang="zh-CN" sz="1400">
                <a:solidFill>
                  <a:schemeClr val="tx1"/>
                </a:solidFill>
              </a:rPr>
              <a:t>In addition, </a:t>
            </a:r>
            <a:r>
              <a:rPr lang="en-US" altLang="zh-CN" sz="1400" b="1">
                <a:solidFill>
                  <a:schemeClr val="tx1"/>
                </a:solidFill>
              </a:rPr>
              <a:t>the collision speed shall not be greater than 70% of that speed the vehicle would have had in the same position</a:t>
            </a:r>
            <a:r>
              <a:rPr lang="en-US" altLang="zh-CN" sz="1400">
                <a:solidFill>
                  <a:schemeClr val="tx1"/>
                </a:solidFill>
              </a:rPr>
              <a:t> </a:t>
            </a:r>
            <a:r>
              <a:rPr lang="en-US" altLang="zh-CN" sz="1400"/>
              <a:t>and under the same circumstances but without any ACPE intervention.</a:t>
            </a:r>
          </a:p>
        </p:txBody>
      </p:sp>
      <p:sp>
        <p:nvSpPr>
          <p:cNvPr id="30" name="文本框 29"/>
          <p:cNvSpPr txBox="1"/>
          <p:nvPr/>
        </p:nvSpPr>
        <p:spPr>
          <a:xfrm>
            <a:off x="173990" y="2595245"/>
            <a:ext cx="6424295" cy="2891790"/>
          </a:xfrm>
          <a:prstGeom prst="rect">
            <a:avLst/>
          </a:prstGeom>
          <a:noFill/>
        </p:spPr>
        <p:txBody>
          <a:bodyPr wrap="square" rtlCol="0">
            <a:spAutoFit/>
          </a:bodyPr>
          <a:lstStyle/>
          <a:p>
            <a:r>
              <a:rPr lang="en-US" altLang="zh-CN" sz="1400" b="1"/>
              <a:t>Clarification:</a:t>
            </a:r>
          </a:p>
          <a:p>
            <a:r>
              <a:rPr lang="en-US" altLang="zh-CN" sz="1400">
                <a:sym typeface="+mn-ea"/>
              </a:rPr>
              <a:t>The initial speed and the resistance of the environment contribute to the requiremen in paragraph 5.1.6. </a:t>
            </a:r>
            <a:r>
              <a:rPr lang="en-US" altLang="zh-CN" sz="1400" b="1">
                <a:sym typeface="+mn-ea"/>
              </a:rPr>
              <a:t>What factors influence the two aspects?</a:t>
            </a:r>
          </a:p>
          <a:p>
            <a:endParaRPr lang="en-US" altLang="zh-CN" sz="1400">
              <a:sym typeface="+mn-ea"/>
            </a:endParaRPr>
          </a:p>
          <a:p>
            <a:r>
              <a:rPr lang="en-US" altLang="zh-CN" sz="1400">
                <a:sym typeface="+mn-ea"/>
              </a:rPr>
              <a:t>1. The factors which influence the initial speed of the vehicle are the motor performance, the engine power to vehicle mass ratio, etc. </a:t>
            </a:r>
            <a:endParaRPr lang="en-US" altLang="zh-CN" sz="1400"/>
          </a:p>
          <a:p>
            <a:endParaRPr lang="en-US" altLang="zh-CN" sz="1400"/>
          </a:p>
          <a:p>
            <a:r>
              <a:rPr lang="en-US" altLang="zh-CN" sz="1400">
                <a:sym typeface="+mn-ea"/>
              </a:rPr>
              <a:t>2. The factors which influence the resistance of the environment are the friction of the road, wind drag, etc.</a:t>
            </a:r>
          </a:p>
          <a:p>
            <a:endParaRPr lang="en-US" altLang="zh-CN" sz="1400">
              <a:sym typeface="+mn-ea"/>
            </a:endParaRPr>
          </a:p>
          <a:p>
            <a:r>
              <a:rPr lang="en-US" altLang="zh-CN" sz="1400" b="1">
                <a:sym typeface="+mn-ea"/>
              </a:rPr>
              <a:t>All the factors above do not relate with ACPE. </a:t>
            </a:r>
          </a:p>
          <a:p>
            <a:endParaRPr lang="en-US" altLang="zh-CN" sz="1400" b="1"/>
          </a:p>
          <a:p>
            <a:r>
              <a:rPr lang="en-US" altLang="zh-CN" sz="1400" b="1"/>
              <a:t>What reasons are the requirements in paragraph 5.1.6 based on?</a:t>
            </a:r>
          </a:p>
        </p:txBody>
      </p:sp>
      <p:sp>
        <p:nvSpPr>
          <p:cNvPr id="31" name="文本框 30"/>
          <p:cNvSpPr txBox="1"/>
          <p:nvPr/>
        </p:nvSpPr>
        <p:spPr>
          <a:xfrm>
            <a:off x="1305560" y="240665"/>
            <a:ext cx="3620770" cy="521970"/>
          </a:xfrm>
          <a:prstGeom prst="rect">
            <a:avLst/>
          </a:prstGeom>
          <a:noFill/>
        </p:spPr>
        <p:txBody>
          <a:bodyPr wrap="square" rtlCol="0">
            <a:spAutoFit/>
          </a:bodyPr>
          <a:lstStyle/>
          <a:p>
            <a:r>
              <a:rPr lang="en-US" altLang="zh-CN" sz="2800" b="1"/>
              <a:t>One question</a:t>
            </a:r>
            <a:endParaRPr lang="zh-CN" altLang="en-US" sz="2800" b="1"/>
          </a:p>
        </p:txBody>
      </p:sp>
      <p:cxnSp>
        <p:nvCxnSpPr>
          <p:cNvPr id="7" name="直接连接符 6"/>
          <p:cNvCxnSpPr/>
          <p:nvPr/>
        </p:nvCxnSpPr>
        <p:spPr>
          <a:xfrm flipV="1">
            <a:off x="6961505" y="5155565"/>
            <a:ext cx="1084580" cy="106045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flipV="1">
            <a:off x="8042275" y="2999105"/>
            <a:ext cx="635" cy="319595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flipV="1">
            <a:off x="7388860" y="2908935"/>
            <a:ext cx="10160" cy="32778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7395845" y="5794375"/>
            <a:ext cx="4709795" cy="1143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flipV="1">
            <a:off x="9839960" y="2915920"/>
            <a:ext cx="9525" cy="32893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矩形标注 17"/>
          <p:cNvSpPr/>
          <p:nvPr/>
        </p:nvSpPr>
        <p:spPr>
          <a:xfrm>
            <a:off x="6972300" y="6353175"/>
            <a:ext cx="2439670" cy="394970"/>
          </a:xfrm>
          <a:prstGeom prst="wedgeRectCallout">
            <a:avLst>
              <a:gd name="adj1" fmla="val -31676"/>
              <a:gd name="adj2" fmla="val -79581"/>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②</a:t>
            </a:r>
            <a:r>
              <a:rPr lang="en-US" altLang="zh-CN" sz="1000">
                <a:solidFill>
                  <a:schemeClr val="tx1"/>
                </a:solidFill>
                <a:sym typeface="+mn-ea"/>
              </a:rPr>
              <a:t> the triggering threshould be comfirmed</a:t>
            </a:r>
          </a:p>
        </p:txBody>
      </p:sp>
      <p:sp>
        <p:nvSpPr>
          <p:cNvPr id="24" name="矩形标注 23"/>
          <p:cNvSpPr/>
          <p:nvPr/>
        </p:nvSpPr>
        <p:spPr>
          <a:xfrm>
            <a:off x="9774555" y="6353810"/>
            <a:ext cx="1031240" cy="234315"/>
          </a:xfrm>
          <a:prstGeom prst="wedgeRectCallout">
            <a:avLst>
              <a:gd name="adj1" fmla="val -38634"/>
              <a:gd name="adj2" fmla="val -105284"/>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a:solidFill>
                  <a:schemeClr val="tx1"/>
                </a:solidFill>
                <a:sym typeface="+mn-ea"/>
              </a:rPr>
              <a:t>collision point</a:t>
            </a:r>
          </a:p>
        </p:txBody>
      </p:sp>
      <p:cxnSp>
        <p:nvCxnSpPr>
          <p:cNvPr id="27" name="直接连接符 26"/>
          <p:cNvCxnSpPr/>
          <p:nvPr/>
        </p:nvCxnSpPr>
        <p:spPr>
          <a:xfrm flipV="1">
            <a:off x="8042275" y="3032125"/>
            <a:ext cx="2148840" cy="212598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059420" y="5158105"/>
            <a:ext cx="4035425" cy="1079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079740" y="5155565"/>
            <a:ext cx="2386330" cy="39560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flipV="1">
            <a:off x="7395845" y="3895090"/>
            <a:ext cx="657225" cy="69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7"/>
          <p:cNvSpPr txBox="1"/>
          <p:nvPr/>
        </p:nvSpPr>
        <p:spPr>
          <a:xfrm>
            <a:off x="7415530" y="3627755"/>
            <a:ext cx="610235" cy="198755"/>
          </a:xfrm>
          <a:prstGeom prst="rect">
            <a:avLst/>
          </a:prstGeom>
          <a:noFill/>
        </p:spPr>
        <p:txBody>
          <a:bodyPr wrap="square" rtlCol="0">
            <a:spAutoFit/>
          </a:bodyPr>
          <a:lstStyle/>
          <a:p>
            <a:pPr algn="ctr"/>
            <a:r>
              <a:rPr lang="en-US" altLang="zh-CN" sz="700"/>
              <a:t>50~150ms</a:t>
            </a:r>
          </a:p>
        </p:txBody>
      </p:sp>
      <p:sp>
        <p:nvSpPr>
          <p:cNvPr id="39" name="右大括号 38"/>
          <p:cNvSpPr/>
          <p:nvPr/>
        </p:nvSpPr>
        <p:spPr>
          <a:xfrm>
            <a:off x="9849485" y="5158105"/>
            <a:ext cx="106680" cy="2717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1" name="文本框 40"/>
          <p:cNvSpPr txBox="1"/>
          <p:nvPr/>
        </p:nvSpPr>
        <p:spPr>
          <a:xfrm>
            <a:off x="9986010" y="5189220"/>
            <a:ext cx="2128520" cy="245110"/>
          </a:xfrm>
          <a:prstGeom prst="rect">
            <a:avLst/>
          </a:prstGeom>
          <a:noFill/>
        </p:spPr>
        <p:txBody>
          <a:bodyPr wrap="square" rtlCol="0">
            <a:spAutoFit/>
          </a:bodyPr>
          <a:lstStyle/>
          <a:p>
            <a:r>
              <a:rPr lang="en-US" altLang="zh-CN" sz="1000"/>
              <a:t>The resistance of the enviropment</a:t>
            </a:r>
          </a:p>
        </p:txBody>
      </p:sp>
      <p:sp>
        <p:nvSpPr>
          <p:cNvPr id="43" name="文本框 42"/>
          <p:cNvSpPr txBox="1"/>
          <p:nvPr/>
        </p:nvSpPr>
        <p:spPr>
          <a:xfrm>
            <a:off x="6596380" y="2710815"/>
            <a:ext cx="649605" cy="245110"/>
          </a:xfrm>
          <a:prstGeom prst="rect">
            <a:avLst/>
          </a:prstGeom>
          <a:noFill/>
        </p:spPr>
        <p:txBody>
          <a:bodyPr wrap="square" rtlCol="0">
            <a:spAutoFit/>
          </a:bodyPr>
          <a:lstStyle/>
          <a:p>
            <a:r>
              <a:rPr lang="en-US" altLang="zh-CN" sz="1000"/>
              <a:t>velocity</a:t>
            </a:r>
          </a:p>
        </p:txBody>
      </p:sp>
      <p:sp>
        <p:nvSpPr>
          <p:cNvPr id="44" name="文本框 43"/>
          <p:cNvSpPr txBox="1"/>
          <p:nvPr/>
        </p:nvSpPr>
        <p:spPr>
          <a:xfrm>
            <a:off x="11652885" y="6082665"/>
            <a:ext cx="476250" cy="245110"/>
          </a:xfrm>
          <a:prstGeom prst="rect">
            <a:avLst/>
          </a:prstGeom>
          <a:noFill/>
        </p:spPr>
        <p:txBody>
          <a:bodyPr wrap="square" rtlCol="0">
            <a:spAutoFit/>
          </a:bodyPr>
          <a:lstStyle/>
          <a:p>
            <a:r>
              <a:rPr lang="en-US" altLang="zh-CN" sz="1000"/>
              <a:t>time</a:t>
            </a:r>
          </a:p>
        </p:txBody>
      </p:sp>
      <p:cxnSp>
        <p:nvCxnSpPr>
          <p:cNvPr id="45" name="直接连接符 44"/>
          <p:cNvCxnSpPr/>
          <p:nvPr/>
        </p:nvCxnSpPr>
        <p:spPr>
          <a:xfrm>
            <a:off x="6943090" y="6199505"/>
            <a:ext cx="4709795" cy="11430"/>
          </a:xfrm>
          <a:prstGeom prst="line">
            <a:avLst/>
          </a:prstGeom>
          <a:ln w="25400">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flipV="1">
            <a:off x="6972300" y="2974340"/>
            <a:ext cx="10160" cy="3277870"/>
          </a:xfrm>
          <a:prstGeom prst="line">
            <a:avLst/>
          </a:prstGeom>
          <a:ln w="25400">
            <a:headEnd type="none"/>
            <a:tailEnd type="triangle"/>
          </a:ln>
        </p:spPr>
        <p:style>
          <a:lnRef idx="1">
            <a:schemeClr val="accent1"/>
          </a:lnRef>
          <a:fillRef idx="0">
            <a:schemeClr val="accent1"/>
          </a:fillRef>
          <a:effectRef idx="0">
            <a:schemeClr val="accent1"/>
          </a:effectRef>
          <a:fontRef idx="minor">
            <a:schemeClr val="tx1"/>
          </a:fontRef>
        </p:style>
      </p:cxnSp>
      <p:sp>
        <p:nvSpPr>
          <p:cNvPr id="47" name="矩形标注 46"/>
          <p:cNvSpPr/>
          <p:nvPr/>
        </p:nvSpPr>
        <p:spPr>
          <a:xfrm>
            <a:off x="8314690" y="2595245"/>
            <a:ext cx="1144270" cy="458470"/>
          </a:xfrm>
          <a:prstGeom prst="wedgeRectCallout">
            <a:avLst>
              <a:gd name="adj1" fmla="val -72419"/>
              <a:gd name="adj2" fmla="val 38365"/>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③</a:t>
            </a:r>
            <a:r>
              <a:rPr lang="en-US" altLang="zh-CN" sz="1000">
                <a:solidFill>
                  <a:schemeClr val="tx1"/>
                </a:solidFill>
                <a:sym typeface="+mn-ea"/>
              </a:rPr>
              <a:t> motive power released fully</a:t>
            </a:r>
          </a:p>
        </p:txBody>
      </p:sp>
      <p:sp>
        <p:nvSpPr>
          <p:cNvPr id="48" name="矩形标注 47"/>
          <p:cNvSpPr/>
          <p:nvPr/>
        </p:nvSpPr>
        <p:spPr>
          <a:xfrm>
            <a:off x="5138420" y="5707380"/>
            <a:ext cx="1651635" cy="479425"/>
          </a:xfrm>
          <a:prstGeom prst="wedgeRectCallout">
            <a:avLst>
              <a:gd name="adj1" fmla="val 63583"/>
              <a:gd name="adj2" fmla="val 53178"/>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①</a:t>
            </a:r>
            <a:r>
              <a:rPr lang="en-US" altLang="zh-CN" sz="1000">
                <a:solidFill>
                  <a:schemeClr val="tx1"/>
                </a:solidFill>
                <a:sym typeface="+mn-ea"/>
              </a:rPr>
              <a:t> the start point of the accelerator applying</a:t>
            </a:r>
          </a:p>
        </p:txBody>
      </p:sp>
      <p:sp>
        <p:nvSpPr>
          <p:cNvPr id="49" name="椭圆 48"/>
          <p:cNvSpPr/>
          <p:nvPr/>
        </p:nvSpPr>
        <p:spPr>
          <a:xfrm>
            <a:off x="6933565" y="6161405"/>
            <a:ext cx="87630" cy="8763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文本框 49"/>
          <p:cNvSpPr txBox="1"/>
          <p:nvPr/>
        </p:nvSpPr>
        <p:spPr>
          <a:xfrm>
            <a:off x="8997950" y="5102225"/>
            <a:ext cx="360045" cy="245110"/>
          </a:xfrm>
          <a:prstGeom prst="rect">
            <a:avLst/>
          </a:prstGeom>
          <a:noFill/>
        </p:spPr>
        <p:txBody>
          <a:bodyPr wrap="square" rtlCol="0">
            <a:spAutoFit/>
          </a:bodyPr>
          <a:lstStyle/>
          <a:p>
            <a:r>
              <a:rPr lang="zh-CN" altLang="en-US" sz="1000"/>
              <a:t>④</a:t>
            </a:r>
          </a:p>
        </p:txBody>
      </p:sp>
      <p:sp>
        <p:nvSpPr>
          <p:cNvPr id="51" name="左大括号 50"/>
          <p:cNvSpPr/>
          <p:nvPr/>
        </p:nvSpPr>
        <p:spPr>
          <a:xfrm>
            <a:off x="9585960" y="3386455"/>
            <a:ext cx="254000" cy="2043430"/>
          </a:xfrm>
          <a:prstGeom prst="leftBrace">
            <a:avLst/>
          </a:prstGeom>
          <a:ln w="127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2" name="文本框 51"/>
          <p:cNvSpPr txBox="1"/>
          <p:nvPr/>
        </p:nvSpPr>
        <p:spPr>
          <a:xfrm>
            <a:off x="8997950" y="4277360"/>
            <a:ext cx="528320" cy="229870"/>
          </a:xfrm>
          <a:prstGeom prst="rect">
            <a:avLst/>
          </a:prstGeom>
          <a:noFill/>
        </p:spPr>
        <p:txBody>
          <a:bodyPr wrap="square" rtlCol="0">
            <a:spAutoFit/>
          </a:bodyPr>
          <a:lstStyle/>
          <a:p>
            <a:r>
              <a:rPr lang="en-US" altLang="zh-CN" sz="900"/>
              <a:t>≥30%</a:t>
            </a:r>
          </a:p>
        </p:txBody>
      </p:sp>
      <p:sp>
        <p:nvSpPr>
          <p:cNvPr id="53" name="左大括号 52"/>
          <p:cNvSpPr/>
          <p:nvPr/>
        </p:nvSpPr>
        <p:spPr>
          <a:xfrm>
            <a:off x="9701530" y="5458460"/>
            <a:ext cx="147955" cy="335915"/>
          </a:xfrm>
          <a:prstGeom prst="leftBrace">
            <a:avLst/>
          </a:prstGeom>
          <a:ln w="1270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54" name="文本框 53"/>
          <p:cNvSpPr txBox="1"/>
          <p:nvPr/>
        </p:nvSpPr>
        <p:spPr>
          <a:xfrm>
            <a:off x="9024620" y="5502275"/>
            <a:ext cx="623570" cy="229870"/>
          </a:xfrm>
          <a:prstGeom prst="rect">
            <a:avLst/>
          </a:prstGeom>
          <a:noFill/>
        </p:spPr>
        <p:txBody>
          <a:bodyPr wrap="square" rtlCol="0">
            <a:spAutoFit/>
          </a:bodyPr>
          <a:lstStyle/>
          <a:p>
            <a:r>
              <a:rPr lang="en-US" altLang="zh-CN" sz="900"/>
              <a:t>≤8km/h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接连接符 10"/>
          <p:cNvCxnSpPr/>
          <p:nvPr/>
        </p:nvCxnSpPr>
        <p:spPr>
          <a:xfrm flipV="1">
            <a:off x="1107440" y="4973955"/>
            <a:ext cx="1084580" cy="106045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flipV="1">
            <a:off x="2188210" y="2817495"/>
            <a:ext cx="635" cy="319595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flipV="1">
            <a:off x="1534795" y="2727325"/>
            <a:ext cx="10160" cy="32778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541780" y="5612765"/>
            <a:ext cx="4709795" cy="1143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3974465" y="1327150"/>
            <a:ext cx="20955" cy="469646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矩形标注 19"/>
          <p:cNvSpPr/>
          <p:nvPr/>
        </p:nvSpPr>
        <p:spPr>
          <a:xfrm>
            <a:off x="1118235" y="6171565"/>
            <a:ext cx="2439670" cy="366395"/>
          </a:xfrm>
          <a:prstGeom prst="wedgeRectCallout">
            <a:avLst>
              <a:gd name="adj1" fmla="val -31936"/>
              <a:gd name="adj2" fmla="val -83448"/>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②</a:t>
            </a:r>
            <a:r>
              <a:rPr lang="en-US" altLang="zh-CN" sz="1000">
                <a:solidFill>
                  <a:schemeClr val="tx1"/>
                </a:solidFill>
                <a:sym typeface="+mn-ea"/>
              </a:rPr>
              <a:t>  the triggering threshould be comfirmed</a:t>
            </a:r>
          </a:p>
        </p:txBody>
      </p:sp>
      <p:sp>
        <p:nvSpPr>
          <p:cNvPr id="21" name="矩形标注 20"/>
          <p:cNvSpPr/>
          <p:nvPr/>
        </p:nvSpPr>
        <p:spPr>
          <a:xfrm>
            <a:off x="3920490" y="6172200"/>
            <a:ext cx="804545" cy="234315"/>
          </a:xfrm>
          <a:prstGeom prst="wedgeRectCallout">
            <a:avLst>
              <a:gd name="adj1" fmla="val -38634"/>
              <a:gd name="adj2" fmla="val -105284"/>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a:solidFill>
                  <a:schemeClr val="tx1"/>
                </a:solidFill>
                <a:sym typeface="+mn-ea"/>
              </a:rPr>
              <a:t>collision</a:t>
            </a:r>
          </a:p>
        </p:txBody>
      </p:sp>
      <p:cxnSp>
        <p:nvCxnSpPr>
          <p:cNvPr id="2" name="直接连接符 1"/>
          <p:cNvCxnSpPr/>
          <p:nvPr/>
        </p:nvCxnSpPr>
        <p:spPr>
          <a:xfrm flipV="1">
            <a:off x="2188210" y="2850515"/>
            <a:ext cx="2148840" cy="212598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2205355" y="4976495"/>
            <a:ext cx="4035425" cy="1079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225675" y="4973955"/>
            <a:ext cx="2386330" cy="39560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V="1">
            <a:off x="1541780" y="3713480"/>
            <a:ext cx="657225" cy="69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1561465" y="3446145"/>
            <a:ext cx="610235" cy="198755"/>
          </a:xfrm>
          <a:prstGeom prst="rect">
            <a:avLst/>
          </a:prstGeom>
          <a:noFill/>
        </p:spPr>
        <p:txBody>
          <a:bodyPr wrap="square" rtlCol="0">
            <a:spAutoFit/>
          </a:bodyPr>
          <a:lstStyle/>
          <a:p>
            <a:pPr algn="ctr"/>
            <a:r>
              <a:rPr lang="en-US" altLang="zh-CN" sz="700"/>
              <a:t>50~150ms</a:t>
            </a:r>
          </a:p>
        </p:txBody>
      </p:sp>
      <p:sp>
        <p:nvSpPr>
          <p:cNvPr id="23" name="右大括号 22"/>
          <p:cNvSpPr/>
          <p:nvPr/>
        </p:nvSpPr>
        <p:spPr>
          <a:xfrm>
            <a:off x="3995420" y="4976495"/>
            <a:ext cx="106680" cy="2717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左大括号 24"/>
          <p:cNvSpPr/>
          <p:nvPr/>
        </p:nvSpPr>
        <p:spPr>
          <a:xfrm>
            <a:off x="3874770" y="5268595"/>
            <a:ext cx="113665" cy="355600"/>
          </a:xfrm>
          <a:prstGeom prst="leftBrace">
            <a:avLst/>
          </a:prstGeom>
          <a:ln w="1270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26" name="文本框 25"/>
          <p:cNvSpPr txBox="1"/>
          <p:nvPr/>
        </p:nvSpPr>
        <p:spPr>
          <a:xfrm>
            <a:off x="3180080" y="5331460"/>
            <a:ext cx="623570" cy="229870"/>
          </a:xfrm>
          <a:prstGeom prst="rect">
            <a:avLst/>
          </a:prstGeom>
          <a:noFill/>
        </p:spPr>
        <p:txBody>
          <a:bodyPr wrap="square" rtlCol="0">
            <a:spAutoFit/>
          </a:bodyPr>
          <a:lstStyle/>
          <a:p>
            <a:r>
              <a:rPr lang="en-US" altLang="zh-CN" sz="900"/>
              <a:t>≤8km/h</a:t>
            </a:r>
          </a:p>
        </p:txBody>
      </p:sp>
      <p:sp>
        <p:nvSpPr>
          <p:cNvPr id="28" name="左大括号 27"/>
          <p:cNvSpPr/>
          <p:nvPr/>
        </p:nvSpPr>
        <p:spPr>
          <a:xfrm>
            <a:off x="3711575" y="3217545"/>
            <a:ext cx="254000" cy="2051050"/>
          </a:xfrm>
          <a:prstGeom prst="leftBrace">
            <a:avLst/>
          </a:prstGeom>
          <a:ln w="127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2" name="文本框 31"/>
          <p:cNvSpPr txBox="1"/>
          <p:nvPr/>
        </p:nvSpPr>
        <p:spPr>
          <a:xfrm>
            <a:off x="742315" y="2529205"/>
            <a:ext cx="649605" cy="245110"/>
          </a:xfrm>
          <a:prstGeom prst="rect">
            <a:avLst/>
          </a:prstGeom>
          <a:noFill/>
        </p:spPr>
        <p:txBody>
          <a:bodyPr wrap="square" rtlCol="0">
            <a:spAutoFit/>
          </a:bodyPr>
          <a:lstStyle/>
          <a:p>
            <a:r>
              <a:rPr lang="en-US" altLang="zh-CN" sz="1000"/>
              <a:t>velocity</a:t>
            </a:r>
          </a:p>
        </p:txBody>
      </p:sp>
      <p:sp>
        <p:nvSpPr>
          <p:cNvPr id="33" name="文本框 32"/>
          <p:cNvSpPr txBox="1"/>
          <p:nvPr/>
        </p:nvSpPr>
        <p:spPr>
          <a:xfrm>
            <a:off x="5798820" y="5901055"/>
            <a:ext cx="476250" cy="245110"/>
          </a:xfrm>
          <a:prstGeom prst="rect">
            <a:avLst/>
          </a:prstGeom>
          <a:noFill/>
        </p:spPr>
        <p:txBody>
          <a:bodyPr wrap="square" rtlCol="0">
            <a:spAutoFit/>
          </a:bodyPr>
          <a:lstStyle/>
          <a:p>
            <a:r>
              <a:rPr lang="en-US" altLang="zh-CN" sz="1000"/>
              <a:t>time</a:t>
            </a:r>
          </a:p>
        </p:txBody>
      </p:sp>
      <p:sp>
        <p:nvSpPr>
          <p:cNvPr id="34" name="文本框 33"/>
          <p:cNvSpPr txBox="1"/>
          <p:nvPr/>
        </p:nvSpPr>
        <p:spPr>
          <a:xfrm>
            <a:off x="3180080" y="4127500"/>
            <a:ext cx="528320" cy="229870"/>
          </a:xfrm>
          <a:prstGeom prst="rect">
            <a:avLst/>
          </a:prstGeom>
          <a:noFill/>
        </p:spPr>
        <p:txBody>
          <a:bodyPr wrap="square" rtlCol="0">
            <a:spAutoFit/>
          </a:bodyPr>
          <a:lstStyle/>
          <a:p>
            <a:r>
              <a:rPr lang="zh-CN" altLang="en-US" sz="900"/>
              <a:t>＞</a:t>
            </a:r>
            <a:r>
              <a:rPr lang="en-US" altLang="zh-CN" sz="900"/>
              <a:t>30%</a:t>
            </a:r>
          </a:p>
        </p:txBody>
      </p:sp>
      <p:cxnSp>
        <p:nvCxnSpPr>
          <p:cNvPr id="4" name="直接连接符 3"/>
          <p:cNvCxnSpPr/>
          <p:nvPr/>
        </p:nvCxnSpPr>
        <p:spPr>
          <a:xfrm>
            <a:off x="1089025" y="6017895"/>
            <a:ext cx="4709795" cy="11430"/>
          </a:xfrm>
          <a:prstGeom prst="line">
            <a:avLst/>
          </a:prstGeom>
          <a:ln w="25400">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flipV="1">
            <a:off x="1118235" y="2792730"/>
            <a:ext cx="10160" cy="3277870"/>
          </a:xfrm>
          <a:prstGeom prst="line">
            <a:avLst/>
          </a:prstGeom>
          <a:ln w="254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flipV="1">
            <a:off x="7978140" y="2834005"/>
            <a:ext cx="635" cy="319595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flipV="1">
            <a:off x="7324725" y="2743835"/>
            <a:ext cx="10160" cy="32778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V="1">
            <a:off x="6901180" y="4359910"/>
            <a:ext cx="1073785" cy="169100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flipV="1">
            <a:off x="9758680" y="1343025"/>
            <a:ext cx="24130" cy="468058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flipV="1">
            <a:off x="7331710" y="3729990"/>
            <a:ext cx="657225" cy="698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7351395" y="3462655"/>
            <a:ext cx="610235" cy="198755"/>
          </a:xfrm>
          <a:prstGeom prst="rect">
            <a:avLst/>
          </a:prstGeom>
          <a:noFill/>
        </p:spPr>
        <p:txBody>
          <a:bodyPr wrap="square" rtlCol="0">
            <a:spAutoFit/>
          </a:bodyPr>
          <a:lstStyle/>
          <a:p>
            <a:pPr algn="ctr"/>
            <a:r>
              <a:rPr lang="en-US" altLang="zh-CN" sz="700"/>
              <a:t>50~150ms</a:t>
            </a:r>
          </a:p>
        </p:txBody>
      </p:sp>
      <p:sp>
        <p:nvSpPr>
          <p:cNvPr id="47" name="右大括号 46"/>
          <p:cNvSpPr/>
          <p:nvPr/>
        </p:nvSpPr>
        <p:spPr>
          <a:xfrm>
            <a:off x="9832340" y="4387850"/>
            <a:ext cx="106680" cy="27178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8" name="左大括号 47"/>
          <p:cNvSpPr/>
          <p:nvPr/>
        </p:nvSpPr>
        <p:spPr>
          <a:xfrm>
            <a:off x="9610725" y="4658995"/>
            <a:ext cx="147955" cy="739775"/>
          </a:xfrm>
          <a:prstGeom prst="leftBrace">
            <a:avLst/>
          </a:prstGeom>
          <a:ln w="12700">
            <a:solidFill>
              <a:srgbClr val="FF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49" name="文本框 48"/>
          <p:cNvSpPr txBox="1"/>
          <p:nvPr/>
        </p:nvSpPr>
        <p:spPr>
          <a:xfrm>
            <a:off x="8922385" y="4914265"/>
            <a:ext cx="623570" cy="229870"/>
          </a:xfrm>
          <a:prstGeom prst="rect">
            <a:avLst/>
          </a:prstGeom>
          <a:noFill/>
        </p:spPr>
        <p:txBody>
          <a:bodyPr wrap="square" rtlCol="0">
            <a:spAutoFit/>
          </a:bodyPr>
          <a:lstStyle/>
          <a:p>
            <a:r>
              <a:rPr lang="en-US" altLang="zh-CN" sz="900"/>
              <a:t>≤8km/h</a:t>
            </a:r>
          </a:p>
        </p:txBody>
      </p:sp>
      <p:sp>
        <p:nvSpPr>
          <p:cNvPr id="50" name="左大括号 49"/>
          <p:cNvSpPr/>
          <p:nvPr/>
        </p:nvSpPr>
        <p:spPr>
          <a:xfrm>
            <a:off x="9456420" y="1553845"/>
            <a:ext cx="254000" cy="3089910"/>
          </a:xfrm>
          <a:prstGeom prst="leftBrace">
            <a:avLst/>
          </a:prstGeom>
          <a:ln w="127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2" name="文本框 51"/>
          <p:cNvSpPr txBox="1"/>
          <p:nvPr/>
        </p:nvSpPr>
        <p:spPr>
          <a:xfrm>
            <a:off x="8903970" y="2987675"/>
            <a:ext cx="528320" cy="229870"/>
          </a:xfrm>
          <a:prstGeom prst="rect">
            <a:avLst/>
          </a:prstGeom>
          <a:noFill/>
        </p:spPr>
        <p:txBody>
          <a:bodyPr wrap="square" rtlCol="0">
            <a:spAutoFit/>
          </a:bodyPr>
          <a:lstStyle/>
          <a:p>
            <a:r>
              <a:rPr lang="zh-CN" altLang="en-US" sz="900"/>
              <a:t>＞</a:t>
            </a:r>
            <a:r>
              <a:rPr lang="en-US" altLang="zh-CN" sz="900"/>
              <a:t>30%</a:t>
            </a:r>
          </a:p>
        </p:txBody>
      </p:sp>
      <p:cxnSp>
        <p:nvCxnSpPr>
          <p:cNvPr id="53" name="直接连接符 52"/>
          <p:cNvCxnSpPr/>
          <p:nvPr/>
        </p:nvCxnSpPr>
        <p:spPr>
          <a:xfrm>
            <a:off x="7974965" y="4358005"/>
            <a:ext cx="2386330" cy="395605"/>
          </a:xfrm>
          <a:prstGeom prst="line">
            <a:avLst/>
          </a:prstGeom>
        </p:spPr>
        <p:style>
          <a:lnRef idx="1">
            <a:schemeClr val="accent2"/>
          </a:lnRef>
          <a:fillRef idx="0">
            <a:schemeClr val="accent2"/>
          </a:fillRef>
          <a:effectRef idx="0">
            <a:schemeClr val="accent2"/>
          </a:effectRef>
          <a:fontRef idx="minor">
            <a:schemeClr val="tx1"/>
          </a:fontRef>
        </p:style>
      </p:cxnSp>
      <p:cxnSp>
        <p:nvCxnSpPr>
          <p:cNvPr id="54" name="直接连接符 53"/>
          <p:cNvCxnSpPr/>
          <p:nvPr/>
        </p:nvCxnSpPr>
        <p:spPr>
          <a:xfrm flipV="1">
            <a:off x="7961630" y="1400810"/>
            <a:ext cx="1890395" cy="2973070"/>
          </a:xfrm>
          <a:prstGeom prst="line">
            <a:avLst/>
          </a:prstGeom>
          <a:ln>
            <a:prstDash val="dash"/>
          </a:ln>
        </p:spPr>
        <p:style>
          <a:lnRef idx="1">
            <a:schemeClr val="accent2"/>
          </a:lnRef>
          <a:fillRef idx="0">
            <a:schemeClr val="accent2"/>
          </a:fillRef>
          <a:effectRef idx="0">
            <a:schemeClr val="accent2"/>
          </a:effectRef>
          <a:fontRef idx="minor">
            <a:schemeClr val="tx1"/>
          </a:fontRef>
        </p:style>
      </p:cxnSp>
      <p:cxnSp>
        <p:nvCxnSpPr>
          <p:cNvPr id="55" name="直接连接符 54"/>
          <p:cNvCxnSpPr/>
          <p:nvPr/>
        </p:nvCxnSpPr>
        <p:spPr>
          <a:xfrm>
            <a:off x="6878955" y="6034405"/>
            <a:ext cx="4709795" cy="11430"/>
          </a:xfrm>
          <a:prstGeom prst="line">
            <a:avLst/>
          </a:prstGeom>
          <a:ln w="25400">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flipV="1">
            <a:off x="6905625" y="2806700"/>
            <a:ext cx="10160" cy="3277870"/>
          </a:xfrm>
          <a:prstGeom prst="line">
            <a:avLst/>
          </a:prstGeom>
          <a:ln w="2540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7995285" y="4351655"/>
            <a:ext cx="4035425" cy="10795"/>
          </a:xfrm>
          <a:prstGeom prst="line">
            <a:avLst/>
          </a:prstGeom>
          <a:ln>
            <a:solidFill>
              <a:srgbClr val="4472C4"/>
            </a:solidFill>
            <a:prstDash val="dash"/>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7318375" y="5398135"/>
            <a:ext cx="4712335" cy="3810"/>
          </a:xfrm>
          <a:prstGeom prst="line">
            <a:avLst/>
          </a:prstGeom>
          <a:ln>
            <a:solidFill>
              <a:srgbClr val="4472C4"/>
            </a:solidFill>
            <a:prstDash val="dash"/>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2576195" y="4474845"/>
            <a:ext cx="1135380" cy="398780"/>
          </a:xfrm>
          <a:prstGeom prst="rect">
            <a:avLst/>
          </a:prstGeom>
          <a:noFill/>
        </p:spPr>
        <p:txBody>
          <a:bodyPr wrap="square" rtlCol="0">
            <a:spAutoFit/>
          </a:bodyPr>
          <a:lstStyle/>
          <a:p>
            <a:pPr algn="ctr"/>
            <a:r>
              <a:rPr lang="en-US" altLang="zh-CN" sz="1000">
                <a:solidFill>
                  <a:schemeClr val="accent6"/>
                </a:solidFill>
              </a:rPr>
              <a:t>vehicle A</a:t>
            </a:r>
          </a:p>
          <a:p>
            <a:pPr algn="ctr"/>
            <a:r>
              <a:rPr lang="en-US" altLang="zh-CN" sz="1000">
                <a:solidFill>
                  <a:schemeClr val="accent6"/>
                </a:solidFill>
              </a:rPr>
              <a:t>economic model</a:t>
            </a:r>
          </a:p>
        </p:txBody>
      </p:sp>
      <p:sp>
        <p:nvSpPr>
          <p:cNvPr id="63" name="文本框 62"/>
          <p:cNvSpPr txBox="1"/>
          <p:nvPr/>
        </p:nvSpPr>
        <p:spPr>
          <a:xfrm>
            <a:off x="8345170" y="3736975"/>
            <a:ext cx="1265555" cy="398780"/>
          </a:xfrm>
          <a:prstGeom prst="rect">
            <a:avLst/>
          </a:prstGeom>
          <a:noFill/>
        </p:spPr>
        <p:txBody>
          <a:bodyPr wrap="square" rtlCol="0">
            <a:spAutoFit/>
          </a:bodyPr>
          <a:lstStyle/>
          <a:p>
            <a:pPr algn="ctr"/>
            <a:r>
              <a:rPr lang="en-US" altLang="zh-CN" sz="1000">
                <a:solidFill>
                  <a:schemeClr val="accent2"/>
                </a:solidFill>
              </a:rPr>
              <a:t>vehicle A</a:t>
            </a:r>
          </a:p>
          <a:p>
            <a:pPr algn="ctr"/>
            <a:r>
              <a:rPr lang="en-US" altLang="zh-CN" sz="1000">
                <a:solidFill>
                  <a:schemeClr val="accent2"/>
                </a:solidFill>
              </a:rPr>
              <a:t>sport model</a:t>
            </a:r>
          </a:p>
        </p:txBody>
      </p:sp>
      <p:sp>
        <p:nvSpPr>
          <p:cNvPr id="15" name="矩形标注 14"/>
          <p:cNvSpPr/>
          <p:nvPr/>
        </p:nvSpPr>
        <p:spPr>
          <a:xfrm>
            <a:off x="7132320" y="6171565"/>
            <a:ext cx="2038985" cy="321945"/>
          </a:xfrm>
          <a:prstGeom prst="wedgeRectCallout">
            <a:avLst>
              <a:gd name="adj1" fmla="val -38881"/>
              <a:gd name="adj2" fmla="val -78007"/>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②</a:t>
            </a:r>
            <a:r>
              <a:rPr lang="en-US" altLang="zh-CN" sz="1000">
                <a:solidFill>
                  <a:schemeClr val="tx1"/>
                </a:solidFill>
                <a:sym typeface="+mn-ea"/>
              </a:rPr>
              <a:t>  the triggering threshould be comfirmed</a:t>
            </a:r>
          </a:p>
        </p:txBody>
      </p:sp>
      <p:sp>
        <p:nvSpPr>
          <p:cNvPr id="18" name="矩形标注 17"/>
          <p:cNvSpPr/>
          <p:nvPr/>
        </p:nvSpPr>
        <p:spPr>
          <a:xfrm>
            <a:off x="9710420" y="6172835"/>
            <a:ext cx="804545" cy="234315"/>
          </a:xfrm>
          <a:prstGeom prst="wedgeRectCallout">
            <a:avLst>
              <a:gd name="adj1" fmla="val -39502"/>
              <a:gd name="adj2" fmla="val -85230"/>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a:solidFill>
                  <a:schemeClr val="tx1"/>
                </a:solidFill>
                <a:sym typeface="+mn-ea"/>
              </a:rPr>
              <a:t>collision</a:t>
            </a:r>
          </a:p>
        </p:txBody>
      </p:sp>
      <p:sp>
        <p:nvSpPr>
          <p:cNvPr id="43" name="矩形标注 42"/>
          <p:cNvSpPr/>
          <p:nvPr/>
        </p:nvSpPr>
        <p:spPr>
          <a:xfrm>
            <a:off x="7351395" y="2315845"/>
            <a:ext cx="1144270" cy="458470"/>
          </a:xfrm>
          <a:prstGeom prst="wedgeRectCallout">
            <a:avLst>
              <a:gd name="adj1" fmla="val 4827"/>
              <a:gd name="adj2" fmla="val 71745"/>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③</a:t>
            </a:r>
            <a:r>
              <a:rPr lang="en-US" altLang="zh-CN" sz="1000">
                <a:solidFill>
                  <a:schemeClr val="tx1"/>
                </a:solidFill>
                <a:sym typeface="+mn-ea"/>
              </a:rPr>
              <a:t>   motive power released fully</a:t>
            </a:r>
          </a:p>
        </p:txBody>
      </p:sp>
      <p:sp>
        <p:nvSpPr>
          <p:cNvPr id="7" name="文本框 6"/>
          <p:cNvSpPr txBox="1"/>
          <p:nvPr/>
        </p:nvSpPr>
        <p:spPr>
          <a:xfrm>
            <a:off x="6585585" y="2529205"/>
            <a:ext cx="649605" cy="245110"/>
          </a:xfrm>
          <a:prstGeom prst="rect">
            <a:avLst/>
          </a:prstGeom>
          <a:noFill/>
        </p:spPr>
        <p:txBody>
          <a:bodyPr wrap="square" rtlCol="0">
            <a:spAutoFit/>
          </a:bodyPr>
          <a:lstStyle/>
          <a:p>
            <a:r>
              <a:rPr lang="en-US" altLang="zh-CN" sz="1000"/>
              <a:t>velocity</a:t>
            </a:r>
          </a:p>
        </p:txBody>
      </p:sp>
      <p:sp>
        <p:nvSpPr>
          <p:cNvPr id="13" name="文本框 12"/>
          <p:cNvSpPr txBox="1"/>
          <p:nvPr/>
        </p:nvSpPr>
        <p:spPr>
          <a:xfrm>
            <a:off x="11554460" y="5927725"/>
            <a:ext cx="476250" cy="245110"/>
          </a:xfrm>
          <a:prstGeom prst="rect">
            <a:avLst/>
          </a:prstGeom>
          <a:noFill/>
        </p:spPr>
        <p:txBody>
          <a:bodyPr wrap="square" rtlCol="0">
            <a:spAutoFit/>
          </a:bodyPr>
          <a:lstStyle/>
          <a:p>
            <a:r>
              <a:rPr lang="en-US" altLang="zh-CN" sz="1000"/>
              <a:t>time</a:t>
            </a:r>
          </a:p>
        </p:txBody>
      </p:sp>
      <p:sp>
        <p:nvSpPr>
          <p:cNvPr id="14" name="矩形标注 13"/>
          <p:cNvSpPr/>
          <p:nvPr/>
        </p:nvSpPr>
        <p:spPr>
          <a:xfrm>
            <a:off x="1682115" y="2268855"/>
            <a:ext cx="1144270" cy="458470"/>
          </a:xfrm>
          <a:prstGeom prst="wedgeRectCallout">
            <a:avLst>
              <a:gd name="adj1" fmla="val -6215"/>
              <a:gd name="adj2" fmla="val 68975"/>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③</a:t>
            </a:r>
            <a:r>
              <a:rPr lang="en-US" altLang="zh-CN" sz="1000">
                <a:solidFill>
                  <a:schemeClr val="tx1"/>
                </a:solidFill>
                <a:sym typeface="+mn-ea"/>
              </a:rPr>
              <a:t>  motive power released fully</a:t>
            </a:r>
          </a:p>
        </p:txBody>
      </p:sp>
      <p:sp>
        <p:nvSpPr>
          <p:cNvPr id="6" name="文本框 5"/>
          <p:cNvSpPr txBox="1"/>
          <p:nvPr/>
        </p:nvSpPr>
        <p:spPr>
          <a:xfrm>
            <a:off x="1292860" y="240665"/>
            <a:ext cx="3477895" cy="521970"/>
          </a:xfrm>
          <a:prstGeom prst="rect">
            <a:avLst/>
          </a:prstGeom>
          <a:noFill/>
        </p:spPr>
        <p:txBody>
          <a:bodyPr wrap="square" rtlCol="0">
            <a:spAutoFit/>
          </a:bodyPr>
          <a:lstStyle/>
          <a:p>
            <a:r>
              <a:rPr lang="en-US" altLang="zh-CN" sz="2800" b="1">
                <a:sym typeface="+mn-ea"/>
              </a:rPr>
              <a:t>more Clarifications</a:t>
            </a:r>
            <a:endParaRPr lang="zh-CN" altLang="en-US" sz="2800"/>
          </a:p>
        </p:txBody>
      </p:sp>
      <p:sp>
        <p:nvSpPr>
          <p:cNvPr id="27" name="椭圆 26"/>
          <p:cNvSpPr/>
          <p:nvPr/>
        </p:nvSpPr>
        <p:spPr>
          <a:xfrm>
            <a:off x="1079500" y="5979795"/>
            <a:ext cx="87630" cy="8763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6866255" y="5996305"/>
            <a:ext cx="87630" cy="8763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标注 30"/>
          <p:cNvSpPr/>
          <p:nvPr/>
        </p:nvSpPr>
        <p:spPr>
          <a:xfrm>
            <a:off x="0" y="5900420"/>
            <a:ext cx="908050" cy="638175"/>
          </a:xfrm>
          <a:prstGeom prst="wedgeRectCallout">
            <a:avLst>
              <a:gd name="adj1" fmla="val 68741"/>
              <a:gd name="adj2" fmla="val -27313"/>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①</a:t>
            </a:r>
            <a:r>
              <a:rPr lang="en-US" altLang="zh-CN" sz="1000">
                <a:solidFill>
                  <a:schemeClr val="tx1"/>
                </a:solidFill>
                <a:sym typeface="+mn-ea"/>
              </a:rPr>
              <a:t> the start point of the accelerator applying</a:t>
            </a:r>
          </a:p>
        </p:txBody>
      </p:sp>
      <p:sp>
        <p:nvSpPr>
          <p:cNvPr id="35" name="矩形标注 34"/>
          <p:cNvSpPr/>
          <p:nvPr/>
        </p:nvSpPr>
        <p:spPr>
          <a:xfrm>
            <a:off x="5912485" y="6146165"/>
            <a:ext cx="908050" cy="647065"/>
          </a:xfrm>
          <a:prstGeom prst="wedgeRectCallout">
            <a:avLst>
              <a:gd name="adj1" fmla="val 56923"/>
              <a:gd name="adj2" fmla="val -65210"/>
            </a:avLst>
          </a:prstGeom>
          <a:solidFill>
            <a:srgbClr val="00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000">
                <a:solidFill>
                  <a:schemeClr val="tx1"/>
                </a:solidFill>
                <a:sym typeface="+mn-ea"/>
              </a:rPr>
              <a:t>①</a:t>
            </a:r>
            <a:r>
              <a:rPr lang="en-US" altLang="zh-CN" sz="1000">
                <a:solidFill>
                  <a:schemeClr val="tx1"/>
                </a:solidFill>
                <a:sym typeface="+mn-ea"/>
              </a:rPr>
              <a:t> the start point of the accelerator applying</a:t>
            </a:r>
          </a:p>
        </p:txBody>
      </p:sp>
      <p:sp>
        <p:nvSpPr>
          <p:cNvPr id="36" name="文本框 35"/>
          <p:cNvSpPr txBox="1"/>
          <p:nvPr/>
        </p:nvSpPr>
        <p:spPr>
          <a:xfrm>
            <a:off x="2643505" y="5086350"/>
            <a:ext cx="360045" cy="245110"/>
          </a:xfrm>
          <a:prstGeom prst="rect">
            <a:avLst/>
          </a:prstGeom>
          <a:noFill/>
        </p:spPr>
        <p:txBody>
          <a:bodyPr wrap="square" rtlCol="0">
            <a:spAutoFit/>
          </a:bodyPr>
          <a:lstStyle/>
          <a:p>
            <a:r>
              <a:rPr lang="zh-CN" altLang="en-US" sz="1000"/>
              <a:t>④</a:t>
            </a:r>
          </a:p>
        </p:txBody>
      </p:sp>
      <p:sp>
        <p:nvSpPr>
          <p:cNvPr id="38" name="文本框 37"/>
          <p:cNvSpPr txBox="1"/>
          <p:nvPr/>
        </p:nvSpPr>
        <p:spPr>
          <a:xfrm>
            <a:off x="8643620" y="4551680"/>
            <a:ext cx="360045" cy="245110"/>
          </a:xfrm>
          <a:prstGeom prst="rect">
            <a:avLst/>
          </a:prstGeom>
          <a:noFill/>
        </p:spPr>
        <p:txBody>
          <a:bodyPr wrap="square" rtlCol="0">
            <a:spAutoFit/>
          </a:bodyPr>
          <a:lstStyle/>
          <a:p>
            <a:r>
              <a:rPr lang="zh-CN" altLang="en-US" sz="1000"/>
              <a:t>④</a:t>
            </a:r>
          </a:p>
        </p:txBody>
      </p:sp>
      <p:sp>
        <p:nvSpPr>
          <p:cNvPr id="39" name="文本框 38"/>
          <p:cNvSpPr txBox="1"/>
          <p:nvPr/>
        </p:nvSpPr>
        <p:spPr>
          <a:xfrm>
            <a:off x="263525" y="937895"/>
            <a:ext cx="11766550" cy="645160"/>
          </a:xfrm>
          <a:prstGeom prst="rect">
            <a:avLst/>
          </a:prstGeom>
          <a:noFill/>
        </p:spPr>
        <p:txBody>
          <a:bodyPr wrap="square" rtlCol="0">
            <a:spAutoFit/>
          </a:bodyPr>
          <a:lstStyle/>
          <a:p>
            <a:r>
              <a:rPr lang="en-US" altLang="zh-CN"/>
              <a:t>If one vehicle has two driving models, economic model and sport model, it will have different performance of the ACPE in the same condition.</a:t>
            </a:r>
          </a:p>
        </p:txBody>
      </p:sp>
      <p:sp>
        <p:nvSpPr>
          <p:cNvPr id="41" name="文本框 40"/>
          <p:cNvSpPr txBox="1"/>
          <p:nvPr/>
        </p:nvSpPr>
        <p:spPr>
          <a:xfrm>
            <a:off x="4146550" y="4989830"/>
            <a:ext cx="2128520" cy="245110"/>
          </a:xfrm>
          <a:prstGeom prst="rect">
            <a:avLst/>
          </a:prstGeom>
          <a:noFill/>
        </p:spPr>
        <p:txBody>
          <a:bodyPr wrap="square" rtlCol="0">
            <a:spAutoFit/>
          </a:bodyPr>
          <a:lstStyle/>
          <a:p>
            <a:r>
              <a:rPr lang="en-US" altLang="zh-CN" sz="1000"/>
              <a:t>The resistance of the enviropment</a:t>
            </a:r>
          </a:p>
        </p:txBody>
      </p:sp>
      <p:sp>
        <p:nvSpPr>
          <p:cNvPr id="44" name="文本框 43"/>
          <p:cNvSpPr txBox="1"/>
          <p:nvPr/>
        </p:nvSpPr>
        <p:spPr>
          <a:xfrm>
            <a:off x="9939020" y="4394835"/>
            <a:ext cx="2128520" cy="245110"/>
          </a:xfrm>
          <a:prstGeom prst="rect">
            <a:avLst/>
          </a:prstGeom>
          <a:noFill/>
        </p:spPr>
        <p:txBody>
          <a:bodyPr wrap="square" rtlCol="0">
            <a:spAutoFit/>
          </a:bodyPr>
          <a:lstStyle/>
          <a:p>
            <a:r>
              <a:rPr lang="en-US" altLang="zh-CN" sz="1000"/>
              <a:t>The resistance of the enviropment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1445" y="901700"/>
            <a:ext cx="11928475" cy="5631180"/>
          </a:xfrm>
          <a:prstGeom prst="rect">
            <a:avLst/>
          </a:prstGeom>
          <a:noFill/>
        </p:spPr>
        <p:txBody>
          <a:bodyPr wrap="square" rtlCol="0" anchor="t">
            <a:spAutoFit/>
          </a:bodyPr>
          <a:lstStyle/>
          <a:p>
            <a:r>
              <a:rPr lang="en-US" b="1">
                <a:latin typeface="微软雅黑" panose="020B0503020204020204" charset="-122"/>
                <a:ea typeface="微软雅黑" panose="020B0503020204020204" charset="-122"/>
                <a:sym typeface="+mn-ea"/>
              </a:rPr>
              <a:t>Proposal paragraph 5.1.4.1. amend to read</a:t>
            </a:r>
            <a:endParaRPr b="1">
              <a:latin typeface="微软雅黑" panose="020B0503020204020204" charset="-122"/>
              <a:ea typeface="微软雅黑" panose="020B0503020204020204" charset="-122"/>
              <a:sym typeface="+mn-ea"/>
            </a:endParaRPr>
          </a:p>
          <a:p>
            <a:r>
              <a:rPr>
                <a:latin typeface="微软雅黑" panose="020B0503020204020204" charset="-122"/>
                <a:ea typeface="微软雅黑" panose="020B0503020204020204" charset="-122"/>
                <a:sym typeface="+mn-ea"/>
              </a:rPr>
              <a:t>5.1.4.1 An ACPE intervention is not required when: </a:t>
            </a:r>
          </a:p>
          <a:p>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T</a:t>
            </a:r>
            <a:r>
              <a:rPr>
                <a:latin typeface="微软雅黑" panose="020B0503020204020204" charset="-122"/>
                <a:ea typeface="微软雅黑" panose="020B0503020204020204" charset="-122"/>
                <a:sym typeface="+mn-ea"/>
              </a:rPr>
              <a:t>here is an AEB warning or intervention occurring</a:t>
            </a:r>
            <a:r>
              <a:rPr lang="en-US">
                <a:latin typeface="微软雅黑" panose="020B0503020204020204" charset="-122"/>
                <a:ea typeface="微软雅黑" panose="020B0503020204020204" charset="-122"/>
                <a:sym typeface="+mn-ea"/>
              </a:rPr>
              <a:t>, </a:t>
            </a:r>
            <a:r>
              <a:rPr lang="en-US" altLang="zh-CN">
                <a:solidFill>
                  <a:srgbClr val="FF0000"/>
                </a:solidFill>
                <a:uFillTx/>
                <a:latin typeface="微软雅黑" panose="020B0503020204020204" charset="-122"/>
                <a:ea typeface="微软雅黑" panose="020B0503020204020204" charset="-122"/>
                <a:sym typeface="+mn-ea"/>
              </a:rPr>
              <a:t>this is only for that the application of the accelerator pedal cannot override the AEB system</a:t>
            </a:r>
            <a:r>
              <a:rPr lang="zh-CN" altLang="en-US">
                <a:solidFill>
                  <a:srgbClr val="FF0000"/>
                </a:solidFill>
                <a:uFillTx/>
                <a:latin typeface="微软雅黑" panose="020B0503020204020204" charset="-122"/>
                <a:ea typeface="微软雅黑" panose="020B0503020204020204" charset="-122"/>
                <a:sym typeface="+mn-ea"/>
              </a:rPr>
              <a:t>.</a:t>
            </a:r>
            <a:r>
              <a:rPr>
                <a:latin typeface="微软雅黑" panose="020B0503020204020204" charset="-122"/>
                <a:ea typeface="微软雅黑" panose="020B0503020204020204" charset="-122"/>
                <a:sym typeface="+mn-ea"/>
              </a:rPr>
              <a:t> or</a:t>
            </a:r>
          </a:p>
          <a:p>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T</a:t>
            </a:r>
            <a:r>
              <a:rPr>
                <a:latin typeface="微软雅黑" panose="020B0503020204020204" charset="-122"/>
                <a:ea typeface="微软雅黑" panose="020B0503020204020204" charset="-122"/>
                <a:sym typeface="+mn-ea"/>
              </a:rPr>
              <a:t>he vehicle speed is greater than [15/10] km/h.</a:t>
            </a:r>
            <a:r>
              <a:rPr lang="en-US">
                <a:latin typeface="微软雅黑" panose="020B0503020204020204" charset="-122"/>
                <a:ea typeface="微软雅黑" panose="020B0503020204020204" charset="-122"/>
                <a:sym typeface="+mn-ea"/>
              </a:rPr>
              <a:t> </a:t>
            </a:r>
          </a:p>
          <a:p>
            <a:endParaRPr lang="en-US" altLang="zh-CN" b="1">
              <a:solidFill>
                <a:schemeClr val="tx1"/>
              </a:solidFill>
              <a:latin typeface="微软雅黑" panose="020B0503020204020204" charset="-122"/>
              <a:ea typeface="微软雅黑" panose="020B0503020204020204" charset="-122"/>
            </a:endParaRPr>
          </a:p>
          <a:p>
            <a:r>
              <a:rPr lang="en-US" altLang="zh-CN" b="1">
                <a:solidFill>
                  <a:schemeClr val="tx1"/>
                </a:solidFill>
                <a:latin typeface="微软雅黑" panose="020B0503020204020204" charset="-122"/>
                <a:ea typeface="微软雅黑" panose="020B0503020204020204" charset="-122"/>
              </a:rPr>
              <a:t>Justification:</a:t>
            </a:r>
          </a:p>
          <a:p>
            <a:endParaRPr lang="en-US" altLang="zh-CN" b="1">
              <a:solidFill>
                <a:schemeClr val="tx1"/>
              </a:solidFill>
              <a:latin typeface="微软雅黑" panose="020B0503020204020204" charset="-122"/>
              <a:ea typeface="微软雅黑" panose="020B0503020204020204" charset="-122"/>
            </a:endParaRPr>
          </a:p>
          <a:p>
            <a:r>
              <a:rPr lang="en-US" altLang="zh-CN" b="1">
                <a:latin typeface="微软雅黑" panose="020B0503020204020204" charset="-122"/>
                <a:ea typeface="微软雅黑" panose="020B0503020204020204" charset="-122"/>
                <a:sym typeface="+mn-ea"/>
              </a:rPr>
              <a:t>[UNECE R152]</a:t>
            </a:r>
            <a:r>
              <a:rPr lang="en-US" altLang="zh-CN">
                <a:latin typeface="微软雅黑" panose="020B0503020204020204" charset="-122"/>
                <a:ea typeface="微软雅黑" panose="020B0503020204020204" charset="-122"/>
                <a:sym typeface="+mn-ea"/>
              </a:rPr>
              <a:t> </a:t>
            </a:r>
          </a:p>
          <a:p>
            <a:r>
              <a:rPr lang="en-US" altLang="zh-CN">
                <a:latin typeface="微软雅黑" panose="020B0503020204020204" charset="-122"/>
                <a:ea typeface="微软雅黑" panose="020B0503020204020204" charset="-122"/>
                <a:sym typeface="+mn-ea"/>
              </a:rPr>
              <a:t>5.3.1. The AEBS shall </a:t>
            </a:r>
            <a:r>
              <a:rPr lang="en-US" altLang="zh-CN" b="1">
                <a:latin typeface="微软雅黑" panose="020B0503020204020204" charset="-122"/>
                <a:ea typeface="微软雅黑" panose="020B0503020204020204" charset="-122"/>
                <a:sym typeface="+mn-ea"/>
              </a:rPr>
              <a:t>provide the means for the driver to interrupt the collision warning and the emergency braking</a:t>
            </a:r>
            <a:r>
              <a:rPr lang="en-US" altLang="zh-CN">
                <a:latin typeface="微软雅黑" panose="020B0503020204020204" charset="-122"/>
                <a:ea typeface="微软雅黑" panose="020B0503020204020204" charset="-122"/>
                <a:sym typeface="+mn-ea"/>
              </a:rPr>
              <a:t>.</a:t>
            </a:r>
          </a:p>
          <a:p>
            <a:r>
              <a:rPr lang="en-US" altLang="zh-CN">
                <a:latin typeface="微软雅黑" panose="020B0503020204020204" charset="-122"/>
                <a:ea typeface="微软雅黑" panose="020B0503020204020204" charset="-122"/>
                <a:sym typeface="+mn-ea"/>
              </a:rPr>
              <a:t>5.3.2. In both cases above. </a:t>
            </a:r>
            <a:r>
              <a:rPr lang="en-US" altLang="zh-CN" b="1">
                <a:latin typeface="微软雅黑" panose="020B0503020204020204" charset="-122"/>
                <a:ea typeface="微软雅黑" panose="020B0503020204020204" charset="-122"/>
                <a:sym typeface="+mn-ea"/>
              </a:rPr>
              <a:t>This interruption may be initiated by any positive action (e.g. </a:t>
            </a:r>
            <a:r>
              <a:rPr lang="en-US" altLang="zh-CN" b="1">
                <a:solidFill>
                  <a:schemeClr val="tx1"/>
                </a:solidFill>
                <a:latin typeface="微软雅黑" panose="020B0503020204020204" charset="-122"/>
                <a:ea typeface="微软雅黑" panose="020B0503020204020204" charset="-122"/>
                <a:sym typeface="+mn-ea"/>
              </a:rPr>
              <a:t>kick-down</a:t>
            </a:r>
            <a:r>
              <a:rPr lang="en-US" altLang="zh-CN" b="1">
                <a:latin typeface="微软雅黑" panose="020B0503020204020204" charset="-122"/>
                <a:ea typeface="微软雅黑" panose="020B0503020204020204" charset="-122"/>
                <a:sym typeface="+mn-ea"/>
              </a:rPr>
              <a:t>.</a:t>
            </a:r>
            <a:r>
              <a:rPr lang="en-US" altLang="zh-CN">
                <a:latin typeface="微软雅黑" panose="020B0503020204020204" charset="-122"/>
                <a:ea typeface="微软雅黑" panose="020B0503020204020204" charset="-122"/>
                <a:sym typeface="+mn-ea"/>
              </a:rPr>
              <a:t> operating the direction indicator control) that indicates that the driver is aware of the emergency situation. </a:t>
            </a:r>
            <a:endParaRPr lang="en-US" altLang="zh-CN">
              <a:solidFill>
                <a:schemeClr val="tx1"/>
              </a:solidFill>
              <a:latin typeface="微软雅黑" panose="020B0503020204020204" charset="-122"/>
              <a:ea typeface="微软雅黑" panose="020B0503020204020204" charset="-122"/>
            </a:endParaRPr>
          </a:p>
          <a:p>
            <a:endParaRPr lang="en-US" altLang="zh-CN">
              <a:solidFill>
                <a:schemeClr val="tx1"/>
              </a:solidFill>
              <a:latin typeface="微软雅黑" panose="020B0503020204020204" charset="-122"/>
              <a:ea typeface="微软雅黑" panose="020B0503020204020204" charset="-122"/>
            </a:endParaRPr>
          </a:p>
          <a:p>
            <a:r>
              <a:rPr lang="en-US" altLang="zh-CN" b="1">
                <a:solidFill>
                  <a:schemeClr val="tx1"/>
                </a:solidFill>
                <a:latin typeface="微软雅黑" panose="020B0503020204020204" charset="-122"/>
                <a:ea typeface="微软雅黑" panose="020B0503020204020204" charset="-122"/>
              </a:rPr>
              <a:t>China: </a:t>
            </a:r>
            <a:r>
              <a:rPr lang="en-US" altLang="zh-CN">
                <a:solidFill>
                  <a:schemeClr val="tx1"/>
                </a:solidFill>
                <a:latin typeface="微软雅黑" panose="020B0503020204020204" charset="-122"/>
                <a:ea typeface="微软雅黑" panose="020B0503020204020204" charset="-122"/>
              </a:rPr>
              <a:t>There are two AEB warnings, one is the FCW which indicates the driver to do a brake action, another is a warning which indicates the driver that the AEB is acting. If the vehicle is controlled by an advanced assist system in which the accelerator pedal control is not needed by the driver (e.g. Assisted parking system (APS)) or in creeping, the driver may misues the accelerator pedal in a hurry condition (when FCW warning). </a:t>
            </a:r>
            <a:r>
              <a:rPr lang="en-US" altLang="zh-CN" b="1">
                <a:solidFill>
                  <a:schemeClr val="tx1"/>
                </a:solidFill>
                <a:latin typeface="微软雅黑" panose="020B0503020204020204" charset="-122"/>
                <a:ea typeface="微软雅黑" panose="020B0503020204020204" charset="-122"/>
              </a:rPr>
              <a:t>For the AEB system which can be overridden by the application of the accelerator pedal, it is very dangerous if the ACPE does not intervene.</a:t>
            </a:r>
          </a:p>
        </p:txBody>
      </p:sp>
      <p:sp>
        <p:nvSpPr>
          <p:cNvPr id="16" name="文本框 15"/>
          <p:cNvSpPr txBox="1"/>
          <p:nvPr/>
        </p:nvSpPr>
        <p:spPr>
          <a:xfrm>
            <a:off x="1305560" y="240665"/>
            <a:ext cx="3837305" cy="521970"/>
          </a:xfrm>
          <a:prstGeom prst="rect">
            <a:avLst/>
          </a:prstGeom>
          <a:noFill/>
        </p:spPr>
        <p:txBody>
          <a:bodyPr wrap="square" rtlCol="0">
            <a:spAutoFit/>
          </a:bodyPr>
          <a:lstStyle/>
          <a:p>
            <a:r>
              <a:rPr lang="en-US" altLang="zh-CN" sz="2800" b="1"/>
              <a:t>Second </a:t>
            </a:r>
            <a:r>
              <a:rPr lang="en-US" sz="2800" b="1">
                <a:sym typeface="+mn-ea"/>
              </a:rPr>
              <a:t>Proposal</a:t>
            </a:r>
            <a:endParaRPr lang="zh-CN" altLang="en-US" sz="28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270217" y="2762672"/>
            <a:ext cx="3268844" cy="830997"/>
          </a:xfrm>
          <a:prstGeom prst="rect">
            <a:avLst/>
          </a:prstGeom>
          <a:noFill/>
        </p:spPr>
        <p:txBody>
          <a:bodyPr wrap="none" rtlCol="0">
            <a:spAutoFit/>
          </a:bodyPr>
          <a:lstStyle/>
          <a:p>
            <a:r>
              <a:rPr lang="en-US" altLang="ja-JP" sz="4800" b="1" dirty="0"/>
              <a:t>Thank you</a:t>
            </a:r>
            <a:endParaRPr kumimoji="1" lang="ja-JP" altLang="en-US" sz="4800" b="1"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988</Words>
  <Application>Microsoft Office PowerPoint</Application>
  <PresentationFormat>ワイド画面</PresentationFormat>
  <Paragraphs>108</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微软雅黑</vt:lpstr>
      <vt:lpstr>Arial</vt:lpstr>
      <vt:lpstr>Arial Black</vt:lpstr>
      <vt:lpstr>Calibri</vt:lpstr>
      <vt:lpstr>Office 主题​​</vt:lpstr>
      <vt:lpstr>Comments to ACPE-13-02</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马瑞杰</dc:creator>
  <cp:lastModifiedBy>Toshiya Hirose</cp:lastModifiedBy>
  <cp:revision>882</cp:revision>
  <dcterms:created xsi:type="dcterms:W3CDTF">2019-09-19T02:01:00Z</dcterms:created>
  <dcterms:modified xsi:type="dcterms:W3CDTF">2025-01-14T10:37:01Z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2052-11.8.2.10972</vt:lpwstr>
  </property>
  <property fmtid="{D5CDD505-2E9C-101B-9397-08002B2CF9AE}" pid="3" name="ICV">
    <vt:lpwstr>217481361442445DB744B7E71AAB90EB</vt:lpwstr>
  </property>
</Properties>
</file>