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5"/>
  </p:notesMasterIdLst>
  <p:sldIdLst>
    <p:sldId id="2147378770" r:id="rId5"/>
    <p:sldId id="262" r:id="rId6"/>
    <p:sldId id="269" r:id="rId7"/>
    <p:sldId id="266" r:id="rId8"/>
    <p:sldId id="268" r:id="rId9"/>
    <p:sldId id="2147378768" r:id="rId10"/>
    <p:sldId id="2147378774" r:id="rId11"/>
    <p:sldId id="2147378773" r:id="rId12"/>
    <p:sldId id="2147378772" r:id="rId13"/>
    <p:sldId id="2147378775" r:id="rId14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F5FF"/>
    <a:srgbClr val="CCECFF"/>
    <a:srgbClr val="FFCCFF"/>
    <a:srgbClr val="0000FF"/>
    <a:srgbClr val="FFFFCC"/>
    <a:srgbClr val="99CCFF"/>
    <a:srgbClr val="FFFF99"/>
    <a:srgbClr val="CC00CC"/>
    <a:srgbClr val="25FF88"/>
    <a:srgbClr val="898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AA0CEB5-6D6E-4835-8779-12719C34D9B3}" v="1" dt="2025-10-15T13:14:15.5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296" autoAdjust="0"/>
    <p:restoredTop sz="96146" autoAdjust="0"/>
  </p:normalViewPr>
  <p:slideViewPr>
    <p:cSldViewPr snapToGrid="0">
      <p:cViewPr varScale="1">
        <p:scale>
          <a:sx n="74" d="100"/>
          <a:sy n="74" d="100"/>
        </p:scale>
        <p:origin x="40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cois Cuenot" userId="9928dff3-8fa4-42b5-9d6e-cd4dcb89281b" providerId="ADAL" clId="{EAA0CEB5-6D6E-4835-8779-12719C34D9B3}"/>
    <pc:docChg chg="custSel addSld modSld">
      <pc:chgData name="Francois Cuenot" userId="9928dff3-8fa4-42b5-9d6e-cd4dcb89281b" providerId="ADAL" clId="{EAA0CEB5-6D6E-4835-8779-12719C34D9B3}" dt="2025-10-15T13:14:37.492" v="47" actId="20577"/>
      <pc:docMkLst>
        <pc:docMk/>
      </pc:docMkLst>
      <pc:sldChg chg="modSp mod">
        <pc:chgData name="Francois Cuenot" userId="9928dff3-8fa4-42b5-9d6e-cd4dcb89281b" providerId="ADAL" clId="{EAA0CEB5-6D6E-4835-8779-12719C34D9B3}" dt="2025-10-15T13:13:28.606" v="3" actId="20577"/>
        <pc:sldMkLst>
          <pc:docMk/>
          <pc:sldMk cId="3612320583" sldId="2147378770"/>
        </pc:sldMkLst>
        <pc:spChg chg="mod">
          <ac:chgData name="Francois Cuenot" userId="9928dff3-8fa4-42b5-9d6e-cd4dcb89281b" providerId="ADAL" clId="{EAA0CEB5-6D6E-4835-8779-12719C34D9B3}" dt="2025-10-15T13:13:28.606" v="3" actId="20577"/>
          <ac:spMkLst>
            <pc:docMk/>
            <pc:sldMk cId="3612320583" sldId="2147378770"/>
            <ac:spMk id="5" creationId="{AD6A1BEB-E225-D75B-0A1E-9F87982B4C56}"/>
          </ac:spMkLst>
        </pc:spChg>
      </pc:sldChg>
      <pc:sldChg chg="modSp new mod">
        <pc:chgData name="Francois Cuenot" userId="9928dff3-8fa4-42b5-9d6e-cd4dcb89281b" providerId="ADAL" clId="{EAA0CEB5-6D6E-4835-8779-12719C34D9B3}" dt="2025-10-15T13:14:37.492" v="47" actId="20577"/>
        <pc:sldMkLst>
          <pc:docMk/>
          <pc:sldMk cId="2060452737" sldId="2147378775"/>
        </pc:sldMkLst>
        <pc:spChg chg="mod">
          <ac:chgData name="Francois Cuenot" userId="9928dff3-8fa4-42b5-9d6e-cd4dcb89281b" providerId="ADAL" clId="{EAA0CEB5-6D6E-4835-8779-12719C34D9B3}" dt="2025-10-15T13:14:37.492" v="47" actId="20577"/>
          <ac:spMkLst>
            <pc:docMk/>
            <pc:sldMk cId="2060452737" sldId="2147378775"/>
            <ac:spMk id="2" creationId="{73746F75-283B-79E2-78A5-12D47BF1D649}"/>
          </ac:spMkLst>
        </pc:spChg>
        <pc:spChg chg="mod">
          <ac:chgData name="Francois Cuenot" userId="9928dff3-8fa4-42b5-9d6e-cd4dcb89281b" providerId="ADAL" clId="{EAA0CEB5-6D6E-4835-8779-12719C34D9B3}" dt="2025-10-15T13:14:15.630" v="6" actId="27636"/>
          <ac:spMkLst>
            <pc:docMk/>
            <pc:sldMk cId="2060452737" sldId="2147378775"/>
            <ac:spMk id="3" creationId="{1540B2B8-2F31-1BA5-3E70-C971573D9CB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68AA4F-4B4A-46C4-99F4-7F0326953B02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1CED5D-368B-4B00-9695-A2284FCD94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1385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61B373-56C3-43B9-8489-FFA8CAEA925D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36369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7223FB-1BEE-9641-F9C4-0C2929ED35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47A72EA-8AC0-219A-A34F-8941425311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6BAE93A-AE72-8E96-9C07-25681234C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F0A2A-7134-4835-A072-1AEC7AF12284}" type="datetime1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1C06289-FAA0-0A3E-BB31-E041320EA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2C2A6BA-3A93-FE4A-31C1-41C327885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248E-14A6-4964-8677-7528F13A14D0}" type="slidenum">
              <a:rPr kumimoji="1" lang="ja-JP" altLang="en-US" smtClean="0"/>
              <a:t>‹#›</a:t>
            </a:fld>
            <a:r>
              <a:rPr kumimoji="1" lang="en-US" altLang="ja-JP" dirty="0"/>
              <a:t>/6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29320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735306-3E47-5BFA-C704-A69D4BE29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56BA19D-8BD1-EE50-236A-235BE0806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AEDC7-61E2-4457-950B-3E86427693E2}" type="datetime1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C339E7E-E7A3-FC79-0419-76B07CADD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2F032F1-20C8-45F3-C982-CEBEDB79A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57640" y="6322060"/>
            <a:ext cx="2743200" cy="365125"/>
          </a:xfrm>
        </p:spPr>
        <p:txBody>
          <a:bodyPr/>
          <a:lstStyle/>
          <a:p>
            <a:fld id="{0138248E-14A6-4964-8677-7528F13A14D0}" type="slidenum">
              <a:rPr kumimoji="1" lang="ja-JP" altLang="en-US" smtClean="0"/>
              <a:t>‹#›</a:t>
            </a:fld>
            <a:r>
              <a:rPr kumimoji="1" lang="en-US" altLang="ja-JP" dirty="0"/>
              <a:t>/6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5468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FC7B85-7209-6AB3-3D7E-0AF2DA05E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731" y="92099"/>
            <a:ext cx="10515600" cy="716367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D6D2854-4231-78B0-D1BB-39F826DAEA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3C1C931-F1E8-D84D-26D6-D9F23512E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831F6-57DE-4B04-9E4D-210B73585C95}" type="datetime1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28FB331-D29D-1ECF-6C6E-B38F8523C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12BBB46-30AC-0E8D-6F4C-95CC003B8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98AC4-1CE4-4163-840D-FC2918ACB3AA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EBEF61D4-21E5-6849-F373-8B9164E991DD}"/>
              </a:ext>
            </a:extLst>
          </p:cNvPr>
          <p:cNvSpPr>
            <a:spLocks noChangeArrowheads="1"/>
          </p:cNvSpPr>
          <p:nvPr userDrawn="1"/>
        </p:nvSpPr>
        <p:spPr bwMode="auto">
          <a:xfrm flipV="1">
            <a:off x="226854" y="808466"/>
            <a:ext cx="11738289" cy="36000"/>
          </a:xfrm>
          <a:prstGeom prst="rect">
            <a:avLst/>
          </a:prstGeom>
          <a:gradFill rotWithShape="1">
            <a:gsLst>
              <a:gs pos="0">
                <a:srgbClr val="008000"/>
              </a:gs>
              <a:gs pos="100000">
                <a:srgbClr val="92D05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985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9D8F2763-A83E-C914-8E8B-61D22AFFD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373E0A4-27BA-CFF9-DDD6-AFCEAD70FD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CC72633-1DEF-AC07-8C5E-54B1079CEA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9CEBBCB-7EDD-4FB0-BDE4-81A5F2A6A434}" type="datetime1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9156842-448B-3F4E-6450-1ADC5B1221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85C3400-8F1E-3B2B-F6E0-C5CED788BF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138248E-14A6-4964-8677-7528F13A14D0}" type="slidenum">
              <a:rPr kumimoji="1" lang="ja-JP" altLang="en-US" smtClean="0"/>
              <a:t>‹#›</a:t>
            </a:fld>
            <a:r>
              <a:rPr kumimoji="1" lang="en-US" altLang="ja-JP" dirty="0"/>
              <a:t>/6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71071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A8A0A8-2F08-4425-D6C3-4F13D57503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>
            <a:normAutofit/>
          </a:bodyPr>
          <a:lstStyle/>
          <a:p>
            <a:r>
              <a:rPr lang="en-US" altLang="ja-JP" dirty="0"/>
              <a:t>Suggestion on Swappable Battery</a:t>
            </a:r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027EAD6-9AF6-2DB7-E477-4CC07A761C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28933"/>
            <a:ext cx="9144000" cy="1655762"/>
          </a:xfrm>
        </p:spPr>
        <p:txBody>
          <a:bodyPr/>
          <a:lstStyle/>
          <a:p>
            <a:r>
              <a:rPr lang="en-US" altLang="ja-JP" dirty="0"/>
              <a:t>GRPE(93th)</a:t>
            </a:r>
          </a:p>
          <a:p>
            <a:r>
              <a:rPr kumimoji="1" lang="en-US" altLang="ja-JP" dirty="0"/>
              <a:t>15</a:t>
            </a:r>
            <a:r>
              <a:rPr kumimoji="1" lang="en-US" altLang="ja-JP" baseline="30000" dirty="0"/>
              <a:t>th</a:t>
            </a:r>
            <a:r>
              <a:rPr kumimoji="1" lang="en-US" altLang="ja-JP" dirty="0"/>
              <a:t>-17</a:t>
            </a:r>
            <a:r>
              <a:rPr kumimoji="1" lang="en-US" altLang="ja-JP" baseline="30000" dirty="0"/>
              <a:t>th</a:t>
            </a:r>
            <a:r>
              <a:rPr kumimoji="1" lang="en-US" altLang="ja-JP" dirty="0"/>
              <a:t> October 2025</a:t>
            </a:r>
          </a:p>
          <a:p>
            <a:r>
              <a:rPr kumimoji="1" lang="en-US" altLang="ja-JP" dirty="0"/>
              <a:t>Expert from Japan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EFB8B7F-652D-760F-AC45-3CF7C2C89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248E-14A6-4964-8677-7528F13A14D0}" type="slidenum">
              <a:rPr kumimoji="1" lang="ja-JP" altLang="en-US" smtClean="0"/>
              <a:t>1</a:t>
            </a:fld>
            <a:r>
              <a:rPr kumimoji="1" lang="en-US" altLang="ja-JP" dirty="0"/>
              <a:t>/9</a:t>
            </a:r>
            <a:endParaRPr kumimoji="1" lang="ja-JP" altLang="en-US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0E04BC1-6D5A-415B-E5A7-FCB675FFB55D}"/>
              </a:ext>
            </a:extLst>
          </p:cNvPr>
          <p:cNvSpPr txBox="1"/>
          <p:nvPr/>
        </p:nvSpPr>
        <p:spPr>
          <a:xfrm>
            <a:off x="0" y="6444476"/>
            <a:ext cx="1052456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200" dirty="0"/>
              <a:t>Copyright [2025/10/15-17] JASIC, all rights reserved. For reproduction permission and all other issues, please contact [jasic@jasic.org]. </a:t>
            </a:r>
            <a:endParaRPr lang="ja-JP" altLang="en-US" sz="1200" dirty="0"/>
          </a:p>
        </p:txBody>
      </p:sp>
      <p:sp>
        <p:nvSpPr>
          <p:cNvPr id="5" name="Textfeld 12">
            <a:extLst>
              <a:ext uri="{FF2B5EF4-FFF2-40B4-BE49-F238E27FC236}">
                <a16:creationId xmlns:a16="http://schemas.microsoft.com/office/drawing/2014/main" id="{AD6A1BEB-E225-D75B-0A1E-9F87982B4C56}"/>
              </a:ext>
            </a:extLst>
          </p:cNvPr>
          <p:cNvSpPr txBox="1"/>
          <p:nvPr/>
        </p:nvSpPr>
        <p:spPr>
          <a:xfrm>
            <a:off x="8382866" y="123884"/>
            <a:ext cx="3530610" cy="8309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square" lIns="45719" rIns="45719">
            <a:spAutoFit/>
          </a:bodyPr>
          <a:lstStyle/>
          <a:p>
            <a:pPr algn="r">
              <a:defRPr sz="1600" u="sng">
                <a:solidFill>
                  <a:schemeClr val="accent3">
                    <a:lumOff val="44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dirty="0">
                <a:solidFill>
                  <a:srgbClr val="000000"/>
                </a:solidFill>
              </a:rPr>
              <a:t>Informal document</a:t>
            </a:r>
            <a:r>
              <a:rPr u="none" dirty="0">
                <a:solidFill>
                  <a:srgbClr val="000000"/>
                </a:solidFill>
              </a:rPr>
              <a:t> </a:t>
            </a:r>
            <a:r>
              <a:rPr b="1" u="none" dirty="0">
                <a:solidFill>
                  <a:srgbClr val="000000"/>
                </a:solidFill>
              </a:rPr>
              <a:t>GR</a:t>
            </a:r>
            <a:r>
              <a:rPr lang="fr-FR" b="1" u="none" dirty="0">
                <a:solidFill>
                  <a:srgbClr val="000000"/>
                </a:solidFill>
              </a:rPr>
              <a:t>PE</a:t>
            </a:r>
            <a:r>
              <a:rPr b="1" u="none" dirty="0">
                <a:solidFill>
                  <a:srgbClr val="000000"/>
                </a:solidFill>
              </a:rPr>
              <a:t>-</a:t>
            </a:r>
            <a:r>
              <a:rPr lang="fr-FR" b="1" u="none" dirty="0">
                <a:solidFill>
                  <a:srgbClr val="000000"/>
                </a:solidFill>
              </a:rPr>
              <a:t>93</a:t>
            </a:r>
            <a:r>
              <a:rPr b="1" u="none" dirty="0">
                <a:solidFill>
                  <a:srgbClr val="000000"/>
                </a:solidFill>
              </a:rPr>
              <a:t>-</a:t>
            </a:r>
            <a:r>
              <a:rPr lang="fr-CH" b="1" u="none" dirty="0">
                <a:solidFill>
                  <a:srgbClr val="000000"/>
                </a:solidFill>
              </a:rPr>
              <a:t>46</a:t>
            </a:r>
            <a:endParaRPr b="1" dirty="0">
              <a:solidFill>
                <a:srgbClr val="000000"/>
              </a:solidFill>
            </a:endParaRPr>
          </a:p>
          <a:p>
            <a:pPr algn="r">
              <a:defRPr sz="1600">
                <a:solidFill>
                  <a:schemeClr val="accent3">
                    <a:lumOff val="44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fr-CH" dirty="0">
                <a:solidFill>
                  <a:srgbClr val="000000"/>
                </a:solidFill>
              </a:rPr>
              <a:t>93rd</a:t>
            </a:r>
            <a:r>
              <a:rPr dirty="0">
                <a:solidFill>
                  <a:srgbClr val="000000"/>
                </a:solidFill>
              </a:rPr>
              <a:t> GR</a:t>
            </a:r>
            <a:r>
              <a:rPr lang="fr-FR" dirty="0">
                <a:solidFill>
                  <a:srgbClr val="000000"/>
                </a:solidFill>
              </a:rPr>
              <a:t>PE</a:t>
            </a:r>
            <a:r>
              <a:rPr dirty="0">
                <a:solidFill>
                  <a:srgbClr val="000000"/>
                </a:solidFill>
              </a:rPr>
              <a:t>, </a:t>
            </a:r>
            <a:r>
              <a:rPr lang="fr-FR" dirty="0">
                <a:solidFill>
                  <a:srgbClr val="000000"/>
                </a:solidFill>
              </a:rPr>
              <a:t>14-17 </a:t>
            </a:r>
            <a:r>
              <a:rPr lang="fr-FR" dirty="0" err="1">
                <a:solidFill>
                  <a:srgbClr val="000000"/>
                </a:solidFill>
              </a:rPr>
              <a:t>October</a:t>
            </a:r>
            <a:r>
              <a:rPr lang="fr-CH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202</a:t>
            </a:r>
            <a:r>
              <a:rPr lang="fr-FR" dirty="0">
                <a:solidFill>
                  <a:srgbClr val="000000"/>
                </a:solidFill>
              </a:rPr>
              <a:t>5</a:t>
            </a:r>
            <a:endParaRPr dirty="0">
              <a:solidFill>
                <a:srgbClr val="000000"/>
              </a:solidFill>
            </a:endParaRPr>
          </a:p>
          <a:p>
            <a:pPr algn="r">
              <a:defRPr sz="1600">
                <a:solidFill>
                  <a:schemeClr val="accent3">
                    <a:lumOff val="44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dirty="0">
                <a:solidFill>
                  <a:srgbClr val="000000"/>
                </a:solidFill>
              </a:rPr>
              <a:t>Agenda item </a:t>
            </a:r>
            <a:r>
              <a:rPr lang="fr-FR" dirty="0">
                <a:solidFill>
                  <a:srgbClr val="000000"/>
                </a:solidFill>
              </a:rPr>
              <a:t>17</a:t>
            </a:r>
            <a:endParaRPr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23205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746F75-283B-79E2-78A5-12D47BF1D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Note to UNECE Secretariat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40B2B8-2F31-1BA5-3E70-C971573D9C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i="1" dirty="0"/>
              <a:t>The author and the speaker of this presentation confirm that they have authorization to use all content including photos and visual elements. </a:t>
            </a:r>
          </a:p>
          <a:p>
            <a:pPr marL="0" indent="0">
              <a:buNone/>
            </a:pPr>
            <a:r>
              <a:rPr lang="en-US" i="1" dirty="0"/>
              <a:t>The material is either copyright-free or the author/speaker hold the necessary copyright or permission.</a:t>
            </a:r>
          </a:p>
          <a:p>
            <a:pPr marL="0" indent="0">
              <a:buNone/>
            </a:pPr>
            <a:r>
              <a:rPr lang="en-US" i="1" dirty="0"/>
              <a:t>The UNECE will remove any material from its events and supporting websites if there is unlawful use of copyrighted material. </a:t>
            </a:r>
          </a:p>
          <a:p>
            <a:pPr marL="0" indent="0">
              <a:buNone/>
            </a:pPr>
            <a:r>
              <a:rPr lang="en-US" i="1" dirty="0"/>
              <a:t>The author/speaker takes responsibility for any infringement on copyright and holds the UNECE harmless to this effect</a:t>
            </a:r>
            <a:endParaRPr lang="en-GB" i="1" dirty="0"/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885232-E5CB-A926-FEBF-00E376486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98AC4-1CE4-4163-840D-FC2918ACB3AA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0452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90F1873-893D-3525-9999-65D5E6068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480" y="116542"/>
            <a:ext cx="8366888" cy="742247"/>
          </a:xfrm>
        </p:spPr>
        <p:txBody>
          <a:bodyPr>
            <a:normAutofit/>
          </a:bodyPr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Reminder</a:t>
            </a:r>
            <a:r>
              <a:rPr kumimoji="1" lang="en-US" altLang="ja-JP" sz="2000" dirty="0">
                <a:latin typeface="Arial" panose="020B0604020202020204" pitchFamily="34" charset="0"/>
                <a:cs typeface="Arial" panose="020B0604020202020204" pitchFamily="34" charset="0"/>
              </a:rPr>
              <a:t>(Reference:GRPE-92-15-Rev.1)</a:t>
            </a:r>
            <a:endParaRPr kumimoji="1" lang="ja-JP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CBC0D13-C773-EAAC-F3EB-94E636E658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7501" y="1008713"/>
            <a:ext cx="9633559" cy="5580345"/>
          </a:xfrm>
        </p:spPr>
        <p:txBody>
          <a:bodyPr>
            <a:noAutofit/>
          </a:bodyPr>
          <a:lstStyle/>
          <a:p>
            <a:r>
              <a:rPr kumimoji="1" lang="en-US" altLang="ja-JP" sz="2400" b="1" dirty="0">
                <a:latin typeface="Arial" panose="020B0604020202020204" pitchFamily="34" charset="0"/>
                <a:cs typeface="Arial" panose="020B0604020202020204" pitchFamily="34" charset="0"/>
              </a:rPr>
              <a:t>GRPE Workshop </a:t>
            </a:r>
            <a:r>
              <a:rPr lang="en-US" altLang="ja-JP" sz="2400" b="1" dirty="0">
                <a:latin typeface="Arial" panose="020B0604020202020204" pitchFamily="34" charset="0"/>
                <a:cs typeface="Arial" panose="020B0604020202020204" pitchFamily="34" charset="0"/>
              </a:rPr>
              <a:t>on Sustainable Battery Regulations</a:t>
            </a:r>
          </a:p>
          <a:p>
            <a:pPr marL="0" indent="263525">
              <a:spcBef>
                <a:spcPts val="0"/>
              </a:spcBef>
              <a:buNone/>
            </a:pP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(17 October 2024 : 9.30 – 12.30 @The UN, Geneva)</a:t>
            </a:r>
            <a:endParaRPr kumimoji="1" lang="en-US" altLang="ja-JP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77913" indent="-363538">
              <a:buFont typeface="Wingdings" panose="05000000000000000000" pitchFamily="2" charset="2"/>
              <a:buChar char="Ø"/>
            </a:pPr>
            <a:r>
              <a:rPr kumimoji="1" lang="en-US" altLang="ja-JP" sz="1800" dirty="0">
                <a:latin typeface="Arial" panose="020B0604020202020204" pitchFamily="34" charset="0"/>
                <a:cs typeface="Arial" panose="020B0604020202020204" pitchFamily="34" charset="0"/>
              </a:rPr>
              <a:t>"sustainable" in aspect of the environment</a:t>
            </a:r>
          </a:p>
          <a:p>
            <a:pPr marL="1616075" indent="-363538">
              <a:buNone/>
            </a:pPr>
            <a:r>
              <a:rPr kumimoji="1" lang="en-US" altLang="ja-JP" sz="1800" dirty="0">
                <a:latin typeface="Arial" panose="020B0604020202020204" pitchFamily="34" charset="0"/>
                <a:cs typeface="Arial" panose="020B0604020202020204" pitchFamily="34" charset="0"/>
              </a:rPr>
              <a:t>(1) Utilization of on-board and removed battery as </a:t>
            </a:r>
            <a:r>
              <a:rPr kumimoji="1" lang="en-US" altLang="ja-JP" sz="18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buffer for renewable energy </a:t>
            </a:r>
            <a:r>
              <a:rPr kumimoji="1" lang="en-US" altLang="ja-JP" sz="1800" dirty="0">
                <a:latin typeface="Arial" panose="020B0604020202020204" pitchFamily="34" charset="0"/>
                <a:cs typeface="Arial" panose="020B0604020202020204" pitchFamily="34" charset="0"/>
              </a:rPr>
              <a:t>would be required. </a:t>
            </a:r>
            <a:r>
              <a:rPr kumimoji="1" lang="en-US" altLang="ja-JP" sz="1800" dirty="0" err="1">
                <a:latin typeface="Arial" panose="020B0604020202020204" pitchFamily="34" charset="0"/>
                <a:cs typeface="Arial" panose="020B0604020202020204" pitchFamily="34" charset="0"/>
              </a:rPr>
              <a:t>e.g.RED</a:t>
            </a:r>
            <a:r>
              <a:rPr kumimoji="1" lang="en-US" altLang="ja-JP" sz="1800" dirty="0">
                <a:latin typeface="Arial" panose="020B0604020202020204" pitchFamily="34" charset="0"/>
                <a:cs typeface="Arial" panose="020B0604020202020204" pitchFamily="34" charset="0"/>
              </a:rPr>
              <a:t> III Art.20a in EU</a:t>
            </a:r>
          </a:p>
          <a:p>
            <a:pPr marL="1077913" indent="-363538">
              <a:buFont typeface="Wingdings" panose="05000000000000000000" pitchFamily="2" charset="2"/>
              <a:buChar char="Ø"/>
            </a:pPr>
            <a:r>
              <a:rPr kumimoji="1" lang="en-US" altLang="ja-JP" sz="1800" dirty="0">
                <a:latin typeface="Arial" panose="020B0604020202020204" pitchFamily="34" charset="0"/>
                <a:cs typeface="Arial" panose="020B0604020202020204" pitchFamily="34" charset="0"/>
              </a:rPr>
              <a:t>"sustainable" in aspect of the customer acceptability / vehicle life.</a:t>
            </a:r>
          </a:p>
          <a:p>
            <a:pPr marL="1616075" indent="-363538">
              <a:buNone/>
            </a:pPr>
            <a:r>
              <a:rPr kumimoji="1" lang="en-US" altLang="ja-JP" sz="1800" dirty="0">
                <a:latin typeface="Arial" panose="020B0604020202020204" pitchFamily="34" charset="0"/>
                <a:cs typeface="Arial" panose="020B0604020202020204" pitchFamily="34" charset="0"/>
              </a:rPr>
              <a:t>(2) Battery cost accounts for a large proportion of the vehicle price, and it prevent the penetration of electrified vehicle. In several business models, battery is sold, leased or subscribed separately from vehicle.</a:t>
            </a:r>
          </a:p>
          <a:p>
            <a:pPr marL="1616075" indent="-363538">
              <a:buNone/>
            </a:pPr>
            <a:r>
              <a:rPr kumimoji="1" lang="en-US" altLang="ja-JP" sz="1800" dirty="0">
                <a:latin typeface="Arial" panose="020B0604020202020204" pitchFamily="34" charset="0"/>
                <a:cs typeface="Arial" panose="020B0604020202020204" pitchFamily="34" charset="0"/>
              </a:rPr>
              <a:t>(3) Vehicle has longer life span than that of battery. </a:t>
            </a:r>
            <a:r>
              <a:rPr kumimoji="1" lang="en-US" altLang="ja-JP" sz="18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Service exchange of battery is therefore expected within the middle of vehicle life</a:t>
            </a:r>
            <a:r>
              <a:rPr kumimoji="1" lang="en-US" altLang="ja-JP" sz="1800" dirty="0">
                <a:latin typeface="Arial" panose="020B0604020202020204" pitchFamily="34" charset="0"/>
                <a:cs typeface="Arial" panose="020B0604020202020204" pitchFamily="34" charset="0"/>
              </a:rPr>
              <a:t>, especially for commercial vehicles.</a:t>
            </a:r>
          </a:p>
          <a:p>
            <a:pPr marL="1616075" indent="-363538">
              <a:buNone/>
            </a:pPr>
            <a:r>
              <a:rPr kumimoji="1" lang="en-US" altLang="ja-JP" sz="1800" dirty="0">
                <a:latin typeface="Arial" panose="020B0604020202020204" pitchFamily="34" charset="0"/>
                <a:cs typeface="Arial" panose="020B0604020202020204" pitchFamily="34" charset="0"/>
              </a:rPr>
              <a:t>(4) </a:t>
            </a:r>
            <a:r>
              <a:rPr kumimoji="1" lang="en-US" altLang="ja-JP" sz="18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Battery would be swapped with next generation one</a:t>
            </a:r>
            <a:r>
              <a:rPr kumimoji="1" lang="en-US" altLang="ja-JP" sz="1800" dirty="0">
                <a:latin typeface="Arial" panose="020B0604020202020204" pitchFamily="34" charset="0"/>
                <a:cs typeface="Arial" panose="020B0604020202020204" pitchFamily="34" charset="0"/>
              </a:rPr>
              <a:t>, due to the rapid evolution of battery technology.</a:t>
            </a:r>
          </a:p>
          <a:p>
            <a:pPr marL="1252538" indent="-538163">
              <a:buFont typeface="Wingdings" panose="05000000000000000000" pitchFamily="2" charset="2"/>
              <a:buChar char="Ø"/>
            </a:pPr>
            <a:r>
              <a:rPr kumimoji="1" lang="en-US" altLang="ja-JP" sz="1800" dirty="0">
                <a:latin typeface="Arial" panose="020B0604020202020204" pitchFamily="34" charset="0"/>
                <a:cs typeface="Arial" panose="020B0604020202020204" pitchFamily="34" charset="0"/>
              </a:rPr>
              <a:t>Next Steps</a:t>
            </a:r>
          </a:p>
          <a:p>
            <a:pPr marL="1252538" indent="0">
              <a:buNone/>
            </a:pPr>
            <a:r>
              <a:rPr kumimoji="1" lang="en-US" altLang="ja-JP" sz="1800" b="1" dirty="0">
                <a:latin typeface="Arial" panose="020B0604020202020204" pitchFamily="34" charset="0"/>
                <a:cs typeface="Arial" panose="020B0604020202020204" pitchFamily="34" charset="0"/>
              </a:rPr>
              <a:t>To discuss how we can layout "sustainable" battery under the framework of WP.29, respecting environment protection and safety.</a:t>
            </a:r>
            <a:endParaRPr kumimoji="1" lang="ja-JP" alt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D8BDF42-6803-E3CF-4025-37FBE6742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98AC4-1CE4-4163-840D-FC2918ACB3AA}" type="slidenum">
              <a:rPr kumimoji="1" lang="ja-JP" altLang="en-US" smtClean="0"/>
              <a:t>2</a:t>
            </a:fld>
            <a:r>
              <a:rPr kumimoji="1" lang="en-US" altLang="ja-JP" dirty="0"/>
              <a:t>/9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26329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BA59AB04-4521-D8DC-386E-FF67ED8DF1A8}"/>
              </a:ext>
            </a:extLst>
          </p:cNvPr>
          <p:cNvSpPr txBox="1"/>
          <p:nvPr/>
        </p:nvSpPr>
        <p:spPr>
          <a:xfrm>
            <a:off x="6354434" y="1415830"/>
            <a:ext cx="5400000" cy="2462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altLang="ja-JP" sz="1400" b="1" dirty="0"/>
              <a:t>It is possible to </a:t>
            </a:r>
            <a:r>
              <a:rPr lang="en-US" altLang="ja-JP" sz="1400" b="1" dirty="0">
                <a:solidFill>
                  <a:srgbClr val="FF0000"/>
                </a:solidFill>
              </a:rPr>
              <a:t>replace the full-charge battery at any time in short time</a:t>
            </a:r>
            <a:r>
              <a:rPr lang="en-US" altLang="ja-JP" sz="1400" b="1" dirty="0"/>
              <a:t>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altLang="ja-JP" sz="1400" b="1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altLang="ja-JP" sz="1400" b="1" dirty="0"/>
              <a:t>By separating car body and battery, the delivery company can </a:t>
            </a:r>
            <a:r>
              <a:rPr lang="en-US" altLang="ja-JP" sz="1400" b="1" dirty="0">
                <a:solidFill>
                  <a:srgbClr val="FF0000"/>
                </a:solidFill>
              </a:rPr>
              <a:t>purchase only the car body</a:t>
            </a:r>
            <a:r>
              <a:rPr lang="en-US" altLang="ja-JP" sz="1400" b="1" dirty="0"/>
              <a:t>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altLang="ja-JP" sz="1400" b="1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altLang="ja-JP" sz="1400" dirty="0"/>
              <a:t>Users can charge swappable batteries when power demand is low.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ja-JP" altLang="en-US" sz="1400" b="1" dirty="0">
              <a:solidFill>
                <a:srgbClr val="FF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altLang="ja-JP" sz="1400" dirty="0">
                <a:solidFill>
                  <a:prstClr val="black"/>
                </a:solidFill>
              </a:rPr>
              <a:t>Battery station can be used as an emergency power in the event of a disaster. </a:t>
            </a:r>
            <a:endParaRPr lang="ja-JP" altLang="en-US" sz="1200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41714594-2BA7-B3A5-B61C-F9AE5220998C}"/>
              </a:ext>
            </a:extLst>
          </p:cNvPr>
          <p:cNvSpPr txBox="1"/>
          <p:nvPr/>
        </p:nvSpPr>
        <p:spPr>
          <a:xfrm>
            <a:off x="2363208" y="4885791"/>
            <a:ext cx="7465584" cy="1817154"/>
          </a:xfrm>
          <a:prstGeom prst="rect">
            <a:avLst/>
          </a:prstGeom>
          <a:solidFill>
            <a:srgbClr val="009C89"/>
          </a:solidFill>
          <a:ln>
            <a:solidFill>
              <a:schemeClr val="accent6"/>
            </a:solidFill>
          </a:ln>
        </p:spPr>
        <p:txBody>
          <a:bodyPr wrap="none" rtlCol="0">
            <a:noAutofit/>
          </a:bodyPr>
          <a:lstStyle/>
          <a:p>
            <a:pPr algn="ctr"/>
            <a:r>
              <a:rPr lang="en-US" altLang="ja-JP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Manufactures have started to </a:t>
            </a:r>
            <a:r>
              <a:rPr kumimoji="1" lang="en-US" altLang="ja-JP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demonstrate Swappable Battery EVs. 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26A02FC5-4C4A-78EB-AE64-0DB925591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One Option:</a:t>
            </a:r>
            <a:r>
              <a:rPr lang="ja-JP" alt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Swappable Battery</a:t>
            </a:r>
            <a:endParaRPr kumimoji="1" lang="ja-JP" altLang="en-US" dirty="0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87C91734-42A4-95B1-6E5C-16459214C09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130" y="5217879"/>
            <a:ext cx="2158922" cy="14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9524C06E-CCF9-E902-6F48-892658A4010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498"/>
          <a:stretch/>
        </p:blipFill>
        <p:spPr bwMode="auto">
          <a:xfrm>
            <a:off x="6499974" y="5215725"/>
            <a:ext cx="2215053" cy="14400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3" name="二等辺三角形 12">
            <a:extLst>
              <a:ext uri="{FF2B5EF4-FFF2-40B4-BE49-F238E27FC236}">
                <a16:creationId xmlns:a16="http://schemas.microsoft.com/office/drawing/2014/main" id="{617B673B-1CE0-4FE7-64DB-A7F78D53BABA}"/>
              </a:ext>
            </a:extLst>
          </p:cNvPr>
          <p:cNvSpPr/>
          <p:nvPr/>
        </p:nvSpPr>
        <p:spPr>
          <a:xfrm rot="10800000">
            <a:off x="5524500" y="4621956"/>
            <a:ext cx="1143000" cy="210681"/>
          </a:xfrm>
          <a:prstGeom prst="triangle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1FDE27F0-BAB4-9857-B69A-7B1212F8A024}"/>
              </a:ext>
            </a:extLst>
          </p:cNvPr>
          <p:cNvSpPr/>
          <p:nvPr/>
        </p:nvSpPr>
        <p:spPr>
          <a:xfrm>
            <a:off x="340659" y="899720"/>
            <a:ext cx="11537576" cy="3672000"/>
          </a:xfrm>
          <a:prstGeom prst="rect">
            <a:avLst/>
          </a:prstGeom>
          <a:noFill/>
          <a:ln>
            <a:solidFill>
              <a:srgbClr val="009C89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二等辺三角形 14">
            <a:extLst>
              <a:ext uri="{FF2B5EF4-FFF2-40B4-BE49-F238E27FC236}">
                <a16:creationId xmlns:a16="http://schemas.microsoft.com/office/drawing/2014/main" id="{382B3767-EABC-A405-F675-BB3B4FA6BCF1}"/>
              </a:ext>
            </a:extLst>
          </p:cNvPr>
          <p:cNvSpPr/>
          <p:nvPr/>
        </p:nvSpPr>
        <p:spPr>
          <a:xfrm rot="5400000">
            <a:off x="5513362" y="2613835"/>
            <a:ext cx="1143000" cy="228370"/>
          </a:xfrm>
          <a:prstGeom prst="triangle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43AB8DF7-4D93-D485-2614-F029836B924E}"/>
              </a:ext>
            </a:extLst>
          </p:cNvPr>
          <p:cNvSpPr txBox="1"/>
          <p:nvPr/>
        </p:nvSpPr>
        <p:spPr>
          <a:xfrm>
            <a:off x="8960299" y="6493546"/>
            <a:ext cx="85852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altLang="ja-JP" sz="80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Source: JAMA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B2CF598-3544-6687-5CC5-FBFC9559B51F}"/>
              </a:ext>
            </a:extLst>
          </p:cNvPr>
          <p:cNvSpPr/>
          <p:nvPr/>
        </p:nvSpPr>
        <p:spPr>
          <a:xfrm>
            <a:off x="1093761" y="1003981"/>
            <a:ext cx="4536000" cy="365501"/>
          </a:xfrm>
          <a:prstGeom prst="rect">
            <a:avLst/>
          </a:prstGeom>
          <a:solidFill>
            <a:srgbClr val="0070C0"/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ja-JP" sz="1500" b="1" dirty="0">
                <a:solidFill>
                  <a:schemeClr val="bg1"/>
                </a:solidFill>
                <a:ea typeface="Meiryo UI" panose="020B0604030504040204" pitchFamily="50" charset="-128"/>
              </a:rPr>
              <a:t>Challenges of adopting in-vehicle battery EV</a:t>
            </a:r>
            <a:endParaRPr lang="ja-JP" altLang="en-US" sz="1500" b="1" dirty="0">
              <a:solidFill>
                <a:schemeClr val="bg1"/>
              </a:solidFill>
              <a:ea typeface="Meiryo UI" panose="020B0604030504040204" pitchFamily="50" charset="-128"/>
            </a:endParaRPr>
          </a:p>
        </p:txBody>
      </p:sp>
      <p:pic>
        <p:nvPicPr>
          <p:cNvPr id="10" name="グラフィックス 9" descr="ユーザー 単色塗りつぶし">
            <a:extLst>
              <a:ext uri="{FF2B5EF4-FFF2-40B4-BE49-F238E27FC236}">
                <a16:creationId xmlns:a16="http://schemas.microsoft.com/office/drawing/2014/main" id="{3E1FD11A-6B26-E06E-4563-CD989A7F1D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09701" y="1503004"/>
            <a:ext cx="720000" cy="720000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01609B24-A5E8-E0AB-FDE8-FFA56F3527DF}"/>
              </a:ext>
            </a:extLst>
          </p:cNvPr>
          <p:cNvSpPr txBox="1"/>
          <p:nvPr/>
        </p:nvSpPr>
        <p:spPr>
          <a:xfrm>
            <a:off x="1100595" y="4316196"/>
            <a:ext cx="39861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81723">
              <a:defRPr/>
            </a:pPr>
            <a:r>
              <a:rPr lang="en-US" altLang="ja-JP" sz="1200" dirty="0">
                <a:solidFill>
                  <a:prstClr val="black"/>
                </a:solidFill>
              </a:rPr>
              <a:t>*From interviews with delivery companies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pic>
        <p:nvPicPr>
          <p:cNvPr id="16" name="グラフィックス 15" descr="ユーザー 単色塗りつぶし">
            <a:extLst>
              <a:ext uri="{FF2B5EF4-FFF2-40B4-BE49-F238E27FC236}">
                <a16:creationId xmlns:a16="http://schemas.microsoft.com/office/drawing/2014/main" id="{2C6E7F25-CDC0-66FA-ED87-C8CFF873C4A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13691" y="3603505"/>
            <a:ext cx="720000" cy="720000"/>
          </a:xfrm>
          <a:prstGeom prst="rect">
            <a:avLst/>
          </a:prstGeom>
        </p:spPr>
      </p:pic>
      <p:sp>
        <p:nvSpPr>
          <p:cNvPr id="18" name="吹き出し: 四角形 17">
            <a:extLst>
              <a:ext uri="{FF2B5EF4-FFF2-40B4-BE49-F238E27FC236}">
                <a16:creationId xmlns:a16="http://schemas.microsoft.com/office/drawing/2014/main" id="{51F6C9A4-34F2-8857-27F0-3DB3857C95AD}"/>
              </a:ext>
            </a:extLst>
          </p:cNvPr>
          <p:cNvSpPr/>
          <p:nvPr/>
        </p:nvSpPr>
        <p:spPr>
          <a:xfrm>
            <a:off x="1095079" y="1407698"/>
            <a:ext cx="4527703" cy="2328827"/>
          </a:xfrm>
          <a:prstGeom prst="wedgeRectCallout">
            <a:avLst>
              <a:gd name="adj1" fmla="val -53320"/>
              <a:gd name="adj2" fmla="val -33138"/>
            </a:avLst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600" dirty="0">
              <a:solidFill>
                <a:schemeClr val="tx1"/>
              </a:solidFill>
              <a:ea typeface="Meiryo UI" panose="020B060403050404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4B153551-7B3E-C535-7A90-F5B334BC534F}"/>
              </a:ext>
            </a:extLst>
          </p:cNvPr>
          <p:cNvSpPr txBox="1"/>
          <p:nvPr/>
        </p:nvSpPr>
        <p:spPr>
          <a:xfrm>
            <a:off x="1100595" y="1448726"/>
            <a:ext cx="4445032" cy="20928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6" indent="-285756"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en-US" altLang="ja-JP" sz="1300" dirty="0"/>
              <a:t>O</a:t>
            </a:r>
            <a:r>
              <a:rPr lang="en-US" altLang="ja-JP" sz="1300" dirty="0">
                <a:solidFill>
                  <a:schemeClr val="tx1"/>
                </a:solidFill>
              </a:rPr>
              <a:t>perating rate deteriorates because of </a:t>
            </a:r>
            <a:r>
              <a:rPr lang="en-US" altLang="ja-JP" sz="1300" b="1" dirty="0">
                <a:solidFill>
                  <a:srgbClr val="0070C0"/>
                </a:solidFill>
              </a:rPr>
              <a:t>long charging time</a:t>
            </a:r>
            <a:r>
              <a:rPr lang="en-US" altLang="ja-JP" sz="1300" dirty="0">
                <a:solidFill>
                  <a:schemeClr val="tx1"/>
                </a:solidFill>
              </a:rPr>
              <a:t>. </a:t>
            </a:r>
          </a:p>
          <a:p>
            <a:pPr marL="285756" indent="-285756">
              <a:buClr>
                <a:srgbClr val="0070C0"/>
              </a:buClr>
              <a:buFont typeface="Wingdings" panose="05000000000000000000" pitchFamily="2" charset="2"/>
              <a:buChar char="Ø"/>
            </a:pPr>
            <a:endParaRPr lang="en-US" altLang="ja-JP" sz="1300" dirty="0">
              <a:solidFill>
                <a:schemeClr val="tx1"/>
              </a:solidFill>
            </a:endParaRPr>
          </a:p>
          <a:p>
            <a:pPr marL="285756" indent="-285756"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en-US" altLang="ja-JP" sz="1300" dirty="0">
                <a:solidFill>
                  <a:schemeClr val="tx1"/>
                </a:solidFill>
              </a:rPr>
              <a:t>In “last one-mile delivery”, carriers often leave and return all at once. </a:t>
            </a:r>
            <a:r>
              <a:rPr lang="en-US" altLang="ja-JP" sz="1300" b="1" dirty="0">
                <a:solidFill>
                  <a:srgbClr val="0070C0"/>
                </a:solidFill>
              </a:rPr>
              <a:t>Power peak and electricity cost will rise significantly</a:t>
            </a:r>
            <a:r>
              <a:rPr lang="en-US" altLang="ja-JP" sz="1300" b="1" dirty="0">
                <a:solidFill>
                  <a:schemeClr val="tx1"/>
                </a:solidFill>
              </a:rPr>
              <a:t> </a:t>
            </a:r>
            <a:r>
              <a:rPr lang="en-US" altLang="ja-JP" sz="1300" dirty="0">
                <a:solidFill>
                  <a:schemeClr val="tx1"/>
                </a:solidFill>
              </a:rPr>
              <a:t>due to fast charging </a:t>
            </a:r>
            <a:r>
              <a:rPr lang="en-US" altLang="ja-JP" sz="1300" dirty="0"/>
              <a:t>at the </a:t>
            </a:r>
            <a:r>
              <a:rPr lang="en-US" altLang="ja-JP" sz="1300" dirty="0">
                <a:solidFill>
                  <a:schemeClr val="tx1"/>
                </a:solidFill>
              </a:rPr>
              <a:t>same time.</a:t>
            </a:r>
          </a:p>
          <a:p>
            <a:pPr marL="285756" indent="-285756">
              <a:buClr>
                <a:srgbClr val="0070C0"/>
              </a:buClr>
              <a:buFont typeface="Wingdings" panose="05000000000000000000" pitchFamily="2" charset="2"/>
              <a:buChar char="Ø"/>
            </a:pPr>
            <a:endParaRPr lang="en-US" altLang="ja-JP" sz="1300" dirty="0">
              <a:solidFill>
                <a:schemeClr val="tx1"/>
              </a:solidFill>
            </a:endParaRPr>
          </a:p>
          <a:p>
            <a:pPr marL="285756" indent="-285756"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en-US" altLang="ja-JP" sz="1300" b="1" dirty="0">
                <a:solidFill>
                  <a:srgbClr val="0070C0"/>
                </a:solidFill>
              </a:rPr>
              <a:t>High installation and construction costs </a:t>
            </a:r>
            <a:br>
              <a:rPr lang="en-US" altLang="ja-JP" sz="1300" dirty="0">
                <a:solidFill>
                  <a:schemeClr val="tx1"/>
                </a:solidFill>
              </a:rPr>
            </a:br>
            <a:r>
              <a:rPr lang="en-US" altLang="ja-JP" sz="1300" dirty="0"/>
              <a:t>e</a:t>
            </a:r>
            <a:r>
              <a:rPr lang="en-US" altLang="ja-JP" sz="1300" dirty="0">
                <a:solidFill>
                  <a:schemeClr val="tx1"/>
                </a:solidFill>
              </a:rPr>
              <a:t>x.) Quick charger is required for each vehicle.</a:t>
            </a:r>
            <a:endParaRPr lang="ja-JP" altLang="en-US" sz="1300" dirty="0">
              <a:solidFill>
                <a:schemeClr val="tx1"/>
              </a:solidFill>
            </a:endParaRPr>
          </a:p>
        </p:txBody>
      </p:sp>
      <p:sp>
        <p:nvSpPr>
          <p:cNvPr id="20" name="吹き出し: 四角形 19">
            <a:extLst>
              <a:ext uri="{FF2B5EF4-FFF2-40B4-BE49-F238E27FC236}">
                <a16:creationId xmlns:a16="http://schemas.microsoft.com/office/drawing/2014/main" id="{89FB2F8C-5320-D25F-176F-74658BEF561E}"/>
              </a:ext>
            </a:extLst>
          </p:cNvPr>
          <p:cNvSpPr/>
          <p:nvPr/>
        </p:nvSpPr>
        <p:spPr>
          <a:xfrm>
            <a:off x="1100595" y="3800285"/>
            <a:ext cx="4520869" cy="523220"/>
          </a:xfrm>
          <a:prstGeom prst="wedgeRectCallout">
            <a:avLst>
              <a:gd name="adj1" fmla="val -53515"/>
              <a:gd name="adj2" fmla="val -36819"/>
            </a:avLst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600" dirty="0">
              <a:solidFill>
                <a:schemeClr val="tx1"/>
              </a:solidFill>
              <a:ea typeface="Meiryo UI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FCFC019B-5EEE-0BB8-CD52-6E447E3345CD}"/>
              </a:ext>
            </a:extLst>
          </p:cNvPr>
          <p:cNvSpPr txBox="1"/>
          <p:nvPr/>
        </p:nvSpPr>
        <p:spPr>
          <a:xfrm>
            <a:off x="1093761" y="3800285"/>
            <a:ext cx="4527703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en-US" altLang="ja-JP" sz="1300" b="1" dirty="0">
                <a:solidFill>
                  <a:srgbClr val="0070C0"/>
                </a:solidFill>
              </a:rPr>
              <a:t>High introduction costs (vehicle price) making it difficult to recover the investment.</a:t>
            </a:r>
            <a:endParaRPr lang="ja-JP" altLang="en-US" sz="1300" b="1" dirty="0">
              <a:solidFill>
                <a:srgbClr val="0070C0"/>
              </a:solidFill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44B8FB0B-35A9-7F7B-F9BB-7038B0979F61}"/>
              </a:ext>
            </a:extLst>
          </p:cNvPr>
          <p:cNvSpPr/>
          <p:nvPr/>
        </p:nvSpPr>
        <p:spPr>
          <a:xfrm>
            <a:off x="6354434" y="1003981"/>
            <a:ext cx="5400000" cy="365501"/>
          </a:xfrm>
          <a:prstGeom prst="rect">
            <a:avLst/>
          </a:prstGeom>
          <a:solidFill>
            <a:srgbClr val="FF0000"/>
          </a:solidFill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defTabSz="981723">
              <a:defRPr/>
            </a:pPr>
            <a:r>
              <a:rPr lang="en-US" altLang="ja-JP" sz="1600" b="1" dirty="0">
                <a:solidFill>
                  <a:schemeClr val="bg1"/>
                </a:solidFill>
              </a:rPr>
              <a:t>Benefits of replacing to swappable battery EV</a:t>
            </a:r>
            <a:endParaRPr lang="ja-JP" altLang="en-US" sz="1600" b="1" dirty="0">
              <a:solidFill>
                <a:schemeClr val="bg1"/>
              </a:solidFill>
            </a:endParaRPr>
          </a:p>
        </p:txBody>
      </p:sp>
      <p:grpSp>
        <p:nvGrpSpPr>
          <p:cNvPr id="55" name="グループ化 54">
            <a:extLst>
              <a:ext uri="{FF2B5EF4-FFF2-40B4-BE49-F238E27FC236}">
                <a16:creationId xmlns:a16="http://schemas.microsoft.com/office/drawing/2014/main" id="{ABBD5211-310C-1723-AFD4-97FC0A3A7DB2}"/>
              </a:ext>
            </a:extLst>
          </p:cNvPr>
          <p:cNvGrpSpPr/>
          <p:nvPr/>
        </p:nvGrpSpPr>
        <p:grpSpPr>
          <a:xfrm>
            <a:off x="7830348" y="3863944"/>
            <a:ext cx="1070225" cy="684000"/>
            <a:chOff x="7590831" y="3786633"/>
            <a:chExt cx="1070225" cy="802080"/>
          </a:xfrm>
        </p:grpSpPr>
        <p:pic>
          <p:nvPicPr>
            <p:cNvPr id="24" name="Picture 4" descr="C:\Users\jfe104368\Desktop\無題2.png">
              <a:extLst>
                <a:ext uri="{FF2B5EF4-FFF2-40B4-BE49-F238E27FC236}">
                  <a16:creationId xmlns:a16="http://schemas.microsoft.com/office/drawing/2014/main" id="{3755A319-60F4-62A8-8CFF-12BDF2371DB2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797" t="20985" b="19511"/>
            <a:stretch/>
          </p:blipFill>
          <p:spPr bwMode="auto">
            <a:xfrm flipH="1">
              <a:off x="7590831" y="3786633"/>
              <a:ext cx="1070225" cy="802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5" name="正方形/長方形 24">
              <a:extLst>
                <a:ext uri="{FF2B5EF4-FFF2-40B4-BE49-F238E27FC236}">
                  <a16:creationId xmlns:a16="http://schemas.microsoft.com/office/drawing/2014/main" id="{E07B682B-A290-AB81-A9F6-7B84399232E9}"/>
                </a:ext>
              </a:extLst>
            </p:cNvPr>
            <p:cNvSpPr/>
            <p:nvPr/>
          </p:nvSpPr>
          <p:spPr>
            <a:xfrm>
              <a:off x="8060259" y="3893809"/>
              <a:ext cx="102760" cy="498410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rgbClr val="C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986935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0" lang="ja-JP" altLang="en-US" sz="1943" kern="0">
                <a:solidFill>
                  <a:prstClr val="white"/>
                </a:solidFill>
                <a:ea typeface="メイリオ" panose="020B0604030504040204" pitchFamily="50" charset="-128"/>
              </a:endParaRPr>
            </a:p>
          </p:txBody>
        </p:sp>
      </p:grp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B3346CBA-2AA3-66B6-AC43-9838AAC5E276}"/>
              </a:ext>
            </a:extLst>
          </p:cNvPr>
          <p:cNvSpPr txBox="1"/>
          <p:nvPr/>
        </p:nvSpPr>
        <p:spPr>
          <a:xfrm>
            <a:off x="6096000" y="4234162"/>
            <a:ext cx="1705739" cy="2666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86935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1133" b="1" dirty="0">
                <a:solidFill>
                  <a:srgbClr val="262626"/>
                </a:solidFill>
                <a:ea typeface="メイリオ" pitchFamily="50" charset="-128"/>
              </a:rPr>
              <a:t>Swappable Battery</a:t>
            </a:r>
            <a:endParaRPr lang="ja-JP" altLang="en-US" sz="1133" b="1" dirty="0">
              <a:solidFill>
                <a:srgbClr val="262626"/>
              </a:solidFill>
              <a:ea typeface="メイリオ" pitchFamily="50" charset="-128"/>
            </a:endParaRPr>
          </a:p>
        </p:txBody>
      </p: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CC67E9F7-B410-8BFA-BD42-2E7DCA72AEE1}"/>
              </a:ext>
            </a:extLst>
          </p:cNvPr>
          <p:cNvCxnSpPr>
            <a:cxnSpLocks/>
            <a:stCxn id="26" idx="3"/>
            <a:endCxn id="25" idx="1"/>
          </p:cNvCxnSpPr>
          <p:nvPr/>
        </p:nvCxnSpPr>
        <p:spPr>
          <a:xfrm flipV="1">
            <a:off x="7801739" y="4167860"/>
            <a:ext cx="498037" cy="199640"/>
          </a:xfrm>
          <a:prstGeom prst="line">
            <a:avLst/>
          </a:prstGeom>
          <a:noFill/>
          <a:ln w="28575" cap="flat" cmpd="sng" algn="ctr">
            <a:solidFill>
              <a:srgbClr val="C00000"/>
            </a:solidFill>
            <a:prstDash val="solid"/>
            <a:miter lim="800000"/>
          </a:ln>
          <a:effectLst/>
        </p:spPr>
      </p:cxn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56A883EF-3FE5-FA94-11D2-59547EECE581}"/>
              </a:ext>
            </a:extLst>
          </p:cNvPr>
          <p:cNvSpPr txBox="1"/>
          <p:nvPr/>
        </p:nvSpPr>
        <p:spPr>
          <a:xfrm>
            <a:off x="10545367" y="4234162"/>
            <a:ext cx="1274192" cy="280239"/>
          </a:xfrm>
          <a:prstGeom prst="rect">
            <a:avLst/>
          </a:prstGeom>
          <a:noFill/>
          <a:ln>
            <a:noFill/>
          </a:ln>
        </p:spPr>
        <p:txBody>
          <a:bodyPr wrap="none" lIns="38855" tIns="38855" rIns="38855" bIns="38855" rtlCol="0">
            <a:spAutoFit/>
          </a:bodyPr>
          <a:lstStyle/>
          <a:p>
            <a:pPr algn="ctr" defTabSz="986935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1133" b="1" dirty="0">
                <a:solidFill>
                  <a:srgbClr val="262626"/>
                </a:solidFill>
                <a:ea typeface="メイリオ" pitchFamily="50" charset="-128"/>
              </a:rPr>
              <a:t>Battery</a:t>
            </a:r>
            <a:r>
              <a:rPr lang="ja-JP" altLang="en-US" sz="1133" b="1" dirty="0">
                <a:solidFill>
                  <a:srgbClr val="262626"/>
                </a:solidFill>
                <a:ea typeface="メイリオ" pitchFamily="50" charset="-128"/>
              </a:rPr>
              <a:t> </a:t>
            </a:r>
            <a:r>
              <a:rPr lang="en-US" altLang="ja-JP" sz="1133" b="1" dirty="0">
                <a:solidFill>
                  <a:srgbClr val="262626"/>
                </a:solidFill>
                <a:ea typeface="メイリオ" pitchFamily="50" charset="-128"/>
              </a:rPr>
              <a:t>Station</a:t>
            </a:r>
          </a:p>
        </p:txBody>
      </p:sp>
      <p:grpSp>
        <p:nvGrpSpPr>
          <p:cNvPr id="54" name="グループ化 53">
            <a:extLst>
              <a:ext uri="{FF2B5EF4-FFF2-40B4-BE49-F238E27FC236}">
                <a16:creationId xmlns:a16="http://schemas.microsoft.com/office/drawing/2014/main" id="{C28F2AA0-00F6-E417-B084-6697B92BBDCC}"/>
              </a:ext>
            </a:extLst>
          </p:cNvPr>
          <p:cNvGrpSpPr/>
          <p:nvPr/>
        </p:nvGrpSpPr>
        <p:grpSpPr>
          <a:xfrm>
            <a:off x="9161579" y="3863943"/>
            <a:ext cx="1340030" cy="656341"/>
            <a:chOff x="9096463" y="3666017"/>
            <a:chExt cx="1340030" cy="847606"/>
          </a:xfrm>
        </p:grpSpPr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0301F7A1-3754-25B9-EA8C-56B75F40AB7F}"/>
                </a:ext>
              </a:extLst>
            </p:cNvPr>
            <p:cNvSpPr/>
            <p:nvPr/>
          </p:nvSpPr>
          <p:spPr>
            <a:xfrm>
              <a:off x="9203325" y="4248746"/>
              <a:ext cx="195072" cy="158927"/>
            </a:xfrm>
            <a:prstGeom prst="rect">
              <a:avLst/>
            </a:prstGeom>
            <a:solidFill>
              <a:srgbClr val="4F81BD"/>
            </a:solidFill>
            <a:ln w="12700" cap="flat" cmpd="sng" algn="ctr">
              <a:solidFill>
                <a:sysClr val="window" lastClr="FFFFFF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986935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0" lang="ja-JP" altLang="en-US" sz="1943" kern="0">
                <a:solidFill>
                  <a:prstClr val="white"/>
                </a:solidFill>
                <a:ea typeface="メイリオ" panose="020B0604030504040204" pitchFamily="50" charset="-128"/>
              </a:endParaRP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826075D5-E216-DD8F-0684-15F7AB8EA983}"/>
                </a:ext>
              </a:extLst>
            </p:cNvPr>
            <p:cNvSpPr/>
            <p:nvPr/>
          </p:nvSpPr>
          <p:spPr>
            <a:xfrm>
              <a:off x="9203325" y="4089821"/>
              <a:ext cx="195072" cy="158927"/>
            </a:xfrm>
            <a:prstGeom prst="rect">
              <a:avLst/>
            </a:prstGeom>
            <a:solidFill>
              <a:srgbClr val="4F81BD"/>
            </a:solidFill>
            <a:ln w="12700" cap="flat" cmpd="sng" algn="ctr">
              <a:solidFill>
                <a:sysClr val="window" lastClr="FFFFFF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986935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0" lang="ja-JP" altLang="en-US" sz="1943" kern="0">
                <a:solidFill>
                  <a:prstClr val="white"/>
                </a:solidFill>
                <a:ea typeface="メイリオ" panose="020B0604030504040204" pitchFamily="50" charset="-128"/>
              </a:endParaRPr>
            </a:p>
          </p:txBody>
        </p:sp>
        <p:sp>
          <p:nvSpPr>
            <p:cNvPr id="31" name="正方形/長方形 30">
              <a:extLst>
                <a:ext uri="{FF2B5EF4-FFF2-40B4-BE49-F238E27FC236}">
                  <a16:creationId xmlns:a16="http://schemas.microsoft.com/office/drawing/2014/main" id="{B2E53413-F4F3-7DB8-A2E9-BA6B8F6DBFB6}"/>
                </a:ext>
              </a:extLst>
            </p:cNvPr>
            <p:cNvSpPr/>
            <p:nvPr/>
          </p:nvSpPr>
          <p:spPr>
            <a:xfrm>
              <a:off x="9203325" y="3930895"/>
              <a:ext cx="195072" cy="158927"/>
            </a:xfrm>
            <a:prstGeom prst="rect">
              <a:avLst/>
            </a:prstGeom>
            <a:solidFill>
              <a:srgbClr val="4F81BD"/>
            </a:solidFill>
            <a:ln w="12700" cap="flat" cmpd="sng" algn="ctr">
              <a:solidFill>
                <a:sysClr val="window" lastClr="FFFFFF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986935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0" lang="ja-JP" altLang="en-US" sz="1943" kern="0">
                <a:solidFill>
                  <a:prstClr val="white"/>
                </a:solidFill>
                <a:ea typeface="メイリオ" panose="020B0604030504040204" pitchFamily="50" charset="-128"/>
              </a:endParaRPr>
            </a:p>
          </p:txBody>
        </p:sp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935E268F-44CF-47DF-AACA-DAEAFCCF7180}"/>
                </a:ext>
              </a:extLst>
            </p:cNvPr>
            <p:cNvSpPr/>
            <p:nvPr/>
          </p:nvSpPr>
          <p:spPr>
            <a:xfrm>
              <a:off x="9188355" y="3930898"/>
              <a:ext cx="227781" cy="491785"/>
            </a:xfrm>
            <a:prstGeom prst="rect">
              <a:avLst/>
            </a:prstGeom>
            <a:noFill/>
            <a:ln w="12700" cap="flat" cmpd="sng" algn="ctr">
              <a:solidFill>
                <a:srgbClr val="385D8A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986935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0" lang="ja-JP" altLang="en-US" sz="1943" kern="0">
                <a:solidFill>
                  <a:prstClr val="white"/>
                </a:solidFill>
                <a:ea typeface="メイリオ" panose="020B0604030504040204" pitchFamily="50" charset="-128"/>
              </a:endParaRPr>
            </a:p>
          </p:txBody>
        </p:sp>
        <p:sp>
          <p:nvSpPr>
            <p:cNvPr id="33" name="正方形/長方形 32">
              <a:extLst>
                <a:ext uri="{FF2B5EF4-FFF2-40B4-BE49-F238E27FC236}">
                  <a16:creationId xmlns:a16="http://schemas.microsoft.com/office/drawing/2014/main" id="{1509996E-8F9A-1D65-D3E3-EE6767F1389A}"/>
                </a:ext>
              </a:extLst>
            </p:cNvPr>
            <p:cNvSpPr/>
            <p:nvPr/>
          </p:nvSpPr>
          <p:spPr>
            <a:xfrm>
              <a:off x="9236518" y="3824943"/>
              <a:ext cx="125662" cy="105951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rgbClr val="385D8A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986935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0" lang="ja-JP" altLang="en-US" sz="1943" kern="0">
                <a:solidFill>
                  <a:prstClr val="white"/>
                </a:solidFill>
                <a:ea typeface="メイリオ" panose="020B0604030504040204" pitchFamily="50" charset="-128"/>
              </a:endParaRPr>
            </a:p>
          </p:txBody>
        </p:sp>
        <p:sp>
          <p:nvSpPr>
            <p:cNvPr id="34" name="正方形/長方形 33">
              <a:extLst>
                <a:ext uri="{FF2B5EF4-FFF2-40B4-BE49-F238E27FC236}">
                  <a16:creationId xmlns:a16="http://schemas.microsoft.com/office/drawing/2014/main" id="{37BBB56B-EF8A-F4FE-E133-CA139BA9A795}"/>
                </a:ext>
              </a:extLst>
            </p:cNvPr>
            <p:cNvSpPr/>
            <p:nvPr/>
          </p:nvSpPr>
          <p:spPr>
            <a:xfrm>
              <a:off x="9479270" y="4248746"/>
              <a:ext cx="195072" cy="158927"/>
            </a:xfrm>
            <a:prstGeom prst="rect">
              <a:avLst/>
            </a:prstGeom>
            <a:solidFill>
              <a:srgbClr val="4F81BD"/>
            </a:solidFill>
            <a:ln w="12700" cap="flat" cmpd="sng" algn="ctr">
              <a:solidFill>
                <a:sysClr val="window" lastClr="FFFFFF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986935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0" lang="ja-JP" altLang="en-US" sz="1943" kern="0">
                <a:solidFill>
                  <a:prstClr val="white"/>
                </a:solidFill>
                <a:ea typeface="メイリオ" panose="020B0604030504040204" pitchFamily="50" charset="-128"/>
              </a:endParaRPr>
            </a:p>
          </p:txBody>
        </p:sp>
        <p:sp>
          <p:nvSpPr>
            <p:cNvPr id="35" name="正方形/長方形 34">
              <a:extLst>
                <a:ext uri="{FF2B5EF4-FFF2-40B4-BE49-F238E27FC236}">
                  <a16:creationId xmlns:a16="http://schemas.microsoft.com/office/drawing/2014/main" id="{BCF3D99D-5D7D-0664-D9D2-70F0C739AD4C}"/>
                </a:ext>
              </a:extLst>
            </p:cNvPr>
            <p:cNvSpPr/>
            <p:nvPr/>
          </p:nvSpPr>
          <p:spPr>
            <a:xfrm>
              <a:off x="9479270" y="4089821"/>
              <a:ext cx="195072" cy="158927"/>
            </a:xfrm>
            <a:prstGeom prst="rect">
              <a:avLst/>
            </a:prstGeom>
            <a:solidFill>
              <a:srgbClr val="4F81BD"/>
            </a:solidFill>
            <a:ln w="12700" cap="flat" cmpd="sng" algn="ctr">
              <a:solidFill>
                <a:sysClr val="window" lastClr="FFFFFF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986935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0" lang="ja-JP" altLang="en-US" sz="1943" kern="0">
                <a:solidFill>
                  <a:prstClr val="white"/>
                </a:solidFill>
                <a:ea typeface="メイリオ" panose="020B0604030504040204" pitchFamily="50" charset="-128"/>
              </a:endParaRPr>
            </a:p>
          </p:txBody>
        </p:sp>
        <p:sp>
          <p:nvSpPr>
            <p:cNvPr id="36" name="正方形/長方形 35">
              <a:extLst>
                <a:ext uri="{FF2B5EF4-FFF2-40B4-BE49-F238E27FC236}">
                  <a16:creationId xmlns:a16="http://schemas.microsoft.com/office/drawing/2014/main" id="{CD56B552-AAB1-2C72-6421-7EAD59038861}"/>
                </a:ext>
              </a:extLst>
            </p:cNvPr>
            <p:cNvSpPr/>
            <p:nvPr/>
          </p:nvSpPr>
          <p:spPr>
            <a:xfrm>
              <a:off x="9479270" y="3930895"/>
              <a:ext cx="195072" cy="158927"/>
            </a:xfrm>
            <a:prstGeom prst="rect">
              <a:avLst/>
            </a:prstGeom>
            <a:solidFill>
              <a:srgbClr val="4F81BD"/>
            </a:solidFill>
            <a:ln w="12700" cap="flat" cmpd="sng" algn="ctr">
              <a:solidFill>
                <a:sysClr val="window" lastClr="FFFFFF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986935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0" lang="ja-JP" altLang="en-US" sz="1943" kern="0">
                <a:solidFill>
                  <a:prstClr val="white"/>
                </a:solidFill>
                <a:ea typeface="メイリオ" panose="020B0604030504040204" pitchFamily="50" charset="-128"/>
              </a:endParaRPr>
            </a:p>
          </p:txBody>
        </p:sp>
        <p:sp>
          <p:nvSpPr>
            <p:cNvPr id="37" name="正方形/長方形 36">
              <a:extLst>
                <a:ext uri="{FF2B5EF4-FFF2-40B4-BE49-F238E27FC236}">
                  <a16:creationId xmlns:a16="http://schemas.microsoft.com/office/drawing/2014/main" id="{F528E424-4F52-0D58-05DC-BAF89DF0377A}"/>
                </a:ext>
              </a:extLst>
            </p:cNvPr>
            <p:cNvSpPr/>
            <p:nvPr/>
          </p:nvSpPr>
          <p:spPr>
            <a:xfrm>
              <a:off x="9464298" y="3930898"/>
              <a:ext cx="227781" cy="491785"/>
            </a:xfrm>
            <a:prstGeom prst="rect">
              <a:avLst/>
            </a:prstGeom>
            <a:noFill/>
            <a:ln w="12700" cap="flat" cmpd="sng" algn="ctr">
              <a:solidFill>
                <a:srgbClr val="385D8A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986935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0" lang="ja-JP" altLang="en-US" sz="1943" kern="0">
                <a:solidFill>
                  <a:prstClr val="white"/>
                </a:solidFill>
                <a:ea typeface="メイリオ" panose="020B0604030504040204" pitchFamily="50" charset="-128"/>
              </a:endParaRPr>
            </a:p>
          </p:txBody>
        </p: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08E19E3A-DD7F-208C-94AD-F28B201B05F0}"/>
                </a:ext>
              </a:extLst>
            </p:cNvPr>
            <p:cNvSpPr/>
            <p:nvPr/>
          </p:nvSpPr>
          <p:spPr>
            <a:xfrm>
              <a:off x="9512463" y="3824943"/>
              <a:ext cx="125662" cy="105951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rgbClr val="385D8A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986935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0" lang="ja-JP" altLang="en-US" sz="1943" kern="0">
                <a:solidFill>
                  <a:prstClr val="white"/>
                </a:solidFill>
                <a:ea typeface="メイリオ" panose="020B0604030504040204" pitchFamily="50" charset="-128"/>
              </a:endParaRPr>
            </a:p>
          </p:txBody>
        </p:sp>
        <p:sp>
          <p:nvSpPr>
            <p:cNvPr id="39" name="正方形/長方形 38">
              <a:extLst>
                <a:ext uri="{FF2B5EF4-FFF2-40B4-BE49-F238E27FC236}">
                  <a16:creationId xmlns:a16="http://schemas.microsoft.com/office/drawing/2014/main" id="{1CFD01B2-A8EB-3D1E-A64F-429620CA01DA}"/>
                </a:ext>
              </a:extLst>
            </p:cNvPr>
            <p:cNvSpPr/>
            <p:nvPr/>
          </p:nvSpPr>
          <p:spPr>
            <a:xfrm>
              <a:off x="9749745" y="4248746"/>
              <a:ext cx="195072" cy="158927"/>
            </a:xfrm>
            <a:prstGeom prst="rect">
              <a:avLst/>
            </a:prstGeom>
            <a:solidFill>
              <a:srgbClr val="4F81BD"/>
            </a:solidFill>
            <a:ln w="12700" cap="flat" cmpd="sng" algn="ctr">
              <a:solidFill>
                <a:sysClr val="window" lastClr="FFFFFF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986935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0" lang="ja-JP" altLang="en-US" sz="1943" kern="0">
                <a:solidFill>
                  <a:prstClr val="white"/>
                </a:solidFill>
                <a:ea typeface="メイリオ" panose="020B0604030504040204" pitchFamily="50" charset="-128"/>
              </a:endParaRPr>
            </a:p>
          </p:txBody>
        </p:sp>
        <p:sp>
          <p:nvSpPr>
            <p:cNvPr id="40" name="正方形/長方形 39">
              <a:extLst>
                <a:ext uri="{FF2B5EF4-FFF2-40B4-BE49-F238E27FC236}">
                  <a16:creationId xmlns:a16="http://schemas.microsoft.com/office/drawing/2014/main" id="{10DBFA3B-01D8-DE51-59C8-EAC5E1AFDE2B}"/>
                </a:ext>
              </a:extLst>
            </p:cNvPr>
            <p:cNvSpPr/>
            <p:nvPr/>
          </p:nvSpPr>
          <p:spPr>
            <a:xfrm>
              <a:off x="9749745" y="4089821"/>
              <a:ext cx="195072" cy="158927"/>
            </a:xfrm>
            <a:prstGeom prst="rect">
              <a:avLst/>
            </a:prstGeom>
            <a:solidFill>
              <a:srgbClr val="4F81BD"/>
            </a:solidFill>
            <a:ln w="12700" cap="flat" cmpd="sng" algn="ctr">
              <a:solidFill>
                <a:sysClr val="window" lastClr="FFFFFF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986935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0" lang="ja-JP" altLang="en-US" sz="1943" kern="0">
                <a:solidFill>
                  <a:prstClr val="white"/>
                </a:solidFill>
                <a:ea typeface="メイリオ" panose="020B0604030504040204" pitchFamily="50" charset="-128"/>
              </a:endParaRPr>
            </a:p>
          </p:txBody>
        </p:sp>
        <p:sp>
          <p:nvSpPr>
            <p:cNvPr id="41" name="正方形/長方形 40">
              <a:extLst>
                <a:ext uri="{FF2B5EF4-FFF2-40B4-BE49-F238E27FC236}">
                  <a16:creationId xmlns:a16="http://schemas.microsoft.com/office/drawing/2014/main" id="{99128909-EDB1-DCB9-6150-CC4181ED7298}"/>
                </a:ext>
              </a:extLst>
            </p:cNvPr>
            <p:cNvSpPr/>
            <p:nvPr/>
          </p:nvSpPr>
          <p:spPr>
            <a:xfrm>
              <a:off x="9749745" y="3930895"/>
              <a:ext cx="195072" cy="158927"/>
            </a:xfrm>
            <a:prstGeom prst="rect">
              <a:avLst/>
            </a:prstGeom>
            <a:solidFill>
              <a:srgbClr val="4F81BD"/>
            </a:solidFill>
            <a:ln w="12700" cap="flat" cmpd="sng" algn="ctr">
              <a:solidFill>
                <a:sysClr val="window" lastClr="FFFFFF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986935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0" lang="ja-JP" altLang="en-US" sz="1943" kern="0">
                <a:solidFill>
                  <a:prstClr val="white"/>
                </a:solidFill>
                <a:ea typeface="メイリオ" panose="020B0604030504040204" pitchFamily="50" charset="-128"/>
              </a:endParaRPr>
            </a:p>
          </p:txBody>
        </p:sp>
        <p:sp>
          <p:nvSpPr>
            <p:cNvPr id="42" name="正方形/長方形 41">
              <a:extLst>
                <a:ext uri="{FF2B5EF4-FFF2-40B4-BE49-F238E27FC236}">
                  <a16:creationId xmlns:a16="http://schemas.microsoft.com/office/drawing/2014/main" id="{FDFE01DF-2D93-1612-4EA6-92DD1D72324C}"/>
                </a:ext>
              </a:extLst>
            </p:cNvPr>
            <p:cNvSpPr/>
            <p:nvPr/>
          </p:nvSpPr>
          <p:spPr>
            <a:xfrm>
              <a:off x="9734775" y="3930898"/>
              <a:ext cx="227781" cy="491785"/>
            </a:xfrm>
            <a:prstGeom prst="rect">
              <a:avLst/>
            </a:prstGeom>
            <a:noFill/>
            <a:ln w="12700" cap="flat" cmpd="sng" algn="ctr">
              <a:solidFill>
                <a:srgbClr val="385D8A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986935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0" lang="ja-JP" altLang="en-US" sz="1943" kern="0">
                <a:solidFill>
                  <a:prstClr val="white"/>
                </a:solidFill>
                <a:ea typeface="メイリオ" panose="020B0604030504040204" pitchFamily="50" charset="-128"/>
              </a:endParaRPr>
            </a:p>
          </p:txBody>
        </p:sp>
        <p:sp>
          <p:nvSpPr>
            <p:cNvPr id="43" name="正方形/長方形 42">
              <a:extLst>
                <a:ext uri="{FF2B5EF4-FFF2-40B4-BE49-F238E27FC236}">
                  <a16:creationId xmlns:a16="http://schemas.microsoft.com/office/drawing/2014/main" id="{71F32613-7F48-3BFB-AB91-858EF56B7F73}"/>
                </a:ext>
              </a:extLst>
            </p:cNvPr>
            <p:cNvSpPr/>
            <p:nvPr/>
          </p:nvSpPr>
          <p:spPr>
            <a:xfrm>
              <a:off x="9782937" y="3824943"/>
              <a:ext cx="125662" cy="105951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rgbClr val="385D8A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986935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0" lang="ja-JP" altLang="en-US" sz="1943" kern="0">
                <a:solidFill>
                  <a:prstClr val="white"/>
                </a:solidFill>
                <a:ea typeface="メイリオ" panose="020B0604030504040204" pitchFamily="50" charset="-128"/>
              </a:endParaRPr>
            </a:p>
          </p:txBody>
        </p:sp>
        <p:sp>
          <p:nvSpPr>
            <p:cNvPr id="44" name="正方形/長方形 43">
              <a:extLst>
                <a:ext uri="{FF2B5EF4-FFF2-40B4-BE49-F238E27FC236}">
                  <a16:creationId xmlns:a16="http://schemas.microsoft.com/office/drawing/2014/main" id="{4FB84BF9-D602-E4AE-A1CF-86B065F9D478}"/>
                </a:ext>
              </a:extLst>
            </p:cNvPr>
            <p:cNvSpPr/>
            <p:nvPr/>
          </p:nvSpPr>
          <p:spPr>
            <a:xfrm>
              <a:off x="10223682" y="4250335"/>
              <a:ext cx="195072" cy="158927"/>
            </a:xfrm>
            <a:prstGeom prst="rect">
              <a:avLst/>
            </a:prstGeom>
            <a:solidFill>
              <a:srgbClr val="4F81BD"/>
            </a:solidFill>
            <a:ln w="12700" cap="flat" cmpd="sng" algn="ctr">
              <a:solidFill>
                <a:sysClr val="window" lastClr="FFFFFF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986935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0" lang="ja-JP" altLang="en-US" sz="1943" kern="0">
                <a:solidFill>
                  <a:prstClr val="white"/>
                </a:solidFill>
                <a:ea typeface="メイリオ" panose="020B0604030504040204" pitchFamily="50" charset="-128"/>
              </a:endParaRPr>
            </a:p>
          </p:txBody>
        </p:sp>
        <p:sp>
          <p:nvSpPr>
            <p:cNvPr id="45" name="正方形/長方形 44">
              <a:extLst>
                <a:ext uri="{FF2B5EF4-FFF2-40B4-BE49-F238E27FC236}">
                  <a16:creationId xmlns:a16="http://schemas.microsoft.com/office/drawing/2014/main" id="{72859FCE-EE54-C2EF-86E2-19A9E7615ED4}"/>
                </a:ext>
              </a:extLst>
            </p:cNvPr>
            <p:cNvSpPr/>
            <p:nvPr/>
          </p:nvSpPr>
          <p:spPr>
            <a:xfrm>
              <a:off x="10223682" y="4091408"/>
              <a:ext cx="195072" cy="158927"/>
            </a:xfrm>
            <a:prstGeom prst="rect">
              <a:avLst/>
            </a:prstGeom>
            <a:solidFill>
              <a:srgbClr val="4F81BD"/>
            </a:solidFill>
            <a:ln w="12700" cap="flat" cmpd="sng" algn="ctr">
              <a:solidFill>
                <a:sysClr val="window" lastClr="FFFFFF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986935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0" lang="ja-JP" altLang="en-US" sz="1943" kern="0">
                <a:solidFill>
                  <a:prstClr val="white"/>
                </a:solidFill>
                <a:ea typeface="メイリオ" panose="020B0604030504040204" pitchFamily="50" charset="-128"/>
              </a:endParaRPr>
            </a:p>
          </p:txBody>
        </p:sp>
        <p:sp>
          <p:nvSpPr>
            <p:cNvPr id="46" name="正方形/長方形 45">
              <a:extLst>
                <a:ext uri="{FF2B5EF4-FFF2-40B4-BE49-F238E27FC236}">
                  <a16:creationId xmlns:a16="http://schemas.microsoft.com/office/drawing/2014/main" id="{CF287C78-3781-23B3-0614-5DFFD0CFACF4}"/>
                </a:ext>
              </a:extLst>
            </p:cNvPr>
            <p:cNvSpPr/>
            <p:nvPr/>
          </p:nvSpPr>
          <p:spPr>
            <a:xfrm>
              <a:off x="10223682" y="3932482"/>
              <a:ext cx="195072" cy="158927"/>
            </a:xfrm>
            <a:prstGeom prst="rect">
              <a:avLst/>
            </a:prstGeom>
            <a:solidFill>
              <a:srgbClr val="4F81BD"/>
            </a:solidFill>
            <a:ln w="12700" cap="flat" cmpd="sng" algn="ctr">
              <a:solidFill>
                <a:sysClr val="window" lastClr="FFFFFF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986935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0" lang="ja-JP" altLang="en-US" sz="1943" kern="0">
                <a:solidFill>
                  <a:prstClr val="white"/>
                </a:solidFill>
                <a:ea typeface="メイリオ" panose="020B0604030504040204" pitchFamily="50" charset="-128"/>
              </a:endParaRPr>
            </a:p>
          </p:txBody>
        </p:sp>
        <p:sp>
          <p:nvSpPr>
            <p:cNvPr id="47" name="正方形/長方形 46">
              <a:extLst>
                <a:ext uri="{FF2B5EF4-FFF2-40B4-BE49-F238E27FC236}">
                  <a16:creationId xmlns:a16="http://schemas.microsoft.com/office/drawing/2014/main" id="{E2F3C26D-2F2D-C285-0FED-2F6ACAA3CF0D}"/>
                </a:ext>
              </a:extLst>
            </p:cNvPr>
            <p:cNvSpPr/>
            <p:nvPr/>
          </p:nvSpPr>
          <p:spPr>
            <a:xfrm>
              <a:off x="10208712" y="3932486"/>
              <a:ext cx="227781" cy="491785"/>
            </a:xfrm>
            <a:prstGeom prst="rect">
              <a:avLst/>
            </a:prstGeom>
            <a:noFill/>
            <a:ln w="12700" cap="flat" cmpd="sng" algn="ctr">
              <a:solidFill>
                <a:srgbClr val="385D8A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986935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0" lang="ja-JP" altLang="en-US" sz="1943" kern="0">
                <a:solidFill>
                  <a:prstClr val="white"/>
                </a:solidFill>
                <a:ea typeface="メイリオ" panose="020B0604030504040204" pitchFamily="50" charset="-128"/>
              </a:endParaRPr>
            </a:p>
          </p:txBody>
        </p:sp>
        <p:sp>
          <p:nvSpPr>
            <p:cNvPr id="48" name="正方形/長方形 47">
              <a:extLst>
                <a:ext uri="{FF2B5EF4-FFF2-40B4-BE49-F238E27FC236}">
                  <a16:creationId xmlns:a16="http://schemas.microsoft.com/office/drawing/2014/main" id="{8915B844-11B4-4785-6E0B-EBA775E07F2A}"/>
                </a:ext>
              </a:extLst>
            </p:cNvPr>
            <p:cNvSpPr/>
            <p:nvPr/>
          </p:nvSpPr>
          <p:spPr>
            <a:xfrm>
              <a:off x="10256875" y="3826530"/>
              <a:ext cx="125662" cy="105951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rgbClr val="385D8A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986935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0" lang="ja-JP" altLang="en-US" sz="1943" kern="0">
                <a:solidFill>
                  <a:prstClr val="white"/>
                </a:solidFill>
                <a:ea typeface="メイリオ" panose="020B0604030504040204" pitchFamily="50" charset="-128"/>
              </a:endParaRPr>
            </a:p>
          </p:txBody>
        </p:sp>
        <p:sp>
          <p:nvSpPr>
            <p:cNvPr id="49" name="正方形/長方形 48">
              <a:extLst>
                <a:ext uri="{FF2B5EF4-FFF2-40B4-BE49-F238E27FC236}">
                  <a16:creationId xmlns:a16="http://schemas.microsoft.com/office/drawing/2014/main" id="{C9B59E1B-1364-190D-0D5E-FAFADD7B56FD}"/>
                </a:ext>
              </a:extLst>
            </p:cNvPr>
            <p:cNvSpPr/>
            <p:nvPr/>
          </p:nvSpPr>
          <p:spPr>
            <a:xfrm>
              <a:off x="9096463" y="3666017"/>
              <a:ext cx="975358" cy="847606"/>
            </a:xfrm>
            <a:prstGeom prst="rect">
              <a:avLst/>
            </a:prstGeom>
            <a:noFill/>
            <a:ln w="28575" cap="flat" cmpd="sng" algn="ctr">
              <a:solidFill>
                <a:sysClr val="window" lastClr="FFFFFF">
                  <a:lumMod val="50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986935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0" lang="ja-JP" altLang="en-US" sz="1943" kern="0">
                <a:solidFill>
                  <a:prstClr val="white"/>
                </a:solidFill>
                <a:ea typeface="メイリオ" panose="020B0604030504040204" pitchFamily="50" charset="-128"/>
              </a:endParaRPr>
            </a:p>
          </p:txBody>
        </p:sp>
        <p:cxnSp>
          <p:nvCxnSpPr>
            <p:cNvPr id="50" name="直線コネクタ 49">
              <a:extLst>
                <a:ext uri="{FF2B5EF4-FFF2-40B4-BE49-F238E27FC236}">
                  <a16:creationId xmlns:a16="http://schemas.microsoft.com/office/drawing/2014/main" id="{CB1FD9E4-156C-99AC-F5EC-979A981DD866}"/>
                </a:ext>
              </a:extLst>
            </p:cNvPr>
            <p:cNvCxnSpPr/>
            <p:nvPr/>
          </p:nvCxnSpPr>
          <p:spPr>
            <a:xfrm>
              <a:off x="10075896" y="3776369"/>
              <a:ext cx="315838" cy="0"/>
            </a:xfrm>
            <a:prstGeom prst="line">
              <a:avLst/>
            </a:prstGeom>
            <a:noFill/>
            <a:ln w="76200" cap="flat" cmpd="sng" algn="ctr">
              <a:solidFill>
                <a:sysClr val="window" lastClr="FFFFFF">
                  <a:lumMod val="50000"/>
                </a:sysClr>
              </a:solidFill>
              <a:prstDash val="solid"/>
              <a:miter lim="800000"/>
            </a:ln>
            <a:effectLst/>
          </p:spPr>
        </p:cxnSp>
      </p:grp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D0AA709-94C2-9532-E248-DDF147E5E494}"/>
              </a:ext>
            </a:extLst>
          </p:cNvPr>
          <p:cNvSpPr txBox="1"/>
          <p:nvPr/>
        </p:nvSpPr>
        <p:spPr>
          <a:xfrm>
            <a:off x="8644631" y="103590"/>
            <a:ext cx="3480381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Reminder(Reference:GRPE-92-15-Rev.1)</a:t>
            </a:r>
            <a:endParaRPr lang="ja-JP" altLang="en-US" sz="1400" dirty="0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54298BA6-A793-6309-37ED-F4C30091D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98AC4-1CE4-4163-840D-FC2918ACB3AA}" type="slidenum">
              <a:rPr kumimoji="1" lang="ja-JP" altLang="en-US" smtClean="0"/>
              <a:t>3</a:t>
            </a:fld>
            <a:r>
              <a:rPr kumimoji="1" lang="en-US" altLang="ja-JP" dirty="0"/>
              <a:t>/9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84139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54DBF62A-29EC-4532-4115-056F5BF8740B}"/>
              </a:ext>
            </a:extLst>
          </p:cNvPr>
          <p:cNvGraphicFramePr>
            <a:graphicFrameLocks noGrp="1"/>
          </p:cNvGraphicFramePr>
          <p:nvPr/>
        </p:nvGraphicFramePr>
        <p:xfrm>
          <a:off x="66000" y="1054385"/>
          <a:ext cx="12060000" cy="5811323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2700000">
                  <a:extLst>
                    <a:ext uri="{9D8B030D-6E8A-4147-A177-3AD203B41FA5}">
                      <a16:colId xmlns:a16="http://schemas.microsoft.com/office/drawing/2014/main" val="784436787"/>
                    </a:ext>
                  </a:extLst>
                </a:gridCol>
                <a:gridCol w="4680000">
                  <a:extLst>
                    <a:ext uri="{9D8B030D-6E8A-4147-A177-3AD203B41FA5}">
                      <a16:colId xmlns:a16="http://schemas.microsoft.com/office/drawing/2014/main" val="3179776206"/>
                    </a:ext>
                  </a:extLst>
                </a:gridCol>
                <a:gridCol w="4680000">
                  <a:extLst>
                    <a:ext uri="{9D8B030D-6E8A-4147-A177-3AD203B41FA5}">
                      <a16:colId xmlns:a16="http://schemas.microsoft.com/office/drawing/2014/main" val="2011588769"/>
                    </a:ext>
                  </a:extLst>
                </a:gridCol>
              </a:tblGrid>
              <a:tr h="460064"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7729" marR="7729" marT="772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u="none" strike="noStrike" dirty="0">
                          <a:solidFill>
                            <a:schemeClr val="bg1"/>
                          </a:solidFill>
                          <a:effectLst/>
                        </a:rPr>
                        <a:t>Approval for vehicle </a:t>
                      </a:r>
                      <a:r>
                        <a:rPr lang="en-US" altLang="ja-JP" sz="1400" u="sng" strike="noStrike" dirty="0">
                          <a:solidFill>
                            <a:schemeClr val="bg1"/>
                          </a:solidFill>
                          <a:effectLst/>
                        </a:rPr>
                        <a:t>installing swappable battery</a:t>
                      </a:r>
                      <a:endParaRPr lang="ja-JP" altLang="en-US" sz="1400" b="0" i="0" u="sng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7729" marR="7729" marT="7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u="none" strike="noStrike" dirty="0">
                          <a:solidFill>
                            <a:schemeClr val="bg1"/>
                          </a:solidFill>
                          <a:effectLst/>
                        </a:rPr>
                        <a:t>Approval for vehicle and battery </a:t>
                      </a:r>
                      <a:r>
                        <a:rPr lang="en-US" altLang="ja-JP" sz="1400" b="1" u="sng" strike="noStrike" dirty="0">
                          <a:solidFill>
                            <a:schemeClr val="bg1"/>
                          </a:solidFill>
                          <a:effectLst/>
                        </a:rPr>
                        <a:t>separately</a:t>
                      </a:r>
                      <a:r>
                        <a:rPr lang="en-US" altLang="ja-JP" sz="1400" u="none" strike="noStrike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ja-JP" alt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729" marR="7729" marT="7729" marB="0" anchor="ctr"/>
                </a:tc>
                <a:extLst>
                  <a:ext uri="{0D108BD9-81ED-4DB2-BD59-A6C34878D82A}">
                    <a16:rowId xmlns:a16="http://schemas.microsoft.com/office/drawing/2014/main" val="3690368995"/>
                  </a:ext>
                </a:extLst>
              </a:tr>
              <a:tr h="48351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Approval</a:t>
                      </a:r>
                      <a:endParaRPr lang="zh-TW" alt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7729" marR="7729" marT="772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200" u="none" strike="noStrike" dirty="0">
                          <a:effectLst/>
                        </a:rPr>
                        <a:t>How to approve series</a:t>
                      </a:r>
                      <a:r>
                        <a:rPr lang="ja-JP" altLang="en-US" sz="1200" u="none" strike="noStrike" dirty="0">
                          <a:effectLst/>
                        </a:rPr>
                        <a:t> </a:t>
                      </a:r>
                      <a:r>
                        <a:rPr lang="en-US" altLang="ja-JP" sz="1200" u="none" strike="noStrike" dirty="0">
                          <a:effectLst/>
                        </a:rPr>
                        <a:t>of</a:t>
                      </a:r>
                      <a:r>
                        <a:rPr lang="ja-JP" altLang="en-US" sz="1200" u="none" strike="noStrike" dirty="0">
                          <a:effectLst/>
                        </a:rPr>
                        <a:t> </a:t>
                      </a:r>
                      <a:r>
                        <a:rPr lang="en-US" altLang="ja-JP" sz="1200" u="none" strike="noStrike" dirty="0">
                          <a:effectLst/>
                        </a:rPr>
                        <a:t>vehicles </a:t>
                      </a:r>
                      <a:r>
                        <a:rPr lang="en-US" altLang="ja-JP" sz="1200" b="0" u="none" strike="noStrike" dirty="0">
                          <a:effectLst/>
                        </a:rPr>
                        <a:t>installing </a:t>
                      </a:r>
                      <a:r>
                        <a:rPr lang="en-US" altLang="ja-JP" sz="1200" b="0" u="sng" strike="noStrike" dirty="0">
                          <a:effectLst/>
                        </a:rPr>
                        <a:t>different number of battery packs</a:t>
                      </a:r>
                      <a:r>
                        <a:rPr lang="en-US" altLang="ja-JP" sz="1200" u="none" strike="noStrike" dirty="0">
                          <a:effectLst/>
                        </a:rPr>
                        <a:t>?(As one type vs as different types?)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7729" marR="7729" marT="772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How to approval swappable battery</a:t>
                      </a:r>
                      <a:r>
                        <a:rPr lang="ja-JP" alt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altLang="ja-JP" sz="1200" u="sng" strike="noStrike" dirty="0">
                          <a:solidFill>
                            <a:schemeClr val="tx1"/>
                          </a:solidFill>
                          <a:effectLst/>
                        </a:rPr>
                        <a:t>separately</a:t>
                      </a: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? 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7729" marR="7729" marT="7729" marB="0" anchor="ctr"/>
                </a:tc>
                <a:extLst>
                  <a:ext uri="{0D108BD9-81ED-4DB2-BD59-A6C34878D82A}">
                    <a16:rowId xmlns:a16="http://schemas.microsoft.com/office/drawing/2014/main" val="248927836"/>
                  </a:ext>
                </a:extLst>
              </a:tr>
              <a:tr h="159603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Safety</a:t>
                      </a:r>
                      <a:endParaRPr lang="zh-TW" alt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7729" marR="7729" marT="7729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Needs for requirements:</a:t>
                      </a: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To deal with swapping in aspect of safety?(</a:t>
                      </a:r>
                      <a:r>
                        <a:rPr lang="en-US" altLang="ja-JP" sz="1200" u="sng" strike="noStrike" dirty="0">
                          <a:solidFill>
                            <a:schemeClr val="tx1"/>
                          </a:solidFill>
                          <a:effectLst/>
                        </a:rPr>
                        <a:t>Measures to prevent electric shock and vehicle movement during swapping etc</a:t>
                      </a: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.)</a:t>
                      </a: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To ensure </a:t>
                      </a:r>
                      <a:r>
                        <a:rPr lang="en-US" altLang="ja-JP" sz="1200" u="sng" strike="noStrike" dirty="0">
                          <a:solidFill>
                            <a:schemeClr val="tx1"/>
                          </a:solidFill>
                          <a:effectLst/>
                        </a:rPr>
                        <a:t>functionality of attachment </a:t>
                      </a: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(such as strength against mechanical shocks etc.)</a:t>
                      </a:r>
                      <a:endParaRPr lang="en-US" altLang="ja-JP" sz="120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29" marR="7729" marT="7729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Needs for requirements:</a:t>
                      </a: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To deal with swapping in aspect of safety?(</a:t>
                      </a:r>
                      <a:r>
                        <a:rPr lang="en-US" altLang="ja-JP" sz="1200" u="sng" strike="noStrike" dirty="0">
                          <a:solidFill>
                            <a:schemeClr val="tx1"/>
                          </a:solidFill>
                          <a:effectLst/>
                        </a:rPr>
                        <a:t>Measures to prevent electric shock and vehicle movement during swapping etc</a:t>
                      </a: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.)</a:t>
                      </a: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To ensure </a:t>
                      </a:r>
                      <a:r>
                        <a:rPr lang="en-US" altLang="ja-JP" sz="1200" u="sng" strike="noStrike" dirty="0">
                          <a:solidFill>
                            <a:schemeClr val="tx1"/>
                          </a:solidFill>
                          <a:effectLst/>
                        </a:rPr>
                        <a:t>functionality of attachment </a:t>
                      </a: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(such as strength against mechanical shocks etc.)</a:t>
                      </a: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altLang="ja-JP" sz="1200" u="sng" strike="noStrike" dirty="0">
                          <a:solidFill>
                            <a:schemeClr val="tx1"/>
                          </a:solidFill>
                          <a:effectLst/>
                        </a:rPr>
                        <a:t>Performance requirements against water</a:t>
                      </a:r>
                      <a:r>
                        <a:rPr lang="ja-JP" altLang="en-US" sz="1200" u="sng" strike="noStrike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altLang="ja-JP" sz="1200" u="sng" strike="noStrike" dirty="0">
                          <a:solidFill>
                            <a:schemeClr val="tx1"/>
                          </a:solidFill>
                          <a:effectLst/>
                        </a:rPr>
                        <a:t>and</a:t>
                      </a:r>
                      <a:r>
                        <a:rPr lang="ja-JP" altLang="en-US" sz="1200" u="sng" strike="noStrike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altLang="ja-JP" sz="1200" u="sng" strike="noStrike" dirty="0">
                          <a:solidFill>
                            <a:schemeClr val="tx1"/>
                          </a:solidFill>
                          <a:effectLst/>
                        </a:rPr>
                        <a:t>dusts</a:t>
                      </a:r>
                      <a:endParaRPr lang="ja-JP" altLang="en-US" sz="1200" b="0" i="0" u="sng" strike="sng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7729" marR="7729" marT="7729" marB="0" anchor="ctr"/>
                </a:tc>
                <a:extLst>
                  <a:ext uri="{0D108BD9-81ED-4DB2-BD59-A6C34878D82A}">
                    <a16:rowId xmlns:a16="http://schemas.microsoft.com/office/drawing/2014/main" val="4020050769"/>
                  </a:ext>
                </a:extLst>
              </a:tr>
              <a:tr h="72919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Durability of swappable battery</a:t>
                      </a:r>
                      <a:endParaRPr lang="ja-JP" alt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7729" marR="7729" marT="7729" marB="0" anchor="ctr"/>
                </a:tc>
                <a:tc>
                  <a:txBody>
                    <a:bodyPr/>
                    <a:lstStyle/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altLang="ja-JP" sz="1200" u="sng" strike="noStrike" dirty="0">
                          <a:solidFill>
                            <a:schemeClr val="tx1"/>
                          </a:solidFill>
                          <a:effectLst/>
                        </a:rPr>
                        <a:t>Durability requirements for individual batteries</a:t>
                      </a: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?</a:t>
                      </a: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How to trace the history of use of battery?</a:t>
                      </a:r>
                      <a:endParaRPr lang="en-US" altLang="ja-JP" sz="120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29" marR="7729" marT="7729" marB="0" anchor="ctr"/>
                </a:tc>
                <a:tc>
                  <a:txBody>
                    <a:bodyPr/>
                    <a:lstStyle/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altLang="ja-JP" sz="1200" u="sng" strike="noStrike" dirty="0">
                          <a:solidFill>
                            <a:schemeClr val="tx1"/>
                          </a:solidFill>
                          <a:effectLst/>
                        </a:rPr>
                        <a:t>Durability</a:t>
                      </a:r>
                      <a:r>
                        <a:rPr lang="ja-JP" altLang="en-US" sz="1200" u="sng" strike="noStrike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altLang="ja-JP" sz="1200" u="sng" strike="noStrike" dirty="0">
                          <a:solidFill>
                            <a:schemeClr val="tx1"/>
                          </a:solidFill>
                          <a:effectLst/>
                        </a:rPr>
                        <a:t>requirements for individual batteries</a:t>
                      </a: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?</a:t>
                      </a: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How to trace the history of use of battery?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7729" marR="7729" marT="7729" marB="0" anchor="ctr"/>
                </a:tc>
                <a:extLst>
                  <a:ext uri="{0D108BD9-81ED-4DB2-BD59-A6C34878D82A}">
                    <a16:rowId xmlns:a16="http://schemas.microsoft.com/office/drawing/2014/main" val="2153161506"/>
                  </a:ext>
                </a:extLst>
              </a:tr>
              <a:tr h="55424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Cyber security</a:t>
                      </a:r>
                      <a:endParaRPr lang="ja-JP" alt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7729" marR="7729" marT="772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u="none" strike="noStrike" dirty="0">
                          <a:effectLst/>
                        </a:rPr>
                        <a:t>　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7729" marR="7729" marT="772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200" u="sng" strike="noStrike" dirty="0">
                          <a:effectLst/>
                        </a:rPr>
                        <a:t>Protection from cyber attacks</a:t>
                      </a:r>
                      <a:endParaRPr lang="ja-JP" altLang="en-US" sz="1200" b="0" i="0" u="sng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7729" marR="7729" marT="7729" marB="0" anchor="ctr"/>
                </a:tc>
                <a:extLst>
                  <a:ext uri="{0D108BD9-81ED-4DB2-BD59-A6C34878D82A}">
                    <a16:rowId xmlns:a16="http://schemas.microsoft.com/office/drawing/2014/main" val="1901050510"/>
                  </a:ext>
                </a:extLst>
              </a:tr>
              <a:tr h="66445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Allert of battery failure</a:t>
                      </a:r>
                      <a:endParaRPr lang="ja-JP" alt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7729" marR="7729" marT="772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u="none" strike="noStrike" dirty="0">
                          <a:effectLst/>
                        </a:rPr>
                        <a:t>　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7729" marR="7729" marT="772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200" b="0" u="sng" strike="noStrike" dirty="0">
                          <a:solidFill>
                            <a:srgbClr val="000000"/>
                          </a:solidFill>
                          <a:effectLst/>
                        </a:rPr>
                        <a:t>Storing and transferring information regarding battery failed</a:t>
                      </a:r>
                      <a:endParaRPr lang="ja-JP" altLang="en-US" sz="1200" b="0" i="0" u="sng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7729" marR="7729" marT="7729" marB="0" anchor="ctr"/>
                </a:tc>
                <a:extLst>
                  <a:ext uri="{0D108BD9-81ED-4DB2-BD59-A6C34878D82A}">
                    <a16:rowId xmlns:a16="http://schemas.microsoft.com/office/drawing/2014/main" val="4041483655"/>
                  </a:ext>
                </a:extLst>
              </a:tr>
              <a:tr h="66221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Software update of battery management system</a:t>
                      </a:r>
                      <a:endParaRPr lang="ja-JP" alt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7729" marR="7729" marT="772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u="none" strike="noStrike" dirty="0">
                          <a:effectLst/>
                        </a:rPr>
                        <a:t>　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7729" marR="7729" marT="772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200" u="none" strike="noStrike" dirty="0">
                          <a:effectLst/>
                        </a:rPr>
                        <a:t>How to check compatibility between </a:t>
                      </a:r>
                      <a:r>
                        <a:rPr lang="en-US" altLang="ja-JP" sz="1200" u="sng" strike="noStrike" dirty="0">
                          <a:effectLst/>
                        </a:rPr>
                        <a:t>battery and vehicle combinations</a:t>
                      </a:r>
                      <a:endParaRPr lang="ja-JP" altLang="en-US" sz="1200" b="0" i="0" u="sng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7729" marR="7729" marT="7729" marB="0" anchor="ctr"/>
                </a:tc>
                <a:extLst>
                  <a:ext uri="{0D108BD9-81ED-4DB2-BD59-A6C34878D82A}">
                    <a16:rowId xmlns:a16="http://schemas.microsoft.com/office/drawing/2014/main" val="2092536861"/>
                  </a:ext>
                </a:extLst>
              </a:tr>
              <a:tr h="58457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Lifetime of swappable battery</a:t>
                      </a:r>
                      <a:endParaRPr lang="ja-JP" alt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7729" marR="7729" marT="772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200" u="none" strike="noStrike" dirty="0">
                          <a:effectLst/>
                        </a:rPr>
                        <a:t>Needs for specified </a:t>
                      </a:r>
                      <a:r>
                        <a:rPr lang="en-US" altLang="ja-JP" sz="1200" u="sng" strike="noStrike" dirty="0">
                          <a:effectLst/>
                        </a:rPr>
                        <a:t>definition of lifetime</a:t>
                      </a:r>
                      <a:r>
                        <a:rPr lang="en-US" altLang="ja-JP" sz="1200" u="none" strike="noStrike" dirty="0">
                          <a:effectLst/>
                        </a:rPr>
                        <a:t>, durability as vehicle including swappable battery</a:t>
                      </a:r>
                      <a:endParaRPr lang="en-US" altLang="ja-JP" sz="12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29" marR="7729" marT="7729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u="none" strike="noStrike" dirty="0">
                          <a:effectLst/>
                        </a:rPr>
                        <a:t>Needs for specified </a:t>
                      </a:r>
                      <a:r>
                        <a:rPr lang="en-US" altLang="ja-JP" sz="1200" u="sng" strike="noStrike" dirty="0">
                          <a:effectLst/>
                        </a:rPr>
                        <a:t>definition of lifetime</a:t>
                      </a:r>
                      <a:r>
                        <a:rPr lang="en-US" altLang="ja-JP" sz="1200" u="none" strike="noStrike" dirty="0">
                          <a:effectLst/>
                        </a:rPr>
                        <a:t>, durability as vehicle including swappable battery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7729" marR="7729" marT="7729" marB="0" anchor="ctr"/>
                </a:tc>
                <a:extLst>
                  <a:ext uri="{0D108BD9-81ED-4DB2-BD59-A6C34878D82A}">
                    <a16:rowId xmlns:a16="http://schemas.microsoft.com/office/drawing/2014/main" val="3778808563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DE0E67A-058B-4810-8681-1882D6E0012B}"/>
              </a:ext>
            </a:extLst>
          </p:cNvPr>
          <p:cNvSpPr txBox="1"/>
          <p:nvPr/>
        </p:nvSpPr>
        <p:spPr>
          <a:xfrm>
            <a:off x="188026" y="302417"/>
            <a:ext cx="11815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latin typeface="Arial" panose="020B0604020202020204" pitchFamily="34" charset="0"/>
                <a:cs typeface="Arial" panose="020B0604020202020204" pitchFamily="34" charset="0"/>
              </a:rPr>
              <a:t>(Tentative) Issues for “swappable battery” under the framework of WP.29</a:t>
            </a:r>
            <a:endParaRPr kumimoji="1" lang="ja-JP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636CA09-6C31-8D5D-9B86-54E4856E65A7}"/>
              </a:ext>
            </a:extLst>
          </p:cNvPr>
          <p:cNvSpPr txBox="1"/>
          <p:nvPr/>
        </p:nvSpPr>
        <p:spPr>
          <a:xfrm>
            <a:off x="461682" y="669429"/>
            <a:ext cx="85568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ja-JP" dirty="0"/>
              <a:t>Possible items to be discussed as Functionality/requirements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397164-C838-B462-2ADF-36E4A769761D}"/>
              </a:ext>
            </a:extLst>
          </p:cNvPr>
          <p:cNvSpPr txBox="1"/>
          <p:nvPr/>
        </p:nvSpPr>
        <p:spPr>
          <a:xfrm>
            <a:off x="8644631" y="76695"/>
            <a:ext cx="3480381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Reminder(Reference:GRPE-92-15-Rev.1)</a:t>
            </a:r>
            <a:endParaRPr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908492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F90104A-080C-F99B-B0FE-B68A4D0526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Suggested Work Plan(Updated)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DC5AC62-739C-DE49-6599-AE64BF454B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41796"/>
            <a:ext cx="10515600" cy="5384405"/>
          </a:xfrm>
        </p:spPr>
        <p:txBody>
          <a:bodyPr>
            <a:normAutofit fontScale="92500" lnSpcReduction="20000"/>
          </a:bodyPr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Preparation (~ Dec. 2025)</a:t>
            </a:r>
          </a:p>
          <a:p>
            <a:pPr marL="0" indent="0">
              <a:buNone/>
            </a:pP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 GRPE summarizes the following items then asks for a guidance from WP.29.</a:t>
            </a:r>
            <a:endParaRPr kumimoji="1" lang="en-US" altLang="ja-JP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77913" indent="-363538">
              <a:buFont typeface="Wingdings" panose="05000000000000000000" pitchFamily="2" charset="2"/>
              <a:buChar char="Ø"/>
            </a:pP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To identify issues</a:t>
            </a:r>
            <a:r>
              <a:rPr lang="en-US" altLang="ja-JP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ja-JP" b="0" i="0" dirty="0">
                <a:solidFill>
                  <a:srgbClr val="040C28"/>
                </a:solidFill>
                <a:effectLst/>
                <a:latin typeface="Arial" panose="020B0604020202020204" pitchFamily="34" charset="0"/>
              </a:rPr>
              <a:t>continuously)</a:t>
            </a:r>
            <a:r>
              <a:rPr lang="en-US" altLang="ja-JP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 </a:t>
            </a:r>
            <a:endParaRPr lang="en-US" altLang="ja-JP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77913" indent="-363538">
              <a:buFont typeface="Wingdings" panose="05000000000000000000" pitchFamily="2" charset="2"/>
              <a:buChar char="Ø"/>
            </a:pP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To summarize the items to be taken as “Swappable Battery” related issues based on the above identification</a:t>
            </a:r>
          </a:p>
          <a:p>
            <a:pPr marL="1077913" indent="-363538">
              <a:buFont typeface="Wingdings" panose="05000000000000000000" pitchFamily="2" charset="2"/>
              <a:buChar char="Ø"/>
            </a:pP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To assess the views of wider range of stakeholders under the WP.29 on “Swappable Battery”</a:t>
            </a:r>
          </a:p>
          <a:p>
            <a:pPr marL="1254125" indent="-539750">
              <a:buNone/>
            </a:pP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=&gt; </a:t>
            </a:r>
            <a:r>
              <a:rPr lang="en-US" altLang="ja-JP" sz="35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results were mentioned in the reported from the vice-chair.</a:t>
            </a:r>
          </a:p>
          <a:p>
            <a:pPr marL="1077913" indent="-363538">
              <a:buFont typeface="Wingdings" panose="05000000000000000000" pitchFamily="2" charset="2"/>
              <a:buChar char="Ø"/>
            </a:pPr>
            <a:endParaRPr lang="en-US" altLang="ja-JP" sz="35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kumimoji="1" lang="en-US" altLang="ja-JP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Setting a new b</a:t>
            </a:r>
            <a:r>
              <a:rPr lang="en-US" altLang="ja-JP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ody under the WP.29 framework</a:t>
            </a:r>
            <a:r>
              <a:rPr kumimoji="1" lang="en-US" altLang="ja-JP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(~March 2026)</a:t>
            </a:r>
          </a:p>
          <a:p>
            <a:pPr marL="714375" indent="0">
              <a:buFont typeface="Wingdings" panose="05000000000000000000" pitchFamily="2" charset="2"/>
              <a:buChar char="Ø"/>
            </a:pPr>
            <a:r>
              <a:rPr lang="en-US" altLang="ja-JP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determine the work structure</a:t>
            </a:r>
          </a:p>
          <a:p>
            <a:pPr marL="714375" indent="0">
              <a:buFont typeface="Wingdings" panose="05000000000000000000" pitchFamily="2" charset="2"/>
              <a:buChar char="Ø"/>
            </a:pPr>
            <a:r>
              <a:rPr lang="en-US" altLang="ja-JP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draft </a:t>
            </a:r>
            <a:r>
              <a:rPr lang="en-US" altLang="ja-JP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</a:t>
            </a:r>
            <a:endParaRPr kumimoji="1" lang="en-US" altLang="ja-JP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0303306-94D7-2373-3ACE-E4FC99977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98AC4-1CE4-4163-840D-FC2918ACB3AA}" type="slidenum">
              <a:rPr kumimoji="1" lang="ja-JP" altLang="en-US" smtClean="0"/>
              <a:t>5</a:t>
            </a:fld>
            <a:r>
              <a:rPr kumimoji="1" lang="en-US" altLang="ja-JP" dirty="0"/>
              <a:t>/9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142996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59982E1-6EE1-2F7E-3F58-C075BD969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Suggestion based on </a:t>
            </a:r>
            <a:r>
              <a:rPr kumimoji="1" lang="en-US" altLang="ja-JP" dirty="0"/>
              <a:t>Feedback from GRSP leading team</a:t>
            </a:r>
            <a:endParaRPr kumimoji="1" lang="ja-JP" altLang="en-US" dirty="0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EE67A762-EC85-1E54-8808-3EA0FA108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248E-14A6-4964-8677-7528F13A14D0}" type="slidenum">
              <a:rPr kumimoji="1" lang="ja-JP" altLang="en-US" smtClean="0"/>
              <a:t>6</a:t>
            </a:fld>
            <a:r>
              <a:rPr kumimoji="1" lang="en-US" altLang="ja-JP" dirty="0"/>
              <a:t>/9</a:t>
            </a:r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272C5B4-E5CF-2973-6F6E-4A3315DCCD6D}"/>
              </a:ext>
            </a:extLst>
          </p:cNvPr>
          <p:cNvSpPr txBox="1"/>
          <p:nvPr/>
        </p:nvSpPr>
        <p:spPr>
          <a:xfrm>
            <a:off x="750771" y="1984466"/>
            <a:ext cx="1105006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/>
              <a:t>GRPE could consider…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ja-JP" sz="2400" dirty="0"/>
              <a:t>Establishment of a new Task Force under GRPE</a:t>
            </a:r>
          </a:p>
          <a:p>
            <a:endParaRPr lang="en-US" altLang="ja-JP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ja-JP" sz="2400" dirty="0"/>
              <a:t>This Task Force will share relevant tasks with existing other groups such as,</a:t>
            </a:r>
          </a:p>
          <a:p>
            <a:pPr marL="1257300" lvl="2" indent="-342900">
              <a:buFont typeface="Wingdings" panose="05000000000000000000" pitchFamily="2" charset="2"/>
              <a:buChar char="ü"/>
              <a:tabLst>
                <a:tab pos="5467350" algn="l"/>
              </a:tabLst>
            </a:pPr>
            <a:r>
              <a:rPr lang="en-US" altLang="ja-JP" sz="2400" dirty="0"/>
              <a:t>EV Fast and Smart Charging Cluster(Infrastructure relevant)</a:t>
            </a:r>
          </a:p>
          <a:p>
            <a:pPr marL="1257300" lvl="2" indent="-342900">
              <a:buFont typeface="Wingdings" panose="05000000000000000000" pitchFamily="2" charset="2"/>
              <a:buChar char="ü"/>
              <a:tabLst>
                <a:tab pos="5467350" algn="l"/>
              </a:tabLst>
            </a:pPr>
            <a:r>
              <a:rPr lang="en-US" altLang="ja-JP" sz="2400" dirty="0"/>
              <a:t>Retrofit EV(Type approval relevant)</a:t>
            </a:r>
          </a:p>
          <a:p>
            <a:pPr marL="1257300" lvl="2" indent="-342900">
              <a:buFont typeface="Wingdings" panose="05000000000000000000" pitchFamily="2" charset="2"/>
              <a:buChar char="ü"/>
              <a:tabLst>
                <a:tab pos="5467350" algn="l"/>
              </a:tabLst>
            </a:pPr>
            <a:r>
              <a:rPr lang="ja-JP" altLang="en-US" sz="2400" dirty="0">
                <a:solidFill>
                  <a:schemeClr val="bg1">
                    <a:lumMod val="65000"/>
                  </a:schemeClr>
                </a:solidFill>
              </a:rPr>
              <a:t>（</a:t>
            </a:r>
            <a:r>
              <a:rPr lang="en-US" altLang="ja-JP" sz="2400" dirty="0">
                <a:solidFill>
                  <a:schemeClr val="bg1">
                    <a:lumMod val="65000"/>
                  </a:schemeClr>
                </a:solidFill>
              </a:rPr>
              <a:t>EVE-IWG(Battery durability? relevant)</a:t>
            </a:r>
            <a:r>
              <a:rPr lang="ja-JP" altLang="en-US" sz="2400" dirty="0">
                <a:solidFill>
                  <a:schemeClr val="bg1">
                    <a:lumMod val="65000"/>
                  </a:schemeClr>
                </a:solidFill>
              </a:rPr>
              <a:t>）</a:t>
            </a:r>
            <a:endParaRPr lang="en-US" altLang="ja-JP" sz="2400" dirty="0">
              <a:solidFill>
                <a:schemeClr val="bg1">
                  <a:lumMod val="65000"/>
                </a:schemeClr>
              </a:solidFill>
            </a:endParaRPr>
          </a:p>
          <a:p>
            <a:pPr indent="808038"/>
            <a:endParaRPr lang="en-US" altLang="ja-JP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ja-JP" sz="2400" dirty="0"/>
              <a:t>To plan two step approach as</a:t>
            </a:r>
          </a:p>
          <a:p>
            <a:pPr indent="541338"/>
            <a:r>
              <a:rPr lang="en-US" altLang="ja-JP" sz="2400" dirty="0"/>
              <a:t>Step One: Identify work items</a:t>
            </a:r>
          </a:p>
          <a:p>
            <a:pPr marL="541338"/>
            <a:r>
              <a:rPr lang="en-US" altLang="ja-JP" sz="2400" dirty="0"/>
              <a:t>Step Two: Draft/Modify Tearms of Reference</a:t>
            </a:r>
          </a:p>
        </p:txBody>
      </p:sp>
    </p:spTree>
    <p:extLst>
      <p:ext uri="{BB962C8B-B14F-4D97-AF65-F5344CB8AC3E}">
        <p14:creationId xmlns:p14="http://schemas.microsoft.com/office/powerpoint/2010/main" val="14564792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D643DC2E-11D4-ED49-E668-2E5296B09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248E-14A6-4964-8677-7528F13A14D0}" type="slidenum">
              <a:rPr kumimoji="1" lang="ja-JP" altLang="en-US" smtClean="0"/>
              <a:t>7</a:t>
            </a:fld>
            <a:r>
              <a:rPr kumimoji="1" lang="en-US" altLang="ja-JP" dirty="0"/>
              <a:t>/9</a:t>
            </a:r>
            <a:endParaRPr kumimoji="1" lang="ja-JP" altLang="en-US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CFE91CD7-1227-287B-52C3-8D3621EF3AE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7090"/>
          <a:stretch>
            <a:fillRect/>
          </a:stretch>
        </p:blipFill>
        <p:spPr>
          <a:xfrm>
            <a:off x="26893" y="1425388"/>
            <a:ext cx="12061895" cy="4896672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7E2DEF6-A2DE-6328-1A22-1099CAFF2A37}"/>
              </a:ext>
            </a:extLst>
          </p:cNvPr>
          <p:cNvSpPr/>
          <p:nvPr/>
        </p:nvSpPr>
        <p:spPr>
          <a:xfrm>
            <a:off x="9009529" y="1425387"/>
            <a:ext cx="1622612" cy="476025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D1DC76FD-6A46-0BE6-34CF-454465F1EBB4}"/>
              </a:ext>
            </a:extLst>
          </p:cNvPr>
          <p:cNvCxnSpPr>
            <a:cxnSpLocks/>
            <a:stCxn id="6" idx="0"/>
          </p:cNvCxnSpPr>
          <p:nvPr/>
        </p:nvCxnSpPr>
        <p:spPr>
          <a:xfrm flipV="1">
            <a:off x="9820835" y="968188"/>
            <a:ext cx="515471" cy="45719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1513621-7608-8AC2-4D5D-FD7AC0EEA948}"/>
              </a:ext>
            </a:extLst>
          </p:cNvPr>
          <p:cNvSpPr txBox="1"/>
          <p:nvPr/>
        </p:nvSpPr>
        <p:spPr>
          <a:xfrm>
            <a:off x="9256331" y="598855"/>
            <a:ext cx="21599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solidFill>
                  <a:srgbClr val="FF0000"/>
                </a:solidFill>
              </a:rPr>
              <a:t>F&amp;SC</a:t>
            </a:r>
            <a:r>
              <a:rPr lang="ja-JP" altLang="en-US" dirty="0">
                <a:solidFill>
                  <a:srgbClr val="FF0000"/>
                </a:solidFill>
              </a:rPr>
              <a:t>　</a:t>
            </a:r>
            <a:r>
              <a:rPr lang="en-US" altLang="ja-JP" dirty="0">
                <a:solidFill>
                  <a:srgbClr val="FF0000"/>
                </a:solidFill>
              </a:rPr>
              <a:t>relevant </a:t>
            </a:r>
            <a:r>
              <a:rPr kumimoji="1" lang="ja-JP" altLang="en-US" dirty="0">
                <a:solidFill>
                  <a:srgbClr val="FF0000"/>
                </a:solidFill>
              </a:rPr>
              <a:t>？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15385AA-68D2-4584-51DE-0300B59E5510}"/>
              </a:ext>
            </a:extLst>
          </p:cNvPr>
          <p:cNvSpPr txBox="1"/>
          <p:nvPr/>
        </p:nvSpPr>
        <p:spPr>
          <a:xfrm>
            <a:off x="259977" y="222337"/>
            <a:ext cx="71125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/>
              <a:t>Based on Vice-chair’s report </a:t>
            </a:r>
            <a:r>
              <a:rPr lang="en-US" altLang="ja-JP" sz="2400" dirty="0"/>
              <a:t>(</a:t>
            </a:r>
            <a:r>
              <a:rPr lang="en-US" altLang="ja-JP" sz="2400" b="1" dirty="0">
                <a:solidFill>
                  <a:srgbClr val="000000"/>
                </a:solidFill>
              </a:rPr>
              <a:t>GRPE-93-06</a:t>
            </a:r>
            <a:r>
              <a:rPr lang="en-US" altLang="ja-JP" sz="2400" dirty="0"/>
              <a:t>)…</a:t>
            </a:r>
            <a:endParaRPr kumimoji="1" lang="ja-JP" altLang="en-US" sz="2400" dirty="0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C94EBCE5-84D8-8576-2156-AA7DE735566C}"/>
              </a:ext>
            </a:extLst>
          </p:cNvPr>
          <p:cNvSpPr/>
          <p:nvPr/>
        </p:nvSpPr>
        <p:spPr>
          <a:xfrm>
            <a:off x="1891551" y="4399131"/>
            <a:ext cx="7028331" cy="827293"/>
          </a:xfrm>
          <a:prstGeom prst="rect">
            <a:avLst/>
          </a:prstGeom>
          <a:noFill/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7A90AB9C-5A76-40D2-D2DD-5C40129A7818}"/>
              </a:ext>
            </a:extLst>
          </p:cNvPr>
          <p:cNvCxnSpPr>
            <a:cxnSpLocks/>
            <a:stCxn id="13" idx="1"/>
            <a:endCxn id="15" idx="0"/>
          </p:cNvCxnSpPr>
          <p:nvPr/>
        </p:nvCxnSpPr>
        <p:spPr>
          <a:xfrm flipH="1">
            <a:off x="1519489" y="4812778"/>
            <a:ext cx="372062" cy="1505075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AAF378C-1C77-8DD1-2F56-127743AD6DF8}"/>
              </a:ext>
            </a:extLst>
          </p:cNvPr>
          <p:cNvSpPr txBox="1"/>
          <p:nvPr/>
        </p:nvSpPr>
        <p:spPr>
          <a:xfrm>
            <a:off x="259977" y="6317853"/>
            <a:ext cx="25190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solidFill>
                  <a:schemeClr val="bg1">
                    <a:lumMod val="65000"/>
                  </a:schemeClr>
                </a:solidFill>
              </a:rPr>
              <a:t>EVE-IWG relevant </a:t>
            </a:r>
            <a:r>
              <a:rPr kumimoji="1" lang="ja-JP" altLang="en-US" dirty="0">
                <a:solidFill>
                  <a:schemeClr val="bg1">
                    <a:lumMod val="65000"/>
                  </a:schemeClr>
                </a:solidFill>
              </a:rPr>
              <a:t>？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9CBEF454-33E2-8695-F4CC-B0FF1ABA6B9D}"/>
              </a:ext>
            </a:extLst>
          </p:cNvPr>
          <p:cNvSpPr/>
          <p:nvPr/>
        </p:nvSpPr>
        <p:spPr>
          <a:xfrm>
            <a:off x="2275536" y="1810871"/>
            <a:ext cx="4017688" cy="47513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5BFC2ED3-F437-B56A-2BF5-C9E27C554C4A}"/>
              </a:ext>
            </a:extLst>
          </p:cNvPr>
          <p:cNvCxnSpPr>
            <a:cxnSpLocks/>
            <a:endCxn id="22" idx="2"/>
          </p:cNvCxnSpPr>
          <p:nvPr/>
        </p:nvCxnSpPr>
        <p:spPr>
          <a:xfrm flipV="1">
            <a:off x="2877671" y="1377860"/>
            <a:ext cx="1042281" cy="43301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3BE6BB72-56B5-B3E2-60C6-D68EC8D253E9}"/>
              </a:ext>
            </a:extLst>
          </p:cNvPr>
          <p:cNvSpPr txBox="1"/>
          <p:nvPr/>
        </p:nvSpPr>
        <p:spPr>
          <a:xfrm>
            <a:off x="2075598" y="731529"/>
            <a:ext cx="36887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solidFill>
                  <a:srgbClr val="FF0000"/>
                </a:solidFill>
              </a:rPr>
              <a:t>Retrofit </a:t>
            </a:r>
            <a:r>
              <a:rPr lang="en-US" altLang="ja-JP" dirty="0">
                <a:solidFill>
                  <a:srgbClr val="FF0000"/>
                </a:solidFill>
              </a:rPr>
              <a:t>EV relevant </a:t>
            </a:r>
            <a:r>
              <a:rPr kumimoji="1" lang="ja-JP" altLang="en-US" dirty="0">
                <a:solidFill>
                  <a:srgbClr val="FF0000"/>
                </a:solidFill>
              </a:rPr>
              <a:t>？</a:t>
            </a:r>
            <a:endParaRPr kumimoji="1" lang="en-US" altLang="ja-JP" dirty="0">
              <a:solidFill>
                <a:srgbClr val="FF0000"/>
              </a:solidFill>
            </a:endParaRPr>
          </a:p>
          <a:p>
            <a:r>
              <a:rPr lang="en-US" altLang="ja-JP" dirty="0">
                <a:solidFill>
                  <a:srgbClr val="FF0000"/>
                </a:solidFill>
              </a:rPr>
              <a:t>(and replace battery’s issue?)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13135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128DB9-06AC-5752-D686-77F0C7FEDD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表 23">
            <a:extLst>
              <a:ext uri="{FF2B5EF4-FFF2-40B4-BE49-F238E27FC236}">
                <a16:creationId xmlns:a16="http://schemas.microsoft.com/office/drawing/2014/main" id="{BF3D938B-1156-3D8A-BDEF-D53B0E3E8C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5297434"/>
              </p:ext>
            </p:extLst>
          </p:nvPr>
        </p:nvGraphicFramePr>
        <p:xfrm>
          <a:off x="188242" y="4184970"/>
          <a:ext cx="11725879" cy="257048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5724000">
                  <a:extLst>
                    <a:ext uri="{9D8B030D-6E8A-4147-A177-3AD203B41FA5}">
                      <a16:colId xmlns:a16="http://schemas.microsoft.com/office/drawing/2014/main" val="2795889924"/>
                    </a:ext>
                  </a:extLst>
                </a:gridCol>
                <a:gridCol w="6001879">
                  <a:extLst>
                    <a:ext uri="{9D8B030D-6E8A-4147-A177-3AD203B41FA5}">
                      <a16:colId xmlns:a16="http://schemas.microsoft.com/office/drawing/2014/main" val="36341863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ja-JP" sz="1800" dirty="0"/>
                        <a:t>Step One:</a:t>
                      </a:r>
                    </a:p>
                    <a:p>
                      <a:r>
                        <a:rPr lang="en-US" altLang="ja-JP" sz="1800" dirty="0"/>
                        <a:t>Identify work items</a:t>
                      </a:r>
                    </a:p>
                    <a:p>
                      <a:endParaRPr lang="en-US" altLang="ja-JP" sz="1800" dirty="0"/>
                    </a:p>
                  </a:txBody>
                  <a:tcPr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altLang="ja-JP" sz="1800" dirty="0"/>
                    </a:p>
                  </a:txBody>
                  <a:tcPr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5894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541338" indent="-541338"/>
                      <a:r>
                        <a:rPr lang="en-US" altLang="ja-JP" sz="1800" dirty="0"/>
                        <a:t>Step Two:</a:t>
                      </a:r>
                    </a:p>
                    <a:p>
                      <a:pPr marL="541338" indent="-541338"/>
                      <a:r>
                        <a:rPr lang="en-US" altLang="ja-JP" sz="1800" dirty="0"/>
                        <a:t>Draft/Modify Tearms of Reference</a:t>
                      </a:r>
                    </a:p>
                    <a:p>
                      <a:pPr marL="541338" indent="-541338"/>
                      <a:endParaRPr lang="en-US" altLang="ja-JP" sz="1800" dirty="0"/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41338" indent="-541338"/>
                      <a:endParaRPr lang="en-US" altLang="ja-JP" sz="1800" dirty="0"/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9579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541338" marR="0" lvl="0" indent="-5413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b="1" dirty="0">
                          <a:solidFill>
                            <a:srgbClr val="FF0000"/>
                          </a:solidFill>
                        </a:rPr>
                        <a:t>Agreement on </a:t>
                      </a:r>
                      <a:r>
                        <a:rPr lang="en-US" altLang="ja-JP" sz="1800" b="1" dirty="0" err="1">
                          <a:solidFill>
                            <a:srgbClr val="FF0000"/>
                          </a:solidFill>
                        </a:rPr>
                        <a:t>ToR</a:t>
                      </a:r>
                      <a:r>
                        <a:rPr lang="ja-JP" altLang="en-US" sz="1400" b="1" dirty="0">
                          <a:solidFill>
                            <a:srgbClr val="FF0000"/>
                          </a:solidFill>
                        </a:rPr>
                        <a:t>（</a:t>
                      </a:r>
                      <a:r>
                        <a:rPr lang="en-US" altLang="ja-JP" sz="1400" b="1" dirty="0">
                          <a:solidFill>
                            <a:srgbClr val="FF0000"/>
                          </a:solidFill>
                        </a:rPr>
                        <a:t>if needed</a:t>
                      </a:r>
                      <a:r>
                        <a:rPr lang="ja-JP" altLang="en-US" sz="1400" b="1" dirty="0">
                          <a:solidFill>
                            <a:srgbClr val="FF0000"/>
                          </a:solidFill>
                        </a:rPr>
                        <a:t>）</a:t>
                      </a:r>
                      <a:endParaRPr lang="en-US" altLang="ja-JP" sz="18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41338" marR="0" lvl="0" indent="-5413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8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52735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dirty="0"/>
                        <a:t>Proceed discussions to address identified </a:t>
                      </a:r>
                      <a:r>
                        <a:rPr lang="en-US" altLang="ja-JP" dirty="0"/>
                        <a:t>items</a:t>
                      </a:r>
                      <a:endParaRPr lang="en-US" altLang="ja-JP" sz="1800" dirty="0"/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800" dirty="0"/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26535314"/>
                  </a:ext>
                </a:extLst>
              </a:tr>
            </a:tbl>
          </a:graphicData>
        </a:graphic>
      </p:graphicFrame>
      <p:sp>
        <p:nvSpPr>
          <p:cNvPr id="2" name="タイトル 1">
            <a:extLst>
              <a:ext uri="{FF2B5EF4-FFF2-40B4-BE49-F238E27FC236}">
                <a16:creationId xmlns:a16="http://schemas.microsoft.com/office/drawing/2014/main" id="{9AFBE58A-D5AF-ED71-60F1-9F2FD91BF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108"/>
            <a:ext cx="10515600" cy="1325563"/>
          </a:xfrm>
        </p:spPr>
        <p:txBody>
          <a:bodyPr/>
          <a:lstStyle/>
          <a:p>
            <a:r>
              <a:rPr lang="en-US" altLang="ja-JP" dirty="0"/>
              <a:t>Suggested Timeline(tentative)</a:t>
            </a:r>
            <a:endParaRPr kumimoji="1" lang="ja-JP" altLang="en-US" dirty="0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9E4624FB-730B-25DA-1854-1848C650B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55657"/>
            <a:ext cx="2743200" cy="365125"/>
          </a:xfrm>
        </p:spPr>
        <p:txBody>
          <a:bodyPr/>
          <a:lstStyle/>
          <a:p>
            <a:fld id="{0138248E-14A6-4964-8677-7528F13A14D0}" type="slidenum">
              <a:rPr kumimoji="1" lang="ja-JP" altLang="en-US" smtClean="0"/>
              <a:t>8</a:t>
            </a:fld>
            <a:r>
              <a:rPr kumimoji="1" lang="en-US" altLang="ja-JP" dirty="0"/>
              <a:t>/9</a:t>
            </a:r>
            <a:endParaRPr kumimoji="1" lang="ja-JP" altLang="en-US" dirty="0"/>
          </a:p>
        </p:txBody>
      </p:sp>
      <p:sp>
        <p:nvSpPr>
          <p:cNvPr id="6" name="テキスト ボックス 9">
            <a:extLst>
              <a:ext uri="{FF2B5EF4-FFF2-40B4-BE49-F238E27FC236}">
                <a16:creationId xmlns:a16="http://schemas.microsoft.com/office/drawing/2014/main" id="{13748EBB-723A-7E02-6254-34F960934F18}"/>
              </a:ext>
            </a:extLst>
          </p:cNvPr>
          <p:cNvSpPr txBox="1"/>
          <p:nvPr/>
        </p:nvSpPr>
        <p:spPr>
          <a:xfrm>
            <a:off x="1728137" y="1866015"/>
            <a:ext cx="12041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3200" dirty="0"/>
              <a:t>2025</a:t>
            </a:r>
            <a:endParaRPr kumimoji="1" lang="ja-JP" altLang="en-US" sz="3200" dirty="0"/>
          </a:p>
        </p:txBody>
      </p:sp>
      <p:sp>
        <p:nvSpPr>
          <p:cNvPr id="7" name="テキスト ボックス 10">
            <a:extLst>
              <a:ext uri="{FF2B5EF4-FFF2-40B4-BE49-F238E27FC236}">
                <a16:creationId xmlns:a16="http://schemas.microsoft.com/office/drawing/2014/main" id="{8EEE24B7-95DE-4196-4651-2C9F5D8C5257}"/>
              </a:ext>
            </a:extLst>
          </p:cNvPr>
          <p:cNvSpPr txBox="1"/>
          <p:nvPr/>
        </p:nvSpPr>
        <p:spPr>
          <a:xfrm>
            <a:off x="6012518" y="1860547"/>
            <a:ext cx="12041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3200" dirty="0"/>
              <a:t>2026</a:t>
            </a:r>
            <a:endParaRPr kumimoji="1" lang="ja-JP" altLang="en-US" sz="3200" dirty="0"/>
          </a:p>
        </p:txBody>
      </p:sp>
      <p:sp>
        <p:nvSpPr>
          <p:cNvPr id="8" name="テキスト ボックス 11">
            <a:extLst>
              <a:ext uri="{FF2B5EF4-FFF2-40B4-BE49-F238E27FC236}">
                <a16:creationId xmlns:a16="http://schemas.microsoft.com/office/drawing/2014/main" id="{E5FA0BF6-D7BC-6655-5E96-7A7B8A20BD07}"/>
              </a:ext>
            </a:extLst>
          </p:cNvPr>
          <p:cNvSpPr txBox="1"/>
          <p:nvPr/>
        </p:nvSpPr>
        <p:spPr>
          <a:xfrm>
            <a:off x="9890775" y="1860547"/>
            <a:ext cx="12041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3200" dirty="0"/>
              <a:t>2027</a:t>
            </a:r>
            <a:endParaRPr kumimoji="1" lang="ja-JP" altLang="en-US" sz="3200" dirty="0"/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874DF75D-2EBD-3F2B-8283-75544250F055}"/>
              </a:ext>
            </a:extLst>
          </p:cNvPr>
          <p:cNvCxnSpPr>
            <a:cxnSpLocks/>
          </p:cNvCxnSpPr>
          <p:nvPr/>
        </p:nvCxnSpPr>
        <p:spPr>
          <a:xfrm>
            <a:off x="974822" y="2378270"/>
            <a:ext cx="10972800" cy="0"/>
          </a:xfrm>
          <a:prstGeom prst="line">
            <a:avLst/>
          </a:prstGeom>
          <a:ln w="63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EF5A3F82-21D5-38FC-88A1-F211D151C8B0}"/>
              </a:ext>
            </a:extLst>
          </p:cNvPr>
          <p:cNvCxnSpPr>
            <a:cxnSpLocks/>
          </p:cNvCxnSpPr>
          <p:nvPr/>
        </p:nvCxnSpPr>
        <p:spPr>
          <a:xfrm flipV="1">
            <a:off x="4188850" y="2101271"/>
            <a:ext cx="0" cy="631960"/>
          </a:xfrm>
          <a:prstGeom prst="line">
            <a:avLst/>
          </a:prstGeom>
          <a:ln w="63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142A6836-7BBB-9D82-96BA-7B42EF8E5020}"/>
              </a:ext>
            </a:extLst>
          </p:cNvPr>
          <p:cNvCxnSpPr>
            <a:cxnSpLocks/>
          </p:cNvCxnSpPr>
          <p:nvPr/>
        </p:nvCxnSpPr>
        <p:spPr>
          <a:xfrm flipV="1">
            <a:off x="9201880" y="2062290"/>
            <a:ext cx="0" cy="631960"/>
          </a:xfrm>
          <a:prstGeom prst="line">
            <a:avLst/>
          </a:prstGeom>
          <a:ln w="63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直線矢印コネクタ 19">
            <a:extLst>
              <a:ext uri="{FF2B5EF4-FFF2-40B4-BE49-F238E27FC236}">
                <a16:creationId xmlns:a16="http://schemas.microsoft.com/office/drawing/2014/main" id="{E563E0BA-3B82-379A-6F54-6E8D5535D28B}"/>
              </a:ext>
            </a:extLst>
          </p:cNvPr>
          <p:cNvCxnSpPr>
            <a:cxnSpLocks/>
          </p:cNvCxnSpPr>
          <p:nvPr/>
        </p:nvCxnSpPr>
        <p:spPr>
          <a:xfrm>
            <a:off x="5977128" y="6632321"/>
            <a:ext cx="5516880" cy="0"/>
          </a:xfrm>
          <a:prstGeom prst="straightConnector1">
            <a:avLst/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368DF6F3-7394-B027-645A-F2250D4B8F2A}"/>
              </a:ext>
            </a:extLst>
          </p:cNvPr>
          <p:cNvCxnSpPr>
            <a:cxnSpLocks/>
          </p:cNvCxnSpPr>
          <p:nvPr/>
        </p:nvCxnSpPr>
        <p:spPr>
          <a:xfrm>
            <a:off x="5925693" y="5835015"/>
            <a:ext cx="0" cy="756000"/>
          </a:xfrm>
          <a:prstGeom prst="line">
            <a:avLst/>
          </a:prstGeom>
          <a:ln w="25400">
            <a:solidFill>
              <a:schemeClr val="tx1"/>
            </a:solidFill>
            <a:prstDash val="sysDot"/>
            <a:tailEnd type="oval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直線矢印コネクタ 21">
            <a:extLst>
              <a:ext uri="{FF2B5EF4-FFF2-40B4-BE49-F238E27FC236}">
                <a16:creationId xmlns:a16="http://schemas.microsoft.com/office/drawing/2014/main" id="{81A46355-F650-CDE8-EB0B-024E9AC97B58}"/>
              </a:ext>
            </a:extLst>
          </p:cNvPr>
          <p:cNvCxnSpPr>
            <a:cxnSpLocks/>
          </p:cNvCxnSpPr>
          <p:nvPr/>
        </p:nvCxnSpPr>
        <p:spPr>
          <a:xfrm>
            <a:off x="2932313" y="5837376"/>
            <a:ext cx="2956423" cy="0"/>
          </a:xfrm>
          <a:prstGeom prst="straightConnector1">
            <a:avLst/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6572F9B8-C6FF-483C-1615-1E94FB2C869B}"/>
              </a:ext>
            </a:extLst>
          </p:cNvPr>
          <p:cNvSpPr txBox="1"/>
          <p:nvPr/>
        </p:nvSpPr>
        <p:spPr>
          <a:xfrm>
            <a:off x="278364" y="1226842"/>
            <a:ext cx="33393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3200" dirty="0"/>
              <a:t>GRPE Calendar</a:t>
            </a:r>
            <a:endParaRPr kumimoji="1" lang="ja-JP" altLang="en-US" sz="3200" dirty="0"/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49E26B6F-2251-B513-BA0F-E0E7206908D4}"/>
              </a:ext>
            </a:extLst>
          </p:cNvPr>
          <p:cNvSpPr txBox="1"/>
          <p:nvPr/>
        </p:nvSpPr>
        <p:spPr>
          <a:xfrm>
            <a:off x="278364" y="3552364"/>
            <a:ext cx="33393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3200" dirty="0"/>
              <a:t>SWB Calendar</a:t>
            </a:r>
            <a:endParaRPr kumimoji="1" lang="ja-JP" altLang="en-US" sz="3200" dirty="0"/>
          </a:p>
        </p:txBody>
      </p:sp>
      <p:graphicFrame>
        <p:nvGraphicFramePr>
          <p:cNvPr id="19" name="表 18">
            <a:extLst>
              <a:ext uri="{FF2B5EF4-FFF2-40B4-BE49-F238E27FC236}">
                <a16:creationId xmlns:a16="http://schemas.microsoft.com/office/drawing/2014/main" id="{6AD3F5DC-A735-49CF-AAEF-43F339A414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0137306"/>
              </p:ext>
            </p:extLst>
          </p:nvPr>
        </p:nvGraphicFramePr>
        <p:xfrm>
          <a:off x="144518" y="2407617"/>
          <a:ext cx="11736000" cy="111252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1656000">
                  <a:extLst>
                    <a:ext uri="{9D8B030D-6E8A-4147-A177-3AD203B41FA5}">
                      <a16:colId xmlns:a16="http://schemas.microsoft.com/office/drawing/2014/main" val="2889775475"/>
                    </a:ext>
                  </a:extLst>
                </a:gridCol>
                <a:gridCol w="936000">
                  <a:extLst>
                    <a:ext uri="{9D8B030D-6E8A-4147-A177-3AD203B41FA5}">
                      <a16:colId xmlns:a16="http://schemas.microsoft.com/office/drawing/2014/main" val="3199976470"/>
                    </a:ext>
                  </a:extLst>
                </a:gridCol>
                <a:gridCol w="1728000">
                  <a:extLst>
                    <a:ext uri="{9D8B030D-6E8A-4147-A177-3AD203B41FA5}">
                      <a16:colId xmlns:a16="http://schemas.microsoft.com/office/drawing/2014/main" val="2502945062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3672916017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1486159839"/>
                    </a:ext>
                  </a:extLst>
                </a:gridCol>
                <a:gridCol w="936000">
                  <a:extLst>
                    <a:ext uri="{9D8B030D-6E8A-4147-A177-3AD203B41FA5}">
                      <a16:colId xmlns:a16="http://schemas.microsoft.com/office/drawing/2014/main" val="3206841442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1333085499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99194808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89520524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25 Oct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25 Nov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26 Mar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26 Jun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26 Oct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26 Nov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27 Mar 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27 Oct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79530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GRPE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　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★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217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WP.29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7748318"/>
                  </a:ext>
                </a:extLst>
              </a:tr>
            </a:tbl>
          </a:graphicData>
        </a:graphic>
      </p:graphicFrame>
      <p:cxnSp>
        <p:nvCxnSpPr>
          <p:cNvPr id="25" name="直線矢印コネクタ 24">
            <a:extLst>
              <a:ext uri="{FF2B5EF4-FFF2-40B4-BE49-F238E27FC236}">
                <a16:creationId xmlns:a16="http://schemas.microsoft.com/office/drawing/2014/main" id="{5A11115E-DF27-F930-A3C8-7F3709CCF5BA}"/>
              </a:ext>
            </a:extLst>
          </p:cNvPr>
          <p:cNvCxnSpPr>
            <a:cxnSpLocks/>
          </p:cNvCxnSpPr>
          <p:nvPr/>
        </p:nvCxnSpPr>
        <p:spPr>
          <a:xfrm>
            <a:off x="719328" y="4956504"/>
            <a:ext cx="10774680" cy="0"/>
          </a:xfrm>
          <a:prstGeom prst="straightConnector1">
            <a:avLst/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FC16E4D6-D58E-D5FC-2B7A-3757857DF4BD}"/>
              </a:ext>
            </a:extLst>
          </p:cNvPr>
          <p:cNvSpPr txBox="1"/>
          <p:nvPr/>
        </p:nvSpPr>
        <p:spPr>
          <a:xfrm>
            <a:off x="5735955" y="6017295"/>
            <a:ext cx="48234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★</a:t>
            </a:r>
            <a:endParaRPr lang="ja-JP" altLang="en-US" dirty="0">
              <a:solidFill>
                <a:srgbClr val="FF0000"/>
              </a:solidFill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BCB6077E-446F-DE61-0D41-668FCEE0BD26}"/>
              </a:ext>
            </a:extLst>
          </p:cNvPr>
          <p:cNvSpPr txBox="1"/>
          <p:nvPr/>
        </p:nvSpPr>
        <p:spPr>
          <a:xfrm>
            <a:off x="6038497" y="5227223"/>
            <a:ext cx="60219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ja-JP" sz="1600" dirty="0"/>
              <a:t>In 2026 March, </a:t>
            </a:r>
            <a:r>
              <a:rPr lang="en-US" altLang="ja-JP" sz="1600" b="1" u="sng" dirty="0"/>
              <a:t>m</a:t>
            </a:r>
            <a:r>
              <a:rPr kumimoji="1" lang="en-US" altLang="ja-JP" sz="1600" b="1" u="sng" dirty="0"/>
              <a:t>ainly</a:t>
            </a:r>
            <a:r>
              <a:rPr kumimoji="1" lang="en-US" altLang="ja-JP" sz="1600" u="sng" dirty="0"/>
              <a:t> determine the work structure</a:t>
            </a:r>
            <a:r>
              <a:rPr kumimoji="1" lang="en-US" altLang="ja-JP" sz="1600" dirty="0"/>
              <a:t> and take fee</a:t>
            </a:r>
            <a:r>
              <a:rPr lang="en-US" altLang="ja-JP" sz="1600" dirty="0"/>
              <a:t>dback from GRPE (and WP.29)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ja-JP" sz="1600" dirty="0"/>
              <a:t>By </a:t>
            </a:r>
            <a:r>
              <a:rPr kumimoji="1" lang="en-US" altLang="ja-JP" sz="1600" dirty="0"/>
              <a:t>2026 June(or October)</a:t>
            </a:r>
            <a:r>
              <a:rPr lang="en-US" altLang="ja-JP" sz="1600" dirty="0"/>
              <a:t>, </a:t>
            </a:r>
            <a:r>
              <a:rPr lang="en-US" altLang="ja-JP" sz="1600" u="sng" dirty="0"/>
              <a:t>draft </a:t>
            </a:r>
            <a:r>
              <a:rPr lang="en-US" altLang="ja-JP" sz="1600" u="sng" dirty="0" err="1"/>
              <a:t>ToR</a:t>
            </a:r>
            <a:r>
              <a:rPr lang="en-US" altLang="ja-JP" sz="1600" u="sng" dirty="0"/>
              <a:t> completely </a:t>
            </a:r>
            <a:br>
              <a:rPr lang="en-US" altLang="ja-JP" sz="1600" u="sng" dirty="0"/>
            </a:br>
            <a:r>
              <a:rPr lang="en-US" altLang="ja-JP" sz="1600" dirty="0"/>
              <a:t>                      (including existing other group’s </a:t>
            </a:r>
            <a:r>
              <a:rPr lang="en-US" altLang="ja-JP" sz="1600" dirty="0" err="1"/>
              <a:t>ToRs</a:t>
            </a:r>
            <a:r>
              <a:rPr lang="en-US" altLang="ja-JP" sz="1600" dirty="0"/>
              <a:t>) </a:t>
            </a:r>
            <a:endParaRPr lang="en-US" altLang="ja-JP" sz="1600" u="sng" dirty="0"/>
          </a:p>
        </p:txBody>
      </p:sp>
      <p:cxnSp>
        <p:nvCxnSpPr>
          <p:cNvPr id="43" name="直線矢印コネクタ 42">
            <a:extLst>
              <a:ext uri="{FF2B5EF4-FFF2-40B4-BE49-F238E27FC236}">
                <a16:creationId xmlns:a16="http://schemas.microsoft.com/office/drawing/2014/main" id="{AD57BC5B-610E-BC5C-2637-73CF89EB2458}"/>
              </a:ext>
            </a:extLst>
          </p:cNvPr>
          <p:cNvCxnSpPr/>
          <p:nvPr/>
        </p:nvCxnSpPr>
        <p:spPr>
          <a:xfrm>
            <a:off x="4764024" y="3552364"/>
            <a:ext cx="0" cy="2240583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EC0049BD-3CD0-8101-C218-92858AAE7BDF}"/>
              </a:ext>
            </a:extLst>
          </p:cNvPr>
          <p:cNvSpPr txBox="1"/>
          <p:nvPr/>
        </p:nvSpPr>
        <p:spPr>
          <a:xfrm rot="16200000">
            <a:off x="3976078" y="4087394"/>
            <a:ext cx="12382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Feedback</a:t>
            </a:r>
            <a:endParaRPr kumimoji="1" lang="ja-JP" altLang="en-US" dirty="0"/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C8B26F47-6DD2-513C-0AEC-3ECF8D60AD31}"/>
              </a:ext>
            </a:extLst>
          </p:cNvPr>
          <p:cNvSpPr/>
          <p:nvPr/>
        </p:nvSpPr>
        <p:spPr>
          <a:xfrm>
            <a:off x="4453128" y="2834794"/>
            <a:ext cx="585214" cy="685880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173F68F0-2257-4D8E-6819-D847FB5324EE}"/>
              </a:ext>
            </a:extLst>
          </p:cNvPr>
          <p:cNvSpPr txBox="1"/>
          <p:nvPr/>
        </p:nvSpPr>
        <p:spPr>
          <a:xfrm>
            <a:off x="4563957" y="5658110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chemeClr val="accent1"/>
                </a:solidFill>
              </a:rPr>
              <a:t>●</a:t>
            </a:r>
            <a:endParaRPr kumimoji="1" lang="ja-JP" alt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58765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2255A2-27F0-7FFA-E4BD-3421EB1854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22C77F87-D3FA-58A1-7895-1D6FEBAED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248E-14A6-4964-8677-7528F13A14D0}" type="slidenum">
              <a:rPr kumimoji="1" lang="ja-JP" altLang="en-US" smtClean="0"/>
              <a:t>9</a:t>
            </a:fld>
            <a:r>
              <a:rPr kumimoji="1" lang="en-US" altLang="ja-JP" dirty="0"/>
              <a:t>/9</a:t>
            </a:r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E898AA7-35F6-D981-0CDD-04C88231CD4C}"/>
              </a:ext>
            </a:extLst>
          </p:cNvPr>
          <p:cNvSpPr txBox="1"/>
          <p:nvPr/>
        </p:nvSpPr>
        <p:spPr>
          <a:xfrm>
            <a:off x="1162491" y="3044279"/>
            <a:ext cx="9592235" cy="769441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pPr algn="ctr"/>
            <a:r>
              <a:rPr lang="en-US" altLang="ja-JP" sz="4400" dirty="0"/>
              <a:t>Thank you!</a:t>
            </a:r>
          </a:p>
        </p:txBody>
      </p:sp>
      <p:sp>
        <p:nvSpPr>
          <p:cNvPr id="6" name="タイトル 5">
            <a:extLst>
              <a:ext uri="{FF2B5EF4-FFF2-40B4-BE49-F238E27FC236}">
                <a16:creationId xmlns:a16="http://schemas.microsoft.com/office/drawing/2014/main" id="{5B8C0004-866D-6E67-B98A-F324A58F0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00009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ユーザー定義 1">
      <a:majorFont>
        <a:latin typeface="Meiryo UI"/>
        <a:ea typeface="Meiryo UI"/>
        <a:cs typeface=""/>
      </a:majorFont>
      <a:minorFont>
        <a:latin typeface="Meiryo UI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kumimoji="1"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cccb6d4-dbe5-46d2-b4d3-5733603d8cc6">
      <Terms xmlns="http://schemas.microsoft.com/office/infopath/2007/PartnerControls"/>
    </lcf76f155ced4ddcb4097134ff3c332f>
    <Path xmlns="acccb6d4-dbe5-46d2-b4d3-5733603d8cc6" xsi:nil="true"/>
    <TaxCatchAll xmlns="985ec44e-1bab-4c0b-9df0-6ba128686fc9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8422D08C252547BB1CFA7F78E2CB83" ma:contentTypeVersion="21" ma:contentTypeDescription="Create a new document." ma:contentTypeScope="" ma:versionID="70aa97d293dc1b068aad8ec574bd5b29">
  <xsd:schema xmlns:xsd="http://www.w3.org/2001/XMLSchema" xmlns:xs="http://www.w3.org/2001/XMLSchema" xmlns:p="http://schemas.microsoft.com/office/2006/metadata/properties" xmlns:ns2="4b4a1c0d-4a69-4996-a84a-fc699b9f49de" xmlns:ns3="acccb6d4-dbe5-46d2-b4d3-5733603d8cc6" xmlns:ns4="985ec44e-1bab-4c0b-9df0-6ba128686fc9" targetNamespace="http://schemas.microsoft.com/office/2006/metadata/properties" ma:root="true" ma:fieldsID="116effa8a8d4dca7515820515ac66886" ns2:_="" ns3:_="" ns4:_="">
    <xsd:import namespace="4b4a1c0d-4a69-4996-a84a-fc699b9f49de"/>
    <xsd:import namespace="acccb6d4-dbe5-46d2-b4d3-5733603d8cc6"/>
    <xsd:import namespace="985ec44e-1bab-4c0b-9df0-6ba128686fc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  <xsd:element ref="ns3:Pat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4a1c0d-4a69-4996-a84a-fc699b9f49d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ccb6d4-dbe5-46d2-b4d3-5733603d8c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8175662-8596-484a-92c7-351d01561e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  <xsd:element name="Path" ma:index="27" nillable="true" ma:displayName="Path" ma:internalName="Path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5ec44e-1bab-4c0b-9df0-6ba128686fc9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02cb41a6-c265-4598-b948-df01c7e084ec}" ma:internalName="TaxCatchAll" ma:showField="CatchAllData" ma:web="4b4a1c0d-4a69-4996-a84a-fc699b9f49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2D35965-5805-434A-A4D3-AC6F4D67FBE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04F22E6-446F-4C5A-9A02-A38024876870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56bfc28f-f38a-4e39-a243-a65aa2b52133"/>
    <ds:schemaRef ds:uri="http://www.w3.org/XML/1998/namespace"/>
    <ds:schemaRef ds:uri="http://purl.org/dc/terms/"/>
    <ds:schemaRef ds:uri="acccb6d4-dbe5-46d2-b4d3-5733603d8cc6"/>
    <ds:schemaRef ds:uri="985ec44e-1bab-4c0b-9df0-6ba128686fc9"/>
  </ds:schemaRefs>
</ds:datastoreItem>
</file>

<file path=customXml/itemProps3.xml><?xml version="1.0" encoding="utf-8"?>
<ds:datastoreItem xmlns:ds="http://schemas.openxmlformats.org/officeDocument/2006/customXml" ds:itemID="{97AA8BCB-FDE1-429F-843F-336EF522E1B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b4a1c0d-4a69-4996-a84a-fc699b9f49de"/>
    <ds:schemaRef ds:uri="acccb6d4-dbe5-46d2-b4d3-5733603d8cc6"/>
    <ds:schemaRef ds:uri="985ec44e-1bab-4c0b-9df0-6ba128686f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606bed3f-efae-4d70-a15b-866bb27c918d}" enabled="1" method="Privileged" siteId="{0f9e35db-544f-4f60-bdcc-5ea416e6dc70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5045</TotalTime>
  <Words>1125</Words>
  <Application>Microsoft Office PowerPoint</Application>
  <PresentationFormat>Widescreen</PresentationFormat>
  <Paragraphs>154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メイリオ</vt:lpstr>
      <vt:lpstr>Meiryo UI</vt:lpstr>
      <vt:lpstr>游ゴシック</vt:lpstr>
      <vt:lpstr>Arial</vt:lpstr>
      <vt:lpstr>Calibri</vt:lpstr>
      <vt:lpstr>Wingdings</vt:lpstr>
      <vt:lpstr>1_Office テーマ</vt:lpstr>
      <vt:lpstr>Suggestion on Swappable Battery</vt:lpstr>
      <vt:lpstr>Reminder(Reference:GRPE-92-15-Rev.1)</vt:lpstr>
      <vt:lpstr>One Option: Swappable Battery</vt:lpstr>
      <vt:lpstr>PowerPoint Presentation</vt:lpstr>
      <vt:lpstr>Suggested Work Plan(Updated)</vt:lpstr>
      <vt:lpstr>Suggestion based on Feedback from GRSP leading team</vt:lpstr>
      <vt:lpstr>PowerPoint Presentation</vt:lpstr>
      <vt:lpstr>Suggested Timeline(tentative)</vt:lpstr>
      <vt:lpstr>PowerPoint Presentation</vt:lpstr>
      <vt:lpstr>Note to UNECE Secretariat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自工会・自技会関連情報共有#1</dc:title>
  <dc:creator>ABE, TAKAHIRO</dc:creator>
  <cp:keywords/>
  <cp:lastModifiedBy>Francois Cuenot</cp:lastModifiedBy>
  <cp:revision>416</cp:revision>
  <cp:lastPrinted>2025-08-26T00:57:18Z</cp:lastPrinted>
  <dcterms:created xsi:type="dcterms:W3CDTF">2022-05-11T11:00:17Z</dcterms:created>
  <dcterms:modified xsi:type="dcterms:W3CDTF">2025-10-15T13:14:44Z</dcterms:modified>
  <cp:category>NONE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0x0101003B8422D08C252547BB1CFA7F78E2CB83</vt:lpwstr>
  </property>
  <property fmtid="{D5CDD505-2E9C-101B-9397-08002B2CF9AE}" pid="3" name="MediaServiceImageTags">
    <vt:lpwstr/>
  </property>
  <property fmtid="{D5CDD505-2E9C-101B-9397-08002B2CF9AE}" pid="4" name="Office of Origin">
    <vt:lpwstr/>
  </property>
  <property fmtid="{D5CDD505-2E9C-101B-9397-08002B2CF9AE}" pid="5" name="Office_x0020_of_x0020_Origin">
    <vt:lpwstr/>
  </property>
  <property fmtid="{D5CDD505-2E9C-101B-9397-08002B2CF9AE}" pid="6" name="gba66df640194346a5267c50f24d4797">
    <vt:lpwstr/>
  </property>
</Properties>
</file>