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1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Guichard" userId="b25862a6-b641-4ece-b9f9-9230f3cdb908" providerId="ADAL" clId="{46B38A93-81B4-4917-B0F6-9E565E276267}"/>
    <pc:docChg chg="modSld">
      <pc:chgData name="Francois Guichard" userId="b25862a6-b641-4ece-b9f9-9230f3cdb908" providerId="ADAL" clId="{46B38A93-81B4-4917-B0F6-9E565E276267}" dt="2025-01-23T16:14:54.146" v="5" actId="14100"/>
      <pc:docMkLst>
        <pc:docMk/>
      </pc:docMkLst>
      <pc:sldChg chg="modSp mod">
        <pc:chgData name="Francois Guichard" userId="b25862a6-b641-4ece-b9f9-9230f3cdb908" providerId="ADAL" clId="{46B38A93-81B4-4917-B0F6-9E565E276267}" dt="2025-01-23T16:14:54.146" v="5" actId="14100"/>
        <pc:sldMkLst>
          <pc:docMk/>
          <pc:sldMk cId="0" sldId="256"/>
        </pc:sldMkLst>
        <pc:spChg chg="mod">
          <ac:chgData name="Francois Guichard" userId="b25862a6-b641-4ece-b9f9-9230f3cdb908" providerId="ADAL" clId="{46B38A93-81B4-4917-B0F6-9E565E276267}" dt="2025-01-23T16:14:54.146" v="5" actId="14100"/>
          <ac:spMkLst>
            <pc:docMk/>
            <pc:sldMk cId="0" sldId="256"/>
            <ac:spMk id="5" creationId="{96F76A5C-363C-078A-495D-E4A1B77B90F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6DA47AD-42FE-455F-87FB-FBD17C8E5E68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AAE1FAA4-AAFA-43CC-B420-AC76F5267D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28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A. Jandl /office@femfm.com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08505"/>
            <a:ext cx="7772400" cy="1811655"/>
          </a:xfrm>
        </p:spPr>
        <p:txBody>
          <a:bodyPr>
            <a:noAutofit/>
          </a:bodyPr>
          <a:lstStyle/>
          <a:p>
            <a:r>
              <a:rPr sz="3200" dirty="0">
                <a:solidFill>
                  <a:schemeClr val="accent1">
                    <a:lumMod val="75000"/>
                  </a:schemeClr>
                </a:solidFill>
              </a:rPr>
              <a:t>Discussion on </a:t>
            </a:r>
            <a:br>
              <a:rPr lang="de-DE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sz="3200" dirty="0">
                <a:solidFill>
                  <a:schemeClr val="accent1">
                    <a:lumMod val="75000"/>
                  </a:schemeClr>
                </a:solidFill>
              </a:rPr>
              <a:t>GRVA-20-30 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sz="3200" dirty="0" err="1">
                <a:solidFill>
                  <a:schemeClr val="accent1">
                    <a:lumMod val="75000"/>
                  </a:schemeClr>
                </a:solidFill>
              </a:rPr>
              <a:t>roposal</a:t>
            </a:r>
            <a:r>
              <a:rPr sz="3200" dirty="0">
                <a:solidFill>
                  <a:schemeClr val="accent1">
                    <a:lumMod val="75000"/>
                  </a:schemeClr>
                </a:solidFill>
              </a:rPr>
              <a:t> and </a:t>
            </a:r>
            <a:br>
              <a:rPr lang="de-DE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UN ECE </a:t>
            </a:r>
            <a:r>
              <a:rPr sz="3200" dirty="0">
                <a:solidFill>
                  <a:schemeClr val="accent1">
                    <a:lumMod val="75000"/>
                  </a:schemeClr>
                </a:solidFill>
              </a:rPr>
              <a:t>Regulation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3200" dirty="0" err="1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. 90</a:t>
            </a:r>
            <a:endParaRPr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33520"/>
            <a:ext cx="7543800" cy="1188720"/>
          </a:xfrm>
        </p:spPr>
        <p:txBody>
          <a:bodyPr>
            <a:normAutofit/>
          </a:bodyPr>
          <a:lstStyle/>
          <a:p>
            <a:r>
              <a:rPr lang="en-US" sz="2400" dirty="0"/>
              <a:t>Presented by: </a:t>
            </a:r>
            <a:r>
              <a:rPr lang="en-US" sz="2400" b="1" u="sng" dirty="0"/>
              <a:t>FEMFM</a:t>
            </a:r>
            <a:r>
              <a:rPr lang="en-US" sz="2400" dirty="0"/>
              <a:t> and European Friction</a:t>
            </a:r>
          </a:p>
          <a:p>
            <a:r>
              <a:rPr lang="en-US" sz="2400" dirty="0"/>
              <a:t>              Material Manufacturers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E06AC0C-135A-104C-829A-C78E97ED4814}"/>
              </a:ext>
            </a:extLst>
          </p:cNvPr>
          <p:cNvSpPr txBox="1"/>
          <p:nvPr/>
        </p:nvSpPr>
        <p:spPr>
          <a:xfrm>
            <a:off x="457200" y="220286"/>
            <a:ext cx="2865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kern="100" dirty="0">
                <a:solidFill>
                  <a:schemeClr val="accent1">
                    <a:lumMod val="75000"/>
                  </a:schemeClr>
                </a:solidFill>
                <a:effectLst/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FEMFM</a:t>
            </a:r>
            <a:r>
              <a:rPr lang="en-US" sz="1800" b="1" kern="100" dirty="0">
                <a:solidFill>
                  <a:srgbClr val="7F7F7F"/>
                </a:solidFill>
                <a:effectLst/>
                <a:latin typeface="Yu Gothic" panose="020B0400000000000000" pitchFamily="34" charset="-128"/>
                <a:ea typeface="Yu Gothic" panose="020B0400000000000000" pitchFamily="34" charset="-128"/>
                <a:cs typeface="Arial" panose="020B0604020202020204" pitchFamily="34" charset="0"/>
              </a:rPr>
              <a:t> </a:t>
            </a:r>
            <a:r>
              <a:rPr lang="en-US" sz="1400" b="1" i="1" kern="1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Federation of European Manufacturers of Friction Materials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6F76A5C-363C-078A-495D-E4A1B77B90F4}"/>
              </a:ext>
            </a:extLst>
          </p:cNvPr>
          <p:cNvSpPr txBox="1"/>
          <p:nvPr/>
        </p:nvSpPr>
        <p:spPr>
          <a:xfrm>
            <a:off x="5821682" y="220286"/>
            <a:ext cx="26365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Informal document </a:t>
            </a:r>
            <a:r>
              <a:rPr lang="en-GB" sz="1400" b="1" dirty="0"/>
              <a:t>GRVA-21-57</a:t>
            </a:r>
          </a:p>
          <a:p>
            <a:pPr algn="r"/>
            <a:r>
              <a:rPr lang="en-GB" sz="1400" dirty="0"/>
              <a:t>21</a:t>
            </a:r>
            <a:r>
              <a:rPr lang="en-GB" sz="1400" baseline="30000" dirty="0"/>
              <a:t>st</a:t>
            </a:r>
            <a:r>
              <a:rPr lang="en-GB" sz="1400" dirty="0"/>
              <a:t> GRVA, 20-24 January 2025</a:t>
            </a:r>
          </a:p>
          <a:p>
            <a:pPr algn="r"/>
            <a:r>
              <a:rPr lang="en-GB" sz="1400" dirty="0"/>
              <a:t>Agenda item 10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E5AFDD3-5E0F-5CD5-CF8F-F9FAC166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8E935C0-D2E5-1D48-4B94-8586697B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E6DA301-B1E9-5C3F-2395-F1756D12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At the last GRVA meeting (session 20), a UK proposal (GRVA-20-30) was presented.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Proposal aimed to amend UN R90 Regulation to include 'bedding-in' procedure in type approval certificates.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DEBC56-D004-87EF-0919-42A24263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5666E-A6D6-72D7-89CA-44F06787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EA6FFB-46E2-1B68-66EB-5C1F31E6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Concerns on Proposal GRVA-20-30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296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Over 25 years of successful R90 type approvals without issues.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Bedding-in procedure is flexible and effective.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Additional costs for manufacturers 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educed competitiveness for technical services.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Current bedding-in ensures stable coefficient of friction and brake stability.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398DEC-3422-F7D7-CEA4-8CECFA82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3B2F89-3393-E38A-E27C-8422B832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196CA4-0133-DBC6-65A9-E1CEEBFC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Alternative Solution: Manufacturer-Specified Bedding-In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36869"/>
            <a:ext cx="8514080" cy="341884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Challenges in managing fitting instructions for different materials.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Potential insurance issues if end-users fail to comply.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Confusing for customers, who are not professional test drivers.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Execution of procedure on public road?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4231C37-AF7D-FFEB-ECD0-E3D8AACB9475}"/>
              </a:ext>
            </a:extLst>
          </p:cNvPr>
          <p:cNvSpPr txBox="1"/>
          <p:nvPr/>
        </p:nvSpPr>
        <p:spPr>
          <a:xfrm>
            <a:off x="457200" y="1600200"/>
            <a:ext cx="8514080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spcAft>
                <a:spcPts val="1200"/>
              </a:spcAft>
              <a:buFont typeface="Arial"/>
              <a:buChar char="•"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Proposal to specify bedding-in procedures in fitting instructions faces criticism: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4CABAB2-4559-1CAD-58AF-CF8D3777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AE8190E-8B3D-D6B3-3E85-7E4115B59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8B9225A-42B3-4D0B-2E34-5E729A50E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Market Surveillance (MS) Testing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Bedding-in in MS testing often differs from type approval test conditions.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MS testing usually uses new pads on used discs, unlike type approval tests.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Results depend on consistent conditions, which are not always met.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Need for identical conditions in type approval and MS tests.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5475-A1F3-F4B1-6736-EB9760BF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0DDA2-A7F7-6626-2EC6-71A159C4E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4D93B2-05CE-0CFB-C921-A5978562E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Observations on UK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UK has historically used 'grandfathering' to generalize results across components.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Bedding-in impacts test results but is not the most critical factor.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Physical tests (one per certificate) ensure better consistency of results.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Bedding-in requirements in documents may not apply to all conditions.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806091-61C1-FCB2-82B3-1344F842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C310F5-60E4-45B1-58D6-AD6E96A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E8B66E-9E39-83D1-8D32-5DA57C0A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Current R90 bedding-in process is effective and flexible.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Proposed changes could increase costs and create confusion.</a:t>
            </a:r>
          </a:p>
          <a:p>
            <a:pPr>
              <a:spcAft>
                <a:spcPts val="1200"/>
              </a:spcAft>
            </a:pPr>
            <a:r>
              <a:rPr sz="2800" dirty="0">
                <a:solidFill>
                  <a:schemeClr val="accent1">
                    <a:lumMod val="75000"/>
                  </a:schemeClr>
                </a:solidFill>
              </a:rPr>
              <a:t>Focus should remain on ensuring consistent testing conditions and practices.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Should changes to the R90 bedding-in procedure be required, these should be formulated by experts in a sub-working group.</a:t>
            </a:r>
            <a:endParaRPr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EA973F-4438-9B62-52FC-63104E99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23/01/2025</a:t>
            </a: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000262-DAB3-BD0F-0526-78FE5001D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Jandl /office@femfm.com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F2D843-AC0A-F860-B692-1F8178E0D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ée un document." ma:contentTypeScope="" ma:versionID="52b44823ef0053eacd17618c4087f0a0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58afff9b86f3ba890056f1ee7ef951e8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3AA8F8-3579-4B73-B848-CA1A6863F517}"/>
</file>

<file path=customXml/itemProps2.xml><?xml version="1.0" encoding="utf-8"?>
<ds:datastoreItem xmlns:ds="http://schemas.openxmlformats.org/officeDocument/2006/customXml" ds:itemID="{CC57E434-0ECE-4FE3-88BB-1CF1713B3E03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9B6A2A29-884E-4CDB-8881-0731EE2832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Yu Gothic</vt:lpstr>
      <vt:lpstr>Aptos</vt:lpstr>
      <vt:lpstr>Arial</vt:lpstr>
      <vt:lpstr>Calibri</vt:lpstr>
      <vt:lpstr>Office Theme</vt:lpstr>
      <vt:lpstr>Discussion on  GRVA-20-30 proposal and  UN ECE Regulation No. 90</vt:lpstr>
      <vt:lpstr>Background</vt:lpstr>
      <vt:lpstr>Concerns on Proposal GRVA-20-30</vt:lpstr>
      <vt:lpstr>Alternative Solution: Manufacturer-Specified Bedding-In</vt:lpstr>
      <vt:lpstr>Market Surveillance (MS) Testing Concerns</vt:lpstr>
      <vt:lpstr>Observations on UK Proposal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 GRVA-20-30 proposal and  UN ECE Regulation No. 90</dc:title>
  <dc:subject/>
  <dc:creator/>
  <cp:keywords/>
  <dc:description>generated using python-pptx</dc:description>
  <cp:lastModifiedBy>Francois Guichard</cp:lastModifiedBy>
  <cp:revision>4</cp:revision>
  <dcterms:created xsi:type="dcterms:W3CDTF">2013-01-27T09:14:16Z</dcterms:created>
  <dcterms:modified xsi:type="dcterms:W3CDTF">2025-01-23T16:14:58Z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Office of Origin">
    <vt:lpwstr/>
  </property>
  <property fmtid="{D5CDD505-2E9C-101B-9397-08002B2CF9AE}" pid="4" name="MediaServiceImageTags">
    <vt:lpwstr/>
  </property>
  <property fmtid="{D5CDD505-2E9C-101B-9397-08002B2CF9AE}" pid="5" name="gba66df640194346a5267c50f24d4797">
    <vt:lpwstr/>
  </property>
  <property fmtid="{D5CDD505-2E9C-101B-9397-08002B2CF9AE}" pid="6" name="Office_x0020_of_x0020_Origin">
    <vt:lpwstr/>
  </property>
</Properties>
</file>