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8" r:id="rId3"/>
    <p:sldId id="259" r:id="rId4"/>
    <p:sldId id="266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4724" autoAdjust="0"/>
  </p:normalViewPr>
  <p:slideViewPr>
    <p:cSldViewPr snapToGrid="0">
      <p:cViewPr varScale="1">
        <p:scale>
          <a:sx n="152" d="100"/>
          <a:sy n="152" d="100"/>
        </p:scale>
        <p:origin x="14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FCE0-A761-4782-A4AC-6DA8A021C2CE}" type="datetimeFigureOut">
              <a:rPr lang="de-DE" smtClean="0"/>
              <a:t>12.03.2025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75B71-1F23-44D7-A6C1-390ED3EB8CF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55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EBC5-BDD3-4043-A64E-C1E88CAF0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03CBA8-F7EA-4090-BC42-F7EC4243C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E2DADA-F747-42A6-BE60-5AA60ED6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FCB5-B101-4988-841F-D2D887D23CB9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14B011-7068-46EE-9AD8-E2FA2473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0A2049-B638-414B-98D4-57BDD378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378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8F428-AEF6-4D94-B44C-D9EDADFA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F9297D-1C82-4242-A19B-0905FB873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4635E6-A853-4333-B800-33E783F7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C31A-7B65-46F9-B40F-DC0E35C5EB71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4F778A-452A-4603-A79E-B0DDE5F14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81B9BF-E0DE-446A-8044-74FCB94E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85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2BD1AEA-3F68-4CB3-8A37-50D07B863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846CC0-4040-427F-9D60-BB58B4A54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738BF-0EDB-4733-BE1F-E57ACEE2B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115D-88E4-4B6D-8A8F-ED52B68BD771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70A9EC-4374-48C2-838F-98611227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B4A67C-B1F6-44D2-85CD-17D7C12E3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57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CBCF8-EB37-4FC2-8891-E81846DD8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57CEE5-BFF2-4239-907E-E85110556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ACAFE-F2EA-4E9B-96FC-75C13FBE1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827E-ECB8-4FC5-9D1E-F3755113AAB4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ADDAF-C724-4F9B-A9C6-79B9C9B5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AFA375-1B98-4D8B-92D8-1D56A9D7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32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DC15-B9F6-4B66-A08B-2C8E2D01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F72EC3-7FD2-43FB-A88F-C11521A54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544D7A-A2B6-4771-AEBC-9B23B230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7406-D111-487F-9FFC-30B390B5C4D5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EE2FB9-90F8-438E-B151-5D6CB08B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98A4B2-9BD5-43BB-80D1-453A3150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2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AA259-5559-484B-BB03-FA54DD87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EF9FB4-9876-4EAD-ACF8-57458B0D3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466947-1A8F-4F52-89C9-A6E533FAE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814FA4-978E-4BF2-AD8E-84031F6F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242E-2B58-452C-81BF-770D97F9391C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9660BF-8B91-4126-A27B-A3B8B6DD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341B5B-85E9-47FA-87A8-5A631C46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22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5317C-9DAA-4E82-985E-BD614ACB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B7850-14AD-4AF0-A514-55B332096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C23C0C-C3A0-495E-8C43-E4D825FE2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FB4DB-B902-48A5-A0AC-91A4E538C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DC2F354-072A-4193-A245-8BE22DD03F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A179BC-BA8A-453A-9E7E-C1B89971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EDB64-86D8-4275-B397-084BC4CAB84B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D91850-4908-433A-998A-4F526912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C59729-752E-4461-8C0B-226A3B38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5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38FEE-167B-46E1-864B-F65B4CCA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C3B0E4E-49C8-444A-87EE-CE8E8107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9F49-DF5D-4853-8340-1EEFA1701F09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45686D-E346-4DDD-8D38-40A07D5F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AE6FE9-A7C5-4819-BF99-B4A5781D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57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19A064-E7AD-4023-BDD5-B6E1840E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95C3-FBDB-4BBC-9D02-C30B51693CB2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FC5BD35-EE49-49AE-A169-7DC1EB06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D263AB-A16E-4C6A-AE50-190C2614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52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EA08B-BB26-464A-B4AD-B5981F2F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A1CFF7-8C8C-4C3B-A611-A862D94F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925A53-AD45-4971-A5F0-AF786FE96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9D1A20-7A58-42CC-8D8E-5FE8438B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8E96-89F6-4CC2-994E-0D297EC7FEBD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2483F2-E286-4038-BFD8-A75B8318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20C2F1-9959-4F2B-AC3B-4FC75A77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74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6EFF6-AB3E-4D32-AC00-C945906F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15491D-DFB5-4E04-ACC6-BCB70D11C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875EA5-3F93-4090-A8F9-A398228C0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7FE8FD-213E-4799-8F6D-4F79DDFC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2235-F972-45EA-A8EA-6AFDDA09D839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FCB6D-B439-41E0-B618-CB636267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2AA966-3059-4E16-932A-28B830AA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21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F1325CA7-628A-42E1-AEBC-877D511234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0246178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347" imgH="348" progId="TCLayout.ActiveDocument.1">
                  <p:embed/>
                </p:oleObj>
              </mc:Choice>
              <mc:Fallback>
                <p:oleObj name="think-cell Folie" r:id="rId1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130752-CB1D-402F-A9D2-B183DB47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0A68C5-398A-43DB-8052-E714734C2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124342-37D5-427C-B1E5-5B39BAE2F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8B54-F836-484C-8114-0578C4A914A5}" type="datetime1">
              <a:rPr lang="de-DE" smtClean="0"/>
              <a:t>12.03.2025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453C61-BB1E-4BF0-97A5-B1AE77813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782640-2767-4871-84D3-7E66F969D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9A31A-432E-428D-B36C-6349C7F7EA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3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A8E1C-978E-2CCA-FCD0-15A35AEE7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288" y="2157412"/>
            <a:ext cx="10639424" cy="2387600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Proposal for UN-R 10, 08 series of amendments </a:t>
            </a:r>
            <a:br>
              <a:rPr lang="en-US" sz="4000" dirty="0"/>
            </a:br>
            <a:r>
              <a:rPr lang="en-US" sz="4000" dirty="0"/>
              <a:t>(or 07 series of amendments, supplement 2):</a:t>
            </a:r>
            <a:br>
              <a:rPr lang="en-US" sz="4400" dirty="0"/>
            </a:br>
            <a:br>
              <a:rPr lang="en-US" dirty="0"/>
            </a:br>
            <a:r>
              <a:rPr lang="en-US" dirty="0"/>
              <a:t>Vehicle and ESA immunity test:</a:t>
            </a:r>
            <a:br>
              <a:rPr lang="en-US" dirty="0"/>
            </a:br>
            <a:r>
              <a:rPr lang="en-US" sz="4000" dirty="0"/>
              <a:t>Editorial update of test level requirements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85B90E-71E0-0005-4839-1E58025A3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0588"/>
            <a:ext cx="9144000" cy="1655762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March 2025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695D2-1D5F-FE44-7C66-5A251ED9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1</a:t>
            </a:fld>
            <a:endParaRPr lang="de-DE" dirty="0"/>
          </a:p>
        </p:txBody>
      </p:sp>
      <p:pic>
        <p:nvPicPr>
          <p:cNvPr id="5" name="Image 7" descr="Une image contenant Graphique, cercle, symbole, logo&#10;&#10;Description générée automatiquement">
            <a:extLst>
              <a:ext uri="{FF2B5EF4-FFF2-40B4-BE49-F238E27FC236}">
                <a16:creationId xmlns:a16="http://schemas.microsoft.com/office/drawing/2014/main" id="{94BF270B-A4A5-273D-00D1-3525063C6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67" y="369219"/>
            <a:ext cx="2022413" cy="6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00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D86D2-035A-6F1B-66EA-8F866F17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severity</a:t>
            </a:r>
            <a:r>
              <a:rPr lang="de-DE" dirty="0"/>
              <a:t> </a:t>
            </a:r>
            <a:r>
              <a:rPr lang="de-DE" dirty="0" err="1"/>
              <a:t>levels</a:t>
            </a:r>
            <a:r>
              <a:rPr lang="de-DE" dirty="0"/>
              <a:t> in ISO </a:t>
            </a:r>
            <a:r>
              <a:rPr lang="de-DE" dirty="0" err="1"/>
              <a:t>standards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A51EB6-5792-0373-0901-E633EB879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2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4ABFC32-2249-BA07-C726-7DD076589940}"/>
              </a:ext>
            </a:extLst>
          </p:cNvPr>
          <p:cNvSpPr/>
          <p:nvPr/>
        </p:nvSpPr>
        <p:spPr>
          <a:xfrm>
            <a:off x="0" y="5480482"/>
            <a:ext cx="12192000" cy="9889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 algn="l"/>
            <a:r>
              <a:rPr lang="en-US" sz="1400" dirty="0">
                <a:solidFill>
                  <a:schemeClr val="bg1"/>
                </a:solidFill>
              </a:rPr>
              <a:t>Constant peak test level according to ISO 1145x-1, equivalent rms level of unmodulated wave.</a:t>
            </a:r>
          </a:p>
          <a:p>
            <a:pPr marL="720000" indent="-285750" algn="l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chemeClr val="bg1"/>
                </a:solidFill>
                <a:sym typeface="Wingdings" panose="05000000000000000000" pitchFamily="2" charset="2"/>
              </a:rPr>
              <a:t>R10 only requires modulated signals</a:t>
            </a:r>
          </a:p>
          <a:p>
            <a:pPr marL="720000" indent="-285750" algn="l">
              <a:buFont typeface="Wingdings" panose="05000000000000000000" pitchFamily="2" charset="2"/>
              <a:buChar char="à"/>
            </a:pPr>
            <a:r>
              <a:rPr lang="en-US" sz="1400" b="0" i="0" u="none" strike="noStrike" baseline="0" dirty="0">
                <a:solidFill>
                  <a:schemeClr val="bg1"/>
                </a:solidFill>
                <a:sym typeface="Wingdings" panose="05000000000000000000" pitchFamily="2" charset="2"/>
              </a:rPr>
              <a:t>rms test level </a:t>
            </a:r>
            <a:r>
              <a:rPr lang="en-US" sz="1400" dirty="0">
                <a:solidFill>
                  <a:schemeClr val="bg1"/>
                </a:solidFill>
                <a:sym typeface="Wingdings" panose="05000000000000000000" pitchFamily="2" charset="2"/>
              </a:rPr>
              <a:t>can me misleading</a:t>
            </a:r>
          </a:p>
          <a:p>
            <a:pPr marL="720000" indent="-285750" algn="l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chemeClr val="bg1"/>
                </a:solidFill>
                <a:sym typeface="Wingdings" panose="05000000000000000000" pitchFamily="2" charset="2"/>
              </a:rPr>
              <a:t>ISO 1145x-1 is referenced by R10: no need for additional reference</a:t>
            </a:r>
            <a:endParaRPr lang="en-US" sz="1400" b="0" i="0" u="none" strike="noStrike" baseline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62F586A-9A55-5F42-DE1E-26BA89814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942" y="3325245"/>
            <a:ext cx="6617838" cy="180295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B015341-FFB8-0141-ADBF-F8EBC86D8FA4}"/>
              </a:ext>
            </a:extLst>
          </p:cNvPr>
          <p:cNvSpPr txBox="1"/>
          <p:nvPr/>
        </p:nvSpPr>
        <p:spPr>
          <a:xfrm>
            <a:off x="843980" y="3246126"/>
            <a:ext cx="2585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ISO 11452-1:2015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09CC945-E615-1E25-12A6-09644DCD7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472" y="1258340"/>
            <a:ext cx="6617838" cy="1776538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F3904B24-1012-04F6-59C7-2905493C04E3}"/>
              </a:ext>
            </a:extLst>
          </p:cNvPr>
          <p:cNvSpPr txBox="1"/>
          <p:nvPr/>
        </p:nvSpPr>
        <p:spPr>
          <a:xfrm>
            <a:off x="838200" y="1177590"/>
            <a:ext cx="2585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ISO 11451-1:2015</a:t>
            </a:r>
          </a:p>
        </p:txBody>
      </p:sp>
    </p:spTree>
    <p:extLst>
      <p:ext uri="{BB962C8B-B14F-4D97-AF65-F5344CB8AC3E}">
        <p14:creationId xmlns:p14="http://schemas.microsoft.com/office/powerpoint/2010/main" val="204736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84BD3-828A-747C-E5C8-1B4036BC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Proposal: vehicle immunity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8DECD3-FEAB-DA81-4C62-25EAEF01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3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4499233-3A64-D172-04C2-7BCC81ECE674}"/>
              </a:ext>
            </a:extLst>
          </p:cNvPr>
          <p:cNvSpPr txBox="1"/>
          <p:nvPr/>
        </p:nvSpPr>
        <p:spPr>
          <a:xfrm>
            <a:off x="2521958" y="1398903"/>
            <a:ext cx="6647268" cy="4837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indent="-540000" algn="just" defTabSz="540000">
              <a:spcBef>
                <a:spcPts val="1000"/>
              </a:spcBef>
            </a:pPr>
            <a:r>
              <a:rPr lang="en-GB" sz="12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Paragraph 6.4.2.1.,</a:t>
            </a:r>
            <a:r>
              <a:rPr lang="en-GB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amend to read:</a:t>
            </a:r>
            <a:endParaRPr lang="de-DE" sz="120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720000" indent="-720000" algn="just" defTabSz="540000">
              <a:spcBef>
                <a:spcPts val="1000"/>
              </a:spcBef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6.4.2.1. 	If tests are made using the method described in Annex 6, in accordance with ISO 11451-2, the field strength shall be 30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 (root mean squared)</a:t>
            </a:r>
            <a:r>
              <a:rPr lang="en-US" sz="12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in over 90 per cent of the 20 to 2,000 MHz frequency band and a minimum of 25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over the whole 20 to 2,000 MHz frequency band. The field strength shall be 10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in over 90 per cent of the 2,000 to 6,000 MHz frequency band and a minimum of 8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over the whole 2,000 to 6,000 MHz frequency band.</a:t>
            </a:r>
          </a:p>
          <a:p>
            <a:pPr marL="720000" indent="-720000" algn="just" defTabSz="540000">
              <a:spcBef>
                <a:spcPts val="1000"/>
              </a:spcBef>
            </a:pP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	If tests are made using the method described in Annex 6, in accordance with ISO 11451-4 BCI the current shall be 60 mA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in over 90 per cent of the 20 to 2,000 MHz frequency band and a minimum of 50 mA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over the whole 20 to 2,000 MHz frequency band.“</a:t>
            </a:r>
          </a:p>
          <a:p>
            <a:pPr marL="540000" indent="-540000" algn="just" defTabSz="540000">
              <a:spcBef>
                <a:spcPts val="1000"/>
              </a:spcBef>
            </a:pPr>
            <a:endParaRPr lang="en-US" sz="12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Paragraph 7.7.2.1.,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amend to read: </a:t>
            </a:r>
          </a:p>
          <a:p>
            <a:endParaRPr lang="en-US" sz="1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720000" indent="-720000" algn="just"/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7.7.2.1. 	If tests are made using the method described in Annex 6, the field strength shall be 30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 (root mean squared)</a:t>
            </a:r>
            <a:r>
              <a:rPr lang="en-US" sz="12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in over 90 per cent of the 20 to 2,000 MHz frequency band and a minimum of 25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over the whole 20 to 2,000 MHz frequency band. The field strength shall be 10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in over 90 per cent of the 2,000 to 6,000 MHz frequency band and a minimum of 8 volts/m </a:t>
            </a:r>
            <a:r>
              <a:rPr lang="en-US" sz="12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rms</a:t>
            </a:r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 over the whole 2,000 to 6,000 MHz frequency band. </a:t>
            </a:r>
          </a:p>
          <a:p>
            <a:pPr marL="720000" indent="-720000" algn="just"/>
            <a:endParaRPr lang="en-US" sz="12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720000" indent="-720000" algn="just"/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If tests are made using the method described in Annex 6, with ISO 11451-4 BCI method the current shall be 60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 over 90 per cent of the 20 to 2,000 MHz frequency band and a minimum of 50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over the whole 20 to 2,000 MHz frequency band.</a:t>
            </a:r>
            <a:endParaRPr lang="de-DE" sz="1200" dirty="0"/>
          </a:p>
          <a:p>
            <a:pPr marL="540000" indent="-540000" algn="just" defTabSz="540000">
              <a:spcBef>
                <a:spcPts val="1000"/>
              </a:spcBef>
            </a:pPr>
            <a:endParaRPr lang="en-US" sz="11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3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16FDFC-E676-B7B3-6BB7-1165045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Proposal: ESA immunity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E4B247-C625-53E2-DD98-24244757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A31A-432E-428D-B36C-6349C7F7EA40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5EDD6B7-D62D-29B9-5C37-A8C7F3CF2205}"/>
              </a:ext>
            </a:extLst>
          </p:cNvPr>
          <p:cNvSpPr txBox="1"/>
          <p:nvPr/>
        </p:nvSpPr>
        <p:spPr>
          <a:xfrm>
            <a:off x="2568203" y="1351508"/>
            <a:ext cx="609494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0" indent="-720000" algn="just"/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6.8.2.1. 	If tests are made using the methods described in Annex 9, the immunity test levels shall be 60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root-mean-square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rms)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150 mm stripline testing method, 15 volts/m rms for the 800 mm stripline testing method, 75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Transverse Electromagnetic Mode (TEM) cell testing method, 60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bulk current injection (BCI) testing method and 30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free field testing method in over 90 per cent of the 20 to 2,000 MHz frequency band, and to a minimum of 50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150 mm stripline testing method, 12.5 volts/m rms for the 800 mm stripline testing method, 62.5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for the TEM cell testing method, 50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bulk current injection (BCI) testing method and 25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free field testing method over the whole 20 to 2,000 MHz frequency band. </a:t>
            </a:r>
          </a:p>
          <a:p>
            <a:pPr marL="720000" indent="-720000" algn="just"/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720000" indent="-720000" algn="just"/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7.18.2.1. 	If tests are made using the methods described in Annex 9, the immunity test levels shall be 60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150 mm stripline testing method, 15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800 mm stripline testing method, 75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Transverse Electromagnetic Mode (TEM) cell testing method, 60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Bulk Current Injection (BCI) testing method and 30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free field testing method in over 90 per cent of the 20 to 2,000 MHz frequency band, and to a minimum of 50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150 mm stripline testing method, 12.5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800 mm stripline testing method, 62.5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for the TEM cell testing method, 50 mA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bulk current injection (BCI) testing method and 25 volts/m </a:t>
            </a:r>
            <a:r>
              <a:rPr lang="en-US" sz="1200" b="0" i="0" u="none" strike="sng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rms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 the free field testing method over the whole 20 to 2,000 MHz frequency band.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8622569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Microsoft Office PowerPoint</Application>
  <PresentationFormat>Breitbild</PresentationFormat>
  <Paragraphs>29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</vt:lpstr>
      <vt:lpstr>think-cell Folie</vt:lpstr>
      <vt:lpstr>    Proposal for UN-R 10, 08 series of amendments  (or 07 series of amendments, supplement 2):  Vehicle and ESA immunity test: Editorial update of test level requirements</vt:lpstr>
      <vt:lpstr>Definition of test severity levels in ISO standards</vt:lpstr>
      <vt:lpstr>Proposal: vehicle immunity</vt:lpstr>
      <vt:lpstr>Proposal: ESA immunity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Vehicle and ESA immunity - Editorial update of test level requirements</dc:title>
  <dc:creator>Andreas.Gierstorfer@bmw.de</dc:creator>
  <cp:lastModifiedBy>Gierstorfer Andreas, EE-353</cp:lastModifiedBy>
  <cp:revision>52</cp:revision>
  <dcterms:created xsi:type="dcterms:W3CDTF">2022-04-27T09:03:16Z</dcterms:created>
  <dcterms:modified xsi:type="dcterms:W3CDTF">2025-03-12T18:05:35Z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d53d93-3f4c-4b90-b511-bd6bdbb4fba9_Enabled">
    <vt:lpwstr>true</vt:lpwstr>
  </property>
  <property fmtid="{D5CDD505-2E9C-101B-9397-08002B2CF9AE}" pid="3" name="MSIP_Label_2fd53d93-3f4c-4b90-b511-bd6bdbb4fba9_SetDate">
    <vt:lpwstr>2022-05-05T03:17:25Z</vt:lpwstr>
  </property>
  <property fmtid="{D5CDD505-2E9C-101B-9397-08002B2CF9AE}" pid="4" name="MSIP_Label_2fd53d93-3f4c-4b90-b511-bd6bdbb4fba9_Method">
    <vt:lpwstr>Standard</vt:lpwstr>
  </property>
  <property fmtid="{D5CDD505-2E9C-101B-9397-08002B2CF9AE}" pid="5" name="MSIP_Label_2fd53d93-3f4c-4b90-b511-bd6bdbb4fba9_Name">
    <vt:lpwstr>2fd53d93-3f4c-4b90-b511-bd6bdbb4fba9</vt:lpwstr>
  </property>
  <property fmtid="{D5CDD505-2E9C-101B-9397-08002B2CF9AE}" pid="6" name="MSIP_Label_2fd53d93-3f4c-4b90-b511-bd6bdbb4fba9_SiteId">
    <vt:lpwstr>d852d5cd-724c-4128-8812-ffa5db3f8507</vt:lpwstr>
  </property>
  <property fmtid="{D5CDD505-2E9C-101B-9397-08002B2CF9AE}" pid="7" name="MSIP_Label_2fd53d93-3f4c-4b90-b511-bd6bdbb4fba9_ActionId">
    <vt:lpwstr>416cda48-13c6-4afc-bf86-4e66c66ba253</vt:lpwstr>
  </property>
  <property fmtid="{D5CDD505-2E9C-101B-9397-08002B2CF9AE}" pid="8" name="MSIP_Label_2fd53d93-3f4c-4b90-b511-bd6bdbb4fba9_ContentBits">
    <vt:lpwstr>0</vt:lpwstr>
  </property>
  <property fmtid="{D5CDD505-2E9C-101B-9397-08002B2CF9AE}" pid="9" name="MSIP_Label_c2601314-b878-4900-a263-6d04f23371fa_Enabled">
    <vt:lpwstr>true</vt:lpwstr>
  </property>
  <property fmtid="{D5CDD505-2E9C-101B-9397-08002B2CF9AE}" pid="10" name="MSIP_Label_c2601314-b878-4900-a263-6d04f23371fa_SetDate">
    <vt:lpwstr>2025-01-28T12:10:02Z</vt:lpwstr>
  </property>
  <property fmtid="{D5CDD505-2E9C-101B-9397-08002B2CF9AE}" pid="11" name="MSIP_Label_c2601314-b878-4900-a263-6d04f23371fa_Method">
    <vt:lpwstr>Privileged</vt:lpwstr>
  </property>
  <property fmtid="{D5CDD505-2E9C-101B-9397-08002B2CF9AE}" pid="12" name="MSIP_Label_c2601314-b878-4900-a263-6d04f23371fa_Name">
    <vt:lpwstr>c2601314-b878-4900-a263-6d04f23371fa</vt:lpwstr>
  </property>
  <property fmtid="{D5CDD505-2E9C-101B-9397-08002B2CF9AE}" pid="13" name="MSIP_Label_c2601314-b878-4900-a263-6d04f23371fa_SiteId">
    <vt:lpwstr>ce849bab-cc1c-465b-b62e-18f07c9ac198</vt:lpwstr>
  </property>
  <property fmtid="{D5CDD505-2E9C-101B-9397-08002B2CF9AE}" pid="14" name="MSIP_Label_c2601314-b878-4900-a263-6d04f23371fa_ActionId">
    <vt:lpwstr>1a2fae13-0f35-4afc-9426-9d256d5698c5</vt:lpwstr>
  </property>
  <property fmtid="{D5CDD505-2E9C-101B-9397-08002B2CF9AE}" pid="15" name="MSIP_Label_c2601314-b878-4900-a263-6d04f23371fa_ContentBits">
    <vt:lpwstr>0</vt:lpwstr>
  </property>
</Properties>
</file>