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58" r:id="rId8"/>
    <p:sldId id="259" r:id="rId9"/>
    <p:sldId id="261" r:id="rId10"/>
    <p:sldId id="264" r:id="rId11"/>
    <p:sldId id="265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 snapToGrid="0">
      <p:cViewPr varScale="1">
        <p:scale>
          <a:sx n="92" d="100"/>
          <a:sy n="92" d="100"/>
        </p:scale>
        <p:origin x="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ois Guichard" userId="b25862a6-b641-4ece-b9f9-9230f3cdb908" providerId="ADAL" clId="{406EC83F-915A-42BE-885A-29B6A137102D}"/>
    <pc:docChg chg="modSld">
      <pc:chgData name="Francois Guichard" userId="b25862a6-b641-4ece-b9f9-9230f3cdb908" providerId="ADAL" clId="{406EC83F-915A-42BE-885A-29B6A137102D}" dt="2026-01-16T16:03:31.624" v="26" actId="790"/>
      <pc:docMkLst>
        <pc:docMk/>
      </pc:docMkLst>
      <pc:sldChg chg="modSp mod">
        <pc:chgData name="Francois Guichard" userId="b25862a6-b641-4ece-b9f9-9230f3cdb908" providerId="ADAL" clId="{406EC83F-915A-42BE-885A-29B6A137102D}" dt="2026-01-16T16:00:56.028" v="1" actId="20577"/>
        <pc:sldMkLst>
          <pc:docMk/>
          <pc:sldMk cId="259013665" sldId="256"/>
        </pc:sldMkLst>
        <pc:spChg chg="mod">
          <ac:chgData name="Francois Guichard" userId="b25862a6-b641-4ece-b9f9-9230f3cdb908" providerId="ADAL" clId="{406EC83F-915A-42BE-885A-29B6A137102D}" dt="2026-01-16T16:00:56.028" v="1" actId="20577"/>
          <ac:spMkLst>
            <pc:docMk/>
            <pc:sldMk cId="259013665" sldId="256"/>
            <ac:spMk id="6" creationId="{9FC7BA9A-E0DA-41CA-8A3D-C2B24A7D4E64}"/>
          </ac:spMkLst>
        </pc:spChg>
      </pc:sldChg>
      <pc:sldChg chg="modSp mod">
        <pc:chgData name="Francois Guichard" userId="b25862a6-b641-4ece-b9f9-9230f3cdb908" providerId="ADAL" clId="{406EC83F-915A-42BE-885A-29B6A137102D}" dt="2026-01-16T16:01:21.253" v="13" actId="20577"/>
        <pc:sldMkLst>
          <pc:docMk/>
          <pc:sldMk cId="1663666347" sldId="257"/>
        </pc:sldMkLst>
        <pc:spChg chg="mod">
          <ac:chgData name="Francois Guichard" userId="b25862a6-b641-4ece-b9f9-9230f3cdb908" providerId="ADAL" clId="{406EC83F-915A-42BE-885A-29B6A137102D}" dt="2026-01-16T16:01:21.253" v="13" actId="20577"/>
          <ac:spMkLst>
            <pc:docMk/>
            <pc:sldMk cId="1663666347" sldId="257"/>
            <ac:spMk id="3" creationId="{1A5EAD60-2A00-479C-BDB7-07D31FFF1D3E}"/>
          </ac:spMkLst>
        </pc:spChg>
      </pc:sldChg>
      <pc:sldChg chg="modSp mod">
        <pc:chgData name="Francois Guichard" userId="b25862a6-b641-4ece-b9f9-9230f3cdb908" providerId="ADAL" clId="{406EC83F-915A-42BE-885A-29B6A137102D}" dt="2026-01-16T16:02:16.867" v="25" actId="20577"/>
        <pc:sldMkLst>
          <pc:docMk/>
          <pc:sldMk cId="572194095" sldId="261"/>
        </pc:sldMkLst>
        <pc:spChg chg="mod">
          <ac:chgData name="Francois Guichard" userId="b25862a6-b641-4ece-b9f9-9230f3cdb908" providerId="ADAL" clId="{406EC83F-915A-42BE-885A-29B6A137102D}" dt="2026-01-16T16:02:16.867" v="25" actId="20577"/>
          <ac:spMkLst>
            <pc:docMk/>
            <pc:sldMk cId="572194095" sldId="261"/>
            <ac:spMk id="3" creationId="{1A5EAD60-2A00-479C-BDB7-07D31FFF1D3E}"/>
          </ac:spMkLst>
        </pc:spChg>
      </pc:sldChg>
      <pc:sldChg chg="modSp mod">
        <pc:chgData name="Francois Guichard" userId="b25862a6-b641-4ece-b9f9-9230f3cdb908" providerId="ADAL" clId="{406EC83F-915A-42BE-885A-29B6A137102D}" dt="2026-01-16T16:03:31.624" v="26" actId="790"/>
        <pc:sldMkLst>
          <pc:docMk/>
          <pc:sldMk cId="221126294" sldId="264"/>
        </pc:sldMkLst>
        <pc:spChg chg="mod">
          <ac:chgData name="Francois Guichard" userId="b25862a6-b641-4ece-b9f9-9230f3cdb908" providerId="ADAL" clId="{406EC83F-915A-42BE-885A-29B6A137102D}" dt="2026-01-16T16:03:31.624" v="26" actId="790"/>
          <ac:spMkLst>
            <pc:docMk/>
            <pc:sldMk cId="221126294" sldId="264"/>
            <ac:spMk id="3" creationId="{1A5EAD60-2A00-479C-BDB7-07D31FFF1D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466449-A8A8-4285-8C9A-FE4B53297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319B77-83BE-4FCA-9139-A609E4E73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89F364-4A5B-4D07-B289-A2A16BFF8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EE15E7-542A-4521-9506-F11091A52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07D5F5-91E9-4A18-90EF-471308DB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23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D3701-D7E6-4C73-9971-999CBB64F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070623-4FB8-45D2-9AC4-736E28404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0CEFB2-DEFB-453D-AF8C-6EFAB5DFE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D28676-6824-4A55-8BEE-AE551FFB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A66718-0B84-43D1-A163-CF8CC4775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88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1440830-B2E0-4690-9507-F46EBD739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21125E-8DC8-4947-871F-43E318253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A80326-944D-421A-9246-F5FBF6F5F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D26A0A-2981-47FF-92F4-1A182F6F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4A040B-7893-4C69-ABDC-37DE359F0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04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92143-B72F-4743-A9D3-B53A24715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18EFC9-D116-416F-9C9C-FDB3C3105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3769B7-31AA-4EB8-9E84-9C1C1C99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12791B-AC5C-4899-BBC3-AE7721CC2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128BC2-1B19-46FB-8C2B-A310E107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85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9E8F5C-100C-4FC0-B7B3-08FE0EEC8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452412-69F7-4D16-885A-1CA88BE5B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354F08-EC7C-4F33-88A9-97394177A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656695-C2D8-43A5-A603-D5094DF4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D797F5-7852-4A28-8196-67E776726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826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B05F05-8B5B-4B55-BFB5-2278D9016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385CC3-88C5-4F69-B013-0FDA88C16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3132EB-1F07-4AEF-87EA-481B5A774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E14083-BC9C-4B59-884C-A732B2C4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564A40-ECA9-4D93-9BA2-F7CA674D5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3D0F7F-D8C9-4518-9CB8-7F4038263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49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A1E26A-0F5C-4F23-961B-8DFE027B6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B3A323-64A6-4C1C-A16E-A451DA3A5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D31958-2FA8-4A5B-9DEA-7751FEEDC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D8EE31-224F-4C4A-AA90-9B6B7F531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656CB5B-949C-481F-A156-F1611A7716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DAF6428-439B-44AD-BB73-AAD0A6C61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71631C-2DCE-468A-BF98-3583D78D1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9FA34DD-0EBD-4DAB-B153-8B101D051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50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B86F22-4192-4CCE-B194-CC053F7B0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EBD5C43-8E8C-4094-87CE-F74D39DB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ACDB6E6-D4C0-4DA0-9B2E-6E8C0EF2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B6DFC8-9BF7-46DC-9F89-CCCC60BE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46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0F68628-1813-41D0-9AC0-DEDC3F41B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AF2EE4E-1CAF-464B-A4BD-DB4F99628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690FA9F-A428-46E8-846B-9C27ECB1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6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437970-068A-48EC-B761-0336EF4C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E91892-76AC-44BE-ABD5-C69780A2B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1D3419-6EF6-478D-A8AC-359DFB4CE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C83C8A-A725-4545-A516-A049484A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469605-9A39-4BBF-BC60-84A08E811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5BA68F-1711-4DD6-8937-23F9771E7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15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5E50E3-0C66-4FC8-A18B-0F6B65957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4377616-5C2F-4312-BB74-6B36DC20E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5CECB4-F2E7-441A-9230-93AE5271B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071151-4FBD-4E55-9DE6-AD1F7B912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184EFB-DF96-4678-A66F-BA6351DD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86C230-7208-44CE-BC8E-F6A1DE6C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82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5F31A06-74DE-48BE-B10F-346C1EA3A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A53AF3-4AC5-4F4B-ACFF-D1894C319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4366F2-146F-424F-A51B-F0EFCBF3CE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1E7B9-F16D-4DB6-8143-C95A70C4BAF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FDB194-6A71-4E6F-A508-58F825B0A6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96D654-F1A3-4C02-8899-4D89B5632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588B9-807B-4282-B09C-18423B8B16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29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transport/documents/2025/09/informal-documents/france-improving-aebs-reliability" TargetMode="External"/><Relationship Id="rId2" Type="http://schemas.openxmlformats.org/officeDocument/2006/relationships/hyperlink" Target="https://unece.org/transport/documents/2025/09/working-documents/germany-proposal-improvements-aebs-regulatio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nece.org/transport/documents/2025/12/reports/report-working-party-automatedautonomous-and-connected-vehicle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A65625-F2A1-4B67-90C0-3F0EC72D5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GRVA Meeting on Information Sharing to Improve AEBS Reliability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BB5514-0AAF-4123-8EBB-E89D0CAAB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13866"/>
            <a:ext cx="9144000" cy="909337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of discussions and way forward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F14990-9FC7-4DFF-802F-810A798E4F51}"/>
              </a:ext>
            </a:extLst>
          </p:cNvPr>
          <p:cNvSpPr txBox="1"/>
          <p:nvPr/>
        </p:nvSpPr>
        <p:spPr>
          <a:xfrm>
            <a:off x="254000" y="169333"/>
            <a:ext cx="494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Transmitted by the expert from France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FC7BA9A-E0DA-41CA-8A3D-C2B24A7D4E64}"/>
              </a:ext>
            </a:extLst>
          </p:cNvPr>
          <p:cNvSpPr txBox="1"/>
          <p:nvPr/>
        </p:nvSpPr>
        <p:spPr>
          <a:xfrm>
            <a:off x="8559800" y="169333"/>
            <a:ext cx="35221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Informal document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GRVA-24-26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fr-FR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GRVA, 19-23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</a:p>
          <a:p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agenda item 7</a:t>
            </a:r>
          </a:p>
        </p:txBody>
      </p:sp>
    </p:spTree>
    <p:extLst>
      <p:ext uri="{BB962C8B-B14F-4D97-AF65-F5344CB8AC3E}">
        <p14:creationId xmlns:p14="http://schemas.microsoft.com/office/powerpoint/2010/main" val="25901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95A8B-83E6-43FA-98CA-0D4548B0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5EAD60-2A00-479C-BDB7-07D31FFF1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867" y="1825625"/>
            <a:ext cx="10684933" cy="4351338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During the 23</a:t>
            </a:r>
            <a:r>
              <a:rPr lang="en-GB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GRVA, two presentations were made regarding suggestions for improvements to AEBS: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GRVA-23-06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(Germany)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GRVA -23-09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(France)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GRVA-23 report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“GRVA agreed with the organization of a workshop in January 2026 to explore the data available and advise GRVA on possibilities to consider for improving the AEBS regulations.”</a:t>
            </a:r>
          </a:p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Meeting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organized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online on 13 and 14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2026,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chaired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by France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List of participants: AU, DE, EC, FI, FR, JP, KR, NO, SE, UK, OICA, CLEPA</a:t>
            </a:r>
          </a:p>
          <a:p>
            <a:pPr marL="914400" lvl="2" indent="0"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66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95A8B-83E6-43FA-98CA-0D4548B0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of Day 1 (13 January 2026)	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5EAD60-2A00-479C-BDB7-07D31FFF1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Presentation by the expert from EC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R152: Increase crash avoidance speed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R131 &amp; R152: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Widen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offset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R131 &amp; R152: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Reduce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false positives</a:t>
            </a:r>
          </a:p>
          <a:p>
            <a:pPr lvl="2"/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Anticipatory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Connection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vehicle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(e.g., ADDW)</a:t>
            </a:r>
          </a:p>
          <a:p>
            <a:pPr lvl="2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the expert from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FR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R131: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Widen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offset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R131: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Consider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curve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971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95A8B-83E6-43FA-98CA-0D4548B0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of Day 1 (13 January 2026)	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5EAD60-2A00-479C-BDB7-07D31FFF1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4508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Presentation by the expert from Germany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R152: AEB Car-to-Pedestrian for Night Conditions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R131: Blind Spot Situations</a:t>
            </a:r>
          </a:p>
          <a:p>
            <a:pPr lvl="2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the expert from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JP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R152: AEB Pedestrian scenarios for Night Conditions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R131: AEBS for Blind Spot Situations</a:t>
            </a:r>
          </a:p>
          <a:p>
            <a:pPr lvl="1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the expert from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NO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R152: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Unintended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braking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Unintended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acceleration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6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95A8B-83E6-43FA-98CA-0D4548B0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of Day 1 (13 January 2026)	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0D75A26E-7855-452B-839D-90B01E20C6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672670"/>
              </p:ext>
            </p:extLst>
          </p:nvPr>
        </p:nvGraphicFramePr>
        <p:xfrm>
          <a:off x="770466" y="2692612"/>
          <a:ext cx="10862733" cy="3036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3694">
                  <a:extLst>
                    <a:ext uri="{9D8B030D-6E8A-4147-A177-3AD203B41FA5}">
                      <a16:colId xmlns:a16="http://schemas.microsoft.com/office/drawing/2014/main" val="1644611443"/>
                    </a:ext>
                  </a:extLst>
                </a:gridCol>
                <a:gridCol w="3157364">
                  <a:extLst>
                    <a:ext uri="{9D8B030D-6E8A-4147-A177-3AD203B41FA5}">
                      <a16:colId xmlns:a16="http://schemas.microsoft.com/office/drawing/2014/main" val="282977993"/>
                    </a:ext>
                  </a:extLst>
                </a:gridCol>
                <a:gridCol w="4731675">
                  <a:extLst>
                    <a:ext uri="{9D8B030D-6E8A-4147-A177-3AD203B41FA5}">
                      <a16:colId xmlns:a16="http://schemas.microsoft.com/office/drawing/2014/main" val="1775181172"/>
                    </a:ext>
                  </a:extLst>
                </a:gridCol>
              </a:tblGrid>
              <a:tr h="923925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R131</a:t>
                      </a:r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R152</a:t>
                      </a:r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1408999"/>
                  </a:ext>
                </a:extLst>
              </a:tr>
              <a:tr h="923925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priority topics</a:t>
                      </a:r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Pedestrian scenarios at night (DE, JP)</a:t>
                      </a:r>
                    </a:p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Increased crash avoidance speed (EC)</a:t>
                      </a:r>
                    </a:p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Increased offset (EC)</a:t>
                      </a:r>
                      <a:endParaRPr lang="en-GB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Unintended braking/acceleration (NO)</a:t>
                      </a:r>
                      <a:endParaRPr lang="fr-FR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289976"/>
                  </a:ext>
                </a:extLst>
              </a:tr>
              <a:tr h="923925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topics</a:t>
                      </a:r>
                      <a:endParaRPr lang="fr-FR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Increased offset (FR) </a:t>
                      </a:r>
                    </a:p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Curve behaviour (FR)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Blind spot situations (DE, JP)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Increased effectiveness and reduced false positives (EC)</a:t>
                      </a:r>
                    </a:p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62724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9153A1FF-6819-4817-8DF0-2481251EA333}"/>
              </a:ext>
            </a:extLst>
          </p:cNvPr>
          <p:cNvSpPr txBox="1"/>
          <p:nvPr/>
        </p:nvSpPr>
        <p:spPr>
          <a:xfrm>
            <a:off x="685798" y="1890905"/>
            <a:ext cx="11201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Summary of improvement topics proposed by Contracting Parties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70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95A8B-83E6-43FA-98CA-0D4548B0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of Day 2 (14 January 2026)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5EAD60-2A00-479C-BDB7-07D31FFF1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4508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Presentation by the expert from CLEPA/OICA responding to the improvements suggested by Contracting Parties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Discussion on the way forwar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fr-FR" b="0" dirty="0"/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experts agreed to consider R152 as a priority, due to accident statistics and to the lack of market penetration of R131 (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02 series) as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early 2026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experts agreed to work on both short-term tasks (directly amending R152) and mid-term tasks (further investigations with the goal to improve R152) based on the topics and priorities presented during the meeting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9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95A8B-83E6-43FA-98CA-0D4548B0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of Day 2 — Consensus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5EAD60-2A00-479C-BDB7-07D31FFF1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450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Request to establish an informal working group under GRVA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group will focus on R152 improvements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Tasks of the group: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Direct implementation in R152: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Pedestrian scenarios at night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[Increased crash avoidance speed]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Investigation leading to R152 improvements: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[Increased crash avoidance speed]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Increased offset</a:t>
            </a:r>
          </a:p>
          <a:p>
            <a:pPr lvl="1"/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Investigation with no obligation of results: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False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positives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(unintended braking)</a:t>
            </a: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Deadline: June 2028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group may then consider R131 improvements based on new evidence</a:t>
            </a:r>
          </a:p>
        </p:txBody>
      </p:sp>
    </p:spTree>
    <p:extLst>
      <p:ext uri="{BB962C8B-B14F-4D97-AF65-F5344CB8AC3E}">
        <p14:creationId xmlns:p14="http://schemas.microsoft.com/office/powerpoint/2010/main" val="221126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3EF234A-CE2B-4747-8F35-AA712BB42117}"/>
              </a:ext>
            </a:extLst>
          </p:cNvPr>
          <p:cNvSpPr txBox="1"/>
          <p:nvPr/>
        </p:nvSpPr>
        <p:spPr>
          <a:xfrm>
            <a:off x="5613400" y="3849343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Note to the UNECE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Secretariat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and the speaker of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confirm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have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authorization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to use all content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photos and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visual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either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copyright-free or the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/speaker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hold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copyright or permission. The UNECE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websites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if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unlawful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use of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copyrighted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/speaker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takes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responsibility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infringement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on copyright and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holds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the UNECE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harmless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75161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bfe5176cad11b2d52a435755145b3a7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221c95f95b8e7f3b4aa03ad1ebe8e84a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7EA7AE-4049-4893-9CF9-92A7C0C54B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609ADD-4316-450A-87D1-4E3F481B3FA5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3.xml><?xml version="1.0" encoding="utf-8"?>
<ds:datastoreItem xmlns:ds="http://schemas.openxmlformats.org/officeDocument/2006/customXml" ds:itemID="{471093DB-DABD-42A2-8A29-32213344D0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612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GRVA Meeting on Information Sharing to Improve AEBS Reliability</vt:lpstr>
      <vt:lpstr>Context</vt:lpstr>
      <vt:lpstr>Summary of Day 1 (13 January 2026) </vt:lpstr>
      <vt:lpstr>Summary of Day 1 (13 January 2026) </vt:lpstr>
      <vt:lpstr>Summary of Day 1 (13 January 2026) </vt:lpstr>
      <vt:lpstr>Summary of Day 2 (14 January 2026)</vt:lpstr>
      <vt:lpstr>Summary of Day 2 — Consensus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GRVA Meeting on Information Sharing to Improve AEBS Reliability</dc:title>
  <dc:creator>PESSIA Romain</dc:creator>
  <cp:lastModifiedBy>Francois Guichard</cp:lastModifiedBy>
  <cp:revision>23</cp:revision>
  <dcterms:created xsi:type="dcterms:W3CDTF">2026-01-13T17:17:51Z</dcterms:created>
  <dcterms:modified xsi:type="dcterms:W3CDTF">2026-01-16T16:03:40Z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3" name="MediaServiceImageTags">
    <vt:lpwstr/>
  </property>
  <property fmtid="{D5CDD505-2E9C-101B-9397-08002B2CF9AE}" pid="4" name="Office of Origin">
    <vt:lpwstr/>
  </property>
  <property fmtid="{D5CDD505-2E9C-101B-9397-08002B2CF9AE}" pid="5" name="gba66df640194346a5267c50f24d4797">
    <vt:lpwstr/>
  </property>
  <property fmtid="{D5CDD505-2E9C-101B-9397-08002B2CF9AE}" pid="6" name="Office_x0020_of_x0020_Origin">
    <vt:lpwstr/>
  </property>
</Properties>
</file>