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5" r:id="rId6"/>
    <p:sldId id="270" r:id="rId7"/>
    <p:sldId id="267" r:id="rId8"/>
    <p:sldId id="271" r:id="rId9"/>
    <p:sldId id="269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F25CDB-4ACD-48F9-A2B6-559BC58E5758}" v="10" dt="2025-06-26T07:33:55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Tosca" userId="044457d9-a4fe-41d8-a050-3add2e5203d8" providerId="ADAL" clId="{31F25CDB-4ACD-48F9-A2B6-559BC58E5758}"/>
    <pc:docChg chg="custSel modSld">
      <pc:chgData name="Marco Tosca" userId="044457d9-a4fe-41d8-a050-3add2e5203d8" providerId="ADAL" clId="{31F25CDB-4ACD-48F9-A2B6-559BC58E5758}" dt="2025-06-26T07:34:39.620" v="20" actId="313"/>
      <pc:docMkLst>
        <pc:docMk/>
      </pc:docMkLst>
      <pc:sldChg chg="delSp modSp mod">
        <pc:chgData name="Marco Tosca" userId="044457d9-a4fe-41d8-a050-3add2e5203d8" providerId="ADAL" clId="{31F25CDB-4ACD-48F9-A2B6-559BC58E5758}" dt="2025-06-26T07:34:28.385" v="18" actId="790"/>
        <pc:sldMkLst>
          <pc:docMk/>
          <pc:sldMk cId="2711021579" sldId="256"/>
        </pc:sldMkLst>
        <pc:spChg chg="del">
          <ac:chgData name="Marco Tosca" userId="044457d9-a4fe-41d8-a050-3add2e5203d8" providerId="ADAL" clId="{31F25CDB-4ACD-48F9-A2B6-559BC58E5758}" dt="2025-06-26T07:32:38.380" v="0" actId="478"/>
          <ac:spMkLst>
            <pc:docMk/>
            <pc:sldMk cId="2711021579" sldId="256"/>
            <ac:spMk id="4" creationId="{A9F3125D-CFBC-40C4-9FF0-ABDA1D226A2D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711021579" sldId="256"/>
            <ac:spMk id="5" creationId="{3F265715-0852-4EBC-99A8-542DE3FFF71A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711021579" sldId="256"/>
            <ac:spMk id="6" creationId="{AA42D440-BEBF-4CA7-AD1F-F7C0A6F03012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711021579" sldId="256"/>
            <ac:spMk id="23" creationId="{D48780D4-D9D9-95B8-5A92-B8C64D74004D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711021579" sldId="256"/>
            <ac:spMk id="24" creationId="{AE9B229A-CA90-1350-36B2-3BF1598F58A9}"/>
          </ac:spMkLst>
        </pc:spChg>
      </pc:sldChg>
      <pc:sldChg chg="addSp delSp modSp mod">
        <pc:chgData name="Marco Tosca" userId="044457d9-a4fe-41d8-a050-3add2e5203d8" providerId="ADAL" clId="{31F25CDB-4ACD-48F9-A2B6-559BC58E5758}" dt="2025-06-26T07:34:28.385" v="18" actId="790"/>
        <pc:sldMkLst>
          <pc:docMk/>
          <pc:sldMk cId="2332672874" sldId="258"/>
        </pc:sldMkLst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332672874" sldId="258"/>
            <ac:spMk id="2" creationId="{2782163F-548B-42DC-A8CE-5A9F28E6D864}"/>
          </ac:spMkLst>
        </pc:spChg>
        <pc:spChg chg="del">
          <ac:chgData name="Marco Tosca" userId="044457d9-a4fe-41d8-a050-3add2e5203d8" providerId="ADAL" clId="{31F25CDB-4ACD-48F9-A2B6-559BC58E5758}" dt="2025-06-26T07:33:54.608" v="16" actId="478"/>
          <ac:spMkLst>
            <pc:docMk/>
            <pc:sldMk cId="2332672874" sldId="258"/>
            <ac:spMk id="3" creationId="{B17D15E6-7E32-4891-AE59-B5AA6A1CC166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332672874" sldId="258"/>
            <ac:spMk id="4" creationId="{DFD22C9E-D264-4A72-8DBF-239414ACFC4A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332672874" sldId="258"/>
            <ac:spMk id="5" creationId="{EE72B258-391A-4D16-AEDA-38646B1EF9E6}"/>
          </ac:spMkLst>
        </pc:spChg>
        <pc:spChg chg="add 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332672874" sldId="258"/>
            <ac:spMk id="6" creationId="{3C63738F-C12C-8228-FA8C-57383921ED9D}"/>
          </ac:spMkLst>
        </pc:spChg>
      </pc:sldChg>
      <pc:sldChg chg="modSp mod">
        <pc:chgData name="Marco Tosca" userId="044457d9-a4fe-41d8-a050-3add2e5203d8" providerId="ADAL" clId="{31F25CDB-4ACD-48F9-A2B6-559BC58E5758}" dt="2025-06-26T07:34:28.385" v="18" actId="790"/>
        <pc:sldMkLst>
          <pc:docMk/>
          <pc:sldMk cId="687490210" sldId="265"/>
        </pc:sldMkLst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4" creationId="{F5C468D4-C411-686F-6D44-A190196068AE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5" creationId="{6F95678E-5AF2-0F2C-2602-0907BADF1263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6" creationId="{9B6406A2-F0F8-D29E-CF20-CE8960298AC7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12" creationId="{B29A7168-B9E8-8F21-A2A4-BDAAF10374F6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13" creationId="{7BA89A2A-56A4-ECE0-E635-3F916F61867F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14" creationId="{B0435BF8-152F-DEA9-D153-34C744F01105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15" creationId="{C9639C2C-2CCA-7015-BC90-BAEFA8A35085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16" creationId="{85A75BBC-DF66-5EE4-8E26-64D152BC3923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19" creationId="{DFD10F68-DBF5-6A29-FCD8-36E239584156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87490210" sldId="265"/>
            <ac:spMk id="20" creationId="{967FD94B-8D6E-3D85-5ECA-A482DAD722A1}"/>
          </ac:spMkLst>
        </pc:spChg>
      </pc:sldChg>
      <pc:sldChg chg="addSp delSp modSp mod">
        <pc:chgData name="Marco Tosca" userId="044457d9-a4fe-41d8-a050-3add2e5203d8" providerId="ADAL" clId="{31F25CDB-4ACD-48F9-A2B6-559BC58E5758}" dt="2025-06-26T07:34:28.385" v="18" actId="790"/>
        <pc:sldMkLst>
          <pc:docMk/>
          <pc:sldMk cId="2489808500" sldId="267"/>
        </pc:sldMkLst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489808500" sldId="267"/>
            <ac:spMk id="2" creationId="{F028555A-3681-57D8-35EB-2EFAE16C5536}"/>
          </ac:spMkLst>
        </pc:spChg>
        <pc:spChg chg="add 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489808500" sldId="267"/>
            <ac:spMk id="3" creationId="{82354A1E-B1E2-C7AA-8F3D-24CF8546EFA0}"/>
          </ac:spMkLst>
        </pc:spChg>
        <pc:spChg chg="del">
          <ac:chgData name="Marco Tosca" userId="044457d9-a4fe-41d8-a050-3add2e5203d8" providerId="ADAL" clId="{31F25CDB-4ACD-48F9-A2B6-559BC58E5758}" dt="2025-06-26T07:33:40.599" v="10" actId="478"/>
          <ac:spMkLst>
            <pc:docMk/>
            <pc:sldMk cId="2489808500" sldId="267"/>
            <ac:spMk id="4" creationId="{6A7E0D24-EC17-AF0B-6D7A-8544AC6640D9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489808500" sldId="267"/>
            <ac:spMk id="5" creationId="{155D03EC-2C60-2659-334F-5FE6A0045476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489808500" sldId="267"/>
            <ac:spMk id="6" creationId="{66511EDA-1281-98D0-616D-9E4DC9C06B35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489808500" sldId="267"/>
            <ac:spMk id="9" creationId="{3C1E666C-90E2-C993-E5E6-5B078C4BDF6E}"/>
          </ac:spMkLst>
        </pc:spChg>
      </pc:sldChg>
      <pc:sldChg chg="addSp delSp modSp mod">
        <pc:chgData name="Marco Tosca" userId="044457d9-a4fe-41d8-a050-3add2e5203d8" providerId="ADAL" clId="{31F25CDB-4ACD-48F9-A2B6-559BC58E5758}" dt="2025-06-26T07:34:28.385" v="18" actId="790"/>
        <pc:sldMkLst>
          <pc:docMk/>
          <pc:sldMk cId="2082795928" sldId="269"/>
        </pc:sldMkLst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082795928" sldId="269"/>
            <ac:spMk id="2" creationId="{AF89AA8B-FD76-D527-A850-6FE466746417}"/>
          </ac:spMkLst>
        </pc:spChg>
        <pc:spChg chg="add 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082795928" sldId="269"/>
            <ac:spMk id="3" creationId="{E101354A-7E34-05D4-5D25-22D04BF0DD81}"/>
          </ac:spMkLst>
        </pc:spChg>
        <pc:spChg chg="del">
          <ac:chgData name="Marco Tosca" userId="044457d9-a4fe-41d8-a050-3add2e5203d8" providerId="ADAL" clId="{31F25CDB-4ACD-48F9-A2B6-559BC58E5758}" dt="2025-06-26T07:33:50.407" v="14" actId="478"/>
          <ac:spMkLst>
            <pc:docMk/>
            <pc:sldMk cId="2082795928" sldId="269"/>
            <ac:spMk id="4" creationId="{B9330C75-2932-3652-2662-50469D58CEF5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082795928" sldId="269"/>
            <ac:spMk id="5" creationId="{A7C8F73D-3032-972E-0069-FFEE964ED74A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082795928" sldId="269"/>
            <ac:spMk id="6" creationId="{91C95C25-8509-32EA-B0B1-963965AED1F0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2082795928" sldId="269"/>
            <ac:spMk id="9" creationId="{5EA6D91F-9B51-1FAB-9952-7F3610CF6F8A}"/>
          </ac:spMkLst>
        </pc:spChg>
      </pc:sldChg>
      <pc:sldChg chg="addSp delSp modSp mod">
        <pc:chgData name="Marco Tosca" userId="044457d9-a4fe-41d8-a050-3add2e5203d8" providerId="ADAL" clId="{31F25CDB-4ACD-48F9-A2B6-559BC58E5758}" dt="2025-06-26T07:34:39.620" v="20" actId="313"/>
        <pc:sldMkLst>
          <pc:docMk/>
          <pc:sldMk cId="1775645219" sldId="270"/>
        </pc:sldMkLst>
        <pc:spChg chg="add 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1775645219" sldId="270"/>
            <ac:spMk id="2" creationId="{C651FAA2-24B1-C9C3-2C8C-6C6016D39FE1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1775645219" sldId="270"/>
            <ac:spMk id="3" creationId="{E7D5A2B4-DFCE-1276-86C1-23EB005246C2}"/>
          </ac:spMkLst>
        </pc:spChg>
        <pc:spChg chg="del mod">
          <ac:chgData name="Marco Tosca" userId="044457d9-a4fe-41d8-a050-3add2e5203d8" providerId="ADAL" clId="{31F25CDB-4ACD-48F9-A2B6-559BC58E5758}" dt="2025-06-26T07:33:30.458" v="8" actId="478"/>
          <ac:spMkLst>
            <pc:docMk/>
            <pc:sldMk cId="1775645219" sldId="270"/>
            <ac:spMk id="4" creationId="{736E5B5C-9502-F609-2A84-FCC49C2B2CA3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1775645219" sldId="270"/>
            <ac:spMk id="5" creationId="{50FF7400-8B64-722D-88D5-D1C2B1271BD2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1775645219" sldId="270"/>
            <ac:spMk id="6" creationId="{D3D716E0-3BFC-5BFF-92A5-22BA2BCACF49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1775645219" sldId="270"/>
            <ac:spMk id="11" creationId="{2B83F8B5-4FD1-6AA0-4B08-93F74E2AEA1F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1775645219" sldId="270"/>
            <ac:spMk id="13" creationId="{97111B0D-3D57-7382-08C3-65D83A592834}"/>
          </ac:spMkLst>
        </pc:spChg>
        <pc:graphicFrameChg chg="modGraphic">
          <ac:chgData name="Marco Tosca" userId="044457d9-a4fe-41d8-a050-3add2e5203d8" providerId="ADAL" clId="{31F25CDB-4ACD-48F9-A2B6-559BC58E5758}" dt="2025-06-26T07:34:39.620" v="20" actId="313"/>
          <ac:graphicFrameMkLst>
            <pc:docMk/>
            <pc:sldMk cId="1775645219" sldId="270"/>
            <ac:graphicFrameMk id="9" creationId="{370A5A07-AFC7-C36F-26F0-A35C676BCB57}"/>
          </ac:graphicFrameMkLst>
        </pc:graphicFrameChg>
      </pc:sldChg>
      <pc:sldChg chg="addSp delSp modSp mod">
        <pc:chgData name="Marco Tosca" userId="044457d9-a4fe-41d8-a050-3add2e5203d8" providerId="ADAL" clId="{31F25CDB-4ACD-48F9-A2B6-559BC58E5758}" dt="2025-06-26T07:34:28.385" v="18" actId="790"/>
        <pc:sldMkLst>
          <pc:docMk/>
          <pc:sldMk cId="668870673" sldId="271"/>
        </pc:sldMkLst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68870673" sldId="271"/>
            <ac:spMk id="2" creationId="{E3548B45-CD92-EE40-2407-BBED24FDF02C}"/>
          </ac:spMkLst>
        </pc:spChg>
        <pc:spChg chg="add 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68870673" sldId="271"/>
            <ac:spMk id="3" creationId="{2E990A82-F040-22DC-9B09-E74A0DAE06C3}"/>
          </ac:spMkLst>
        </pc:spChg>
        <pc:spChg chg="del">
          <ac:chgData name="Marco Tosca" userId="044457d9-a4fe-41d8-a050-3add2e5203d8" providerId="ADAL" clId="{31F25CDB-4ACD-48F9-A2B6-559BC58E5758}" dt="2025-06-26T07:33:46.243" v="12" actId="478"/>
          <ac:spMkLst>
            <pc:docMk/>
            <pc:sldMk cId="668870673" sldId="271"/>
            <ac:spMk id="4" creationId="{79E4F15C-B168-D31B-6E3A-2606A4D8E32A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68870673" sldId="271"/>
            <ac:spMk id="5" creationId="{902730F5-7D4D-9E00-E31E-12D559A358DD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68870673" sldId="271"/>
            <ac:spMk id="6" creationId="{68D3A421-4C3E-E9A0-1BB5-223D68421E9A}"/>
          </ac:spMkLst>
        </pc:spChg>
        <pc:spChg chg="mod">
          <ac:chgData name="Marco Tosca" userId="044457d9-a4fe-41d8-a050-3add2e5203d8" providerId="ADAL" clId="{31F25CDB-4ACD-48F9-A2B6-559BC58E5758}" dt="2025-06-26T07:34:28.385" v="18" actId="790"/>
          <ac:spMkLst>
            <pc:docMk/>
            <pc:sldMk cId="668870673" sldId="271"/>
            <ac:spMk id="9" creationId="{52721364-54E9-1AEE-BA68-857218EBF30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25DC11D-5762-4102-A088-3B15A4C59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AFC246-4C4E-4EB6-AFEA-8C2DA4F4FF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07AF7-D8C9-483B-BE98-565A7D862BDA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B5D930-BB99-4828-9494-34A98A2270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4CF785-F6BA-480A-A198-169D77D625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BBEBE-BECD-4634-A76D-F063B23DD2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065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A41AD2-D453-40F1-9247-A8DD61448133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3D99B-8DC3-4891-9707-3320E2A84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279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TRTO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8A4A44D-0673-41DF-9966-C187F6994304}"/>
              </a:ext>
            </a:extLst>
          </p:cNvPr>
          <p:cNvSpPr/>
          <p:nvPr userDrawn="1"/>
        </p:nvSpPr>
        <p:spPr>
          <a:xfrm>
            <a:off x="-1524" y="0"/>
            <a:ext cx="12191999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FA5212-AC13-46FC-8E04-5F425458226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731937"/>
            <a:ext cx="9144000" cy="1778027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introduce the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342736-8A29-45B3-82E6-A52068F356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794422"/>
            <a:ext cx="9144000" cy="499445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introduce the S/C, WG or TF related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E822D69-580D-4040-808C-CD609E39AE9B}"/>
              </a:ext>
            </a:extLst>
          </p:cNvPr>
          <p:cNvCxnSpPr>
            <a:cxnSpLocks/>
          </p:cNvCxnSpPr>
          <p:nvPr userDrawn="1"/>
        </p:nvCxnSpPr>
        <p:spPr>
          <a:xfrm>
            <a:off x="1" y="6203697"/>
            <a:ext cx="1154429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E008C81-6841-4671-8074-1DD7F2F5CEE1}"/>
              </a:ext>
            </a:extLst>
          </p:cNvPr>
          <p:cNvCxnSpPr>
            <a:cxnSpLocks/>
          </p:cNvCxnSpPr>
          <p:nvPr userDrawn="1"/>
        </p:nvCxnSpPr>
        <p:spPr>
          <a:xfrm>
            <a:off x="11530711" y="2"/>
            <a:ext cx="0" cy="621982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E2643AFC-712B-4143-8A50-2EAD9086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199" y="6234177"/>
            <a:ext cx="2743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65011442-9EA8-43C1-A90A-E8091E9236D0}" type="datetime2">
              <a:rPr lang="en-US" smtClean="0"/>
              <a:t>Thursday, June 26, 2025</a:t>
            </a:fld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656DD63-4220-4DB3-9F16-2F5E3C67E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4599" y="6234177"/>
            <a:ext cx="41148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The European Tyre and Rim Technical Organization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C977606-7EF4-42CF-877F-085EFD49F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6599" y="6234177"/>
            <a:ext cx="2743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74F045D9-6A50-447E-9A04-3B3C9EFFC6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BFC4B428-A592-43D9-9BE7-07BF777F4512}"/>
              </a:ext>
            </a:extLst>
          </p:cNvPr>
          <p:cNvSpPr txBox="1">
            <a:spLocks/>
          </p:cNvSpPr>
          <p:nvPr userDrawn="1"/>
        </p:nvSpPr>
        <p:spPr>
          <a:xfrm>
            <a:off x="914400" y="6591290"/>
            <a:ext cx="10363200" cy="159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0" dirty="0">
                <a:effectLst/>
              </a:rPr>
              <a:t>May contain confidential and/or proprietary information. May not be copied or disseminated without the express written consent of ETRTO Secretary General</a:t>
            </a:r>
          </a:p>
        </p:txBody>
      </p:sp>
      <p:pic>
        <p:nvPicPr>
          <p:cNvPr id="7" name="Picture 6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374B9AB1-6E38-E3FA-8F27-896FDA09A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55" y="258700"/>
            <a:ext cx="2949492" cy="1188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327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RTO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1CA3A41B-2351-42EB-B9E3-456F6C3C8C21}"/>
              </a:ext>
            </a:extLst>
          </p:cNvPr>
          <p:cNvSpPr/>
          <p:nvPr userDrawn="1"/>
        </p:nvSpPr>
        <p:spPr>
          <a:xfrm>
            <a:off x="0" y="6203697"/>
            <a:ext cx="12183229" cy="6543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F7E399-283F-4391-8129-349183F72073}"/>
              </a:ext>
            </a:extLst>
          </p:cNvPr>
          <p:cNvSpPr/>
          <p:nvPr userDrawn="1"/>
        </p:nvSpPr>
        <p:spPr>
          <a:xfrm rot="5400000">
            <a:off x="8427079" y="3101850"/>
            <a:ext cx="6858000" cy="65430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52377-5DEE-497F-9639-62A87421C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199" y="1733474"/>
            <a:ext cx="10515600" cy="40829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441D8B-6044-4E89-AA2F-39C11F6D0E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4199" y="352614"/>
            <a:ext cx="10515600" cy="80941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introduce slide title</a:t>
            </a:r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B6189BA6-A78A-458D-A1BF-A748C6605E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199" y="6234177"/>
            <a:ext cx="2743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65011442-9EA8-43C1-A90A-E8091E9236D0}" type="datetime2">
              <a:rPr lang="en-US" smtClean="0"/>
              <a:t>Thursday, June 26, 2025</a:t>
            </a:fld>
            <a:endParaRPr lang="en-US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FA1D1347-8516-4D37-A6CB-8952EDBFE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4599" y="6234177"/>
            <a:ext cx="41148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The European Tyre and Rim Technical Organization</a:t>
            </a:r>
            <a:endParaRPr lang="en-US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27B7DE60-A3A8-440C-8851-A7DE74D42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6599" y="6234177"/>
            <a:ext cx="2743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74F045D9-6A50-447E-9A04-3B3C9EFFC6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95B0E025-50FF-40F8-B9E2-5C12233B0807}"/>
              </a:ext>
            </a:extLst>
          </p:cNvPr>
          <p:cNvSpPr txBox="1">
            <a:spLocks/>
          </p:cNvSpPr>
          <p:nvPr userDrawn="1"/>
        </p:nvSpPr>
        <p:spPr>
          <a:xfrm>
            <a:off x="914400" y="6591290"/>
            <a:ext cx="10363200" cy="159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0" dirty="0">
                <a:effectLst/>
              </a:rPr>
              <a:t>May contain confidential and/or proprietary information. May not be copied or disseminated without the express written consent of ETRTO Secretary General</a:t>
            </a:r>
          </a:p>
        </p:txBody>
      </p:sp>
      <p:pic>
        <p:nvPicPr>
          <p:cNvPr id="5" name="Picture 4" descr="A map of europe with black text&#10;&#10;Description automatically generated">
            <a:extLst>
              <a:ext uri="{FF2B5EF4-FFF2-40B4-BE49-F238E27FC236}">
                <a16:creationId xmlns:a16="http://schemas.microsoft.com/office/drawing/2014/main" id="{9E70B070-A103-561B-B905-710EECA1C1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1300" y="6161784"/>
            <a:ext cx="654304" cy="654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59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TRTOLast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0079891-027E-4253-9710-8CB8A22A8DF0}"/>
              </a:ext>
            </a:extLst>
          </p:cNvPr>
          <p:cNvSpPr/>
          <p:nvPr userDrawn="1"/>
        </p:nvSpPr>
        <p:spPr>
          <a:xfrm>
            <a:off x="2" y="-136526"/>
            <a:ext cx="12191999" cy="699452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6FA895-CD02-4899-9FDB-C7D9066F6A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15160" y="2447133"/>
            <a:ext cx="785876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introduce the thanks slide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C48BCEC-456F-4A34-8CA5-3B8327A0F549}"/>
              </a:ext>
            </a:extLst>
          </p:cNvPr>
          <p:cNvCxnSpPr>
            <a:cxnSpLocks/>
          </p:cNvCxnSpPr>
          <p:nvPr userDrawn="1"/>
        </p:nvCxnSpPr>
        <p:spPr>
          <a:xfrm>
            <a:off x="11530711" y="-136526"/>
            <a:ext cx="0" cy="635635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E0E6393-AB16-4152-98BD-FEA8EB740D96}"/>
              </a:ext>
            </a:extLst>
          </p:cNvPr>
          <p:cNvCxnSpPr>
            <a:cxnSpLocks/>
          </p:cNvCxnSpPr>
          <p:nvPr userDrawn="1"/>
        </p:nvCxnSpPr>
        <p:spPr>
          <a:xfrm>
            <a:off x="1" y="6203697"/>
            <a:ext cx="11544299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3788463E-D249-4DF9-BFCA-811B0DB980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199" y="6234177"/>
            <a:ext cx="2743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65011442-9EA8-43C1-A90A-E8091E9236D0}" type="datetime2">
              <a:rPr lang="en-US" smtClean="0"/>
              <a:t>Thursday, June 26, 2025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CB942C3F-78A5-4C01-BF16-57AFE3286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4599" y="6234177"/>
            <a:ext cx="41148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The European Tyre and Rim Technical Organization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A05C9697-1DE4-4BA2-A69B-EE6DE60F8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6599" y="6234177"/>
            <a:ext cx="2743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74F045D9-6A50-447E-9A04-3B3C9EFFC6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5AF9B7BB-7A47-494F-A220-732BE5DBACA8}"/>
              </a:ext>
            </a:extLst>
          </p:cNvPr>
          <p:cNvSpPr txBox="1">
            <a:spLocks/>
          </p:cNvSpPr>
          <p:nvPr userDrawn="1"/>
        </p:nvSpPr>
        <p:spPr>
          <a:xfrm>
            <a:off x="914400" y="6591290"/>
            <a:ext cx="10363200" cy="159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0" dirty="0">
                <a:effectLst/>
              </a:rPr>
              <a:t>May contain confidential and/or proprietary information. May not be copied or disseminated without the express written consent of ETRTO Secretary General</a:t>
            </a:r>
          </a:p>
        </p:txBody>
      </p:sp>
      <p:pic>
        <p:nvPicPr>
          <p:cNvPr id="9" name="Picture 8" descr="A logo with a black background&#10;&#10;Description automatically generated">
            <a:extLst>
              <a:ext uri="{FF2B5EF4-FFF2-40B4-BE49-F238E27FC236}">
                <a16:creationId xmlns:a16="http://schemas.microsoft.com/office/drawing/2014/main" id="{0026DD0A-C1E7-99DC-8448-FBE5301440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55" y="258700"/>
            <a:ext cx="2949492" cy="1188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4445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3541A0-6D1D-48E8-AAE7-7E4D17C6C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BEA4E-B31A-4947-805D-96C6B60AA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44A93-C5F7-48FE-93AC-1DEF282327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96A1E-7A29-44FA-8EF3-E01DAB2A90F2}" type="datetime2">
              <a:rPr lang="en-US" smtClean="0"/>
              <a:t>Thursday, June 26,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B03F57-D60F-41A8-9A52-CCD61D4174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European Tyre and Rim Technical Organization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DC25-E271-4B58-9561-4E6E8E6F5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045D9-6A50-447E-9A04-3B3C9EFFC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2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slide" Target="slide4.xml"/><Relationship Id="rId4" Type="http://schemas.openxmlformats.org/officeDocument/2006/relationships/tags" Target="../tags/tag4.xml"/><Relationship Id="rId9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D48780D4-D9D9-95B8-5A92-B8C64D740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217" y="2958505"/>
            <a:ext cx="11216275" cy="1778027"/>
          </a:xfrm>
        </p:spPr>
        <p:txBody>
          <a:bodyPr>
            <a:normAutofit fontScale="90000"/>
          </a:bodyPr>
          <a:lstStyle/>
          <a:p>
            <a:br>
              <a:rPr lang="en-GB" noProof="0" dirty="0"/>
            </a:br>
            <a:r>
              <a:rPr lang="en-GB" noProof="0" dirty="0"/>
              <a:t>ETRTO comments on latest outcomes on LEON-T study</a:t>
            </a:r>
            <a:br>
              <a:rPr lang="en-GB" noProof="0" dirty="0"/>
            </a:br>
            <a:endParaRPr lang="en-GB" noProof="0" dirty="0"/>
          </a:p>
        </p:txBody>
      </p:sp>
      <p:sp>
        <p:nvSpPr>
          <p:cNvPr id="24" name="Subtitle 23">
            <a:extLst>
              <a:ext uri="{FF2B5EF4-FFF2-40B4-BE49-F238E27FC236}">
                <a16:creationId xmlns:a16="http://schemas.microsoft.com/office/drawing/2014/main" id="{AE9B229A-CA90-1350-36B2-3BF1598F5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6154"/>
            <a:ext cx="9144000" cy="499445"/>
          </a:xfrm>
        </p:spPr>
        <p:txBody>
          <a:bodyPr/>
          <a:lstStyle/>
          <a:p>
            <a:r>
              <a:rPr lang="en-GB" noProof="0" dirty="0"/>
              <a:t>TF VS, 9 July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65715-0852-4EBC-99A8-542DE3FFF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4600" y="6234115"/>
            <a:ext cx="4114800" cy="365125"/>
          </a:xfrm>
        </p:spPr>
        <p:txBody>
          <a:bodyPr/>
          <a:lstStyle/>
          <a:p>
            <a:r>
              <a:rPr lang="en-GB" noProof="0" dirty="0"/>
              <a:t>European Tyre &amp; Rim Technical Organisation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2D440-BEBF-4CA7-AD1F-F7C0A6F03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56600" y="6234115"/>
            <a:ext cx="2743200" cy="365125"/>
          </a:xfrm>
        </p:spPr>
        <p:txBody>
          <a:bodyPr/>
          <a:lstStyle/>
          <a:p>
            <a:fld id="{74F045D9-6A50-447E-9A04-3B3C9EFFC6F0}" type="slidenum">
              <a:rPr lang="en-GB" noProof="0" smtClean="0"/>
              <a:pPr/>
              <a:t>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11021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E9B85-15D6-570A-994C-D416FFD65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468D4-C411-686F-6D44-A19019606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noProof="0" dirty="0"/>
              <a:t>TF VS, 9 July 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5678E-5AF2-0F2C-2602-0907BADF1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European Tyre &amp; Rim Technical Organisation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406A2-F0F8-D29E-CF20-CE8960298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45D9-6A50-447E-9A04-3B3C9EFFC6F0}" type="slidenum">
              <a:rPr lang="en-GB" noProof="0" smtClean="0"/>
              <a:pPr/>
              <a:t>2</a:t>
            </a:fld>
            <a:endParaRPr lang="en-GB" noProof="0" dirty="0"/>
          </a:p>
        </p:txBody>
      </p:sp>
      <p:grpSp>
        <p:nvGrpSpPr>
          <p:cNvPr id="11" name="Group 15">
            <a:extLst>
              <a:ext uri="{FF2B5EF4-FFF2-40B4-BE49-F238E27FC236}">
                <a16:creationId xmlns:a16="http://schemas.microsoft.com/office/drawing/2014/main" id="{E8CC594A-5746-CDFF-6D91-4309CBA07352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292100" y="344276"/>
            <a:ext cx="10731500" cy="2026675"/>
            <a:chOff x="838200" y="306176"/>
            <a:chExt cx="10515600" cy="2026675"/>
          </a:xfrm>
        </p:grpSpPr>
        <p:sp>
          <p:nvSpPr>
            <p:cNvPr id="12" name="Rechteck 17">
              <a:extLst>
                <a:ext uri="{FF2B5EF4-FFF2-40B4-BE49-F238E27FC236}">
                  <a16:creationId xmlns:a16="http://schemas.microsoft.com/office/drawing/2014/main" id="{B29A7168-B9E8-8F21-A2A4-BDAAF10374F6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>
            <a:xfrm>
              <a:off x="838200" y="306176"/>
              <a:ext cx="10515600" cy="369332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/>
            <a:p>
              <a:r>
                <a:rPr lang="en-GB" sz="2400" b="1" noProof="0" dirty="0">
                  <a:solidFill>
                    <a:schemeClr val="accent1"/>
                  </a:solidFill>
                  <a:latin typeface="+mj-lt"/>
                  <a:ea typeface="+mj-ea"/>
                  <a:cs typeface="Arial" pitchFamily="34" charset="0"/>
                </a:rPr>
                <a:t>Agenda</a:t>
              </a:r>
            </a:p>
          </p:txBody>
        </p:sp>
        <p:sp>
          <p:nvSpPr>
            <p:cNvPr id="13" name="MIO_AGENDA_ELEMENT_TITEL_2">
              <a:hlinkClick r:id="rId10" action="ppaction://hlinksldjump"/>
              <a:extLst>
                <a:ext uri="{FF2B5EF4-FFF2-40B4-BE49-F238E27FC236}">
                  <a16:creationId xmlns:a16="http://schemas.microsoft.com/office/drawing/2014/main" id="{7BA89A2A-56A4-ECE0-E635-3F916F61867F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194660" y="2044851"/>
              <a:ext cx="9979799" cy="288000"/>
            </a:xfrm>
            <a:prstGeom prst="rect">
              <a:avLst/>
            </a:prstGeom>
            <a:solidFill>
              <a:srgbClr val="EBEBEB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108000" tIns="35120" rIns="4212000" bIns="35120" anchor="ctr">
              <a:noAutofit/>
            </a:bodyPr>
            <a:lstStyle/>
            <a:p>
              <a:pPr>
                <a:tabLst>
                  <a:tab pos="4391025" algn="l"/>
                  <a:tab pos="7715250" algn="r"/>
                </a:tabLst>
              </a:pPr>
              <a:r>
                <a:rPr lang="en-GB" b="1" noProof="0" dirty="0">
                  <a:solidFill>
                    <a:schemeClr val="bg2">
                      <a:lumMod val="10000"/>
                    </a:schemeClr>
                  </a:solidFill>
                  <a:latin typeface="Arial"/>
                </a:rPr>
                <a:t>Recommendations from ETRTO</a:t>
              </a:r>
            </a:p>
          </p:txBody>
        </p:sp>
        <p:sp>
          <p:nvSpPr>
            <p:cNvPr id="14" name="MIO_AGENDA_ELEMENT_ELEMENTNUMBER_2">
              <a:hlinkClick r:id="rId10" action="ppaction://hlinksldjump"/>
              <a:extLst>
                <a:ext uri="{FF2B5EF4-FFF2-40B4-BE49-F238E27FC236}">
                  <a16:creationId xmlns:a16="http://schemas.microsoft.com/office/drawing/2014/main" id="{B0435BF8-152F-DEA9-D153-34C744F01105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838200" y="1691283"/>
              <a:ext cx="356422" cy="288000"/>
            </a:xfrm>
            <a:prstGeom prst="rect">
              <a:avLst/>
            </a:prstGeom>
            <a:solidFill>
              <a:schemeClr val="accent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36000" tIns="35120" rIns="36000" bIns="35120" anchor="ctr"/>
            <a:lstStyle/>
            <a:p>
              <a:pPr marL="238125" indent="-238125" algn="ctr">
                <a:tabLst>
                  <a:tab pos="446088" algn="l"/>
                </a:tabLst>
              </a:pPr>
              <a:r>
                <a:rPr lang="en-GB" sz="1600" b="1" noProof="0" dirty="0">
                  <a:solidFill>
                    <a:schemeClr val="bg1"/>
                  </a:solidFill>
                  <a:latin typeface="Arial"/>
                </a:rPr>
                <a:t>2</a:t>
              </a:r>
            </a:p>
          </p:txBody>
        </p:sp>
        <p:sp>
          <p:nvSpPr>
            <p:cNvPr id="15" name="MIO_AGENDA_ELEMENT_TITEL_3">
              <a:hlinkClick r:id="rId10" action="ppaction://hlinksldjump"/>
              <a:extLst>
                <a:ext uri="{FF2B5EF4-FFF2-40B4-BE49-F238E27FC236}">
                  <a16:creationId xmlns:a16="http://schemas.microsoft.com/office/drawing/2014/main" id="{C9639C2C-2CCA-7015-BC90-BAEFA8A35085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194622" y="1682515"/>
              <a:ext cx="9979799" cy="288000"/>
            </a:xfrm>
            <a:prstGeom prst="rect">
              <a:avLst/>
            </a:prstGeom>
            <a:solidFill>
              <a:srgbClr val="EBEBEB"/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108000" tIns="35120" rIns="4212000" bIns="35120" anchor="ctr">
              <a:noAutofit/>
            </a:bodyPr>
            <a:lstStyle/>
            <a:p>
              <a:pPr>
                <a:tabLst>
                  <a:tab pos="4391025" algn="l"/>
                  <a:tab pos="7715250" algn="r"/>
                </a:tabLst>
              </a:pPr>
              <a:r>
                <a:rPr lang="en-GB" b="1" noProof="0" dirty="0">
                  <a:solidFill>
                    <a:schemeClr val="bg2">
                      <a:lumMod val="10000"/>
                    </a:schemeClr>
                  </a:solidFill>
                  <a:latin typeface="Arial"/>
                </a:rPr>
                <a:t>Zoom on the JRC presentation</a:t>
              </a:r>
            </a:p>
          </p:txBody>
        </p:sp>
        <p:sp>
          <p:nvSpPr>
            <p:cNvPr id="16" name="MIO_AGENDA_ELEMENT_ELEMENTNUMBER_3">
              <a:hlinkClick r:id="rId10" action="ppaction://hlinksldjump"/>
              <a:extLst>
                <a:ext uri="{FF2B5EF4-FFF2-40B4-BE49-F238E27FC236}">
                  <a16:creationId xmlns:a16="http://schemas.microsoft.com/office/drawing/2014/main" id="{85A75BBC-DF66-5EE4-8E26-64D152BC3923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838200" y="2036083"/>
              <a:ext cx="356422" cy="288000"/>
            </a:xfrm>
            <a:prstGeom prst="rect">
              <a:avLst/>
            </a:prstGeom>
            <a:solidFill>
              <a:schemeClr val="accent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36000" tIns="35120" rIns="36000" bIns="35120" anchor="ctr"/>
            <a:lstStyle/>
            <a:p>
              <a:pPr marL="238125" indent="-238125" algn="ctr">
                <a:tabLst>
                  <a:tab pos="446088" algn="l"/>
                </a:tabLst>
              </a:pPr>
              <a:r>
                <a:rPr lang="en-GB" sz="1600" b="1" noProof="0" dirty="0">
                  <a:solidFill>
                    <a:schemeClr val="bg1"/>
                  </a:solidFill>
                  <a:latin typeface="Arial"/>
                </a:rPr>
                <a:t>3</a:t>
              </a:r>
            </a:p>
          </p:txBody>
        </p:sp>
        <p:sp>
          <p:nvSpPr>
            <p:cNvPr id="19" name="MIO_AGENDA_ELEMENT_TITEL_1">
              <a:extLst>
                <a:ext uri="{FF2B5EF4-FFF2-40B4-BE49-F238E27FC236}">
                  <a16:creationId xmlns:a16="http://schemas.microsoft.com/office/drawing/2014/main" id="{DFD10F68-DBF5-6A29-FCD8-36E239584156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194660" y="1346483"/>
              <a:ext cx="9979799" cy="288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9525" algn="ctr">
              <a:noFill/>
              <a:miter lim="800000"/>
              <a:headEnd/>
              <a:tailEnd/>
            </a:ln>
          </p:spPr>
          <p:txBody>
            <a:bodyPr wrap="square" lIns="108000" tIns="35120" rIns="1800000" bIns="35120" anchor="ctr">
              <a:noAutofit/>
            </a:bodyPr>
            <a:lstStyle/>
            <a:p>
              <a:pPr>
                <a:tabLst>
                  <a:tab pos="4391025" algn="l"/>
                  <a:tab pos="7715250" algn="r"/>
                </a:tabLst>
              </a:pPr>
              <a:r>
                <a:rPr lang="en-GB" b="1" noProof="0" dirty="0">
                  <a:latin typeface="Arial"/>
                </a:rPr>
                <a:t>Context &amp; Historical Perspective</a:t>
              </a:r>
            </a:p>
          </p:txBody>
        </p:sp>
        <p:sp>
          <p:nvSpPr>
            <p:cNvPr id="20" name="MIO_AGENDA_ELEMENT_ELEMENTNUMBER_1">
              <a:extLst>
                <a:ext uri="{FF2B5EF4-FFF2-40B4-BE49-F238E27FC236}">
                  <a16:creationId xmlns:a16="http://schemas.microsoft.com/office/drawing/2014/main" id="{967FD94B-8D6E-3D85-5ECA-A482DAD722A1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838200" y="1346483"/>
              <a:ext cx="356422" cy="288000"/>
            </a:xfrm>
            <a:prstGeom prst="rect">
              <a:avLst/>
            </a:prstGeom>
            <a:solidFill>
              <a:schemeClr val="accent1"/>
            </a:solidFill>
            <a:ln w="9525" algn="ctr">
              <a:noFill/>
              <a:miter lim="800000"/>
              <a:headEnd/>
              <a:tailEnd/>
            </a:ln>
          </p:spPr>
          <p:txBody>
            <a:bodyPr wrap="none" lIns="36000" tIns="35120" rIns="36000" bIns="35120" anchor="ctr"/>
            <a:lstStyle/>
            <a:p>
              <a:pPr marL="238125" indent="-238125" algn="ctr">
                <a:tabLst>
                  <a:tab pos="446088" algn="l"/>
                </a:tabLst>
              </a:pPr>
              <a:r>
                <a:rPr lang="en-GB" sz="1600" b="1" noProof="0" dirty="0">
                  <a:solidFill>
                    <a:schemeClr val="bg1"/>
                  </a:solidFill>
                  <a:latin typeface="Arial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74902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61738-8D57-D999-8BFC-05CDC0471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D5A2B4-DFCE-1276-86C1-23EB00524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32" y="164815"/>
            <a:ext cx="10515600" cy="809411"/>
          </a:xfrm>
        </p:spPr>
        <p:txBody>
          <a:bodyPr>
            <a:normAutofit/>
          </a:bodyPr>
          <a:lstStyle/>
          <a:p>
            <a:pPr>
              <a:tabLst>
                <a:tab pos="4391025" algn="l"/>
                <a:tab pos="7715250" algn="r"/>
              </a:tabLst>
            </a:pPr>
            <a:r>
              <a:rPr lang="en-GB" sz="3600" b="1" noProof="0" dirty="0">
                <a:solidFill>
                  <a:schemeClr val="tx2"/>
                </a:solidFill>
                <a:latin typeface="Arial"/>
              </a:rPr>
              <a:t>1-Context &amp; Historical Perspective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F7400-8B64-722D-88D5-D1C2B1271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European Tyre &amp; Rim Technical Organisation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716E0-3BFC-5BFF-92A5-22BA2BCAC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45D9-6A50-447E-9A04-3B3C9EFFC6F0}" type="slidenum">
              <a:rPr lang="en-GB" noProof="0" smtClean="0"/>
              <a:pPr/>
              <a:t>3</a:t>
            </a:fld>
            <a:endParaRPr lang="en-GB" noProof="0" dirty="0"/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370A5A07-AFC7-C36F-26F0-A35C676BCB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809249"/>
              </p:ext>
            </p:extLst>
          </p:nvPr>
        </p:nvGraphicFramePr>
        <p:xfrm>
          <a:off x="228599" y="1425865"/>
          <a:ext cx="10871198" cy="25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8288">
                  <a:extLst>
                    <a:ext uri="{9D8B030D-6E8A-4147-A177-3AD203B41FA5}">
                      <a16:colId xmlns:a16="http://schemas.microsoft.com/office/drawing/2014/main" val="2341684041"/>
                    </a:ext>
                  </a:extLst>
                </a:gridCol>
                <a:gridCol w="2048197">
                  <a:extLst>
                    <a:ext uri="{9D8B030D-6E8A-4147-A177-3AD203B41FA5}">
                      <a16:colId xmlns:a16="http://schemas.microsoft.com/office/drawing/2014/main" val="2691354877"/>
                    </a:ext>
                  </a:extLst>
                </a:gridCol>
                <a:gridCol w="2750623">
                  <a:extLst>
                    <a:ext uri="{9D8B030D-6E8A-4147-A177-3AD203B41FA5}">
                      <a16:colId xmlns:a16="http://schemas.microsoft.com/office/drawing/2014/main" val="2506234288"/>
                    </a:ext>
                  </a:extLst>
                </a:gridCol>
                <a:gridCol w="4674090">
                  <a:extLst>
                    <a:ext uri="{9D8B030D-6E8A-4147-A177-3AD203B41FA5}">
                      <a16:colId xmlns:a16="http://schemas.microsoft.com/office/drawing/2014/main" val="4268633939"/>
                    </a:ext>
                  </a:extLst>
                </a:gridCol>
              </a:tblGrid>
              <a:tr h="474980">
                <a:tc>
                  <a:txBody>
                    <a:bodyPr/>
                    <a:lstStyle/>
                    <a:p>
                      <a:r>
                        <a:rPr lang="en-GB" noProof="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Author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Key point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632144"/>
                  </a:ext>
                </a:extLst>
              </a:tr>
              <a:tr h="474980">
                <a:tc>
                  <a:txBody>
                    <a:bodyPr/>
                    <a:lstStyle/>
                    <a:p>
                      <a:r>
                        <a:rPr lang="en-GB" noProof="0" dirty="0"/>
                        <a:t>Feb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TFVS-07-11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EC (Emisia &amp; TNO)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Proposed 2 dB noise reduction target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187794"/>
                  </a:ext>
                </a:extLst>
              </a:tr>
              <a:tr h="474980">
                <a:tc>
                  <a:txBody>
                    <a:bodyPr/>
                    <a:lstStyle/>
                    <a:p>
                      <a:r>
                        <a:rPr lang="en-GB" noProof="0" dirty="0"/>
                        <a:t>Sept 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TFVS-11-06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ETRTO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Demonstrated the unfeasibility of the -2 dB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274728"/>
                  </a:ext>
                </a:extLst>
              </a:tr>
              <a:tr h="474980">
                <a:tc>
                  <a:txBody>
                    <a:bodyPr/>
                    <a:lstStyle/>
                    <a:p>
                      <a:r>
                        <a:rPr lang="en-GB" noProof="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ETRMA report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ETRMA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Confirmed ETRTO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909500"/>
                  </a:ext>
                </a:extLst>
              </a:tr>
              <a:tr h="474980">
                <a:tc>
                  <a:txBody>
                    <a:bodyPr/>
                    <a:lstStyle/>
                    <a:p>
                      <a:r>
                        <a:rPr lang="en-GB" noProof="0" dirty="0"/>
                        <a:t>Feb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TFVS-17-05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JRC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Confirmed initial EC conclusions with a more favourable outlook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44778"/>
                  </a:ext>
                </a:extLst>
              </a:tr>
            </a:tbl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id="{2B83F8B5-4FD1-6AA0-4B08-93F74E2AEA1F}"/>
              </a:ext>
            </a:extLst>
          </p:cNvPr>
          <p:cNvSpPr txBox="1"/>
          <p:nvPr/>
        </p:nvSpPr>
        <p:spPr>
          <a:xfrm>
            <a:off x="228599" y="1087494"/>
            <a:ext cx="6146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noProof="0" dirty="0"/>
              <a:t>Timeline of key documents:</a:t>
            </a:r>
            <a:endParaRPr lang="en-GB" b="1" noProof="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97111B0D-3D57-7382-08C3-65D83A592834}"/>
              </a:ext>
            </a:extLst>
          </p:cNvPr>
          <p:cNvSpPr txBox="1"/>
          <p:nvPr/>
        </p:nvSpPr>
        <p:spPr>
          <a:xfrm>
            <a:off x="228599" y="4101737"/>
            <a:ext cx="11379202" cy="21467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300"/>
              </a:spcAft>
              <a:buNone/>
            </a:pPr>
            <a:r>
              <a:rPr lang="en-GB" sz="1800" b="1" noProof="0" dirty="0"/>
              <a:t>Common conclusion from ETRTO and ETRMA in 2022:</a:t>
            </a:r>
            <a:br>
              <a:rPr lang="en-GB" sz="1800" b="1" noProof="0" dirty="0"/>
            </a:br>
            <a:r>
              <a:rPr lang="en-GB" sz="1800" noProof="0" dirty="0"/>
              <a:t>- “-2 dB target” = not technically realistic</a:t>
            </a:r>
            <a:br>
              <a:rPr lang="en-GB" sz="1800" noProof="0" dirty="0"/>
            </a:br>
            <a:r>
              <a:rPr lang="en-GB" sz="1800" noProof="0" dirty="0"/>
              <a:t>- Would compromise key performance factors (</a:t>
            </a:r>
            <a:r>
              <a:rPr lang="en-GB" noProof="0" dirty="0"/>
              <a:t>safety ones</a:t>
            </a:r>
            <a:r>
              <a:rPr lang="en-GB" sz="1800" noProof="0" dirty="0"/>
              <a:t>, rolling resistance, wear &amp; abrasion)</a:t>
            </a:r>
            <a:br>
              <a:rPr lang="en-GB" sz="1800" noProof="0" dirty="0"/>
            </a:br>
            <a:endParaRPr lang="en-GB" noProof="0" dirty="0"/>
          </a:p>
          <a:p>
            <a:pPr algn="l">
              <a:spcBef>
                <a:spcPts val="600"/>
              </a:spcBef>
              <a:spcAft>
                <a:spcPts val="300"/>
              </a:spcAft>
              <a:buNone/>
            </a:pPr>
            <a:r>
              <a:rPr lang="en-GB" b="1" noProof="0" dirty="0"/>
              <a:t>Not reflected in JRC study in 2025:</a:t>
            </a:r>
            <a:br>
              <a:rPr lang="en-GB" b="1" noProof="0" dirty="0"/>
            </a:br>
            <a:r>
              <a:rPr lang="en-GB" noProof="0" dirty="0"/>
              <a:t>- A reasonably small (2 dB) reduction of pneumatic tyre noise is feasible without compromising safety, rolling resistance and other parameters.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651FAA2-24B1-C9C3-2C8C-6C6016D39F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199" y="6234177"/>
            <a:ext cx="2743200" cy="365125"/>
          </a:xfrm>
        </p:spPr>
        <p:txBody>
          <a:bodyPr/>
          <a:lstStyle/>
          <a:p>
            <a:r>
              <a:rPr lang="en-GB" noProof="0" dirty="0"/>
              <a:t>TF VS, 9 July 2025</a:t>
            </a:r>
          </a:p>
        </p:txBody>
      </p:sp>
    </p:spTree>
    <p:extLst>
      <p:ext uri="{BB962C8B-B14F-4D97-AF65-F5344CB8AC3E}">
        <p14:creationId xmlns:p14="http://schemas.microsoft.com/office/powerpoint/2010/main" val="17756452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2E622-6854-7D0A-7C07-DA434E0AD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28555A-3681-57D8-35EB-2EFAE16C5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322" y="1135780"/>
            <a:ext cx="6765883" cy="4778611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en-GB" sz="2200" b="1" noProof="0" dirty="0"/>
              <a:t>1- Supporting data not enough robust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en-GB" sz="1900" noProof="0" dirty="0"/>
              <a:t>It is not robust / not correct to compare Noise levels with RR or WG labels : 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Tx/>
              <a:buChar char="-"/>
            </a:pPr>
            <a:r>
              <a:rPr lang="en-GB" sz="1900" noProof="0" dirty="0"/>
              <a:t>RR or WG labels (A, B, C, D) are discrete sets, no indications are available to know if a given tyre is low or high in the label </a:t>
            </a:r>
            <a:r>
              <a:rPr lang="en-GB" sz="1900" noProof="0" dirty="0">
                <a:sym typeface="Wingdings" panose="05000000000000000000" pitchFamily="2" charset="2"/>
              </a:rPr>
              <a:t> impossible to draw “tendencies”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Tx/>
              <a:buChar char="-"/>
            </a:pPr>
            <a:r>
              <a:rPr lang="en-GB" sz="1900" noProof="0" dirty="0">
                <a:sym typeface="Wingdings" panose="05000000000000000000" pitchFamily="2" charset="2"/>
              </a:rPr>
              <a:t>Only a multivariate regression analysis can properly reflect performance compromise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Tx/>
              <a:buChar char="-"/>
            </a:pPr>
            <a:r>
              <a:rPr lang="en-GB" sz="1900" noProof="0" dirty="0"/>
              <a:t>Moreover, the study does not consider the inherent uncertainty in noise measurements</a:t>
            </a:r>
          </a:p>
          <a:p>
            <a:pPr lvl="1">
              <a:spcBef>
                <a:spcPts val="600"/>
              </a:spcBef>
              <a:spcAft>
                <a:spcPts val="300"/>
              </a:spcAft>
              <a:buFontTx/>
              <a:buChar char="-"/>
            </a:pPr>
            <a:endParaRPr lang="en-GB" sz="1900" noProof="0" dirty="0"/>
          </a:p>
          <a:p>
            <a:pPr marL="457200" lvl="1" indent="0">
              <a:spcBef>
                <a:spcPts val="600"/>
              </a:spcBef>
              <a:spcAft>
                <a:spcPts val="300"/>
              </a:spcAft>
              <a:buNone/>
            </a:pPr>
            <a:endParaRPr lang="en-GB" sz="1900" noProof="0" dirty="0"/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en-GB" sz="1900" noProof="0" dirty="0"/>
              <a:t>For the “Consumers testing data” using a </a:t>
            </a:r>
            <a:r>
              <a:rPr lang="en-GB" sz="1900" noProof="0" dirty="0" err="1"/>
              <a:t>TyreReviews</a:t>
            </a:r>
            <a:r>
              <a:rPr lang="en-GB" sz="1900" noProof="0" dirty="0"/>
              <a:t> study, the values are not comparable.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en-GB" sz="1900" noProof="0" dirty="0"/>
              <a:t>Indeed, in the same dimensional box, there can be several test campaigns at different locations, different atmospheric conditions etc. </a:t>
            </a:r>
          </a:p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en-GB" sz="1900" noProof="0" dirty="0"/>
              <a:t>Reminder: the dispersion of the test measurement is &gt; 2dB, mainly due to track &amp; atmospheric influent parameters.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D03EC-2C60-2659-334F-5FE6A0045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European Tyre &amp; Rim Technical Organisation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11EDA-1281-98D0-616D-9E4DC9C06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45D9-6A50-447E-9A04-3B3C9EFFC6F0}" type="slidenum">
              <a:rPr lang="en-GB" noProof="0" smtClean="0"/>
              <a:pPr/>
              <a:t>4</a:t>
            </a:fld>
            <a:endParaRPr lang="en-GB" noProof="0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3C1E666C-90E2-C993-E5E6-5B078C4BDF6E}"/>
              </a:ext>
            </a:extLst>
          </p:cNvPr>
          <p:cNvSpPr txBox="1">
            <a:spLocks/>
          </p:cNvSpPr>
          <p:nvPr/>
        </p:nvSpPr>
        <p:spPr>
          <a:xfrm>
            <a:off x="143931" y="164815"/>
            <a:ext cx="11018521" cy="809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noProof="0" dirty="0">
                <a:solidFill>
                  <a:schemeClr val="tx2"/>
                </a:solidFill>
                <a:latin typeface="Arial"/>
              </a:rPr>
              <a:t>2- Zoom on the JRC presentation _ TFVS-17-05  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0D3E896-D9D0-F8DD-5E19-4C2C0A647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2099" y="3752054"/>
            <a:ext cx="4459883" cy="2322230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B2547907-1461-D48B-0602-CE73E777A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099" y="1073979"/>
            <a:ext cx="2117721" cy="1967604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0290CC67-2B10-F70C-621B-9CD3DF67AD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8713" y="1073979"/>
            <a:ext cx="2106620" cy="1967604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2354A1E-B1E2-C7AA-8F3D-24CF8546EF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199" y="6234177"/>
            <a:ext cx="2743200" cy="365125"/>
          </a:xfrm>
        </p:spPr>
        <p:txBody>
          <a:bodyPr/>
          <a:lstStyle/>
          <a:p>
            <a:r>
              <a:rPr lang="en-GB" noProof="0" dirty="0"/>
              <a:t>TF VS, 9 July 2025</a:t>
            </a:r>
          </a:p>
        </p:txBody>
      </p:sp>
    </p:spTree>
    <p:extLst>
      <p:ext uri="{BB962C8B-B14F-4D97-AF65-F5344CB8AC3E}">
        <p14:creationId xmlns:p14="http://schemas.microsoft.com/office/powerpoint/2010/main" val="24898085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D3A0D-B325-2D84-A824-91E14EDAB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548B45-CD92-EE40-2407-BBED24FDF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31" y="1231936"/>
            <a:ext cx="11256533" cy="439412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300"/>
              </a:spcAft>
              <a:buNone/>
            </a:pPr>
            <a:r>
              <a:rPr lang="en-GB" sz="2000" b="1" noProof="0" dirty="0"/>
              <a:t>2- Technical infeasibility of – 2 dB without trade-off</a:t>
            </a:r>
          </a:p>
          <a:p>
            <a:pPr>
              <a:spcBef>
                <a:spcPts val="600"/>
              </a:spcBef>
              <a:spcAft>
                <a:spcPts val="300"/>
              </a:spcAft>
              <a:buFontTx/>
              <a:buChar char="-"/>
            </a:pPr>
            <a:r>
              <a:rPr lang="en-GB" sz="1800" noProof="0" dirty="0"/>
              <a:t>Design constraints: Further reduction requires major changes that compromise safety and other performances. </a:t>
            </a:r>
            <a:br>
              <a:rPr lang="en-GB" sz="1800" noProof="0" dirty="0"/>
            </a:br>
            <a:r>
              <a:rPr lang="en-GB" sz="1800" noProof="0" dirty="0"/>
              <a:t>All ETRTO and ACEA studies (GRBP 70-25, GRBP 75-18, …) confirmed a trade-off between noise and safety. However, the LEON-T study reports that “a reasonably small (2 dB) reduction in pneumatic tyre noise is feasible without compromising safety, rolling resistance and other parameters. </a:t>
            </a:r>
          </a:p>
          <a:p>
            <a:pPr>
              <a:spcBef>
                <a:spcPts val="600"/>
              </a:spcBef>
              <a:spcAft>
                <a:spcPts val="300"/>
              </a:spcAft>
              <a:buFontTx/>
              <a:buChar char="-"/>
            </a:pPr>
            <a:r>
              <a:rPr lang="en-GB" sz="1800" noProof="0" dirty="0"/>
              <a:t>“-2 dB” is a huge reduction of noise. 90% of the SKUs on the market in C1 are graded B for noise, so between LV-2 and LV. </a:t>
            </a:r>
          </a:p>
          <a:p>
            <a:pPr>
              <a:spcBef>
                <a:spcPts val="600"/>
              </a:spcBef>
              <a:spcAft>
                <a:spcPts val="300"/>
              </a:spcAft>
              <a:buFontTx/>
              <a:buChar char="-"/>
            </a:pPr>
            <a:r>
              <a:rPr lang="en-GB" sz="1800" noProof="0" dirty="0"/>
              <a:t>For recall, relevant progress has already been made over the last 15 years by the tyre industry to reduce the rolling noise by up to 5dB.</a:t>
            </a:r>
            <a:br>
              <a:rPr lang="en-GB" sz="1800" noProof="0" dirty="0"/>
            </a:br>
            <a:endParaRPr lang="en-GB" sz="1800" noProof="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800" b="1" noProof="0" dirty="0"/>
              <a:t>3- </a:t>
            </a:r>
            <a:r>
              <a:rPr lang="en-GB" sz="2000" b="1" noProof="0" dirty="0"/>
              <a:t>Measurement uncertainty not addressed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1800" noProof="0" dirty="0"/>
              <a:t>- The measurement uncertainty is &gt; 2 dB for a proposed -2 dB target</a:t>
            </a:r>
            <a:br>
              <a:rPr lang="en-GB" sz="1800" noProof="0" dirty="0"/>
            </a:br>
            <a:r>
              <a:rPr lang="en-GB" sz="1800" noProof="0" dirty="0"/>
              <a:t>- Risk of undetectable gains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730F5-7D4D-9E00-E31E-12D559A35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European Tyre &amp; Rim Technical Organisation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3A421-4C3E-E9A0-1BB5-223D68421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45D9-6A50-447E-9A04-3B3C9EFFC6F0}" type="slidenum">
              <a:rPr lang="en-GB" noProof="0" smtClean="0"/>
              <a:pPr/>
              <a:t>5</a:t>
            </a:fld>
            <a:endParaRPr lang="en-GB" noProof="0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52721364-54E9-1AEE-BA68-857218EBF308}"/>
              </a:ext>
            </a:extLst>
          </p:cNvPr>
          <p:cNvSpPr txBox="1">
            <a:spLocks/>
          </p:cNvSpPr>
          <p:nvPr/>
        </p:nvSpPr>
        <p:spPr>
          <a:xfrm>
            <a:off x="143931" y="164815"/>
            <a:ext cx="11018521" cy="809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noProof="0" dirty="0">
                <a:solidFill>
                  <a:schemeClr val="tx2"/>
                </a:solidFill>
                <a:latin typeface="Arial"/>
              </a:rPr>
              <a:t>2- Zoom on the JRC presentation _ TFVS-17-05  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E990A82-F040-22DC-9B09-E74A0DAE06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199" y="6234177"/>
            <a:ext cx="2743200" cy="365125"/>
          </a:xfrm>
        </p:spPr>
        <p:txBody>
          <a:bodyPr/>
          <a:lstStyle/>
          <a:p>
            <a:r>
              <a:rPr lang="en-GB" noProof="0" dirty="0"/>
              <a:t>TF VS, 9 July 2025</a:t>
            </a:r>
          </a:p>
        </p:txBody>
      </p:sp>
    </p:spTree>
    <p:extLst>
      <p:ext uri="{BB962C8B-B14F-4D97-AF65-F5344CB8AC3E}">
        <p14:creationId xmlns:p14="http://schemas.microsoft.com/office/powerpoint/2010/main" val="6688706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DC019-8FA2-75C7-40E9-3F8F97EDF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F89AA8B-FD76-D527-A850-6FE466746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322" y="1074025"/>
            <a:ext cx="10912476" cy="468637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b="1" noProof="0" dirty="0"/>
              <a:t>1- Acknowledge physical and technical limitations</a:t>
            </a:r>
            <a:br>
              <a:rPr lang="en-GB" sz="1800" noProof="0" dirty="0"/>
            </a:br>
            <a:r>
              <a:rPr lang="en-GB" sz="1800" noProof="0" dirty="0"/>
              <a:t>- Tyre noise already highly optimized</a:t>
            </a:r>
            <a:br>
              <a:rPr lang="en-GB" sz="1800" noProof="0" dirty="0"/>
            </a:br>
            <a:r>
              <a:rPr lang="en-GB" sz="1800" noProof="0" dirty="0"/>
              <a:t>- Further reductions would compromise safety and other performances</a:t>
            </a:r>
            <a:br>
              <a:rPr lang="en-GB" sz="1800" noProof="0" dirty="0"/>
            </a:br>
            <a:endParaRPr lang="en-GB" sz="1800" noProof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b="1" noProof="0" dirty="0"/>
              <a:t>2- Implement a new accurate methodology</a:t>
            </a:r>
            <a:br>
              <a:rPr lang="en-GB" sz="1800" b="1" noProof="0" dirty="0"/>
            </a:br>
            <a:r>
              <a:rPr lang="en-GB" sz="1800" noProof="0" dirty="0"/>
              <a:t>- Reduction of the uncertainty of the test method</a:t>
            </a:r>
            <a:br>
              <a:rPr lang="en-GB" sz="1800" noProof="0" dirty="0"/>
            </a:br>
            <a:r>
              <a:rPr lang="en-GB" sz="1800" noProof="0" dirty="0"/>
              <a:t>- Creation of the GOIE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800" noProof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800" b="1" noProof="0" dirty="0"/>
              <a:t>3- Adopt a systemic and balanced approach</a:t>
            </a:r>
            <a:r>
              <a:rPr lang="en-GB" sz="1800" noProof="0" dirty="0"/>
              <a:t> </a:t>
            </a:r>
            <a:br>
              <a:rPr lang="en-GB" sz="1800" noProof="0" dirty="0"/>
            </a:br>
            <a:r>
              <a:rPr lang="en-GB" sz="1800" noProof="0" dirty="0"/>
              <a:t>(insights from TFVS-13-03 _ FOEN)</a:t>
            </a:r>
            <a:br>
              <a:rPr lang="en-GB" sz="1800" noProof="0" dirty="0"/>
            </a:br>
            <a:r>
              <a:rPr lang="en-GB" sz="1800" noProof="0" dirty="0"/>
              <a:t>- Combine efforts on tyres, road surfaces, vehicles and speed</a:t>
            </a:r>
            <a:br>
              <a:rPr lang="en-GB" sz="1800" noProof="0" dirty="0"/>
            </a:br>
            <a:r>
              <a:rPr lang="en-GB" sz="1800" noProof="0" dirty="0"/>
              <a:t>- Consider infrastructure in the noise reduction strategy</a:t>
            </a:r>
            <a:br>
              <a:rPr lang="en-GB" sz="1800" noProof="0" dirty="0"/>
            </a:br>
            <a:r>
              <a:rPr lang="en-GB" sz="1800" noProof="0" dirty="0"/>
              <a:t>- Promote shared, locally adapted solutions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800" noProof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800" noProof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000" b="1" noProof="0" dirty="0"/>
              <a:t>ETRTO stands ready to contribute to realistic, measurable and sustainable noise reduction policies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GB" sz="1800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8F73D-3032-972E-0069-FFEE964ED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European Tyre &amp; Rim Technical Organisation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95C25-8509-32EA-B0B1-963965AED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45D9-6A50-447E-9A04-3B3C9EFFC6F0}" type="slidenum">
              <a:rPr lang="en-GB" noProof="0" smtClean="0"/>
              <a:pPr/>
              <a:t>6</a:t>
            </a:fld>
            <a:endParaRPr lang="en-GB" noProof="0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5EA6D91F-9B51-1FAB-9952-7F3610CF6F8A}"/>
              </a:ext>
            </a:extLst>
          </p:cNvPr>
          <p:cNvSpPr txBox="1">
            <a:spLocks/>
          </p:cNvSpPr>
          <p:nvPr/>
        </p:nvSpPr>
        <p:spPr>
          <a:xfrm>
            <a:off x="134300" y="101200"/>
            <a:ext cx="11018521" cy="809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noProof="0" dirty="0">
                <a:solidFill>
                  <a:schemeClr val="tx2"/>
                </a:solidFill>
                <a:latin typeface="Arial"/>
              </a:rPr>
              <a:t>3- Recommendations from ETRTO 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6FF56C9-EEC4-EBF4-8D96-792E1E8467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153" y="3082671"/>
            <a:ext cx="3979714" cy="1943079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101354A-7E34-05D4-5D25-22D04BF0DD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199" y="6234177"/>
            <a:ext cx="2743200" cy="365125"/>
          </a:xfrm>
        </p:spPr>
        <p:txBody>
          <a:bodyPr/>
          <a:lstStyle/>
          <a:p>
            <a:r>
              <a:rPr lang="en-GB" noProof="0" dirty="0"/>
              <a:t>TF VS, 9 July 2025</a:t>
            </a:r>
          </a:p>
        </p:txBody>
      </p:sp>
    </p:spTree>
    <p:extLst>
      <p:ext uri="{BB962C8B-B14F-4D97-AF65-F5344CB8AC3E}">
        <p14:creationId xmlns:p14="http://schemas.microsoft.com/office/powerpoint/2010/main" val="20827959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163F-548B-42DC-A8CE-5A9F28E6D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31986"/>
            <a:ext cx="11521443" cy="1325563"/>
          </a:xfrm>
        </p:spPr>
        <p:txBody>
          <a:bodyPr>
            <a:normAutofit/>
          </a:bodyPr>
          <a:lstStyle/>
          <a:p>
            <a:pPr algn="ctr"/>
            <a:r>
              <a:rPr lang="en-GB" sz="7200" b="1" noProof="0" dirty="0"/>
              <a:t>THANK YOU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D22C9E-D264-4A72-8DBF-239414ACF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European Tyre &amp; Rim Technical Organisation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72B258-391A-4D16-AEDA-38646B1EF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045D9-6A50-447E-9A04-3B3C9EFFC6F0}" type="slidenum">
              <a:rPr lang="en-GB" noProof="0" smtClean="0"/>
              <a:pPr/>
              <a:t>7</a:t>
            </a:fld>
            <a:endParaRPr lang="en-GB" noProof="0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C63738F-C12C-8228-FA8C-57383921ED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4199" y="6234177"/>
            <a:ext cx="2743200" cy="365125"/>
          </a:xfrm>
        </p:spPr>
        <p:txBody>
          <a:bodyPr/>
          <a:lstStyle/>
          <a:p>
            <a:r>
              <a:rPr lang="en-GB" noProof="0" dirty="0"/>
              <a:t>TF VS, 9 July 2025</a:t>
            </a:r>
          </a:p>
        </p:txBody>
      </p:sp>
    </p:spTree>
    <p:extLst>
      <p:ext uri="{BB962C8B-B14F-4D97-AF65-F5344CB8AC3E}">
        <p14:creationId xmlns:p14="http://schemas.microsoft.com/office/powerpoint/2010/main" val="23326728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AGENDA_LEVEL_STRING" val="1"/>
  <p:tag name="MIO_AGENDA_ELEMENTNAME" val="Activity overview on measurement uncertainties reduction "/>
  <p:tag name="MIO_AGENDA_NUMBER_STRING_TAG" val="1"/>
  <p:tag name="MIO_AGENDA_SCALEMODE_FIT_TO_SLIDE_TAG" val="True"/>
  <p:tag name="MIO_SKIP_CDCHECK" val="true"/>
  <p:tag name="MIO_EKGUID" val="6b779cc8-383a-4dac-8236-c76817daf80d"/>
  <p:tag name="MIO_GUID" val="8162dfcb-e65f-42f2-ac72-3f19a2e6c560"/>
  <p:tag name="MIO_VERSION" val="31.12.9999 23:59:59"/>
  <p:tag name="MIO_DBID" val="28AD0E67-88F4-4826-B6CB-8EA6DE4EF11B"/>
  <p:tag name="MIO_LASTDOWNLOADED" val="24.05.2024 09:08:35.136"/>
  <p:tag name="MIO_UPDAT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SKIP_CDCHECK" val="True"/>
  <p:tag name="MIO_SHAPETYPES_AGENDA" val="MIO_AGENDA_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3E68A340-5BD0-4700-AED2-997E3B6077F9"/>
  <p:tag name="MIO_SHAPETYPES_AGENDA" val="MIO_AGENDA_FIRSTELEMENT"/>
  <p:tag name="MIO_SKIP_CDCHECK?" val="True"/>
  <p:tag name="MIO_SKIP_CDCHECK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95DCBD3B-C156-4A29-95CB-86E9C4C16193"/>
  <p:tag name="MIO_SHAPETYPES_AGENDA" val="MIO_AGENDA_FIRSTELEMENT_NUMBER"/>
  <p:tag name="MIO_SKIP_CDCHECK?" val="True"/>
  <p:tag name="MIO_SKIP_CDCHECK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3E68A340-5BD0-4700-AED2-997E3B6077F9"/>
  <p:tag name="MIO_SHAPETYPES_AGENDA" val="MIO_AGENDA_FIRSTELEMENT"/>
  <p:tag name="MIO_SKIP_CDCHECK?" val="True"/>
  <p:tag name="MIO_SKIP_CDCHECK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95DCBD3B-C156-4A29-95CB-86E9C4C16193"/>
  <p:tag name="MIO_SHAPETYPES_AGENDA" val="MIO_AGENDA_FIRSTELEMENT_NUMBER"/>
  <p:tag name="MIO_SKIP_CDCHECK?" val="True"/>
  <p:tag name="MIO_SKIP_CDCHECK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E32EBB43-527E-40DC-97E7-B91396CDD97C"/>
  <p:tag name="MIO_SHAPETYPES_AGENDA" val="MIO_AGENDA_HIGHLIGHT"/>
  <p:tag name="MIO_SKIP_CDCHECK?" val="True"/>
  <p:tag name="MIO_SKIP_CDCHECK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GUID" val="4AFE2199-7899-4A9C-9D26-E2D79AC29632"/>
  <p:tag name="MIO_SHAPETYPES_AGENDA" val="MIO_AGENDA_HIGHLIGHT_NUMBER"/>
  <p:tag name="MIO_SKIP_CDCHECK?" val="True"/>
  <p:tag name="MIO_SKIP_CDCHECK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1226E6E019D04995BF01E750C9F3C2" ma:contentTypeVersion="17" ma:contentTypeDescription="Create a new document." ma:contentTypeScope="" ma:versionID="96d73b405d751b919b757e17c0c72607">
  <xsd:schema xmlns:xsd="http://www.w3.org/2001/XMLSchema" xmlns:xs="http://www.w3.org/2001/XMLSchema" xmlns:p="http://schemas.microsoft.com/office/2006/metadata/properties" xmlns:ns3="c6604447-3c74-4324-99e5-85c0cf04e2e6" xmlns:ns4="1a6e6168-aba4-418c-9ae3-de36e6f9c02e" targetNamespace="http://schemas.microsoft.com/office/2006/metadata/properties" ma:root="true" ma:fieldsID="481044eaef3ab00718a042427e5358ef" ns3:_="" ns4:_="">
    <xsd:import namespace="c6604447-3c74-4324-99e5-85c0cf04e2e6"/>
    <xsd:import namespace="1a6e6168-aba4-418c-9ae3-de36e6f9c02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04447-3c74-4324-99e5-85c0cf04e2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6e6168-aba4-418c-9ae3-de36e6f9c02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6604447-3c74-4324-99e5-85c0cf04e2e6" xsi:nil="true"/>
  </documentManagement>
</p:properties>
</file>

<file path=customXml/itemProps1.xml><?xml version="1.0" encoding="utf-8"?>
<ds:datastoreItem xmlns:ds="http://schemas.openxmlformats.org/officeDocument/2006/customXml" ds:itemID="{F925A7BF-C75A-49C1-997B-397788178D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9CECB32-6002-475A-8D83-B66849DAFA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6604447-3c74-4324-99e5-85c0cf04e2e6"/>
    <ds:schemaRef ds:uri="1a6e6168-aba4-418c-9ae3-de36e6f9c0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FC99523-13BC-4D81-A63C-E79532B47031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a6e6168-aba4-418c-9ae3-de36e6f9c02e"/>
    <ds:schemaRef ds:uri="c6604447-3c74-4324-99e5-85c0cf04e2e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918</TotalTime>
  <Words>693</Words>
  <Application>Microsoft Office PowerPoint</Application>
  <PresentationFormat>Widescreen</PresentationFormat>
  <Paragraphs>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 ETRTO comments on latest outcomes on LEON-T study </vt:lpstr>
      <vt:lpstr>PowerPoint Presentation</vt:lpstr>
      <vt:lpstr>1-Context &amp; Historical Perspective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to EXEC</dc:title>
  <dc:creator>Josep Guinjoan</dc:creator>
  <cp:lastModifiedBy>Marco Tosca</cp:lastModifiedBy>
  <cp:revision>49</cp:revision>
  <dcterms:created xsi:type="dcterms:W3CDTF">2021-11-17T09:31:58Z</dcterms:created>
  <dcterms:modified xsi:type="dcterms:W3CDTF">2025-06-26T07:34:46Z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9e9a456-2778-4ca9-be06-1190b1e1118a_Enabled">
    <vt:lpwstr>true</vt:lpwstr>
  </property>
  <property fmtid="{D5CDD505-2E9C-101B-9397-08002B2CF9AE}" pid="3" name="MSIP_Label_09e9a456-2778-4ca9-be06-1190b1e1118a_SetDate">
    <vt:lpwstr>2025-05-23T14:24:16Z</vt:lpwstr>
  </property>
  <property fmtid="{D5CDD505-2E9C-101B-9397-08002B2CF9AE}" pid="4" name="MSIP_Label_09e9a456-2778-4ca9-be06-1190b1e1118a_Method">
    <vt:lpwstr>Standard</vt:lpwstr>
  </property>
  <property fmtid="{D5CDD505-2E9C-101B-9397-08002B2CF9AE}" pid="5" name="MSIP_Label_09e9a456-2778-4ca9-be06-1190b1e1118a_Name">
    <vt:lpwstr>D3</vt:lpwstr>
  </property>
  <property fmtid="{D5CDD505-2E9C-101B-9397-08002B2CF9AE}" pid="6" name="MSIP_Label_09e9a456-2778-4ca9-be06-1190b1e1118a_SiteId">
    <vt:lpwstr>658ba197-6c73-4fea-91bd-1c7d8de6bf2c</vt:lpwstr>
  </property>
  <property fmtid="{D5CDD505-2E9C-101B-9397-08002B2CF9AE}" pid="7" name="MSIP_Label_09e9a456-2778-4ca9-be06-1190b1e1118a_ActionId">
    <vt:lpwstr>cf2ad57e-2a48-4f27-a366-0f5c80effa4c</vt:lpwstr>
  </property>
  <property fmtid="{D5CDD505-2E9C-101B-9397-08002B2CF9AE}" pid="8" name="MSIP_Label_09e9a456-2778-4ca9-be06-1190b1e1118a_ContentBits">
    <vt:lpwstr>0</vt:lpwstr>
  </property>
  <property fmtid="{D5CDD505-2E9C-101B-9397-08002B2CF9AE}" pid="9" name="MSIP_Label_09e9a456-2778-4ca9-be06-1190b1e1118a_Tag">
    <vt:lpwstr>10, 3, 0, 1</vt:lpwstr>
  </property>
  <property fmtid="{D5CDD505-2E9C-101B-9397-08002B2CF9AE}" pid="10" name="ContentTypeId">
    <vt:lpwstr>0x010100371226E6E019D04995BF01E750C9F3C2</vt:lpwstr>
  </property>
</Properties>
</file>