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1"/>
    <p:sldMasterId id="2147484035" r:id="rId2"/>
  </p:sldMasterIdLst>
  <p:notesMasterIdLst>
    <p:notesMasterId r:id="rId39"/>
  </p:notesMasterIdLst>
  <p:handoutMasterIdLst>
    <p:handoutMasterId r:id="rId40"/>
  </p:handoutMasterIdLst>
  <p:sldIdLst>
    <p:sldId id="582" r:id="rId3"/>
    <p:sldId id="597" r:id="rId4"/>
    <p:sldId id="606" r:id="rId5"/>
    <p:sldId id="604" r:id="rId6"/>
    <p:sldId id="605" r:id="rId7"/>
    <p:sldId id="590" r:id="rId8"/>
    <p:sldId id="607" r:id="rId9"/>
    <p:sldId id="608" r:id="rId10"/>
    <p:sldId id="612" r:id="rId11"/>
    <p:sldId id="613" r:id="rId12"/>
    <p:sldId id="614" r:id="rId13"/>
    <p:sldId id="619" r:id="rId14"/>
    <p:sldId id="621" r:id="rId15"/>
    <p:sldId id="620" r:id="rId16"/>
    <p:sldId id="609" r:id="rId17"/>
    <p:sldId id="610" r:id="rId18"/>
    <p:sldId id="611" r:id="rId19"/>
    <p:sldId id="622" r:id="rId20"/>
    <p:sldId id="623" r:id="rId21"/>
    <p:sldId id="624" r:id="rId22"/>
    <p:sldId id="625" r:id="rId23"/>
    <p:sldId id="626" r:id="rId24"/>
    <p:sldId id="627" r:id="rId25"/>
    <p:sldId id="628" r:id="rId26"/>
    <p:sldId id="629" r:id="rId27"/>
    <p:sldId id="630" r:id="rId28"/>
    <p:sldId id="631" r:id="rId29"/>
    <p:sldId id="632" r:id="rId30"/>
    <p:sldId id="633" r:id="rId31"/>
    <p:sldId id="634" r:id="rId32"/>
    <p:sldId id="635" r:id="rId33"/>
    <p:sldId id="636" r:id="rId34"/>
    <p:sldId id="638" r:id="rId35"/>
    <p:sldId id="637" r:id="rId36"/>
    <p:sldId id="639" r:id="rId37"/>
    <p:sldId id="565" r:id="rId38"/>
  </p:sldIdLst>
  <p:sldSz cx="12192000" cy="6858000"/>
  <p:notesSz cx="6797675" cy="9926638"/>
  <p:defaultTextStyle>
    <a:defPPr>
      <a:defRPr lang="en-US"/>
    </a:defPPr>
    <a:lvl1pPr marL="0" algn="l" defTabSz="914330" rtl="0" eaLnBrk="1" latinLnBrk="0" hangingPunct="1">
      <a:defRPr sz="1800" kern="1200">
        <a:solidFill>
          <a:schemeClr val="tx1"/>
        </a:solidFill>
        <a:latin typeface="+mn-lt"/>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bout Us" id="{8F76DF20-D6F9-1543-B26E-3B7D02500090}">
          <p14:sldIdLst>
            <p14:sldId id="582"/>
            <p14:sldId id="597"/>
            <p14:sldId id="606"/>
            <p14:sldId id="604"/>
            <p14:sldId id="605"/>
            <p14:sldId id="590"/>
            <p14:sldId id="607"/>
            <p14:sldId id="608"/>
            <p14:sldId id="612"/>
            <p14:sldId id="613"/>
            <p14:sldId id="614"/>
            <p14:sldId id="619"/>
            <p14:sldId id="621"/>
            <p14:sldId id="620"/>
            <p14:sldId id="609"/>
            <p14:sldId id="610"/>
            <p14:sldId id="611"/>
            <p14:sldId id="622"/>
            <p14:sldId id="623"/>
            <p14:sldId id="624"/>
            <p14:sldId id="625"/>
            <p14:sldId id="626"/>
            <p14:sldId id="627"/>
            <p14:sldId id="628"/>
            <p14:sldId id="629"/>
            <p14:sldId id="630"/>
            <p14:sldId id="631"/>
            <p14:sldId id="632"/>
            <p14:sldId id="633"/>
            <p14:sldId id="634"/>
            <p14:sldId id="635"/>
            <p14:sldId id="636"/>
            <p14:sldId id="638"/>
            <p14:sldId id="637"/>
            <p14:sldId id="639"/>
            <p14:sldId id="56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03738"/>
    <a:srgbClr val="FFFFFF"/>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953" autoAdjust="0"/>
  </p:normalViewPr>
  <p:slideViewPr>
    <p:cSldViewPr snapToGrid="0" snapToObjects="1" showGuides="1">
      <p:cViewPr varScale="1">
        <p:scale>
          <a:sx n="98" d="100"/>
          <a:sy n="98" d="100"/>
        </p:scale>
        <p:origin x="1014" y="156"/>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snapToObjects="1" showGuides="1">
      <p:cViewPr varScale="1">
        <p:scale>
          <a:sx n="89" d="100"/>
          <a:sy n="89" d="100"/>
        </p:scale>
        <p:origin x="379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6018781-FBF9-354C-A025-C49C596164BA}" type="datetimeFigureOut">
              <a:rPr lang="en-US" smtClean="0"/>
              <a:t>2/26/2025</a:t>
            </a:fld>
            <a:endParaRPr lang="en-US"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8F4EF74-8826-BD43-B880-7A8566D08AFF}" type="slidenum">
              <a:rPr lang="en-US" smtClean="0"/>
              <a:t>‹#›</a:t>
            </a:fld>
            <a:endParaRPr lang="en-US" dirty="0"/>
          </a:p>
        </p:txBody>
      </p:sp>
    </p:spTree>
    <p:extLst>
      <p:ext uri="{BB962C8B-B14F-4D97-AF65-F5344CB8AC3E}">
        <p14:creationId xmlns:p14="http://schemas.microsoft.com/office/powerpoint/2010/main" val="24624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08FFD40-13C9-7B48-A0BE-E251E1E33FE5}" type="datetimeFigureOut">
              <a:rPr lang="en-US" smtClean="0"/>
              <a:t>2/26/2025</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8E2375-F1B1-284C-A827-B0E603FDBDD8}" type="slidenum">
              <a:rPr lang="en-US" smtClean="0"/>
              <a:t>‹#›</a:t>
            </a:fld>
            <a:endParaRPr lang="en-US" dirty="0"/>
          </a:p>
        </p:txBody>
      </p:sp>
    </p:spTree>
    <p:extLst>
      <p:ext uri="{BB962C8B-B14F-4D97-AF65-F5344CB8AC3E}">
        <p14:creationId xmlns:p14="http://schemas.microsoft.com/office/powerpoint/2010/main" val="938444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Calibri" panose="020F0502020204030204" pitchFamily="34" charset="0"/>
                <a:cs typeface="Calibri" panose="020F0502020204030204" pitchFamily="34" charset="0"/>
              </a:rPr>
              <a:t>Drowsy driving</a:t>
            </a:r>
            <a:r>
              <a:rPr lang="en-US" dirty="0">
                <a:latin typeface="Calibri" panose="020F0502020204030204" pitchFamily="34" charset="0"/>
                <a:cs typeface="Calibri" panose="020F0502020204030204" pitchFamily="34" charset="0"/>
              </a:rPr>
              <a:t> – not a key term, reserved for where indirect means may apply (see para 5.5.1.1).</a:t>
            </a:r>
          </a:p>
        </p:txBody>
      </p:sp>
      <p:sp>
        <p:nvSpPr>
          <p:cNvPr id="4" name="Slide Number Placeholder 3"/>
          <p:cNvSpPr>
            <a:spLocks noGrp="1"/>
          </p:cNvSpPr>
          <p:nvPr>
            <p:ph type="sldNum" sz="quarter" idx="5"/>
          </p:nvPr>
        </p:nvSpPr>
        <p:spPr/>
        <p:txBody>
          <a:bodyPr/>
          <a:lstStyle/>
          <a:p>
            <a:fld id="{6F8E2375-F1B1-284C-A827-B0E603FDBDD8}" type="slidenum">
              <a:rPr lang="en-US" smtClean="0"/>
              <a:t>16</a:t>
            </a:fld>
            <a:endParaRPr lang="en-US" dirty="0"/>
          </a:p>
        </p:txBody>
      </p:sp>
    </p:spTree>
    <p:extLst>
      <p:ext uri="{BB962C8B-B14F-4D97-AF65-F5344CB8AC3E}">
        <p14:creationId xmlns:p14="http://schemas.microsoft.com/office/powerpoint/2010/main" val="2285571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5_Custom Layout">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109420" y="946702"/>
            <a:ext cx="4066580"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p:cNvSpPr>
            <a:spLocks noGrp="1"/>
          </p:cNvSpPr>
          <p:nvPr>
            <p:ph type="pic" sz="quarter" idx="12"/>
          </p:nvPr>
        </p:nvSpPr>
        <p:spPr>
          <a:xfrm>
            <a:off x="1016000" y="0"/>
            <a:ext cx="5080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122286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p:cNvSpPr>
            <a:spLocks noGrp="1"/>
          </p:cNvSpPr>
          <p:nvPr>
            <p:ph type="pic" sz="quarter" idx="12"/>
          </p:nvPr>
        </p:nvSpPr>
        <p:spPr>
          <a:xfrm>
            <a:off x="7112000" y="0"/>
            <a:ext cx="5080000" cy="2286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20087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8"/>
          <p:cNvSpPr>
            <a:spLocks noGrp="1"/>
          </p:cNvSpPr>
          <p:nvPr>
            <p:ph type="pic" sz="quarter" idx="12"/>
          </p:nvPr>
        </p:nvSpPr>
        <p:spPr>
          <a:xfrm>
            <a:off x="1016000" y="0"/>
            <a:ext cx="4064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186200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p:cNvSpPr>
            <a:spLocks noGrp="1"/>
          </p:cNvSpPr>
          <p:nvPr>
            <p:ph type="pic" sz="quarter" idx="12"/>
          </p:nvPr>
        </p:nvSpPr>
        <p:spPr>
          <a:xfrm>
            <a:off x="7112000" y="4572000"/>
            <a:ext cx="5080000" cy="2286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717611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4" name="Picture Placeholder 8"/>
          <p:cNvSpPr>
            <a:spLocks noGrp="1"/>
          </p:cNvSpPr>
          <p:nvPr>
            <p:ph type="pic" sz="quarter" idx="12"/>
          </p:nvPr>
        </p:nvSpPr>
        <p:spPr>
          <a:xfrm>
            <a:off x="1016000" y="0"/>
            <a:ext cx="3058160" cy="4572000"/>
          </a:xfrm>
          <a:prstGeom prst="rect">
            <a:avLst/>
          </a:prstGeom>
          <a:gradFill>
            <a:gsLst>
              <a:gs pos="0">
                <a:schemeClr val="tx1">
                  <a:alpha val="40000"/>
                </a:schemeClr>
              </a:gs>
              <a:gs pos="99000">
                <a:schemeClr val="tx1">
                  <a:alpha val="20000"/>
                </a:schemeClr>
              </a:gs>
            </a:gsLst>
            <a:lin ang="5400000" scaled="1"/>
          </a:gradFill>
          <a:ln>
            <a:noFill/>
          </a:ln>
          <a:effectLst>
            <a:outerShdw blurRad="762000" dist="254000" dir="5400000" algn="t" rotWithShape="0">
              <a:prstClr val="black">
                <a:alpha val="30000"/>
              </a:prstClr>
            </a:outerShdw>
          </a:effectLst>
        </p:spPr>
        <p:txBody>
          <a:bodyPr wrap="square" anchor="ctr">
            <a:noAutofit/>
          </a:bodyPr>
          <a:lstStyle>
            <a:lvl1pPr algn="ctr">
              <a:defRPr sz="1200">
                <a:solidFill>
                  <a:schemeClr val="tx1"/>
                </a:solidFill>
              </a:defRPr>
            </a:lvl1pPr>
          </a:lstStyle>
          <a:p>
            <a:r>
              <a:rPr lang="en-US" dirty="0"/>
              <a:t>Click icon to add picture</a:t>
            </a:r>
          </a:p>
        </p:txBody>
      </p:sp>
      <p:sp>
        <p:nvSpPr>
          <p:cNvPr id="5" name="Picture Placeholder 8"/>
          <p:cNvSpPr>
            <a:spLocks noGrp="1"/>
          </p:cNvSpPr>
          <p:nvPr>
            <p:ph type="pic" sz="quarter" idx="14"/>
          </p:nvPr>
        </p:nvSpPr>
        <p:spPr>
          <a:xfrm>
            <a:off x="4074160" y="4572000"/>
            <a:ext cx="7101840" cy="2286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114321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0"/>
                                  </p:stCondLst>
                                  <p:childTnLst>
                                    <p:animScale>
                                      <p:cBhvr>
                                        <p:cTn id="9" dur="500" fill="hold"/>
                                        <p:tgtEl>
                                          <p:spTgt spid="4"/>
                                        </p:tgtEl>
                                      </p:cBhvr>
                                      <p:by x="105000" y="105000"/>
                                    </p:animScale>
                                  </p:childTnLst>
                                </p:cTn>
                              </p:par>
                              <p:par>
                                <p:cTn id="10" presetID="22" presetClass="entr" presetSubtype="8" fill="hold" grpId="0" nodeType="withEffect">
                                  <p:stCondLst>
                                    <p:cond delay="100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6" presetClass="emph" presetSubtype="0" accel="50000" decel="50000" autoRev="1" fill="hold" grpId="1" nodeType="withEffect">
                                  <p:stCondLst>
                                    <p:cond delay="1000"/>
                                  </p:stCondLst>
                                  <p:childTnLst>
                                    <p:animScale>
                                      <p:cBhvr>
                                        <p:cTn id="14" dur="500"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Picture Placeholder 8"/>
          <p:cNvSpPr>
            <a:spLocks noGrp="1"/>
          </p:cNvSpPr>
          <p:nvPr>
            <p:ph type="pic" sz="quarter" idx="12"/>
          </p:nvPr>
        </p:nvSpPr>
        <p:spPr>
          <a:xfrm>
            <a:off x="7112000" y="0"/>
            <a:ext cx="5080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361903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028825" y="946702"/>
            <a:ext cx="4067176" cy="212005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p:cNvSpPr>
            <a:spLocks noGrp="1"/>
          </p:cNvSpPr>
          <p:nvPr>
            <p:ph type="pic" sz="quarter" idx="12"/>
          </p:nvPr>
        </p:nvSpPr>
        <p:spPr>
          <a:xfrm>
            <a:off x="6096000" y="0"/>
            <a:ext cx="6096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314768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101840" y="946702"/>
            <a:ext cx="4079681"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p:cNvSpPr>
            <a:spLocks noGrp="1"/>
          </p:cNvSpPr>
          <p:nvPr>
            <p:ph type="pic" sz="quarter" idx="12"/>
          </p:nvPr>
        </p:nvSpPr>
        <p:spPr>
          <a:xfrm>
            <a:off x="1016000" y="0"/>
            <a:ext cx="5080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101840" y="946702"/>
            <a:ext cx="4079681"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028825" y="946702"/>
            <a:ext cx="4057016"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6" name="Picture Placeholder 8"/>
          <p:cNvSpPr>
            <a:spLocks noGrp="1"/>
          </p:cNvSpPr>
          <p:nvPr>
            <p:ph type="pic" sz="quarter" idx="14"/>
          </p:nvPr>
        </p:nvSpPr>
        <p:spPr>
          <a:xfrm>
            <a:off x="6085841" y="568960"/>
            <a:ext cx="6106159" cy="4003040"/>
          </a:xfrm>
          <a:prstGeom prst="rect">
            <a:avLst/>
          </a:prstGeom>
          <a:solidFill>
            <a:schemeClr val="bg1"/>
          </a:solidFill>
          <a:ln>
            <a:noFill/>
          </a:ln>
          <a:effectLst>
            <a:outerShdw blurRad="762000" dist="254000" dir="5400000" algn="t" rotWithShape="0">
              <a:prstClr val="black">
                <a:alpha val="30000"/>
              </a:prstClr>
            </a:outerShdw>
          </a:effectLst>
        </p:spPr>
        <p:txBody>
          <a:bodyPr wrap="square" anchor="ctr">
            <a:noAutofit/>
          </a:bodyPr>
          <a:lstStyle>
            <a:lvl1pPr algn="ctr">
              <a:defRPr sz="1200">
                <a:solidFill>
                  <a:schemeClr val="tx1"/>
                </a:solidFill>
              </a:defRPr>
            </a:lvl1pPr>
          </a:lstStyle>
          <a:p>
            <a:r>
              <a:rPr lang="en-US" dirty="0"/>
              <a:t>Click icon to add picture</a:t>
            </a:r>
          </a:p>
        </p:txBody>
      </p:sp>
      <p:sp>
        <p:nvSpPr>
          <p:cNvPr id="5" name="Picture Placeholder 8"/>
          <p:cNvSpPr>
            <a:spLocks noGrp="1"/>
          </p:cNvSpPr>
          <p:nvPr>
            <p:ph type="pic" sz="quarter" idx="13"/>
          </p:nvPr>
        </p:nvSpPr>
        <p:spPr>
          <a:xfrm>
            <a:off x="3058160" y="4572000"/>
            <a:ext cx="5069840" cy="2286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6" presetClass="emph" presetSubtype="0" accel="50000" decel="50000" autoRev="1" fill="hold" grpId="1" nodeType="withEffect">
                                  <p:stCondLst>
                                    <p:cond delay="0"/>
                                  </p:stCondLst>
                                  <p:childTnLst>
                                    <p:animScale>
                                      <p:cBhvr>
                                        <p:cTn id="9" dur="500" fill="hold"/>
                                        <p:tgtEl>
                                          <p:spTgt spid="5"/>
                                        </p:tgtEl>
                                      </p:cBhvr>
                                      <p:by x="105000" y="105000"/>
                                    </p:animScale>
                                  </p:childTnLst>
                                </p:cTn>
                              </p:par>
                              <p:par>
                                <p:cTn id="10" presetID="22" presetClass="entr" presetSubtype="8" fill="hold" grpId="0" nodeType="withEffect">
                                  <p:stCondLst>
                                    <p:cond delay="100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par>
                                <p:cTn id="13" presetID="6" presetClass="emph" presetSubtype="0" accel="50000" decel="50000" autoRev="1" fill="hold" grpId="1" nodeType="withEffect">
                                  <p:stCondLst>
                                    <p:cond delay="1000"/>
                                  </p:stCondLst>
                                  <p:childTnLst>
                                    <p:animScale>
                                      <p:cBhvr>
                                        <p:cTn id="14" dur="500"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5" grpId="0" animBg="1"/>
      <p:bldP spid="5" grpId="1"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2_Custom Layout">
    <p:spTree>
      <p:nvGrpSpPr>
        <p:cNvPr id="1" name=""/>
        <p:cNvGrpSpPr/>
        <p:nvPr/>
      </p:nvGrpSpPr>
      <p:grpSpPr>
        <a:xfrm>
          <a:off x="0" y="0"/>
          <a:ext cx="0" cy="0"/>
          <a:chOff x="0" y="0"/>
          <a:chExt cx="0" cy="0"/>
        </a:xfrm>
      </p:grpSpPr>
      <p:sp>
        <p:nvSpPr>
          <p:cNvPr id="3" name="Picture Placeholder 8"/>
          <p:cNvSpPr>
            <a:spLocks noGrp="1"/>
          </p:cNvSpPr>
          <p:nvPr>
            <p:ph type="pic" sz="quarter" idx="15"/>
          </p:nvPr>
        </p:nvSpPr>
        <p:spPr>
          <a:xfrm>
            <a:off x="1016000" y="0"/>
            <a:ext cx="11176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183401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6" presetClass="emph" presetSubtype="0" accel="50000" decel="50000" autoRev="1" fill="hold" grpId="1" nodeType="withEffect">
                                  <p:stCondLst>
                                    <p:cond delay="500"/>
                                  </p:stCondLst>
                                  <p:childTnLst>
                                    <p:animScale>
                                      <p:cBhvr>
                                        <p:cTn id="9" dur="500"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44_Custom Layout">
    <p:spTree>
      <p:nvGrpSpPr>
        <p:cNvPr id="1" name=""/>
        <p:cNvGrpSpPr/>
        <p:nvPr/>
      </p:nvGrpSpPr>
      <p:grpSpPr>
        <a:xfrm>
          <a:off x="0" y="0"/>
          <a:ext cx="0" cy="0"/>
          <a:chOff x="0" y="0"/>
          <a:chExt cx="0" cy="0"/>
        </a:xfrm>
      </p:grpSpPr>
      <p:sp>
        <p:nvSpPr>
          <p:cNvPr id="3" name="Picture Placeholder 8"/>
          <p:cNvSpPr>
            <a:spLocks noGrp="1"/>
          </p:cNvSpPr>
          <p:nvPr>
            <p:ph type="pic" sz="quarter" idx="15"/>
          </p:nvPr>
        </p:nvSpPr>
        <p:spPr>
          <a:xfrm>
            <a:off x="0" y="0"/>
            <a:ext cx="12192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6" presetClass="emph" presetSubtype="0" accel="50000" decel="50000" autoRev="1" fill="hold" grpId="1" nodeType="withEffect">
                                  <p:stCondLst>
                                    <p:cond delay="500"/>
                                  </p:stCondLst>
                                  <p:childTnLst>
                                    <p:animScale>
                                      <p:cBhvr>
                                        <p:cTn id="9" dur="500"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3_Custom Layou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3" name="Picture Placeholder 8"/>
          <p:cNvSpPr>
            <a:spLocks noGrp="1"/>
          </p:cNvSpPr>
          <p:nvPr>
            <p:ph type="pic" sz="quarter" idx="14"/>
          </p:nvPr>
        </p:nvSpPr>
        <p:spPr>
          <a:xfrm>
            <a:off x="4009700" y="2151595"/>
            <a:ext cx="2104615" cy="2104615"/>
          </a:xfrm>
          <a:prstGeom prst="ellipse">
            <a:avLst/>
          </a:prstGeom>
          <a:solidFill>
            <a:schemeClr val="bg1"/>
          </a:solidFill>
          <a:ln>
            <a:noFill/>
          </a:ln>
          <a:effectLst>
            <a:outerShdw blurRad="762000" dist="254000" dir="5400000" algn="t" rotWithShape="0">
              <a:prstClr val="black">
                <a:alpha val="30000"/>
              </a:prstClr>
            </a:outerShdw>
          </a:effectLst>
        </p:spPr>
        <p:txBody>
          <a:bodyPr wrap="square" anchor="ctr">
            <a:noAutofit/>
          </a:bodyPr>
          <a:lstStyle>
            <a:lvl1pPr algn="ctr">
              <a:defRPr sz="1200">
                <a:solidFill>
                  <a:schemeClr val="tx1"/>
                </a:solidFill>
              </a:defRPr>
            </a:lvl1pPr>
          </a:lstStyle>
          <a:p>
            <a:r>
              <a:rPr lang="en-US" dirty="0"/>
              <a:t>Click icon to add picture</a:t>
            </a:r>
          </a:p>
        </p:txBody>
      </p:sp>
      <p:sp>
        <p:nvSpPr>
          <p:cNvPr id="4" name="Picture Placeholder 8"/>
          <p:cNvSpPr>
            <a:spLocks noGrp="1"/>
          </p:cNvSpPr>
          <p:nvPr>
            <p:ph type="pic" sz="quarter" idx="13"/>
          </p:nvPr>
        </p:nvSpPr>
        <p:spPr>
          <a:xfrm>
            <a:off x="6398115" y="2151595"/>
            <a:ext cx="2104615" cy="2104615"/>
          </a:xfrm>
          <a:prstGeom prst="ellipse">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5" name="Picture Placeholder 8"/>
          <p:cNvSpPr>
            <a:spLocks noGrp="1"/>
          </p:cNvSpPr>
          <p:nvPr>
            <p:ph type="pic" sz="quarter" idx="15"/>
          </p:nvPr>
        </p:nvSpPr>
        <p:spPr>
          <a:xfrm>
            <a:off x="8786530" y="2151595"/>
            <a:ext cx="2104615" cy="2104615"/>
          </a:xfrm>
          <a:prstGeom prst="ellipse">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7" name="Picture Placeholder 8"/>
          <p:cNvSpPr>
            <a:spLocks noGrp="1"/>
          </p:cNvSpPr>
          <p:nvPr>
            <p:ph type="pic" sz="quarter" idx="18"/>
          </p:nvPr>
        </p:nvSpPr>
        <p:spPr>
          <a:xfrm>
            <a:off x="1621285" y="2148390"/>
            <a:ext cx="2104615" cy="2104615"/>
          </a:xfrm>
          <a:prstGeom prst="ellipse">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1641723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80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6" presetClass="emph" presetSubtype="0" accel="50000" decel="50000" autoRev="1" fill="hold" grpId="1" nodeType="withEffect">
                                  <p:stCondLst>
                                    <p:cond delay="1800"/>
                                  </p:stCondLst>
                                  <p:childTnLst>
                                    <p:animScale>
                                      <p:cBhvr>
                                        <p:cTn id="9" dur="500" fill="hold"/>
                                        <p:tgtEl>
                                          <p:spTgt spid="5"/>
                                        </p:tgtEl>
                                      </p:cBhvr>
                                      <p:by x="105000" y="105000"/>
                                    </p:animScale>
                                  </p:childTnLst>
                                </p:cTn>
                              </p:par>
                              <p:par>
                                <p:cTn id="10" presetID="22" presetClass="entr" presetSubtype="8" fill="hold" grpId="0" nodeType="withEffect">
                                  <p:stCondLst>
                                    <p:cond delay="110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6" presetClass="emph" presetSubtype="0" accel="50000" decel="50000" autoRev="1" fill="hold" grpId="1" nodeType="withEffect">
                                  <p:stCondLst>
                                    <p:cond delay="1000"/>
                                  </p:stCondLst>
                                  <p:childTnLst>
                                    <p:animScale>
                                      <p:cBhvr>
                                        <p:cTn id="14" dur="500" fill="hold"/>
                                        <p:tgtEl>
                                          <p:spTgt spid="4"/>
                                        </p:tgtEl>
                                      </p:cBhvr>
                                      <p:by x="105000" y="105000"/>
                                    </p:animScale>
                                  </p:childTnLst>
                                </p:cTn>
                              </p:par>
                              <p:par>
                                <p:cTn id="15" presetID="22" presetClass="entr" presetSubtype="8" fill="hold" grpId="0" nodeType="withEffect">
                                  <p:stCondLst>
                                    <p:cond delay="60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par>
                                <p:cTn id="18" presetID="6" presetClass="emph" presetSubtype="0" accel="50000" decel="50000" autoRev="1" fill="hold" grpId="1" nodeType="withEffect">
                                  <p:stCondLst>
                                    <p:cond delay="600"/>
                                  </p:stCondLst>
                                  <p:childTnLst>
                                    <p:animScale>
                                      <p:cBhvr>
                                        <p:cTn id="19" dur="500" fill="hold"/>
                                        <p:tgtEl>
                                          <p:spTgt spid="3"/>
                                        </p:tgtEl>
                                      </p:cBhvr>
                                      <p:by x="105000" y="105000"/>
                                    </p:animScale>
                                  </p:childTnLst>
                                </p:cTn>
                              </p:par>
                              <p:par>
                                <p:cTn id="20" presetID="22" presetClass="entr" presetSubtype="8"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par>
                                <p:cTn id="23" presetID="6" presetClass="emph" presetSubtype="0" accel="50000" decel="50000" autoRev="1" fill="hold" grpId="1" nodeType="withEffect">
                                  <p:stCondLst>
                                    <p:cond delay="0"/>
                                  </p:stCondLst>
                                  <p:childTnLst>
                                    <p:animScale>
                                      <p:cBhvr>
                                        <p:cTn id="24" dur="500"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7" grpId="0" animBg="1"/>
      <p:bldP spid="7" grpId="1" animBg="1"/>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5_Custom Layout">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6B31180B-D27B-49BA-B411-1ED0D6A231CA}"/>
              </a:ext>
            </a:extLst>
          </p:cNvPr>
          <p:cNvSpPr>
            <a:spLocks noGrp="1"/>
          </p:cNvSpPr>
          <p:nvPr>
            <p:ph type="pic" sz="quarter" idx="30"/>
          </p:nvPr>
        </p:nvSpPr>
        <p:spPr>
          <a:xfrm>
            <a:off x="2027300" y="1125538"/>
            <a:ext cx="2303462" cy="2303462"/>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4" name="Picture Placeholder 8">
            <a:extLst>
              <a:ext uri="{FF2B5EF4-FFF2-40B4-BE49-F238E27FC236}">
                <a16:creationId xmlns:a16="http://schemas.microsoft.com/office/drawing/2014/main" id="{2E1553D6-1DEC-4C3C-9DE1-9BDD1DD62804}"/>
              </a:ext>
            </a:extLst>
          </p:cNvPr>
          <p:cNvSpPr>
            <a:spLocks noGrp="1"/>
          </p:cNvSpPr>
          <p:nvPr>
            <p:ph type="pic" sz="quarter" idx="31"/>
          </p:nvPr>
        </p:nvSpPr>
        <p:spPr>
          <a:xfrm>
            <a:off x="2027300" y="3575957"/>
            <a:ext cx="2830450" cy="2697843"/>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6" name="Picture Placeholder 8">
            <a:extLst>
              <a:ext uri="{FF2B5EF4-FFF2-40B4-BE49-F238E27FC236}">
                <a16:creationId xmlns:a16="http://schemas.microsoft.com/office/drawing/2014/main" id="{607B0349-B996-4D43-A51A-890FFA32862D}"/>
              </a:ext>
            </a:extLst>
          </p:cNvPr>
          <p:cNvSpPr>
            <a:spLocks noGrp="1"/>
          </p:cNvSpPr>
          <p:nvPr>
            <p:ph type="pic" sz="quarter" idx="33"/>
          </p:nvPr>
        </p:nvSpPr>
        <p:spPr>
          <a:xfrm>
            <a:off x="8342374" y="3575957"/>
            <a:ext cx="2830450" cy="2697843"/>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7" name="Picture Placeholder 8">
            <a:extLst>
              <a:ext uri="{FF2B5EF4-FFF2-40B4-BE49-F238E27FC236}">
                <a16:creationId xmlns:a16="http://schemas.microsoft.com/office/drawing/2014/main" id="{B043AB8B-7EAE-409D-ACA6-7B218F1EF83D}"/>
              </a:ext>
            </a:extLst>
          </p:cNvPr>
          <p:cNvSpPr>
            <a:spLocks noGrp="1"/>
          </p:cNvSpPr>
          <p:nvPr>
            <p:ph type="pic" sz="quarter" idx="34"/>
          </p:nvPr>
        </p:nvSpPr>
        <p:spPr>
          <a:xfrm>
            <a:off x="6909542" y="1125538"/>
            <a:ext cx="4263283" cy="2303462"/>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8" name="Picture Placeholder 8">
            <a:extLst>
              <a:ext uri="{FF2B5EF4-FFF2-40B4-BE49-F238E27FC236}">
                <a16:creationId xmlns:a16="http://schemas.microsoft.com/office/drawing/2014/main" id="{9189B9FD-5B0C-4540-9969-CDE20BD730F3}"/>
              </a:ext>
            </a:extLst>
          </p:cNvPr>
          <p:cNvSpPr>
            <a:spLocks noGrp="1"/>
          </p:cNvSpPr>
          <p:nvPr>
            <p:ph type="pic" sz="quarter" idx="35"/>
          </p:nvPr>
        </p:nvSpPr>
        <p:spPr>
          <a:xfrm>
            <a:off x="5007263" y="3575957"/>
            <a:ext cx="3185597" cy="2697843"/>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78171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6" presetClass="emph" presetSubtype="0" accel="50000" decel="50000" autoRev="1" fill="hold" grpId="1" nodeType="withEffect">
                                  <p:stCondLst>
                                    <p:cond delay="0"/>
                                  </p:stCondLst>
                                  <p:childTnLst>
                                    <p:animScale>
                                      <p:cBhvr>
                                        <p:cTn id="9" dur="500" fill="hold"/>
                                        <p:tgtEl>
                                          <p:spTgt spid="3"/>
                                        </p:tgtEl>
                                      </p:cBhvr>
                                      <p:by x="105000" y="105000"/>
                                    </p:animScale>
                                  </p:childTnLst>
                                </p:cTn>
                              </p:par>
                              <p:par>
                                <p:cTn id="10" presetID="22" presetClass="entr" presetSubtype="8" fill="hold" grpId="0" nodeType="withEffect">
                                  <p:stCondLst>
                                    <p:cond delay="90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6" presetClass="emph" presetSubtype="0" accel="50000" decel="50000" autoRev="1" fill="hold" grpId="1" nodeType="withEffect">
                                  <p:stCondLst>
                                    <p:cond delay="900"/>
                                  </p:stCondLst>
                                  <p:childTnLst>
                                    <p:animScale>
                                      <p:cBhvr>
                                        <p:cTn id="14" dur="500" fill="hold"/>
                                        <p:tgtEl>
                                          <p:spTgt spid="7"/>
                                        </p:tgtEl>
                                      </p:cBhvr>
                                      <p:by x="105000" y="105000"/>
                                    </p:animScale>
                                  </p:childTnLst>
                                </p:cTn>
                              </p:par>
                              <p:par>
                                <p:cTn id="15" presetID="22" presetClass="entr" presetSubtype="8" fill="hold" grpId="0" nodeType="withEffect">
                                  <p:stCondLst>
                                    <p:cond delay="130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par>
                                <p:cTn id="18" presetID="6" presetClass="emph" presetSubtype="0" accel="50000" decel="50000" autoRev="1" fill="hold" grpId="1" nodeType="withEffect">
                                  <p:stCondLst>
                                    <p:cond delay="1300"/>
                                  </p:stCondLst>
                                  <p:childTnLst>
                                    <p:animScale>
                                      <p:cBhvr>
                                        <p:cTn id="19" dur="500" fill="hold"/>
                                        <p:tgtEl>
                                          <p:spTgt spid="4"/>
                                        </p:tgtEl>
                                      </p:cBhvr>
                                      <p:by x="105000" y="105000"/>
                                    </p:animScale>
                                  </p:childTnLst>
                                </p:cTn>
                              </p:par>
                              <p:par>
                                <p:cTn id="20" presetID="22" presetClass="entr" presetSubtype="8" fill="hold" grpId="0" nodeType="withEffect">
                                  <p:stCondLst>
                                    <p:cond delay="170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par>
                                <p:cTn id="23" presetID="6" presetClass="emph" presetSubtype="0" accel="50000" decel="50000" autoRev="1" fill="hold" grpId="1" nodeType="withEffect">
                                  <p:stCondLst>
                                    <p:cond delay="1700"/>
                                  </p:stCondLst>
                                  <p:childTnLst>
                                    <p:animScale>
                                      <p:cBhvr>
                                        <p:cTn id="24" dur="500" fill="hold"/>
                                        <p:tgtEl>
                                          <p:spTgt spid="8"/>
                                        </p:tgtEl>
                                      </p:cBhvr>
                                      <p:by x="105000" y="105000"/>
                                    </p:animScale>
                                  </p:childTnLst>
                                </p:cTn>
                              </p:par>
                              <p:par>
                                <p:cTn id="25" presetID="22" presetClass="entr" presetSubtype="8" fill="hold" grpId="0" nodeType="withEffect">
                                  <p:stCondLst>
                                    <p:cond delay="210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par>
                                <p:cTn id="28" presetID="6" presetClass="emph" presetSubtype="0" accel="50000" decel="50000" autoRev="1" fill="hold" grpId="1" nodeType="withEffect">
                                  <p:stCondLst>
                                    <p:cond delay="2100"/>
                                  </p:stCondLst>
                                  <p:childTnLst>
                                    <p:animScale>
                                      <p:cBhvr>
                                        <p:cTn id="29" dur="500"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6" grpId="0" animBg="1"/>
      <p:bldP spid="6" grpId="1" animBg="1"/>
      <p:bldP spid="7" grpId="0" animBg="1"/>
      <p:bldP spid="7" grpId="1" animBg="1"/>
      <p:bldP spid="8" grpId="0" animBg="1"/>
      <p:bldP spid="8" grpId="1" animBg="1"/>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7_Custom Layout">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219B21D2-43BF-44BE-8F5F-2A5834A9A253}"/>
              </a:ext>
            </a:extLst>
          </p:cNvPr>
          <p:cNvSpPr>
            <a:spLocks noGrp="1"/>
          </p:cNvSpPr>
          <p:nvPr>
            <p:ph type="pic" sz="quarter" idx="30"/>
          </p:nvPr>
        </p:nvSpPr>
        <p:spPr>
          <a:xfrm>
            <a:off x="6095999" y="3429000"/>
            <a:ext cx="5076825" cy="3429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4" name="Picture Placeholder 8">
            <a:extLst>
              <a:ext uri="{FF2B5EF4-FFF2-40B4-BE49-F238E27FC236}">
                <a16:creationId xmlns:a16="http://schemas.microsoft.com/office/drawing/2014/main" id="{69792BF1-2F1C-4104-963B-7CBA016ED877}"/>
              </a:ext>
            </a:extLst>
          </p:cNvPr>
          <p:cNvSpPr>
            <a:spLocks noGrp="1"/>
          </p:cNvSpPr>
          <p:nvPr>
            <p:ph type="pic" sz="quarter" idx="31"/>
          </p:nvPr>
        </p:nvSpPr>
        <p:spPr>
          <a:xfrm>
            <a:off x="2027238" y="0"/>
            <a:ext cx="4068761" cy="3429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70422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1000"/>
                                  </p:stCondLst>
                                  <p:childTnLst>
                                    <p:animScale>
                                      <p:cBhvr>
                                        <p:cTn id="9" dur="500" fill="hold"/>
                                        <p:tgtEl>
                                          <p:spTgt spid="4"/>
                                        </p:tgtEl>
                                      </p:cBhvr>
                                      <p:by x="105000" y="105000"/>
                                    </p:animScale>
                                  </p:childTnLst>
                                </p:cTn>
                              </p:par>
                              <p:par>
                                <p:cTn id="10" presetID="22" presetClass="entr" presetSubtype="8" fill="hold" grpId="0" nodeType="withEffect">
                                  <p:stCondLst>
                                    <p:cond delay="200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par>
                                <p:cTn id="13" presetID="6" presetClass="emph" presetSubtype="0" accel="50000" decel="50000" autoRev="1" fill="hold" grpId="1" nodeType="withEffect">
                                  <p:stCondLst>
                                    <p:cond delay="2000"/>
                                  </p:stCondLst>
                                  <p:childTnLst>
                                    <p:animScale>
                                      <p:cBhvr>
                                        <p:cTn id="14" dur="500"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8_Custom Layout">
    <p:spTree>
      <p:nvGrpSpPr>
        <p:cNvPr id="1" name=""/>
        <p:cNvGrpSpPr/>
        <p:nvPr/>
      </p:nvGrpSpPr>
      <p:grpSpPr>
        <a:xfrm>
          <a:off x="0" y="0"/>
          <a:ext cx="0" cy="0"/>
          <a:chOff x="0" y="0"/>
          <a:chExt cx="0" cy="0"/>
        </a:xfrm>
      </p:grpSpPr>
      <p:sp>
        <p:nvSpPr>
          <p:cNvPr id="3" name="Picture Placeholder 8"/>
          <p:cNvSpPr>
            <a:spLocks noGrp="1"/>
          </p:cNvSpPr>
          <p:nvPr>
            <p:ph type="pic" sz="quarter" idx="15"/>
          </p:nvPr>
        </p:nvSpPr>
        <p:spPr>
          <a:xfrm>
            <a:off x="1016000" y="0"/>
            <a:ext cx="11176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4" name="Picture Placeholder 8">
            <a:extLst>
              <a:ext uri="{FF2B5EF4-FFF2-40B4-BE49-F238E27FC236}">
                <a16:creationId xmlns:a16="http://schemas.microsoft.com/office/drawing/2014/main" id="{B6F0C670-BB95-47F5-BB08-C913FD10E415}"/>
              </a:ext>
            </a:extLst>
          </p:cNvPr>
          <p:cNvSpPr>
            <a:spLocks noGrp="1"/>
          </p:cNvSpPr>
          <p:nvPr>
            <p:ph type="pic" sz="quarter" idx="31"/>
          </p:nvPr>
        </p:nvSpPr>
        <p:spPr>
          <a:xfrm>
            <a:off x="3035301" y="3429000"/>
            <a:ext cx="3060700" cy="3429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74318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6" presetClass="emph" presetSubtype="0" accel="50000" decel="50000" autoRev="1" fill="hold" grpId="1" nodeType="withEffect">
                                  <p:stCondLst>
                                    <p:cond delay="500"/>
                                  </p:stCondLst>
                                  <p:childTnLst>
                                    <p:animScale>
                                      <p:cBhvr>
                                        <p:cTn id="9" dur="500" fill="hold"/>
                                        <p:tgtEl>
                                          <p:spTgt spid="3"/>
                                        </p:tgtEl>
                                      </p:cBhvr>
                                      <p:by x="105000" y="105000"/>
                                    </p:animScale>
                                  </p:childTnLst>
                                </p:cTn>
                              </p:par>
                              <p:par>
                                <p:cTn id="10" presetID="22" presetClass="entr" presetSubtype="8"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6" presetClass="emph" presetSubtype="0" accel="50000" decel="50000" autoRev="1" fill="hold" grpId="1" nodeType="withEffect">
                                  <p:stCondLst>
                                    <p:cond delay="200"/>
                                  </p:stCondLst>
                                  <p:childTnLst>
                                    <p:animScale>
                                      <p:cBhvr>
                                        <p:cTn id="14"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9_Custom Layout">
    <p:spTree>
      <p:nvGrpSpPr>
        <p:cNvPr id="1" name=""/>
        <p:cNvGrpSpPr/>
        <p:nvPr/>
      </p:nvGrpSpPr>
      <p:grpSpPr>
        <a:xfrm>
          <a:off x="0" y="0"/>
          <a:ext cx="0" cy="0"/>
          <a:chOff x="0" y="0"/>
          <a:chExt cx="0" cy="0"/>
        </a:xfrm>
      </p:grpSpPr>
      <p:sp>
        <p:nvSpPr>
          <p:cNvPr id="4" name="Picture Placeholder 8"/>
          <p:cNvSpPr>
            <a:spLocks noGrp="1"/>
          </p:cNvSpPr>
          <p:nvPr>
            <p:ph type="pic" sz="quarter" idx="12"/>
          </p:nvPr>
        </p:nvSpPr>
        <p:spPr>
          <a:xfrm>
            <a:off x="1016000" y="0"/>
            <a:ext cx="5080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322109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1_Custom Layout">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43B44CB7-8865-4225-8490-953C9C551346}"/>
              </a:ext>
            </a:extLst>
          </p:cNvPr>
          <p:cNvSpPr>
            <a:spLocks noGrp="1"/>
          </p:cNvSpPr>
          <p:nvPr>
            <p:ph type="pic" sz="quarter" idx="13"/>
          </p:nvPr>
        </p:nvSpPr>
        <p:spPr>
          <a:xfrm>
            <a:off x="3035299" y="3429000"/>
            <a:ext cx="3060699" cy="3428999"/>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5" name="Title 1">
            <a:extLst>
              <a:ext uri="{FF2B5EF4-FFF2-40B4-BE49-F238E27FC236}">
                <a16:creationId xmlns:a16="http://schemas.microsoft.com/office/drawing/2014/main" id="{C975DCF0-B58E-4E01-B5DD-E877186DC0CD}"/>
              </a:ext>
            </a:extLst>
          </p:cNvPr>
          <p:cNvSpPr>
            <a:spLocks noGrp="1"/>
          </p:cNvSpPr>
          <p:nvPr>
            <p:ph type="title"/>
          </p:nvPr>
        </p:nvSpPr>
        <p:spPr>
          <a:xfrm>
            <a:off x="7101840" y="946702"/>
            <a:ext cx="4079681"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6" name="Picture Placeholder 8">
            <a:extLst>
              <a:ext uri="{FF2B5EF4-FFF2-40B4-BE49-F238E27FC236}">
                <a16:creationId xmlns:a16="http://schemas.microsoft.com/office/drawing/2014/main" id="{0E9354BC-A38D-49AC-B33C-37DBC74E7647}"/>
              </a:ext>
            </a:extLst>
          </p:cNvPr>
          <p:cNvSpPr>
            <a:spLocks noGrp="1"/>
          </p:cNvSpPr>
          <p:nvPr>
            <p:ph type="pic" sz="quarter" idx="14"/>
          </p:nvPr>
        </p:nvSpPr>
        <p:spPr>
          <a:xfrm>
            <a:off x="3035299" y="1"/>
            <a:ext cx="3060699" cy="3428999"/>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2915557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40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6" presetClass="emph" presetSubtype="0" accel="50000" decel="50000" autoRev="1" fill="hold" grpId="1" nodeType="withEffect">
                                  <p:stCondLst>
                                    <p:cond delay="300"/>
                                  </p:stCondLst>
                                  <p:childTnLst>
                                    <p:animScale>
                                      <p:cBhvr>
                                        <p:cTn id="9" dur="500" fill="hold"/>
                                        <p:tgtEl>
                                          <p:spTgt spid="3"/>
                                        </p:tgtEl>
                                      </p:cBhvr>
                                      <p:by x="105000" y="105000"/>
                                    </p:animScale>
                                  </p:childTnLst>
                                </p:cTn>
                              </p:par>
                              <p:par>
                                <p:cTn id="10" presetID="22" presetClass="entr" presetSubtype="8"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par>
                                <p:cTn id="13" presetID="6" presetClass="emph" presetSubtype="0" accel="50000" decel="50000" autoRev="1" fill="hold" grpId="1" nodeType="withEffect">
                                  <p:stCondLst>
                                    <p:cond delay="0"/>
                                  </p:stCondLst>
                                  <p:childTnLst>
                                    <p:animScale>
                                      <p:cBhvr>
                                        <p:cTn id="14" dur="500"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 grpId="0" animBg="1"/>
      <p:bldP spid="6" grpId="1" animBg="1"/>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75_Custom Layout">
    <p:spTree>
      <p:nvGrpSpPr>
        <p:cNvPr id="1" name=""/>
        <p:cNvGrpSpPr/>
        <p:nvPr/>
      </p:nvGrpSpPr>
      <p:grpSpPr>
        <a:xfrm>
          <a:off x="0" y="0"/>
          <a:ext cx="0" cy="0"/>
          <a:chOff x="0" y="0"/>
          <a:chExt cx="0" cy="0"/>
        </a:xfrm>
      </p:grpSpPr>
      <p:sp>
        <p:nvSpPr>
          <p:cNvPr id="4" name="Picture Placeholder 8"/>
          <p:cNvSpPr>
            <a:spLocks noGrp="1"/>
          </p:cNvSpPr>
          <p:nvPr>
            <p:ph type="pic" sz="quarter" idx="12"/>
          </p:nvPr>
        </p:nvSpPr>
        <p:spPr>
          <a:xfrm>
            <a:off x="1016000" y="0"/>
            <a:ext cx="3058160" cy="6858000"/>
          </a:xfrm>
          <a:prstGeom prst="rect">
            <a:avLst/>
          </a:prstGeom>
          <a:solidFill>
            <a:schemeClr val="bg1"/>
          </a:solidFill>
          <a:ln>
            <a:noFill/>
          </a:ln>
          <a:effectLst/>
        </p:spPr>
        <p:txBody>
          <a:bodyPr wrap="square" anchor="ctr">
            <a:noAutofit/>
          </a:bodyPr>
          <a:lstStyle>
            <a:lvl1pPr algn="ctr">
              <a:defRPr sz="1200">
                <a:solidFill>
                  <a:schemeClr val="tx1"/>
                </a:solidFill>
              </a:defRPr>
            </a:lvl1pPr>
          </a:lstStyle>
          <a:p>
            <a:r>
              <a:rPr lang="en-US" dirty="0"/>
              <a:t>Click icon to add picture</a:t>
            </a:r>
          </a:p>
        </p:txBody>
      </p:sp>
      <p:sp>
        <p:nvSpPr>
          <p:cNvPr id="6" name="Title 1">
            <a:extLst>
              <a:ext uri="{FF2B5EF4-FFF2-40B4-BE49-F238E27FC236}">
                <a16:creationId xmlns:a16="http://schemas.microsoft.com/office/drawing/2014/main" id="{6BA3C448-7127-4C1F-83F9-532BB7FF5ED7}"/>
              </a:ext>
            </a:extLst>
          </p:cNvPr>
          <p:cNvSpPr>
            <a:spLocks noGrp="1"/>
          </p:cNvSpPr>
          <p:nvPr>
            <p:ph type="title"/>
          </p:nvPr>
        </p:nvSpPr>
        <p:spPr>
          <a:xfrm>
            <a:off x="5067300" y="946702"/>
            <a:ext cx="6114221"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97510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8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028825" y="946702"/>
            <a:ext cx="4067176"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5" name="Picture Placeholder 8"/>
          <p:cNvSpPr>
            <a:spLocks noGrp="1"/>
          </p:cNvSpPr>
          <p:nvPr>
            <p:ph type="pic" sz="quarter" idx="13"/>
          </p:nvPr>
        </p:nvSpPr>
        <p:spPr>
          <a:xfrm>
            <a:off x="2028825" y="3429000"/>
            <a:ext cx="4067176" cy="3429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287564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30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6" presetClass="emph" presetSubtype="0" accel="50000" decel="50000" autoRev="1" fill="hold" grpId="1" nodeType="withEffect">
                                  <p:stCondLst>
                                    <p:cond delay="300"/>
                                  </p:stCondLst>
                                  <p:childTnLst>
                                    <p:animScale>
                                      <p:cBhvr>
                                        <p:cTn id="9" dur="500"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5_Custom Layou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8" name="Picture Placeholder 8"/>
          <p:cNvSpPr>
            <a:spLocks noGrp="1"/>
          </p:cNvSpPr>
          <p:nvPr>
            <p:ph type="pic" sz="quarter" idx="12"/>
          </p:nvPr>
        </p:nvSpPr>
        <p:spPr>
          <a:xfrm>
            <a:off x="2028823" y="2426287"/>
            <a:ext cx="2196553" cy="2086719"/>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9" name="Picture Placeholder 8"/>
          <p:cNvSpPr>
            <a:spLocks noGrp="1"/>
          </p:cNvSpPr>
          <p:nvPr>
            <p:ph type="pic" sz="quarter" idx="13"/>
          </p:nvPr>
        </p:nvSpPr>
        <p:spPr>
          <a:xfrm>
            <a:off x="4344640" y="2426287"/>
            <a:ext cx="2196553" cy="2086719"/>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10" name="Picture Placeholder 8"/>
          <p:cNvSpPr>
            <a:spLocks noGrp="1"/>
          </p:cNvSpPr>
          <p:nvPr>
            <p:ph type="pic" sz="quarter" idx="14"/>
          </p:nvPr>
        </p:nvSpPr>
        <p:spPr>
          <a:xfrm>
            <a:off x="6658870" y="2426287"/>
            <a:ext cx="2196553" cy="2086719"/>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11" name="Picture Placeholder 8"/>
          <p:cNvSpPr>
            <a:spLocks noGrp="1"/>
          </p:cNvSpPr>
          <p:nvPr>
            <p:ph type="pic" sz="quarter" idx="15"/>
          </p:nvPr>
        </p:nvSpPr>
        <p:spPr>
          <a:xfrm>
            <a:off x="8976272" y="2426287"/>
            <a:ext cx="2196553" cy="2086719"/>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328833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8"/>
                                        </p:tgtEl>
                                      </p:cBhvr>
                                      <p:by x="105000" y="105000"/>
                                    </p:animScale>
                                  </p:childTnLst>
                                </p:cTn>
                              </p:par>
                              <p:par>
                                <p:cTn id="10" presetID="22" presetClass="entr" presetSubtype="8" fill="hold" grpId="0" nodeType="withEffect">
                                  <p:stCondLst>
                                    <p:cond delay="30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par>
                                <p:cTn id="13" presetID="6" presetClass="emph" presetSubtype="0" accel="50000" decel="50000" autoRev="1" fill="hold" grpId="1" nodeType="withEffect">
                                  <p:stCondLst>
                                    <p:cond delay="300"/>
                                  </p:stCondLst>
                                  <p:childTnLst>
                                    <p:animScale>
                                      <p:cBhvr>
                                        <p:cTn id="14" dur="500" fill="hold"/>
                                        <p:tgtEl>
                                          <p:spTgt spid="9"/>
                                        </p:tgtEl>
                                      </p:cBhvr>
                                      <p:by x="105000" y="105000"/>
                                    </p:animScale>
                                  </p:childTnLst>
                                </p:cTn>
                              </p:par>
                              <p:par>
                                <p:cTn id="15" presetID="22" presetClass="entr" presetSubtype="8" fill="hold" grpId="0" nodeType="withEffect">
                                  <p:stCondLst>
                                    <p:cond delay="60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par>
                                <p:cTn id="18" presetID="6" presetClass="emph" presetSubtype="0" accel="50000" decel="50000" autoRev="1" fill="hold" grpId="1" nodeType="withEffect">
                                  <p:stCondLst>
                                    <p:cond delay="600"/>
                                  </p:stCondLst>
                                  <p:childTnLst>
                                    <p:animScale>
                                      <p:cBhvr>
                                        <p:cTn id="19" dur="500" fill="hold"/>
                                        <p:tgtEl>
                                          <p:spTgt spid="10"/>
                                        </p:tgtEl>
                                      </p:cBhvr>
                                      <p:by x="105000" y="105000"/>
                                    </p:animScale>
                                  </p:childTnLst>
                                </p:cTn>
                              </p:par>
                              <p:par>
                                <p:cTn id="20" presetID="22" presetClass="entr" presetSubtype="8" fill="hold" grpId="0" nodeType="withEffect">
                                  <p:stCondLst>
                                    <p:cond delay="100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par>
                                <p:cTn id="23" presetID="6" presetClass="emph" presetSubtype="0" accel="50000" decel="50000" autoRev="1" fill="hold" grpId="1" nodeType="withEffect">
                                  <p:stCondLst>
                                    <p:cond delay="1000"/>
                                  </p:stCondLst>
                                  <p:childTnLst>
                                    <p:animScale>
                                      <p:cBhvr>
                                        <p:cTn id="24" dur="500" fill="hold"/>
                                        <p:tgtEl>
                                          <p:spTgt spid="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11" grpId="0" animBg="1"/>
      <p:bldP spid="11" grpId="1"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81_Custom Layou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5560085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80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028825" y="946702"/>
            <a:ext cx="4067176"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5" name="Picture Placeholder 8"/>
          <p:cNvSpPr>
            <a:spLocks noGrp="1"/>
          </p:cNvSpPr>
          <p:nvPr>
            <p:ph type="pic" sz="quarter" idx="13"/>
          </p:nvPr>
        </p:nvSpPr>
        <p:spPr>
          <a:xfrm>
            <a:off x="8124823" y="0"/>
            <a:ext cx="4067176"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197243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30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6" presetClass="emph" presetSubtype="0" accel="50000" decel="50000" autoRev="1" fill="hold" grpId="1" nodeType="withEffect">
                                  <p:stCondLst>
                                    <p:cond delay="300"/>
                                  </p:stCondLst>
                                  <p:childTnLst>
                                    <p:animScale>
                                      <p:cBhvr>
                                        <p:cTn id="9" dur="500"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83_Custom Layout">
    <p:spTree>
      <p:nvGrpSpPr>
        <p:cNvPr id="1" name=""/>
        <p:cNvGrpSpPr/>
        <p:nvPr/>
      </p:nvGrpSpPr>
      <p:grpSpPr>
        <a:xfrm>
          <a:off x="0" y="0"/>
          <a:ext cx="0" cy="0"/>
          <a:chOff x="0" y="0"/>
          <a:chExt cx="0" cy="0"/>
        </a:xfrm>
      </p:grpSpPr>
      <p:sp>
        <p:nvSpPr>
          <p:cNvPr id="8" name="Picture Placeholder 8">
            <a:extLst>
              <a:ext uri="{FF2B5EF4-FFF2-40B4-BE49-F238E27FC236}">
                <a16:creationId xmlns:a16="http://schemas.microsoft.com/office/drawing/2014/main" id="{EB08AF2B-9319-4541-AA19-78303FAF9F48}"/>
              </a:ext>
            </a:extLst>
          </p:cNvPr>
          <p:cNvSpPr>
            <a:spLocks noGrp="1"/>
          </p:cNvSpPr>
          <p:nvPr>
            <p:ph type="pic" sz="quarter" idx="15"/>
          </p:nvPr>
        </p:nvSpPr>
        <p:spPr>
          <a:xfrm>
            <a:off x="1019175" y="0"/>
            <a:ext cx="5076825"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9" name="Title 1">
            <a:extLst>
              <a:ext uri="{FF2B5EF4-FFF2-40B4-BE49-F238E27FC236}">
                <a16:creationId xmlns:a16="http://schemas.microsoft.com/office/drawing/2014/main" id="{24E89130-46DD-4D27-B764-E3696686748C}"/>
              </a:ext>
            </a:extLst>
          </p:cNvPr>
          <p:cNvSpPr>
            <a:spLocks noGrp="1"/>
          </p:cNvSpPr>
          <p:nvPr>
            <p:ph type="title"/>
          </p:nvPr>
        </p:nvSpPr>
        <p:spPr>
          <a:xfrm>
            <a:off x="6615953" y="558434"/>
            <a:ext cx="4560047"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655452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30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6" presetClass="emph" presetSubtype="0" accel="50000" decel="50000" autoRev="1" fill="hold" grpId="1" nodeType="withEffect">
                                  <p:stCondLst>
                                    <p:cond delay="300"/>
                                  </p:stCondLst>
                                  <p:childTnLst>
                                    <p:animScale>
                                      <p:cBhvr>
                                        <p:cTn id="9" dur="500"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84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028825" y="946702"/>
            <a:ext cx="4067176"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a:extLst>
              <a:ext uri="{FF2B5EF4-FFF2-40B4-BE49-F238E27FC236}">
                <a16:creationId xmlns:a16="http://schemas.microsoft.com/office/drawing/2014/main" id="{375A5718-5D74-4E87-80EC-F2110E5ADAE7}"/>
              </a:ext>
            </a:extLst>
          </p:cNvPr>
          <p:cNvSpPr>
            <a:spLocks noGrp="1"/>
          </p:cNvSpPr>
          <p:nvPr>
            <p:ph type="pic" sz="quarter" idx="16"/>
          </p:nvPr>
        </p:nvSpPr>
        <p:spPr>
          <a:xfrm>
            <a:off x="7316654" y="1125538"/>
            <a:ext cx="1811382" cy="1689294"/>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5" name="Picture Placeholder 8">
            <a:extLst>
              <a:ext uri="{FF2B5EF4-FFF2-40B4-BE49-F238E27FC236}">
                <a16:creationId xmlns:a16="http://schemas.microsoft.com/office/drawing/2014/main" id="{06C01F3E-9E36-4C94-9547-62C82056E6A9}"/>
              </a:ext>
            </a:extLst>
          </p:cNvPr>
          <p:cNvSpPr>
            <a:spLocks noGrp="1"/>
          </p:cNvSpPr>
          <p:nvPr>
            <p:ph type="pic" sz="quarter" idx="17"/>
          </p:nvPr>
        </p:nvSpPr>
        <p:spPr>
          <a:xfrm>
            <a:off x="8621215" y="4478369"/>
            <a:ext cx="2551610" cy="2379631"/>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6" name="Picture Placeholder 8">
            <a:extLst>
              <a:ext uri="{FF2B5EF4-FFF2-40B4-BE49-F238E27FC236}">
                <a16:creationId xmlns:a16="http://schemas.microsoft.com/office/drawing/2014/main" id="{28362C07-870E-4BE5-8813-72DDF19A066C}"/>
              </a:ext>
            </a:extLst>
          </p:cNvPr>
          <p:cNvSpPr>
            <a:spLocks noGrp="1"/>
          </p:cNvSpPr>
          <p:nvPr>
            <p:ph type="pic" sz="quarter" idx="14"/>
          </p:nvPr>
        </p:nvSpPr>
        <p:spPr>
          <a:xfrm>
            <a:off x="6096000" y="2179130"/>
            <a:ext cx="1811382" cy="1689294"/>
          </a:xfrm>
          <a:prstGeom prst="rect">
            <a:avLst/>
          </a:prstGeom>
          <a:solidFill>
            <a:schemeClr val="bg1"/>
          </a:solidFill>
          <a:ln>
            <a:noFill/>
          </a:ln>
          <a:effectLst>
            <a:outerShdw blurRad="762000" dist="254000" dir="5400000" algn="t" rotWithShape="0">
              <a:prstClr val="black">
                <a:alpha val="30000"/>
              </a:prstClr>
            </a:outerShdw>
          </a:effectLst>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369992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300"/>
                                  </p:stCondLst>
                                  <p:childTnLst>
                                    <p:animScale>
                                      <p:cBhvr>
                                        <p:cTn id="9" dur="500" fill="hold"/>
                                        <p:tgtEl>
                                          <p:spTgt spid="4"/>
                                        </p:tgtEl>
                                      </p:cBhvr>
                                      <p:by x="105000" y="105000"/>
                                    </p:animScale>
                                  </p:childTnLst>
                                </p:cTn>
                              </p:par>
                              <p:par>
                                <p:cTn id="10" presetID="22" presetClass="entr" presetSubtype="8" fill="hold" grpId="0" nodeType="withEffect">
                                  <p:stCondLst>
                                    <p:cond delay="70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6" presetClass="emph" presetSubtype="0" accel="50000" decel="50000" autoRev="1" fill="hold" grpId="1" nodeType="withEffect">
                                  <p:stCondLst>
                                    <p:cond delay="700"/>
                                  </p:stCondLst>
                                  <p:childTnLst>
                                    <p:animScale>
                                      <p:cBhvr>
                                        <p:cTn id="14" dur="500" fill="hold"/>
                                        <p:tgtEl>
                                          <p:spTgt spid="5"/>
                                        </p:tgtEl>
                                      </p:cBhvr>
                                      <p:by x="105000" y="105000"/>
                                    </p:animScale>
                                  </p:childTnLst>
                                </p:cTn>
                              </p:par>
                              <p:par>
                                <p:cTn id="15" presetID="22" presetClass="entr" presetSubtype="8"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par>
                                <p:cTn id="18" presetID="6" presetClass="emph" presetSubtype="0" accel="50000" decel="50000" autoRev="1" fill="hold" grpId="1" nodeType="withEffect">
                                  <p:stCondLst>
                                    <p:cond delay="0"/>
                                  </p:stCondLst>
                                  <p:childTnLst>
                                    <p:animScale>
                                      <p:cBhvr>
                                        <p:cTn id="19" dur="500"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86_Custom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BC4B43A9-69B6-4ABF-8419-3D2002EE445A}"/>
              </a:ext>
            </a:extLst>
          </p:cNvPr>
          <p:cNvSpPr>
            <a:spLocks noGrp="1"/>
          </p:cNvSpPr>
          <p:nvPr>
            <p:ph type="pic" sz="quarter" idx="15"/>
          </p:nvPr>
        </p:nvSpPr>
        <p:spPr>
          <a:xfrm>
            <a:off x="1019175" y="0"/>
            <a:ext cx="5076825"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5" name="Title 1">
            <a:extLst>
              <a:ext uri="{FF2B5EF4-FFF2-40B4-BE49-F238E27FC236}">
                <a16:creationId xmlns:a16="http://schemas.microsoft.com/office/drawing/2014/main" id="{52764D54-A742-427B-8CCD-413C0B71F9A6}"/>
              </a:ext>
            </a:extLst>
          </p:cNvPr>
          <p:cNvSpPr>
            <a:spLocks noGrp="1"/>
          </p:cNvSpPr>
          <p:nvPr>
            <p:ph type="title"/>
          </p:nvPr>
        </p:nvSpPr>
        <p:spPr>
          <a:xfrm>
            <a:off x="6800850" y="946702"/>
            <a:ext cx="4380671"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408330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3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99_Custom Layout">
    <p:spTree>
      <p:nvGrpSpPr>
        <p:cNvPr id="1" name=""/>
        <p:cNvGrpSpPr/>
        <p:nvPr/>
      </p:nvGrpSpPr>
      <p:grpSpPr>
        <a:xfrm>
          <a:off x="0" y="0"/>
          <a:ext cx="0" cy="0"/>
          <a:chOff x="0" y="0"/>
          <a:chExt cx="0" cy="0"/>
        </a:xfrm>
      </p:grpSpPr>
      <p:sp>
        <p:nvSpPr>
          <p:cNvPr id="3" name="Picture Placeholder 8"/>
          <p:cNvSpPr>
            <a:spLocks noGrp="1"/>
          </p:cNvSpPr>
          <p:nvPr>
            <p:ph type="pic" sz="quarter" idx="15"/>
          </p:nvPr>
        </p:nvSpPr>
        <p:spPr>
          <a:xfrm>
            <a:off x="0" y="0"/>
            <a:ext cx="12192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86256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0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6" presetClass="emph" presetSubtype="0" accel="50000" decel="50000" autoRev="1" fill="hold" grpId="1" nodeType="withEffect">
                                  <p:stCondLst>
                                    <p:cond delay="100"/>
                                  </p:stCondLst>
                                  <p:childTnLst>
                                    <p:animScale>
                                      <p:cBhvr>
                                        <p:cTn id="9" dur="500" fill="hold"/>
                                        <p:tgtEl>
                                          <p:spTgt spid="3"/>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Defualt title Layout">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07981188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7_Custom Layout">
    <p:spTree>
      <p:nvGrpSpPr>
        <p:cNvPr id="1" name=""/>
        <p:cNvGrpSpPr/>
        <p:nvPr/>
      </p:nvGrpSpPr>
      <p:grpSpPr>
        <a:xfrm>
          <a:off x="0" y="0"/>
          <a:ext cx="0" cy="0"/>
          <a:chOff x="0" y="0"/>
          <a:chExt cx="0" cy="0"/>
        </a:xfrm>
      </p:grpSpPr>
      <p:sp>
        <p:nvSpPr>
          <p:cNvPr id="4" name="Picture Placeholder 8"/>
          <p:cNvSpPr>
            <a:spLocks noGrp="1"/>
          </p:cNvSpPr>
          <p:nvPr>
            <p:ph type="pic" sz="quarter" idx="12"/>
          </p:nvPr>
        </p:nvSpPr>
        <p:spPr>
          <a:xfrm>
            <a:off x="4146641" y="1479640"/>
            <a:ext cx="3898720" cy="3898720"/>
          </a:xfrm>
          <a:prstGeom prst="ellipse">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6" name="Title 5"/>
          <p:cNvSpPr>
            <a:spLocks noGrp="1"/>
          </p:cNvSpPr>
          <p:nvPr>
            <p:ph type="title"/>
          </p:nvPr>
        </p:nvSpPr>
        <p:spPr>
          <a:xfrm>
            <a:off x="2028825" y="946702"/>
            <a:ext cx="4067176" cy="1750146"/>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09198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2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1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Picture Placeholder 8"/>
          <p:cNvSpPr>
            <a:spLocks noGrp="1"/>
          </p:cNvSpPr>
          <p:nvPr>
            <p:ph type="pic" sz="quarter" idx="12"/>
          </p:nvPr>
        </p:nvSpPr>
        <p:spPr>
          <a:xfrm>
            <a:off x="6096000" y="0"/>
            <a:ext cx="6096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4" name="Title 1"/>
          <p:cNvSpPr>
            <a:spLocks noGrp="1"/>
          </p:cNvSpPr>
          <p:nvPr>
            <p:ph type="title"/>
          </p:nvPr>
        </p:nvSpPr>
        <p:spPr>
          <a:xfrm>
            <a:off x="1024971" y="2605294"/>
            <a:ext cx="10146612" cy="1647411"/>
          </a:xfrm>
          <a:effectLst>
            <a:outerShdw blurRad="762000" dist="381000" dir="5400000" algn="t" rotWithShape="0">
              <a:prstClr val="black">
                <a:alpha val="30000"/>
              </a:prstClr>
            </a:outerShdw>
          </a:effectLst>
        </p:spPr>
        <p:txBody>
          <a:bodyPr/>
          <a:lstStyle>
            <a:lvl1pPr algn="ctr">
              <a:defRPr sz="9600" b="0" i="0">
                <a:latin typeface="Calibri" panose="020F0502020204030204" pitchFamily="34" charset="0"/>
                <a:ea typeface="Calibri" panose="020F0502020204030204" pitchFamily="34" charset="0"/>
                <a:cs typeface="Calibri" panose="020F050202020403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99505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repeatCount="0" decel="5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par>
                                <p:cTn id="9" presetID="6" presetClass="emph" presetSubtype="0" decel="50000" fill="hold" grpId="1" nodeType="withEffect">
                                  <p:stCondLst>
                                    <p:cond delay="0"/>
                                  </p:stCondLst>
                                  <p:childTnLst>
                                    <p:animScale>
                                      <p:cBhvr>
                                        <p:cTn id="10" dur="5000" fill="hold"/>
                                        <p:tgtEl>
                                          <p:spTgt spid="5"/>
                                        </p:tgtEl>
                                      </p:cBhvr>
                                      <p:by x="120000" y="12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4"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67300" y="946702"/>
            <a:ext cx="6114221" cy="1249845"/>
          </a:xfrm>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p:cNvSpPr>
            <a:spLocks noGrp="1"/>
          </p:cNvSpPr>
          <p:nvPr>
            <p:ph type="pic" sz="quarter" idx="12"/>
          </p:nvPr>
        </p:nvSpPr>
        <p:spPr>
          <a:xfrm>
            <a:off x="1023580" y="0"/>
            <a:ext cx="3043596" cy="4572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2122091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4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67300" y="946702"/>
            <a:ext cx="6114221"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p:cNvSpPr>
            <a:spLocks noGrp="1"/>
          </p:cNvSpPr>
          <p:nvPr>
            <p:ph type="pic" sz="quarter" idx="12"/>
          </p:nvPr>
        </p:nvSpPr>
        <p:spPr>
          <a:xfrm>
            <a:off x="1019175" y="0"/>
            <a:ext cx="3048001"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381801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028825" y="946702"/>
            <a:ext cx="5083176" cy="1249845"/>
          </a:xfrm>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p:cNvSpPr>
            <a:spLocks noGrp="1"/>
          </p:cNvSpPr>
          <p:nvPr>
            <p:ph type="pic" sz="quarter" idx="12"/>
          </p:nvPr>
        </p:nvSpPr>
        <p:spPr>
          <a:xfrm>
            <a:off x="8128000" y="0"/>
            <a:ext cx="4064000"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
        <p:nvSpPr>
          <p:cNvPr id="5" name="Picture Placeholder 8"/>
          <p:cNvSpPr>
            <a:spLocks noGrp="1"/>
          </p:cNvSpPr>
          <p:nvPr>
            <p:ph type="pic" sz="quarter" idx="13"/>
          </p:nvPr>
        </p:nvSpPr>
        <p:spPr>
          <a:xfrm>
            <a:off x="8128000" y="3217090"/>
            <a:ext cx="1561920" cy="1561920"/>
          </a:xfrm>
          <a:prstGeom prst="ellipse">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137145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par>
                                <p:cTn id="10" presetID="22" presetClass="entr" presetSubtype="8" fill="hold" grpId="0" nodeType="withEffect">
                                  <p:stCondLst>
                                    <p:cond delay="150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6" presetClass="emph" presetSubtype="0" accel="50000" decel="50000" autoRev="1" fill="hold" grpId="1" nodeType="withEffect">
                                  <p:stCondLst>
                                    <p:cond delay="1500"/>
                                  </p:stCondLst>
                                  <p:childTnLst>
                                    <p:animScale>
                                      <p:cBhvr>
                                        <p:cTn id="14" dur="500"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4" name="Picture Placeholder 8"/>
          <p:cNvSpPr>
            <a:spLocks noGrp="1"/>
          </p:cNvSpPr>
          <p:nvPr>
            <p:ph type="pic" sz="quarter" idx="12"/>
          </p:nvPr>
        </p:nvSpPr>
        <p:spPr>
          <a:xfrm>
            <a:off x="9148404" y="0"/>
            <a:ext cx="3043596" cy="685800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r>
              <a:rPr lang="en-US" dirty="0"/>
              <a:t>Click icon to add picture</a:t>
            </a:r>
          </a:p>
        </p:txBody>
      </p:sp>
    </p:spTree>
    <p:extLst>
      <p:ext uri="{BB962C8B-B14F-4D97-AF65-F5344CB8AC3E}">
        <p14:creationId xmlns:p14="http://schemas.microsoft.com/office/powerpoint/2010/main" val="2128147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6" presetClass="emph" presetSubtype="0" accel="50000" decel="50000" autoRev="1" fill="hold" grpId="1" nodeType="withEffect">
                                  <p:stCondLst>
                                    <p:cond delay="200"/>
                                  </p:stCondLst>
                                  <p:childTnLst>
                                    <p:animScale>
                                      <p:cBhvr>
                                        <p:cTn id="9" dur="500"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28824" y="946702"/>
            <a:ext cx="9152697" cy="1249845"/>
          </a:xfrm>
          <a:prstGeom prst="rect">
            <a:avLst/>
          </a:prstGeom>
          <a:effectLst/>
        </p:spPr>
        <p:txBody>
          <a:bodyPr vert="horz" lIns="0" tIns="192024" rIns="0" bIns="0" rtlCol="0" anchor="t" anchorCtr="0">
            <a:noAutofit/>
          </a:bodyPr>
          <a:lstStyle/>
          <a:p>
            <a:r>
              <a:rPr lang="en-US" dirty="0"/>
              <a:t>Your title here</a:t>
            </a:r>
          </a:p>
        </p:txBody>
      </p:sp>
      <p:sp>
        <p:nvSpPr>
          <p:cNvPr id="3" name="Текст 2"/>
          <p:cNvSpPr>
            <a:spLocks noGrp="1"/>
          </p:cNvSpPr>
          <p:nvPr>
            <p:ph type="body" idx="1"/>
          </p:nvPr>
        </p:nvSpPr>
        <p:spPr>
          <a:xfrm>
            <a:off x="2028824" y="2514600"/>
            <a:ext cx="9152698" cy="3429000"/>
          </a:xfrm>
          <a:prstGeom prst="rect">
            <a:avLst/>
          </a:prstGeom>
        </p:spPr>
        <p:txBody>
          <a:bodyPr vert="horz" lIns="0" tIns="0" rIns="0" bIns="0" rtlCol="0">
            <a:normAutofit/>
          </a:bodyPr>
          <a:lstStyle/>
          <a:p>
            <a:pPr lvl="0"/>
            <a:r>
              <a:rPr lang="en-US" dirty="0"/>
              <a:t>Write here subtitle</a:t>
            </a:r>
          </a:p>
          <a:p>
            <a:pPr lvl="1"/>
            <a:r>
              <a:rPr lang="en-US" dirty="0"/>
              <a:t>Write here subtitle</a:t>
            </a:r>
          </a:p>
          <a:p>
            <a:pPr lvl="1"/>
            <a:r>
              <a:rPr lang="en-US" dirty="0"/>
              <a:t>Write here subtitle</a:t>
            </a:r>
          </a:p>
          <a:p>
            <a:pPr lvl="2"/>
            <a:r>
              <a:rPr lang="en-US" dirty="0"/>
              <a:t>Write here text</a:t>
            </a:r>
          </a:p>
          <a:p>
            <a:pPr lvl="3"/>
            <a:r>
              <a:rPr lang="en-US" dirty="0"/>
              <a:t>Write here text</a:t>
            </a:r>
          </a:p>
          <a:p>
            <a:pPr lvl="4"/>
            <a:r>
              <a:rPr lang="en-US" dirty="0"/>
              <a:t>Write here text </a:t>
            </a:r>
          </a:p>
        </p:txBody>
      </p:sp>
      <p:sp>
        <p:nvSpPr>
          <p:cNvPr id="14" name="Rectangle 13"/>
          <p:cNvSpPr/>
          <p:nvPr userDrawn="1"/>
        </p:nvSpPr>
        <p:spPr>
          <a:xfrm>
            <a:off x="0" y="6291470"/>
            <a:ext cx="1003853" cy="56652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userDrawn="1"/>
        </p:nvSpPr>
        <p:spPr>
          <a:xfrm rot="16200000">
            <a:off x="-658190" y="887375"/>
            <a:ext cx="2289603" cy="230832"/>
          </a:xfrm>
          <a:prstGeom prst="rect">
            <a:avLst/>
          </a:prstGeom>
          <a:noFill/>
        </p:spPr>
        <p:txBody>
          <a:bodyPr wrap="square" rtlCol="0">
            <a:spAutoFit/>
          </a:bodyPr>
          <a:lstStyle/>
          <a:p>
            <a:pPr algn="l"/>
            <a:r>
              <a:rPr lang="en-US" sz="900" b="1" i="0" dirty="0">
                <a:solidFill>
                  <a:schemeClr val="tx1"/>
                </a:solidFill>
                <a:latin typeface="Calibri" panose="020F0502020204030204" pitchFamily="34" charset="0"/>
                <a:ea typeface="Montserrat SemiBold" charset="0"/>
                <a:cs typeface="Calibri" panose="020F0502020204030204" pitchFamily="34" charset="0"/>
              </a:rPr>
              <a:t>ROAD VEHICLE STANDARDS</a:t>
            </a:r>
          </a:p>
        </p:txBody>
      </p:sp>
      <p:sp>
        <p:nvSpPr>
          <p:cNvPr id="26" name="Slide Number Placeholder 24"/>
          <p:cNvSpPr txBox="1">
            <a:spLocks/>
          </p:cNvSpPr>
          <p:nvPr userDrawn="1"/>
        </p:nvSpPr>
        <p:spPr>
          <a:xfrm>
            <a:off x="0" y="6376228"/>
            <a:ext cx="1003852" cy="365125"/>
          </a:xfrm>
          <a:prstGeom prst="rect">
            <a:avLst/>
          </a:prstGeom>
        </p:spPr>
        <p:txBody>
          <a:bodyPr vert="horz" lIns="91440" tIns="45720" rIns="91440" bIns="45720" rtlCol="0" anchor="ctr"/>
          <a:lstStyle>
            <a:defPPr>
              <a:defRPr lang="en-US"/>
            </a:defPPr>
            <a:lvl1pPr marL="0" algn="r" defTabSz="914330" rtl="0" eaLnBrk="1" latinLnBrk="0" hangingPunct="1">
              <a:defRPr sz="1200" kern="1200">
                <a:solidFill>
                  <a:schemeClr val="tx1">
                    <a:tint val="75000"/>
                  </a:schemeClr>
                </a:solidFill>
                <a:latin typeface="+mn-lt"/>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a:lstStyle>
          <a:p>
            <a:pPr algn="ctr"/>
            <a:fld id="{36C48702-E445-134E-B960-6F692773524F}" type="slidenum">
              <a:rPr lang="en-US" sz="800" b="1" i="0" smtClean="0">
                <a:solidFill>
                  <a:schemeClr val="tx1"/>
                </a:solidFill>
                <a:latin typeface="Open Sans SemiBold" charset="0"/>
                <a:ea typeface="Open Sans SemiBold" charset="0"/>
                <a:cs typeface="Open Sans SemiBold" charset="0"/>
              </a:rPr>
              <a:pPr algn="ctr"/>
              <a:t>‹#›</a:t>
            </a:fld>
            <a:endParaRPr lang="en-US" sz="800" b="1" i="0" dirty="0">
              <a:solidFill>
                <a:schemeClr val="tx1"/>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4032" r:id="rId1"/>
    <p:sldLayoutId id="2147484033" r:id="rId2"/>
    <p:sldLayoutId id="2147484106" r:id="rId3"/>
    <p:sldLayoutId id="2147484104" r:id="rId4"/>
    <p:sldLayoutId id="2147484037" r:id="rId5"/>
    <p:sldLayoutId id="2147484038" r:id="rId6"/>
    <p:sldLayoutId id="2147484103" r:id="rId7"/>
    <p:sldLayoutId id="2147484051" r:id="rId8"/>
    <p:sldLayoutId id="2147484039" r:id="rId9"/>
    <p:sldLayoutId id="2147484040" r:id="rId10"/>
    <p:sldLayoutId id="2147484041" r:id="rId11"/>
    <p:sldLayoutId id="2147484042" r:id="rId12"/>
    <p:sldLayoutId id="2147484043" r:id="rId13"/>
    <p:sldLayoutId id="2147484046" r:id="rId14"/>
    <p:sldLayoutId id="2147484048" r:id="rId15"/>
    <p:sldLayoutId id="2147484101" r:id="rId16"/>
    <p:sldLayoutId id="2147484049" r:id="rId17"/>
    <p:sldLayoutId id="2147484050" r:id="rId18"/>
    <p:sldLayoutId id="2147484076" r:id="rId19"/>
    <p:sldLayoutId id="2147484077" r:id="rId20"/>
    <p:sldLayoutId id="2147484089" r:id="rId21"/>
    <p:sldLayoutId id="2147484102" r:id="rId22"/>
    <p:sldLayoutId id="2147484115" r:id="rId23"/>
    <p:sldLayoutId id="2147484117" r:id="rId24"/>
    <p:sldLayoutId id="2147484118" r:id="rId25"/>
    <p:sldLayoutId id="2147484119" r:id="rId26"/>
    <p:sldLayoutId id="2147484121" r:id="rId27"/>
    <p:sldLayoutId id="2147484136" r:id="rId28"/>
    <p:sldLayoutId id="2147484139" r:id="rId29"/>
    <p:sldLayoutId id="2147484142" r:id="rId30"/>
    <p:sldLayoutId id="2147484143" r:id="rId31"/>
    <p:sldLayoutId id="2147484145" r:id="rId32"/>
    <p:sldLayoutId id="2147484146" r:id="rId33"/>
    <p:sldLayoutId id="2147484148" r:id="rId34"/>
    <p:sldLayoutId id="2147484171" r:id="rId35"/>
    <p:sldLayoutId id="2147484184" r:id="rId3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1" decel="5000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p:bldLst>
  </p:timing>
  <p:hf hdr="0" ftr="0" dt="0"/>
  <p:txStyles>
    <p:titleStyle>
      <a:lvl1pPr algn="l" defTabSz="914318" rtl="0" eaLnBrk="1" latinLnBrk="0" hangingPunct="1">
        <a:lnSpc>
          <a:spcPct val="80000"/>
        </a:lnSpc>
        <a:spcBef>
          <a:spcPct val="0"/>
        </a:spcBef>
        <a:buNone/>
        <a:defRPr sz="3600" b="1" i="0" kern="1200" spc="-100"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p:titleStyle>
    <p:bodyStyle>
      <a:lvl1pPr marL="0" indent="0" algn="l" defTabSz="914318" rtl="0" eaLnBrk="1" latinLnBrk="0" hangingPunct="1">
        <a:lnSpc>
          <a:spcPct val="150000"/>
        </a:lnSpc>
        <a:spcBef>
          <a:spcPts val="1000"/>
        </a:spcBef>
        <a:buFont typeface="Arial" panose="020B0604020202020204" pitchFamily="34" charset="0"/>
        <a:buNone/>
        <a:defRPr sz="2800" b="1" kern="1200">
          <a:solidFill>
            <a:schemeClr val="tx1"/>
          </a:solidFill>
          <a:latin typeface="Calibri" panose="020F0502020204030204" pitchFamily="34" charset="0"/>
          <a:ea typeface="+mn-ea"/>
          <a:cs typeface="Calibri" panose="020F0502020204030204" pitchFamily="34" charset="0"/>
        </a:defRPr>
      </a:lvl1pPr>
      <a:lvl2pPr marL="0" indent="0" algn="l" defTabSz="914318" rtl="0" eaLnBrk="1" latinLnBrk="0" hangingPunct="1">
        <a:lnSpc>
          <a:spcPct val="150000"/>
        </a:lnSpc>
        <a:spcBef>
          <a:spcPts val="499"/>
        </a:spcBef>
        <a:buFont typeface="Arial" panose="020B0604020202020204" pitchFamily="34" charset="0"/>
        <a:buNone/>
        <a:defRPr sz="1800" kern="1200">
          <a:solidFill>
            <a:schemeClr val="tx1"/>
          </a:solidFill>
          <a:latin typeface="Calibri" panose="020F0502020204030204" pitchFamily="34" charset="0"/>
          <a:ea typeface="+mn-ea"/>
          <a:cs typeface="Calibri" panose="020F0502020204030204" pitchFamily="34" charset="0"/>
        </a:defRPr>
      </a:lvl2pPr>
      <a:lvl3pPr marL="0" indent="0" algn="l" defTabSz="914318" rtl="0" eaLnBrk="1" latinLnBrk="0" hangingPunct="1">
        <a:lnSpc>
          <a:spcPct val="150000"/>
        </a:lnSpc>
        <a:spcBef>
          <a:spcPts val="499"/>
        </a:spcBef>
        <a:buFont typeface="Arial" panose="020B0604020202020204" pitchFamily="34" charset="0"/>
        <a:buNone/>
        <a:defRPr sz="1200" kern="1200">
          <a:solidFill>
            <a:schemeClr val="tx1"/>
          </a:solidFill>
          <a:latin typeface="Calibri" panose="020F0502020204030204" pitchFamily="34" charset="0"/>
          <a:ea typeface="+mn-ea"/>
          <a:cs typeface="Calibri" panose="020F0502020204030204" pitchFamily="34" charset="0"/>
        </a:defRPr>
      </a:lvl3pPr>
      <a:lvl4pPr marL="0" indent="0" algn="l" defTabSz="914318" rtl="0" eaLnBrk="1" latinLnBrk="0" hangingPunct="1">
        <a:lnSpc>
          <a:spcPct val="150000"/>
        </a:lnSpc>
        <a:spcBef>
          <a:spcPts val="499"/>
        </a:spcBef>
        <a:buFont typeface="Arial" panose="020B0604020202020204" pitchFamily="34" charset="0"/>
        <a:buNone/>
        <a:defRPr sz="1000" kern="1200">
          <a:solidFill>
            <a:schemeClr val="tx1">
              <a:alpha val="70000"/>
            </a:schemeClr>
          </a:solidFill>
          <a:latin typeface="Calibri" panose="020F0502020204030204" pitchFamily="34" charset="0"/>
          <a:ea typeface="+mn-ea"/>
          <a:cs typeface="Calibri" panose="020F0502020204030204" pitchFamily="34" charset="0"/>
        </a:defRPr>
      </a:lvl4pPr>
      <a:lvl5pPr marL="0" indent="0" algn="l" defTabSz="914318" rtl="0" eaLnBrk="1" latinLnBrk="0" hangingPunct="1">
        <a:lnSpc>
          <a:spcPct val="150000"/>
        </a:lnSpc>
        <a:spcBef>
          <a:spcPts val="499"/>
        </a:spcBef>
        <a:buFont typeface="Arial" panose="020B0604020202020204" pitchFamily="34" charset="0"/>
        <a:buNone/>
        <a:defRPr sz="1000" kern="1200" baseline="0">
          <a:solidFill>
            <a:schemeClr val="tx1">
              <a:alpha val="50000"/>
            </a:schemeClr>
          </a:solidFill>
          <a:latin typeface="Calibri" panose="020F0502020204030204" pitchFamily="34" charset="0"/>
          <a:ea typeface="+mn-ea"/>
          <a:cs typeface="Calibri" panose="020F0502020204030204" pitchFamily="34" charset="0"/>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840">
          <p15:clr>
            <a:srgbClr val="F26B43"/>
          </p15:clr>
        </p15:guide>
        <p15:guide id="1" orient="horz" pos="2160">
          <p15:clr>
            <a:srgbClr val="F26B43"/>
          </p15:clr>
        </p15:guide>
        <p15:guide id="14" orient="horz" pos="346" userDrawn="1">
          <p15:clr>
            <a:srgbClr val="F26B43"/>
          </p15:clr>
        </p15:guide>
        <p15:guide id="27" orient="horz" pos="3952" userDrawn="1">
          <p15:clr>
            <a:srgbClr val="F26B43"/>
          </p15:clr>
        </p15:guide>
        <p15:guide id="28" pos="642" userDrawn="1">
          <p15:clr>
            <a:srgbClr val="F26B43"/>
          </p15:clr>
        </p15:guide>
        <p15:guide id="29" pos="7038" userDrawn="1">
          <p15:clr>
            <a:srgbClr val="F26B43"/>
          </p15:clr>
        </p15:guide>
        <p15:guide id="44">
          <p15:clr>
            <a:srgbClr val="F26B43"/>
          </p15:clr>
        </p15:guide>
        <p15:guide id="45" pos="7680">
          <p15:clr>
            <a:srgbClr val="F26B43"/>
          </p15:clr>
        </p15:guide>
        <p15:guide id="46" orient="horz">
          <p15:clr>
            <a:srgbClr val="F26B43"/>
          </p15:clr>
        </p15:guide>
        <p15:guide id="47" orient="horz" pos="4320">
          <p15:clr>
            <a:srgbClr val="F26B43"/>
          </p15:clr>
        </p15:guide>
        <p15:guide id="48" pos="1277" userDrawn="1">
          <p15:clr>
            <a:srgbClr val="F26B43"/>
          </p15:clr>
        </p15:guide>
        <p15:guide id="51" orient="horz" pos="709" userDrawn="1">
          <p15:clr>
            <a:srgbClr val="F26B43"/>
          </p15:clr>
        </p15:guide>
        <p15:guide id="52" pos="191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28824" y="946702"/>
            <a:ext cx="9152697" cy="1249845"/>
          </a:xfrm>
          <a:prstGeom prst="rect">
            <a:avLst/>
          </a:prstGeom>
          <a:effectLst/>
        </p:spPr>
        <p:txBody>
          <a:bodyPr vert="horz" lIns="0" tIns="192024" rIns="0" bIns="0" rtlCol="0" anchor="t" anchorCtr="0">
            <a:noAutofit/>
          </a:bodyPr>
          <a:lstStyle/>
          <a:p>
            <a:r>
              <a:rPr lang="en-US" dirty="0"/>
              <a:t>Your title here</a:t>
            </a:r>
          </a:p>
        </p:txBody>
      </p:sp>
      <p:sp>
        <p:nvSpPr>
          <p:cNvPr id="3" name="Текст 2"/>
          <p:cNvSpPr>
            <a:spLocks noGrp="1"/>
          </p:cNvSpPr>
          <p:nvPr>
            <p:ph type="body" idx="1"/>
          </p:nvPr>
        </p:nvSpPr>
        <p:spPr>
          <a:xfrm>
            <a:off x="2028824" y="2514600"/>
            <a:ext cx="9152698" cy="3429000"/>
          </a:xfrm>
          <a:prstGeom prst="rect">
            <a:avLst/>
          </a:prstGeom>
        </p:spPr>
        <p:txBody>
          <a:bodyPr vert="horz" lIns="0" tIns="0" rIns="0" bIns="0" rtlCol="0">
            <a:normAutofit/>
          </a:bodyPr>
          <a:lstStyle/>
          <a:p>
            <a:pPr lvl="0"/>
            <a:r>
              <a:rPr lang="en-US" dirty="0"/>
              <a:t>Write here subtitle</a:t>
            </a:r>
          </a:p>
          <a:p>
            <a:pPr lvl="1"/>
            <a:r>
              <a:rPr lang="en-US" dirty="0"/>
              <a:t>Write here subtitle</a:t>
            </a:r>
          </a:p>
          <a:p>
            <a:pPr lvl="1"/>
            <a:r>
              <a:rPr lang="en-US" dirty="0"/>
              <a:t>Write here subtitle</a:t>
            </a:r>
          </a:p>
          <a:p>
            <a:pPr lvl="2"/>
            <a:r>
              <a:rPr lang="en-US" dirty="0"/>
              <a:t>Write here text</a:t>
            </a:r>
          </a:p>
          <a:p>
            <a:pPr lvl="3"/>
            <a:r>
              <a:rPr lang="en-US" dirty="0"/>
              <a:t>Write here text</a:t>
            </a:r>
          </a:p>
          <a:p>
            <a:pPr lvl="4"/>
            <a:r>
              <a:rPr lang="en-US" dirty="0"/>
              <a:t>Write here text </a:t>
            </a:r>
          </a:p>
        </p:txBody>
      </p:sp>
      <p:sp>
        <p:nvSpPr>
          <p:cNvPr id="14" name="Rectangle 13"/>
          <p:cNvSpPr/>
          <p:nvPr userDrawn="1"/>
        </p:nvSpPr>
        <p:spPr>
          <a:xfrm>
            <a:off x="11181521" y="6291470"/>
            <a:ext cx="1003853" cy="56652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Slide Number Placeholder 24"/>
          <p:cNvSpPr txBox="1">
            <a:spLocks/>
          </p:cNvSpPr>
          <p:nvPr userDrawn="1"/>
        </p:nvSpPr>
        <p:spPr>
          <a:xfrm>
            <a:off x="11181521" y="6376228"/>
            <a:ext cx="1003852" cy="365125"/>
          </a:xfrm>
          <a:prstGeom prst="rect">
            <a:avLst/>
          </a:prstGeom>
        </p:spPr>
        <p:txBody>
          <a:bodyPr vert="horz" lIns="91440" tIns="45720" rIns="91440" bIns="45720" rtlCol="0" anchor="ctr"/>
          <a:lstStyle>
            <a:defPPr>
              <a:defRPr lang="en-US"/>
            </a:defPPr>
            <a:lvl1pPr marL="0" algn="r" defTabSz="914330" rtl="0" eaLnBrk="1" latinLnBrk="0" hangingPunct="1">
              <a:defRPr sz="1200" kern="1200">
                <a:solidFill>
                  <a:schemeClr val="tx1">
                    <a:tint val="75000"/>
                  </a:schemeClr>
                </a:solidFill>
                <a:latin typeface="+mn-lt"/>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a:lstStyle>
          <a:p>
            <a:pPr algn="ctr"/>
            <a:fld id="{36C48702-E445-134E-B960-6F692773524F}" type="slidenum">
              <a:rPr lang="en-US" sz="800" b="1" i="0" smtClean="0">
                <a:solidFill>
                  <a:schemeClr val="tx1"/>
                </a:solidFill>
                <a:latin typeface="Open Sans SemiBold" charset="0"/>
                <a:ea typeface="Open Sans SemiBold" charset="0"/>
                <a:cs typeface="Open Sans SemiBold" charset="0"/>
              </a:rPr>
              <a:pPr algn="ctr"/>
              <a:t>‹#›</a:t>
            </a:fld>
            <a:endParaRPr lang="en-US" sz="800" b="1" i="0" dirty="0">
              <a:solidFill>
                <a:schemeClr val="tx1"/>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130058543"/>
      </p:ext>
    </p:extLst>
  </p:cSld>
  <p:clrMap bg1="lt1" tx1="dk1" bg2="lt2" tx2="dk2" accent1="accent1" accent2="accent2" accent3="accent3" accent4="accent4" accent5="accent5" accent6="accent6" hlink="hlink" folHlink="folHlink"/>
  <p:hf hdr="0" ftr="0" dt="0"/>
  <p:txStyles>
    <p:titleStyle>
      <a:lvl1pPr algn="l" defTabSz="914318" rtl="0" eaLnBrk="1" latinLnBrk="0" hangingPunct="1">
        <a:lnSpc>
          <a:spcPct val="80000"/>
        </a:lnSpc>
        <a:spcBef>
          <a:spcPct val="0"/>
        </a:spcBef>
        <a:buNone/>
        <a:defRPr sz="3600" b="1" i="0" kern="1200" spc="-151"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p:titleStyle>
    <p:bodyStyle>
      <a:lvl1pPr marL="0" indent="0" algn="l" defTabSz="914318" rtl="0" eaLnBrk="1" latinLnBrk="0" hangingPunct="1">
        <a:lnSpc>
          <a:spcPct val="150000"/>
        </a:lnSpc>
        <a:spcBef>
          <a:spcPts val="1000"/>
        </a:spcBef>
        <a:buFont typeface="Arial" panose="020B0604020202020204" pitchFamily="34" charset="0"/>
        <a:buNone/>
        <a:defRPr sz="2800" b="1" kern="1200">
          <a:solidFill>
            <a:schemeClr val="tx1"/>
          </a:solidFill>
          <a:latin typeface="Calibri" panose="020F0502020204030204" pitchFamily="34" charset="0"/>
          <a:ea typeface="+mn-ea"/>
          <a:cs typeface="Calibri" panose="020F0502020204030204" pitchFamily="34" charset="0"/>
        </a:defRPr>
      </a:lvl1pPr>
      <a:lvl2pPr marL="0" indent="0" algn="l" defTabSz="914318" rtl="0" eaLnBrk="1" latinLnBrk="0" hangingPunct="1">
        <a:lnSpc>
          <a:spcPct val="150000"/>
        </a:lnSpc>
        <a:spcBef>
          <a:spcPts val="499"/>
        </a:spcBef>
        <a:buFont typeface="Arial" panose="020B0604020202020204" pitchFamily="34" charset="0"/>
        <a:buNone/>
        <a:defRPr sz="1800" kern="1200">
          <a:solidFill>
            <a:schemeClr val="tx1"/>
          </a:solidFill>
          <a:latin typeface="Calibri" panose="020F0502020204030204" pitchFamily="34" charset="0"/>
          <a:ea typeface="+mn-ea"/>
          <a:cs typeface="Calibri" panose="020F0502020204030204" pitchFamily="34" charset="0"/>
        </a:defRPr>
      </a:lvl2pPr>
      <a:lvl3pPr marL="0" indent="0" algn="l" defTabSz="914318" rtl="0" eaLnBrk="1" latinLnBrk="0" hangingPunct="1">
        <a:lnSpc>
          <a:spcPct val="150000"/>
        </a:lnSpc>
        <a:spcBef>
          <a:spcPts val="499"/>
        </a:spcBef>
        <a:buFont typeface="Arial" panose="020B0604020202020204" pitchFamily="34" charset="0"/>
        <a:buNone/>
        <a:defRPr sz="1200" kern="1200">
          <a:solidFill>
            <a:schemeClr val="tx1"/>
          </a:solidFill>
          <a:latin typeface="Calibri" panose="020F0502020204030204" pitchFamily="34" charset="0"/>
          <a:ea typeface="+mn-ea"/>
          <a:cs typeface="Calibri" panose="020F0502020204030204" pitchFamily="34" charset="0"/>
        </a:defRPr>
      </a:lvl3pPr>
      <a:lvl4pPr marL="0" indent="0" algn="l" defTabSz="914318" rtl="0" eaLnBrk="1" latinLnBrk="0" hangingPunct="1">
        <a:lnSpc>
          <a:spcPct val="150000"/>
        </a:lnSpc>
        <a:spcBef>
          <a:spcPts val="499"/>
        </a:spcBef>
        <a:buFont typeface="Arial" panose="020B0604020202020204" pitchFamily="34" charset="0"/>
        <a:buNone/>
        <a:defRPr sz="1000" kern="1200">
          <a:solidFill>
            <a:schemeClr val="tx1">
              <a:alpha val="70000"/>
            </a:schemeClr>
          </a:solidFill>
          <a:latin typeface="Calibri" panose="020F0502020204030204" pitchFamily="34" charset="0"/>
          <a:ea typeface="+mn-ea"/>
          <a:cs typeface="Calibri" panose="020F0502020204030204" pitchFamily="34" charset="0"/>
        </a:defRPr>
      </a:lvl4pPr>
      <a:lvl5pPr marL="0" indent="0" algn="l" defTabSz="914318" rtl="0" eaLnBrk="1" latinLnBrk="0" hangingPunct="1">
        <a:lnSpc>
          <a:spcPct val="150000"/>
        </a:lnSpc>
        <a:spcBef>
          <a:spcPts val="499"/>
        </a:spcBef>
        <a:buFont typeface="Arial" panose="020B0604020202020204" pitchFamily="34" charset="0"/>
        <a:buNone/>
        <a:defRPr sz="1000" kern="1200" baseline="0">
          <a:solidFill>
            <a:schemeClr val="tx1">
              <a:alpha val="50000"/>
            </a:schemeClr>
          </a:solidFill>
          <a:latin typeface="Calibri" panose="020F0502020204030204" pitchFamily="34" charset="0"/>
          <a:ea typeface="+mn-ea"/>
          <a:cs typeface="Calibri" panose="020F0502020204030204" pitchFamily="34" charset="0"/>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840">
          <p15:clr>
            <a:srgbClr val="F26B43"/>
          </p15:clr>
        </p15:guide>
        <p15:guide id="1" orient="horz" pos="2160">
          <p15:clr>
            <a:srgbClr val="F26B43"/>
          </p15:clr>
        </p15:guide>
        <p15:guide id="14" orient="horz" pos="346">
          <p15:clr>
            <a:srgbClr val="F26B43"/>
          </p15:clr>
        </p15:guide>
        <p15:guide id="27" orient="horz" pos="3952">
          <p15:clr>
            <a:srgbClr val="F26B43"/>
          </p15:clr>
        </p15:guide>
        <p15:guide id="28" pos="642">
          <p15:clr>
            <a:srgbClr val="F26B43"/>
          </p15:clr>
        </p15:guide>
        <p15:guide id="29" pos="7038">
          <p15:clr>
            <a:srgbClr val="F26B43"/>
          </p15:clr>
        </p15:guide>
        <p15:guide id="44">
          <p15:clr>
            <a:srgbClr val="F26B43"/>
          </p15:clr>
        </p15:guide>
        <p15:guide id="45" pos="7680">
          <p15:clr>
            <a:srgbClr val="F26B43"/>
          </p15:clr>
        </p15:guide>
        <p15:guide id="46" orient="horz">
          <p15:clr>
            <a:srgbClr val="F26B43"/>
          </p15:clr>
        </p15:guide>
        <p15:guide id="47" orient="horz" pos="4320">
          <p15:clr>
            <a:srgbClr val="F26B43"/>
          </p15:clr>
        </p15:guide>
        <p15:guide id="48" pos="1277">
          <p15:clr>
            <a:srgbClr val="F26B43"/>
          </p15:clr>
        </p15:guide>
        <p15:guide id="51" orient="horz" pos="709">
          <p15:clr>
            <a:srgbClr val="F26B43"/>
          </p15:clr>
        </p15:guide>
        <p15:guide id="52" pos="191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5" name="Title 1"/>
          <p:cNvSpPr>
            <a:spLocks noGrp="1"/>
          </p:cNvSpPr>
          <p:nvPr>
            <p:ph type="title"/>
          </p:nvPr>
        </p:nvSpPr>
        <p:spPr>
          <a:xfrm>
            <a:off x="443060" y="2754586"/>
            <a:ext cx="6419653" cy="3363410"/>
          </a:xfrm>
        </p:spPr>
        <p:txBody>
          <a:bodyPr/>
          <a:lstStyle/>
          <a:p>
            <a:pPr algn="l"/>
            <a:r>
              <a:rPr lang="en-US" sz="4800" b="1" dirty="0">
                <a:solidFill>
                  <a:schemeClr val="bg2"/>
                </a:solidFill>
              </a:rPr>
              <a:t>Draft UN Regulation for Driver Drowsiness and Attention Warning System </a:t>
            </a:r>
            <a:br>
              <a:rPr lang="en-US" sz="4800" b="1" dirty="0">
                <a:solidFill>
                  <a:schemeClr val="bg2"/>
                </a:solidFill>
              </a:rPr>
            </a:br>
            <a:br>
              <a:rPr lang="en-US" sz="2400" b="1" dirty="0">
                <a:solidFill>
                  <a:schemeClr val="bg2"/>
                </a:solidFill>
              </a:rPr>
            </a:br>
            <a:r>
              <a:rPr lang="en-US" sz="4000" b="1" dirty="0">
                <a:solidFill>
                  <a:schemeClr val="bg2"/>
                </a:solidFill>
              </a:rPr>
              <a:t>IWG DDADWS Meeting 4</a:t>
            </a:r>
            <a:br>
              <a:rPr lang="en-US" sz="4000" b="1" dirty="0">
                <a:solidFill>
                  <a:schemeClr val="bg2"/>
                </a:solidFill>
              </a:rPr>
            </a:br>
            <a:r>
              <a:rPr lang="en-US" sz="4000" b="1" dirty="0">
                <a:solidFill>
                  <a:schemeClr val="bg2"/>
                </a:solidFill>
              </a:rPr>
              <a:t>27 Feb 2025</a:t>
            </a:r>
            <a:endParaRPr lang="en-US" sz="4000" dirty="0">
              <a:solidFill>
                <a:schemeClr val="bg2"/>
              </a:solidFill>
            </a:endParaRPr>
          </a:p>
        </p:txBody>
      </p:sp>
      <p:pic>
        <p:nvPicPr>
          <p:cNvPr id="3" name="Picture 2" descr="Department of Infrastructure, Transport, Regional Development, Communications and the Arts" title="Logo">
            <a:extLst>
              <a:ext uri="{FF2B5EF4-FFF2-40B4-BE49-F238E27FC236}">
                <a16:creationId xmlns:a16="http://schemas.microsoft.com/office/drawing/2014/main" id="{BDBFC6C9-1F72-48DB-87D4-BB360CEE7C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712" y="1576102"/>
            <a:ext cx="4271137" cy="783640"/>
          </a:xfrm>
          <a:prstGeom prst="rect">
            <a:avLst/>
          </a:prstGeom>
        </p:spPr>
      </p:pic>
    </p:spTree>
    <p:extLst>
      <p:ext uri="{BB962C8B-B14F-4D97-AF65-F5344CB8AC3E}">
        <p14:creationId xmlns:p14="http://schemas.microsoft.com/office/powerpoint/2010/main" val="1110089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8780997"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Select amended definitions</a:t>
            </a:r>
            <a:r>
              <a:rPr lang="en-US" sz="4800" dirty="0">
                <a:latin typeface="Calibri" panose="020F0502020204030204" pitchFamily="34" charset="0"/>
                <a:cs typeface="Calibri" panose="020F0502020204030204" pitchFamily="34" charset="0"/>
              </a:rPr>
              <a:t> </a:t>
            </a:r>
            <a:r>
              <a:rPr lang="en-US" sz="4800" dirty="0">
                <a:solidFill>
                  <a:schemeClr val="accent1"/>
                </a:solidFill>
                <a:latin typeface="Calibri" panose="020F0502020204030204" pitchFamily="34" charset="0"/>
                <a:cs typeface="Calibri" panose="020F0502020204030204" pitchFamily="34" charset="0"/>
              </a:rPr>
              <a:t>(cont’d)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440000" cy="5435838"/>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Trigger behaviour:</a:t>
            </a:r>
          </a:p>
          <a:p>
            <a:pPr marL="742915" lvl="1" indent="-285750">
              <a:spcBef>
                <a:spcPts val="600"/>
              </a:spcBef>
              <a:buFont typeface="Arial" panose="020B0604020202020204" pitchFamily="34" charset="0"/>
              <a:buChar char="•"/>
            </a:pPr>
            <a:r>
              <a:rPr lang="en-AU" dirty="0">
                <a:solidFill>
                  <a:srgbClr val="0070C0"/>
                </a:solidFill>
                <a:latin typeface="Calibri" panose="020F0502020204030204" pitchFamily="34" charset="0"/>
                <a:cs typeface="Calibri" panose="020F0502020204030204" pitchFamily="34" charset="0"/>
              </a:rPr>
              <a:t>“</a:t>
            </a:r>
            <a:r>
              <a:rPr lang="en-AU" i="1" dirty="0">
                <a:solidFill>
                  <a:srgbClr val="0070C0"/>
                </a:solidFill>
                <a:latin typeface="Calibri" panose="020F0502020204030204" pitchFamily="34" charset="0"/>
                <a:cs typeface="Calibri" panose="020F0502020204030204" pitchFamily="34" charset="0"/>
              </a:rPr>
              <a:t>Trigger behaviour</a:t>
            </a:r>
            <a:r>
              <a:rPr lang="en-AU" dirty="0">
                <a:solidFill>
                  <a:srgbClr val="0070C0"/>
                </a:solidFill>
                <a:latin typeface="Calibri" panose="020F0502020204030204" pitchFamily="34" charset="0"/>
                <a:cs typeface="Calibri" panose="020F0502020204030204" pitchFamily="34" charset="0"/>
              </a:rPr>
              <a:t>” means the specific output of variable/s which the DDAW system monitors to determine primary metrics and any secondary metrics, for which a drowsiness warning is provided to the driver, intended to indicate they are a drowsy driver. The variable/s monitored relate to either:</a:t>
            </a:r>
          </a:p>
          <a:p>
            <a:pPr lvl="1">
              <a:spcBef>
                <a:spcPts val="600"/>
              </a:spcBef>
            </a:pPr>
            <a:r>
              <a:rPr lang="en-AU" dirty="0">
                <a:solidFill>
                  <a:srgbClr val="0070C0"/>
                </a:solidFill>
                <a:latin typeface="Calibri" panose="020F0502020204030204" pitchFamily="34" charset="0"/>
                <a:cs typeface="Calibri" panose="020F0502020204030204" pitchFamily="34" charset="0"/>
              </a:rPr>
              <a:t>	(a) vehicle behaviour (the way the vehicle is being driven);</a:t>
            </a:r>
          </a:p>
          <a:p>
            <a:pPr lvl="1"/>
            <a:r>
              <a:rPr lang="en-AU" dirty="0">
                <a:solidFill>
                  <a:srgbClr val="0070C0"/>
                </a:solidFill>
                <a:latin typeface="Calibri" panose="020F0502020204030204" pitchFamily="34" charset="0"/>
                <a:cs typeface="Calibri" panose="020F0502020204030204" pitchFamily="34" charset="0"/>
              </a:rPr>
              <a:t>	(b) driver action (movements or gestures of the driver);</a:t>
            </a:r>
          </a:p>
          <a:p>
            <a:pPr lvl="1"/>
            <a:r>
              <a:rPr lang="en-AU" dirty="0">
                <a:solidFill>
                  <a:srgbClr val="0070C0"/>
                </a:solidFill>
                <a:latin typeface="Calibri" panose="020F0502020204030204" pitchFamily="34" charset="0"/>
                <a:cs typeface="Calibri" panose="020F0502020204030204" pitchFamily="34" charset="0"/>
              </a:rPr>
              <a:t>	(c) driver appearance (how the driver looks, or the change in this);</a:t>
            </a:r>
          </a:p>
          <a:p>
            <a:pPr lvl="1"/>
            <a:r>
              <a:rPr lang="en-AU" dirty="0">
                <a:solidFill>
                  <a:srgbClr val="0070C0"/>
                </a:solidFill>
                <a:latin typeface="Calibri" panose="020F0502020204030204" pitchFamily="34" charset="0"/>
                <a:cs typeface="Calibri" panose="020F0502020204030204" pitchFamily="34" charset="0"/>
              </a:rPr>
              <a:t>	(d) driver physiological state; or</a:t>
            </a:r>
          </a:p>
          <a:p>
            <a:pPr lvl="1"/>
            <a:r>
              <a:rPr lang="en-AU" dirty="0">
                <a:solidFill>
                  <a:srgbClr val="0070C0"/>
                </a:solidFill>
                <a:latin typeface="Calibri" panose="020F0502020204030204" pitchFamily="34" charset="0"/>
                <a:cs typeface="Calibri" panose="020F0502020204030204" pitchFamily="34" charset="0"/>
              </a:rPr>
              <a:t>	(e) any combination of the above.</a:t>
            </a:r>
          </a:p>
          <a:p>
            <a:pPr lvl="1">
              <a:spcBef>
                <a:spcPts val="600"/>
              </a:spcBef>
            </a:pPr>
            <a:r>
              <a:rPr lang="en-AU" dirty="0">
                <a:solidFill>
                  <a:srgbClr val="0070C0"/>
                </a:solidFill>
                <a:latin typeface="Calibri" panose="020F0502020204030204" pitchFamily="34" charset="0"/>
                <a:cs typeface="Calibri" panose="020F0502020204030204" pitchFamily="34" charset="0"/>
              </a:rPr>
              <a:t>	Details of the trigger behaviour shall be included in the documentation submitted in accordance 	with Annex 3.</a:t>
            </a:r>
            <a:endParaRPr lang="en-US" dirty="0">
              <a:solidFill>
                <a:srgbClr val="0070C0"/>
              </a:solidFill>
              <a:latin typeface="Calibri" panose="020F0502020204030204" pitchFamily="34" charset="0"/>
              <a:cs typeface="Calibri" panose="020F0502020204030204" pitchFamily="34" charset="0"/>
            </a:endParaRP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The revised definition allows previous text listing examples of sources or types of data for metrics (paras 5.5.2.2 to 5.5.2.3) to be removed from requirements section and adapted to better explain the definition of trigger behaviour by providing ‘</a:t>
            </a:r>
            <a:r>
              <a:rPr lang="en-US" dirty="0" err="1">
                <a:latin typeface="Calibri" panose="020F0502020204030204" pitchFamily="34" charset="0"/>
                <a:cs typeface="Calibri" panose="020F0502020204030204" pitchFamily="34" charset="0"/>
              </a:rPr>
              <a:t>behaviours</a:t>
            </a:r>
            <a:r>
              <a:rPr lang="en-US" dirty="0">
                <a:latin typeface="Calibri" panose="020F0502020204030204" pitchFamily="34" charset="0"/>
                <a:cs typeface="Calibri" panose="020F0502020204030204" pitchFamily="34" charset="0"/>
              </a:rPr>
              <a:t>’, including for direct means.</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Incorporates </a:t>
            </a:r>
            <a:r>
              <a:rPr lang="en-US" dirty="0" err="1">
                <a:latin typeface="Calibri" panose="020F0502020204030204" pitchFamily="34" charset="0"/>
                <a:cs typeface="Calibri" panose="020F0502020204030204" pitchFamily="34" charset="0"/>
              </a:rPr>
              <a:t>behaviours</a:t>
            </a:r>
            <a:r>
              <a:rPr lang="en-US" dirty="0">
                <a:latin typeface="Calibri" panose="020F0502020204030204" pitchFamily="34" charset="0"/>
                <a:cs typeface="Calibri" panose="020F0502020204030204" pitchFamily="34" charset="0"/>
              </a:rPr>
              <a:t>, metrics related to </a:t>
            </a:r>
            <a:r>
              <a:rPr lang="en-US" dirty="0" err="1">
                <a:latin typeface="Calibri" panose="020F0502020204030204" pitchFamily="34" charset="0"/>
                <a:cs typeface="Calibri" panose="020F0502020204030204" pitchFamily="34" charset="0"/>
              </a:rPr>
              <a:t>behaviours</a:t>
            </a:r>
            <a:r>
              <a:rPr lang="en-US" dirty="0">
                <a:latin typeface="Calibri" panose="020F0502020204030204" pitchFamily="34" charset="0"/>
                <a:cs typeface="Calibri" panose="020F0502020204030204" pitchFamily="34" charset="0"/>
              </a:rPr>
              <a:t>, provision of warning, Annex 3 evidence.</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Alternative; reference metrics, and move reference of the data types to the metrics definitions.</a:t>
            </a:r>
          </a:p>
        </p:txBody>
      </p:sp>
    </p:spTree>
    <p:extLst>
      <p:ext uri="{BB962C8B-B14F-4D97-AF65-F5344CB8AC3E}">
        <p14:creationId xmlns:p14="http://schemas.microsoft.com/office/powerpoint/2010/main" val="421952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8878274"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Select amended definitions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4900050"/>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Vehicle type with regard to its DDAW system:</a:t>
            </a:r>
          </a:p>
          <a:p>
            <a:pPr marL="742915" lvl="1" indent="-285750">
              <a:lnSpc>
                <a:spcPct val="130000"/>
              </a:lnSpc>
              <a:spcBef>
                <a:spcPts val="600"/>
              </a:spcBef>
              <a:buFont typeface="Arial" panose="020B0604020202020204" pitchFamily="34" charset="0"/>
              <a:buChar char="•"/>
            </a:pPr>
            <a:r>
              <a:rPr lang="en-US" i="1" dirty="0">
                <a:solidFill>
                  <a:srgbClr val="0070C0"/>
                </a:solidFill>
                <a:latin typeface="Calibri" panose="020F0502020204030204" pitchFamily="34" charset="0"/>
                <a:cs typeface="Calibri" panose="020F0502020204030204" pitchFamily="34" charset="0"/>
              </a:rPr>
              <a:t>“Vehicle type with regard to its DDAW system” </a:t>
            </a:r>
            <a:r>
              <a:rPr lang="en-US" dirty="0">
                <a:solidFill>
                  <a:srgbClr val="0070C0"/>
                </a:solidFill>
                <a:latin typeface="Calibri" panose="020F0502020204030204" pitchFamily="34" charset="0"/>
                <a:cs typeface="Calibri" panose="020F0502020204030204" pitchFamily="34" charset="0"/>
              </a:rPr>
              <a:t>means a category of vehicles which do not differ in such essential respects such as:</a:t>
            </a:r>
          </a:p>
          <a:p>
            <a:pPr lvl="1">
              <a:lnSpc>
                <a:spcPct val="130000"/>
              </a:lnSpc>
              <a:spcBef>
                <a:spcPts val="600"/>
              </a:spcBef>
            </a:pPr>
            <a:r>
              <a:rPr lang="en-US" dirty="0">
                <a:latin typeface="Calibri" panose="020F0502020204030204" pitchFamily="34" charset="0"/>
                <a:cs typeface="Calibri" panose="020F0502020204030204" pitchFamily="34" charset="0"/>
              </a:rPr>
              <a:t>	Option 1</a:t>
            </a:r>
          </a:p>
          <a:p>
            <a:pPr lvl="1">
              <a:lnSpc>
                <a:spcPct val="130000"/>
              </a:lnSpc>
              <a:spcBef>
                <a:spcPts val="600"/>
              </a:spcBef>
            </a:pPr>
            <a:r>
              <a:rPr lang="en-US" dirty="0">
                <a:latin typeface="Calibri" panose="020F0502020204030204" pitchFamily="34" charset="0"/>
                <a:cs typeface="Calibri" panose="020F0502020204030204" pitchFamily="34" charset="0"/>
              </a:rPr>
              <a:t>	</a:t>
            </a:r>
            <a:r>
              <a:rPr lang="en-US" dirty="0">
                <a:solidFill>
                  <a:srgbClr val="0070C0"/>
                </a:solidFill>
                <a:latin typeface="Calibri" panose="020F0502020204030204" pitchFamily="34" charset="0"/>
                <a:cs typeface="Calibri" panose="020F0502020204030204" pitchFamily="34" charset="0"/>
              </a:rPr>
              <a:t>(c) the other vehicle systems </a:t>
            </a:r>
            <a:r>
              <a:rPr lang="en-US" b="1" dirty="0">
                <a:solidFill>
                  <a:srgbClr val="0070C0"/>
                </a:solidFill>
                <a:latin typeface="Calibri" panose="020F0502020204030204" pitchFamily="34" charset="0"/>
                <a:cs typeface="Calibri" panose="020F0502020204030204" pitchFamily="34" charset="0"/>
              </a:rPr>
              <a:t>which provide data input to the DDAW system for the purpose of it 	performing its safety function</a:t>
            </a:r>
            <a:r>
              <a:rPr lang="en-US" dirty="0">
                <a:solidFill>
                  <a:srgbClr val="0070C0"/>
                </a:solidFill>
                <a:latin typeface="Calibri" panose="020F0502020204030204" pitchFamily="34" charset="0"/>
                <a:cs typeface="Calibri" panose="020F0502020204030204" pitchFamily="34" charset="0"/>
              </a:rPr>
              <a:t>; and</a:t>
            </a:r>
          </a:p>
          <a:p>
            <a:pPr lvl="1">
              <a:lnSpc>
                <a:spcPct val="130000"/>
              </a:lnSpc>
              <a:spcBef>
                <a:spcPts val="600"/>
              </a:spcBef>
            </a:pPr>
            <a:r>
              <a:rPr lang="en-US" dirty="0">
                <a:solidFill>
                  <a:srgbClr val="0070C0"/>
                </a:solidFill>
                <a:latin typeface="Calibri" panose="020F0502020204030204" pitchFamily="34" charset="0"/>
                <a:cs typeface="Calibri" panose="020F0502020204030204" pitchFamily="34" charset="0"/>
              </a:rPr>
              <a:t>	(d) the vehicle features which significantly influence the performance of the DDAW system.</a:t>
            </a:r>
          </a:p>
          <a:p>
            <a:pPr lvl="1">
              <a:lnSpc>
                <a:spcPct val="130000"/>
              </a:lnSpc>
              <a:spcBef>
                <a:spcPts val="600"/>
              </a:spcBef>
            </a:pPr>
            <a:r>
              <a:rPr lang="en-US" dirty="0">
                <a:latin typeface="Calibri" panose="020F0502020204030204" pitchFamily="34" charset="0"/>
                <a:cs typeface="Calibri" panose="020F0502020204030204" pitchFamily="34" charset="0"/>
              </a:rPr>
              <a:t>	Option 2</a:t>
            </a:r>
            <a:endParaRPr lang="en-AU" dirty="0">
              <a:latin typeface="Calibri" panose="020F0502020204030204" pitchFamily="34" charset="0"/>
              <a:cs typeface="Calibri" panose="020F0502020204030204" pitchFamily="34" charset="0"/>
            </a:endParaRPr>
          </a:p>
          <a:p>
            <a:pPr lvl="1">
              <a:lnSpc>
                <a:spcPct val="130000"/>
              </a:lnSpc>
              <a:spcBef>
                <a:spcPts val="600"/>
              </a:spcBef>
            </a:pPr>
            <a:r>
              <a:rPr lang="en-AU" dirty="0">
                <a:latin typeface="Calibri" panose="020F0502020204030204" pitchFamily="34" charset="0"/>
                <a:cs typeface="Calibri" panose="020F0502020204030204" pitchFamily="34" charset="0"/>
              </a:rPr>
              <a:t> 	</a:t>
            </a:r>
            <a:r>
              <a:rPr lang="en-US" dirty="0">
                <a:solidFill>
                  <a:srgbClr val="0070C0"/>
                </a:solidFill>
                <a:latin typeface="Calibri" panose="020F0502020204030204" pitchFamily="34" charset="0"/>
                <a:cs typeface="Calibri" panose="020F0502020204030204" pitchFamily="34" charset="0"/>
              </a:rPr>
              <a:t>(c) the other vehicle systems and the vehicle features which significantly influence the functioning 	or performance of the DDAW system.</a:t>
            </a:r>
            <a:endParaRPr lang="en-AU" dirty="0">
              <a:solidFill>
                <a:srgbClr val="0070C0"/>
              </a:solidFill>
              <a:latin typeface="Calibri" panose="020F0502020204030204" pitchFamily="34" charset="0"/>
              <a:cs typeface="Calibri" panose="020F0502020204030204" pitchFamily="34" charset="0"/>
            </a:endParaRPr>
          </a:p>
          <a:p>
            <a:pPr lvl="1">
              <a:lnSpc>
                <a:spcPct val="130000"/>
              </a:lnSpc>
              <a:spcBef>
                <a:spcPts val="600"/>
              </a:spcBef>
            </a:pPr>
            <a:endParaRPr lang="en-AU" b="1"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endParaRPr lang="en-AU" sz="1400" dirty="0"/>
          </a:p>
        </p:txBody>
      </p:sp>
    </p:spTree>
    <p:extLst>
      <p:ext uri="{BB962C8B-B14F-4D97-AF65-F5344CB8AC3E}">
        <p14:creationId xmlns:p14="http://schemas.microsoft.com/office/powerpoint/2010/main" val="3667174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40" y="608671"/>
            <a:ext cx="5920196"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Select new definitions</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340427"/>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Drowsy driver:</a:t>
            </a:r>
          </a:p>
          <a:p>
            <a:pPr marL="742915" lvl="1" indent="-285750">
              <a:lnSpc>
                <a:spcPct val="130000"/>
              </a:lnSpc>
              <a:spcBef>
                <a:spcPts val="600"/>
              </a:spcBef>
              <a:buFont typeface="Arial" panose="020B0604020202020204" pitchFamily="34" charset="0"/>
              <a:buChar char="•"/>
            </a:pPr>
            <a:r>
              <a:rPr lang="en-US" i="1" dirty="0">
                <a:solidFill>
                  <a:srgbClr val="0070C0"/>
                </a:solidFill>
                <a:latin typeface="Calibri" panose="020F0502020204030204" pitchFamily="34" charset="0"/>
                <a:cs typeface="Calibri" panose="020F0502020204030204" pitchFamily="34" charset="0"/>
              </a:rPr>
              <a:t>“Drowsy driver”</a:t>
            </a:r>
            <a:r>
              <a:rPr lang="en-US" dirty="0">
                <a:solidFill>
                  <a:srgbClr val="0070C0"/>
                </a:solidFill>
                <a:latin typeface="Calibri" panose="020F0502020204030204" pitchFamily="34" charset="0"/>
                <a:cs typeface="Calibri" panose="020F0502020204030204" pitchFamily="34" charset="0"/>
              </a:rPr>
              <a:t> means a driver whose alertness level is such that a warning shall be provided by the vehicle’s DDAW system in accordance with this Regulation. A drowsy driver may be detected by a DDAW system using direct means and/or indirect means.</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Links a “drowsy driver” with an alertness level that needs to result in provision of a warning.</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Clarifies that a “drowsy driver” is not specific to the type of DDAW system that is being used for detection (direct and/or indirect). Important due to terminology in previous draft / EU reg.</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Distinct from existing definition “drowsiness threshold” in that:</a:t>
            </a:r>
          </a:p>
          <a:p>
            <a:pPr marL="1657245" lvl="3"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“drowsiness threshold” is KSS level of </a:t>
            </a:r>
            <a:r>
              <a:rPr lang="en-US" b="1" dirty="0">
                <a:latin typeface="Calibri" panose="020F0502020204030204" pitchFamily="34" charset="0"/>
                <a:cs typeface="Calibri" panose="020F0502020204030204" pitchFamily="34" charset="0"/>
              </a:rPr>
              <a:t>8</a:t>
            </a:r>
            <a:r>
              <a:rPr lang="en-US" dirty="0">
                <a:latin typeface="Calibri" panose="020F0502020204030204" pitchFamily="34" charset="0"/>
                <a:cs typeface="Calibri" panose="020F0502020204030204" pitchFamily="34" charset="0"/>
              </a:rPr>
              <a:t> as per current para 5.5.2 (previous para 5.5.1);</a:t>
            </a:r>
          </a:p>
          <a:p>
            <a:pPr marL="1657245" lvl="3"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a DDAW system shall be designed to operate with a threshold KSS level of either </a:t>
            </a:r>
            <a:r>
              <a:rPr lang="en-US" b="1" dirty="0">
                <a:latin typeface="Calibri" panose="020F0502020204030204" pitchFamily="34" charset="0"/>
                <a:cs typeface="Calibri" panose="020F0502020204030204" pitchFamily="34" charset="0"/>
              </a:rPr>
              <a:t>7 or 8</a:t>
            </a:r>
            <a:r>
              <a:rPr lang="en-US" dirty="0">
                <a:latin typeface="Calibri" panose="020F0502020204030204" pitchFamily="34" charset="0"/>
                <a:cs typeface="Calibri" panose="020F0502020204030204" pitchFamily="34" charset="0"/>
              </a:rPr>
              <a:t>;</a:t>
            </a:r>
          </a:p>
          <a:p>
            <a:pPr marL="1657245" lvl="3"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a DDAW system that meets the regulation shall be designed such that a “drowsy driver” is a driver whose detected alertness is KSS levels of </a:t>
            </a:r>
            <a:r>
              <a:rPr lang="en-US" b="1" dirty="0">
                <a:latin typeface="Calibri" panose="020F0502020204030204" pitchFamily="34" charset="0"/>
                <a:cs typeface="Calibri" panose="020F0502020204030204" pitchFamily="34" charset="0"/>
              </a:rPr>
              <a:t>7, 8 or 9</a:t>
            </a:r>
            <a:r>
              <a:rPr lang="en-US" dirty="0">
                <a:latin typeface="Calibri" panose="020F0502020204030204" pitchFamily="34" charset="0"/>
                <a:cs typeface="Calibri" panose="020F0502020204030204" pitchFamily="34" charset="0"/>
              </a:rPr>
              <a:t>, otherwise KSS levels of </a:t>
            </a:r>
            <a:r>
              <a:rPr lang="en-US" b="1" dirty="0">
                <a:latin typeface="Calibri" panose="020F0502020204030204" pitchFamily="34" charset="0"/>
                <a:cs typeface="Calibri" panose="020F0502020204030204" pitchFamily="34" charset="0"/>
              </a:rPr>
              <a:t>8 or 9</a:t>
            </a:r>
            <a:r>
              <a:rPr lang="en-US" dirty="0">
                <a:latin typeface="Calibri" panose="020F0502020204030204" pitchFamily="34" charset="0"/>
                <a:cs typeface="Calibri" panose="020F0502020204030204" pitchFamily="34" charset="0"/>
              </a:rPr>
              <a:t>.</a:t>
            </a:r>
          </a:p>
          <a:p>
            <a:pPr marL="742915" lvl="1" indent="-285750">
              <a:lnSpc>
                <a:spcPct val="130000"/>
              </a:lnSpc>
              <a:spcBef>
                <a:spcPts val="600"/>
              </a:spcBef>
              <a:buFont typeface="Arial" panose="020B0604020202020204" pitchFamily="34" charset="0"/>
              <a:buChar char="•"/>
            </a:pPr>
            <a:endParaRPr lang="en-AU"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13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662316"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Select new definitions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183461"/>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Initiation of the powertrain:</a:t>
            </a:r>
          </a:p>
          <a:p>
            <a:pPr marL="742915" lvl="1" indent="-285750">
              <a:lnSpc>
                <a:spcPct val="130000"/>
              </a:lnSpc>
              <a:spcBef>
                <a:spcPts val="600"/>
              </a:spcBef>
              <a:buFont typeface="Arial" panose="020B0604020202020204" pitchFamily="34" charset="0"/>
              <a:buChar char="•"/>
            </a:pPr>
            <a:r>
              <a:rPr lang="en-US" i="1" dirty="0">
                <a:solidFill>
                  <a:srgbClr val="0070C0"/>
                </a:solidFill>
                <a:latin typeface="Calibri" panose="020F0502020204030204" pitchFamily="34" charset="0"/>
                <a:cs typeface="Calibri" panose="020F0502020204030204" pitchFamily="34" charset="0"/>
              </a:rPr>
              <a:t>“Initiation of the powertrain”</a:t>
            </a:r>
            <a:r>
              <a:rPr lang="en-US" dirty="0">
                <a:solidFill>
                  <a:srgbClr val="0070C0"/>
                </a:solidFill>
                <a:latin typeface="Calibri" panose="020F0502020204030204" pitchFamily="34" charset="0"/>
                <a:cs typeface="Calibri" panose="020F0502020204030204" pitchFamily="34" charset="0"/>
              </a:rPr>
              <a:t> means the state of the vehicle powertrain*, following a driver-initiated action, by which it is ready to supply energy at the drive wheels for the purpose of vehicle propulsion</a:t>
            </a:r>
            <a:r>
              <a:rPr lang="en-GB" dirty="0">
                <a:solidFill>
                  <a:srgbClr val="0070C0"/>
                </a:solidFill>
                <a:latin typeface="Calibri" panose="020F0502020204030204" pitchFamily="34" charset="0"/>
                <a:cs typeface="Calibri" panose="020F0502020204030204" pitchFamily="34" charset="0"/>
              </a:rPr>
              <a:t>.</a:t>
            </a:r>
          </a:p>
          <a:p>
            <a:pPr marL="720000" lvl="1">
              <a:lnSpc>
                <a:spcPct val="130000"/>
              </a:lnSpc>
              <a:spcBef>
                <a:spcPts val="600"/>
              </a:spcBef>
            </a:pPr>
            <a:r>
              <a:rPr lang="en-GB" dirty="0">
                <a:solidFill>
                  <a:srgbClr val="0070C0"/>
                </a:solidFill>
                <a:latin typeface="Calibri" panose="020F0502020204030204" pitchFamily="34" charset="0"/>
                <a:cs typeface="Calibri" panose="020F0502020204030204" pitchFamily="34" charset="0"/>
              </a:rPr>
              <a:t>A new engine start (or run cycle) which is performed automatically, for example by the operation of a stop/start system, is not considered an initiation of the powertrain.</a:t>
            </a:r>
          </a:p>
          <a:p>
            <a:pPr marL="720000" lvl="1">
              <a:lnSpc>
                <a:spcPct val="130000"/>
              </a:lnSpc>
              <a:spcBef>
                <a:spcPts val="600"/>
              </a:spcBef>
            </a:pPr>
            <a:r>
              <a:rPr lang="en-GB" dirty="0">
                <a:solidFill>
                  <a:srgbClr val="0070C0"/>
                </a:solidFill>
                <a:latin typeface="Calibri" panose="020F0502020204030204" pitchFamily="34" charset="0"/>
                <a:cs typeface="Calibri" panose="020F0502020204030204" pitchFamily="34" charset="0"/>
              </a:rPr>
              <a:t>*</a:t>
            </a:r>
            <a:r>
              <a:rPr lang="en-GB" sz="1400" dirty="0">
                <a:solidFill>
                  <a:srgbClr val="0070C0"/>
                </a:solidFill>
                <a:latin typeface="Calibri" panose="020F0502020204030204" pitchFamily="34" charset="0"/>
                <a:cs typeface="Calibri" panose="020F0502020204030204" pitchFamily="34" charset="0"/>
              </a:rPr>
              <a:t>As defined in Mutual Resolution No. 2 (M.R.2) of the 1958 and the 1998 Agreements - Containing Vehicle Propulsion System Definitions, see document ECE/TRANS/WP.29/1121.</a:t>
            </a:r>
          </a:p>
          <a:p>
            <a:pPr marL="742915" lvl="1" indent="-285750">
              <a:lnSpc>
                <a:spcPct val="130000"/>
              </a:lnSpc>
              <a:spcBef>
                <a:spcPts val="1800"/>
              </a:spcBef>
              <a:buFont typeface="Arial" panose="020B0604020202020204" pitchFamily="34" charset="0"/>
              <a:buChar char="•"/>
            </a:pPr>
            <a:r>
              <a:rPr lang="en-US" dirty="0">
                <a:latin typeface="Calibri" panose="020F0502020204030204" pitchFamily="34" charset="0"/>
                <a:cs typeface="Calibri" panose="020F0502020204030204" pitchFamily="34" charset="0"/>
              </a:rPr>
              <a:t>New definition to allow deletion of references to definition “vehicle master control switch” activation which for some UN regulation provisions is being replaced, through recent proposals at GRVA and GRSG, by wording ‘initiation of the powertrain’ (which was yet to be defined).</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Central to the new definition is the meaning of ‘powertrain’ in the M.R.2, as well as the clarification agreed for other UN regulations to exclude automatic engine starts by e.g. a stop/start system.</a:t>
            </a:r>
            <a:endParaRPr lang="en-A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772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40" y="608671"/>
            <a:ext cx="7584494"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Select new definitions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260405"/>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Inactive powertrain:</a:t>
            </a:r>
          </a:p>
          <a:p>
            <a:pPr marL="742915" lvl="1" indent="-285750">
              <a:lnSpc>
                <a:spcPct val="130000"/>
              </a:lnSpc>
              <a:spcBef>
                <a:spcPts val="600"/>
              </a:spcBef>
              <a:buFont typeface="Arial" panose="020B0604020202020204" pitchFamily="34" charset="0"/>
              <a:buChar char="•"/>
            </a:pPr>
            <a:r>
              <a:rPr lang="en-US" i="1" dirty="0">
                <a:solidFill>
                  <a:srgbClr val="0070C0"/>
                </a:solidFill>
                <a:latin typeface="Calibri" panose="020F0502020204030204" pitchFamily="34" charset="0"/>
                <a:cs typeface="Calibri" panose="020F0502020204030204" pitchFamily="34" charset="0"/>
              </a:rPr>
              <a:t>“Inactive powertrain”</a:t>
            </a:r>
            <a:r>
              <a:rPr lang="en-US" dirty="0">
                <a:solidFill>
                  <a:srgbClr val="0070C0"/>
                </a:solidFill>
                <a:latin typeface="Calibri" panose="020F0502020204030204" pitchFamily="34" charset="0"/>
                <a:cs typeface="Calibri" panose="020F0502020204030204" pitchFamily="34" charset="0"/>
              </a:rPr>
              <a:t> </a:t>
            </a:r>
            <a:r>
              <a:rPr lang="en-GB" dirty="0">
                <a:solidFill>
                  <a:srgbClr val="0070C0"/>
                </a:solidFill>
                <a:latin typeface="Calibri" panose="020F0502020204030204" pitchFamily="34" charset="0"/>
                <a:cs typeface="Calibri" panose="020F0502020204030204" pitchFamily="34" charset="0"/>
              </a:rPr>
              <a:t>means a vehicle powertrain* that is in the deactivated (or “off”) state, by which it is not ready to supply energy at the drive wheels for the purpose of vehicle propulsion.</a:t>
            </a:r>
          </a:p>
          <a:p>
            <a:pPr marL="720000" lvl="1">
              <a:lnSpc>
                <a:spcPct val="130000"/>
              </a:lnSpc>
              <a:spcBef>
                <a:spcPts val="600"/>
              </a:spcBef>
            </a:pPr>
            <a:r>
              <a:rPr lang="en-GB" dirty="0">
                <a:solidFill>
                  <a:srgbClr val="0070C0"/>
                </a:solidFill>
                <a:latin typeface="Calibri" panose="020F0502020204030204" pitchFamily="34" charset="0"/>
                <a:cs typeface="Calibri" panose="020F0502020204030204" pitchFamily="34" charset="0"/>
              </a:rPr>
              <a:t>A powertrain shall not be considered inactive during an engine stop which is performed automatically, for example by the operation of a stop/start system.</a:t>
            </a:r>
          </a:p>
          <a:p>
            <a:pPr marL="720000" lvl="1">
              <a:lnSpc>
                <a:spcPct val="130000"/>
              </a:lnSpc>
              <a:spcBef>
                <a:spcPts val="600"/>
              </a:spcBef>
            </a:pPr>
            <a:r>
              <a:rPr lang="en-GB" dirty="0">
                <a:solidFill>
                  <a:srgbClr val="0070C0"/>
                </a:solidFill>
                <a:latin typeface="Calibri" panose="020F0502020204030204" pitchFamily="34" charset="0"/>
                <a:cs typeface="Calibri" panose="020F0502020204030204" pitchFamily="34" charset="0"/>
              </a:rPr>
              <a:t>*</a:t>
            </a:r>
            <a:r>
              <a:rPr lang="en-GB" sz="1400" dirty="0">
                <a:solidFill>
                  <a:srgbClr val="0070C0"/>
                </a:solidFill>
                <a:latin typeface="Calibri" panose="020F0502020204030204" pitchFamily="34" charset="0"/>
                <a:cs typeface="Calibri" panose="020F0502020204030204" pitchFamily="34" charset="0"/>
              </a:rPr>
              <a:t>As defined in Mutual Resolution No. 2 (M.R.2) of the 1958 and the 1998 Agreements - Containing Vehicle Propulsion System Definitions, see document ECE/TRANS/WP.29/1121.</a:t>
            </a:r>
          </a:p>
          <a:p>
            <a:pPr marL="742915" lvl="1" indent="-285750">
              <a:lnSpc>
                <a:spcPct val="130000"/>
              </a:lnSpc>
              <a:spcBef>
                <a:spcPts val="1800"/>
              </a:spcBef>
              <a:buFont typeface="Arial" panose="020B0604020202020204" pitchFamily="34" charset="0"/>
              <a:buChar char="•"/>
            </a:pPr>
            <a:r>
              <a:rPr lang="en-US" dirty="0">
                <a:latin typeface="Calibri" panose="020F0502020204030204" pitchFamily="34" charset="0"/>
                <a:cs typeface="Calibri" panose="020F0502020204030204" pitchFamily="34" charset="0"/>
              </a:rPr>
              <a:t>New definition developed to complement the new definition “initiation of the powertrain”, following feedback from industry requesting deletion of references to “vehicle master control switch” activation in the context of the regulation requirements.</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Central to the new definition is the meaning of ‘powertrain’ in the M.R.2, as well as the clarification on exclusion of an automatic engine stop performed by e.g. a stop/start system.</a:t>
            </a:r>
            <a:endParaRPr lang="en-GB" dirty="0">
              <a:latin typeface="Calibri" panose="020F0502020204030204" pitchFamily="34" charset="0"/>
              <a:cs typeface="Calibri" panose="020F0502020204030204" pitchFamily="34" charset="0"/>
            </a:endParaRPr>
          </a:p>
          <a:p>
            <a:pPr lvl="1">
              <a:lnSpc>
                <a:spcPct val="130000"/>
              </a:lnSpc>
              <a:spcBef>
                <a:spcPts val="600"/>
              </a:spcBef>
            </a:pPr>
            <a:endParaRPr lang="en-AU"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438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10431449"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Drowsiness detection – previous draft</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109595"/>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Elements of the previous draft UN regulation (and the EU regulation where applicable) related to this:</a:t>
            </a:r>
            <a:endParaRPr lang="en-US"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Drowsy driver</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not defined</a:t>
            </a:r>
            <a:r>
              <a:rPr lang="en-US" dirty="0">
                <a:latin typeface="Calibri" panose="020F0502020204030204" pitchFamily="34" charset="0"/>
                <a:cs typeface="Calibri" panose="020F0502020204030204" pitchFamily="34" charset="0"/>
              </a:rPr>
              <a:t>, but used in definition of Vehicle type with regard to its DDAW system.</a:t>
            </a:r>
            <a:endParaRPr lang="en-US" b="1"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Drowsy driving</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not defined</a:t>
            </a:r>
            <a:r>
              <a:rPr lang="en-US" dirty="0">
                <a:latin typeface="Calibri" panose="020F0502020204030204" pitchFamily="34" charset="0"/>
                <a:cs typeface="Calibri" panose="020F0502020204030204" pitchFamily="34" charset="0"/>
              </a:rPr>
              <a:t>, but is key to the requirements of Annex 3 para 1 (d) and evidence on system functionality regarding the relationship between drowsy driving and the trigger behaviour, and optionally to steering behaviour, implying drowsy driving relates to indirect means only.</a:t>
            </a:r>
            <a:endParaRPr lang="en-US" b="1"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Drowsy driving indicators</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not defined</a:t>
            </a:r>
            <a:r>
              <a:rPr lang="en-US" dirty="0">
                <a:latin typeface="Calibri" panose="020F0502020204030204" pitchFamily="34" charset="0"/>
                <a:cs typeface="Calibri" panose="020F0502020204030204" pitchFamily="34" charset="0"/>
              </a:rPr>
              <a:t>, but key to requirements set by paras 5.5.2 - 5.5.2.1 regarding the DDAW system detection method.</a:t>
            </a:r>
            <a:endParaRPr lang="en-US" b="1"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Metrics</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not defined</a:t>
            </a:r>
            <a:r>
              <a:rPr lang="en-US" dirty="0">
                <a:latin typeface="Calibri" panose="020F0502020204030204" pitchFamily="34" charset="0"/>
                <a:cs typeface="Calibri" panose="020F0502020204030204" pitchFamily="34" charset="0"/>
              </a:rPr>
              <a:t>, used in many areas of the regulation, it is implied that para 5.5.2.1 is listing recommended metrics, and that metrics are required to be used to detect drowsiness including via paras 5.5.2.2 – 5.5.2.3. Metrics are also central to requirements of Annex 3 on system functionality.</a:t>
            </a:r>
            <a:endParaRPr lang="en-US" b="1"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Trigger behaviour</a:t>
            </a:r>
            <a:r>
              <a:rPr lang="en-US" dirty="0">
                <a:latin typeface="Calibri" panose="020F0502020204030204" pitchFamily="34" charset="0"/>
                <a:cs typeface="Calibri" panose="020F0502020204030204" pitchFamily="34" charset="0"/>
              </a:rPr>
              <a:t> – defined, however only covers vehicle actions (indirect means) and is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not linked</a:t>
            </a:r>
            <a:r>
              <a:rPr lang="en-US" dirty="0">
                <a:latin typeface="Calibri" panose="020F0502020204030204" pitchFamily="34" charset="0"/>
                <a:cs typeface="Calibri" panose="020F0502020204030204" pitchFamily="34" charset="0"/>
              </a:rPr>
              <a:t> to any other definitions or the heavily used term ‘metric’. Determines need for HMI warning (para 5.6.1), central to Annex 3 evidence on system functionality.</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981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10431449"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Drowsiness detection – updated draft</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4903385"/>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Elements of the updated draft UN regulation related to this:</a:t>
            </a: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Direct means</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new definition</a:t>
            </a:r>
            <a:r>
              <a:rPr lang="en-US" dirty="0">
                <a:latin typeface="Calibri" panose="020F0502020204030204" pitchFamily="34" charset="0"/>
                <a:cs typeface="Calibri" panose="020F0502020204030204" pitchFamily="34" charset="0"/>
              </a:rPr>
              <a:t>, and is a system type that may be used to detect a drowsy driver.</a:t>
            </a: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Drowsy driver</a:t>
            </a:r>
            <a:r>
              <a:rPr lang="en-US" dirty="0">
                <a:latin typeface="Calibri" panose="020F0502020204030204" pitchFamily="34" charset="0"/>
                <a:cs typeface="Calibri" panose="020F0502020204030204" pitchFamily="34" charset="0"/>
              </a:rPr>
              <a:t> – this term is now a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new definition</a:t>
            </a:r>
            <a:r>
              <a:rPr lang="en-US" dirty="0">
                <a:latin typeface="Calibri" panose="020F0502020204030204" pitchFamily="34" charset="0"/>
                <a:cs typeface="Calibri" panose="020F0502020204030204" pitchFamily="34" charset="0"/>
              </a:rPr>
              <a:t>, and is key in the regulation. It applies equally for systems using direct means and/or indirect means. It is referenced in the definitions of </a:t>
            </a:r>
            <a:r>
              <a:rPr lang="en-US" dirty="0">
                <a:solidFill>
                  <a:schemeClr val="bg1">
                    <a:lumMod val="50000"/>
                  </a:schemeClr>
                </a:solidFill>
                <a:latin typeface="Calibri" panose="020F0502020204030204" pitchFamily="34" charset="0"/>
                <a:cs typeface="Calibri" panose="020F0502020204030204" pitchFamily="34" charset="0"/>
              </a:rPr>
              <a:t>[DDAW system,]</a:t>
            </a:r>
            <a:r>
              <a:rPr lang="en-US" dirty="0">
                <a:latin typeface="Calibri" panose="020F0502020204030204" pitchFamily="34" charset="0"/>
                <a:cs typeface="Calibri" panose="020F0502020204030204" pitchFamily="34" charset="0"/>
              </a:rPr>
              <a:t> Vehicle type, Trigger behaviour, Annex 3 para 1 (d) for evidence of link to trigger behaviour.</a:t>
            </a: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Indirect means</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new definition</a:t>
            </a:r>
            <a:r>
              <a:rPr lang="en-US" dirty="0">
                <a:latin typeface="Calibri" panose="020F0502020204030204" pitchFamily="34" charset="0"/>
                <a:cs typeface="Calibri" panose="020F0502020204030204" pitchFamily="34" charset="0"/>
              </a:rPr>
              <a:t>, and is a system type that may be used to detect a drowsy driver.</a:t>
            </a: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Primary metrics</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new definition</a:t>
            </a:r>
            <a:r>
              <a:rPr lang="en-US" dirty="0">
                <a:latin typeface="Calibri" panose="020F0502020204030204" pitchFamily="34" charset="0"/>
                <a:cs typeface="Calibri" panose="020F0502020204030204" pitchFamily="34" charset="0"/>
              </a:rPr>
              <a:t>, also referenced in definition of Trigger behaviour.</a:t>
            </a: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Secondary metrics</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new definition</a:t>
            </a:r>
            <a:r>
              <a:rPr lang="en-US" dirty="0">
                <a:latin typeface="Calibri" panose="020F0502020204030204" pitchFamily="34" charset="0"/>
                <a:cs typeface="Calibri" panose="020F0502020204030204" pitchFamily="34" charset="0"/>
              </a:rPr>
              <a:t>, also referenced in definition of Trigger behaviour.</a:t>
            </a: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Trigger behaviour</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updated</a:t>
            </a:r>
            <a:r>
              <a:rPr lang="en-US" dirty="0">
                <a:latin typeface="Calibri" panose="020F0502020204030204" pitchFamily="34" charset="0"/>
                <a:cs typeface="Calibri" panose="020F0502020204030204" pitchFamily="34" charset="0"/>
              </a:rPr>
              <a:t>, key in the regulation,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links</a:t>
            </a:r>
            <a:r>
              <a:rPr lang="en-US" dirty="0">
                <a:latin typeface="Calibri" panose="020F0502020204030204" pitchFamily="34" charset="0"/>
                <a:cs typeface="Calibri" panose="020F0502020204030204" pitchFamily="34" charset="0"/>
              </a:rPr>
              <a:t> data processed to form the defined metrics to determine if the driver is a drowsy driver, and clarifies data can relate to driver and/or vehicle. Determines need for HMI warning (para 5.6.1), central to Annex 3 evidence on system functionality.</a:t>
            </a:r>
          </a:p>
          <a:p>
            <a:pPr marL="742915" lvl="1" indent="-285750">
              <a:lnSpc>
                <a:spcPct val="130000"/>
              </a:lnSpc>
              <a:spcBef>
                <a:spcPts val="600"/>
              </a:spcBef>
              <a:buFont typeface="Arial" panose="020B0604020202020204" pitchFamily="34" charset="0"/>
              <a:buChar char="•"/>
            </a:pPr>
            <a:r>
              <a:rPr lang="en-US" b="1" dirty="0">
                <a:solidFill>
                  <a:srgbClr val="00B0F0"/>
                </a:solidFill>
                <a:latin typeface="Calibri" panose="020F0502020204030204" pitchFamily="34" charset="0"/>
                <a:cs typeface="Calibri" panose="020F0502020204030204" pitchFamily="34" charset="0"/>
              </a:rPr>
              <a:t>Vehicle behaviour</a:t>
            </a:r>
            <a:r>
              <a:rPr lang="en-US" dirty="0">
                <a:latin typeface="Calibri" panose="020F0502020204030204" pitchFamily="34" charset="0"/>
                <a:cs typeface="Calibri" panose="020F0502020204030204" pitchFamily="34" charset="0"/>
              </a:rPr>
              <a:t> – associated to indirect means only (para 5.5.1.1 – 5.5.1.2) as per </a:t>
            </a:r>
            <a:r>
              <a:rPr lang="en-US" b="1" dirty="0">
                <a:latin typeface="Calibri" panose="020F0502020204030204" pitchFamily="34" charset="0"/>
                <a:cs typeface="Calibri" panose="020F0502020204030204" pitchFamily="34" charset="0"/>
              </a:rPr>
              <a:t>drowsy driving</a:t>
            </a:r>
            <a:r>
              <a:rPr lang="en-US" dirty="0">
                <a:latin typeface="Calibri" panose="020F0502020204030204" pitchFamily="34" charset="0"/>
                <a:cs typeface="Calibri" panose="020F0502020204030204" pitchFamily="34" charset="0"/>
              </a:rPr>
              <a:t>.</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4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10593579"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Drowsiness detection – updated draft</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1197498"/>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Simplified schematic – link between definitions and terms – basic processing steps by the DDAW system:</a:t>
            </a:r>
          </a:p>
          <a:p>
            <a:pPr>
              <a:lnSpc>
                <a:spcPct val="130000"/>
              </a:lnSpc>
              <a:spcBef>
                <a:spcPts val="600"/>
              </a:spcBef>
            </a:pPr>
            <a:endParaRPr lang="en-AU" b="1"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endParaRPr lang="en-AU" sz="1400" dirty="0"/>
          </a:p>
        </p:txBody>
      </p:sp>
      <p:sp>
        <p:nvSpPr>
          <p:cNvPr id="4" name="Flowchart: Data 3">
            <a:extLst>
              <a:ext uri="{FF2B5EF4-FFF2-40B4-BE49-F238E27FC236}">
                <a16:creationId xmlns:a16="http://schemas.microsoft.com/office/drawing/2014/main" id="{72128095-A727-40C9-999E-ADD3774A5465}"/>
              </a:ext>
            </a:extLst>
          </p:cNvPr>
          <p:cNvSpPr/>
          <p:nvPr/>
        </p:nvSpPr>
        <p:spPr>
          <a:xfrm>
            <a:off x="486383" y="2840477"/>
            <a:ext cx="1410511" cy="1384434"/>
          </a:xfrm>
          <a:prstGeom prst="flowChartInputOutput">
            <a:avLst/>
          </a:prstGeom>
          <a:solidFill>
            <a:schemeClr val="accent4"/>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spcBef>
                <a:spcPts val="1000"/>
              </a:spcBef>
            </a:pPr>
            <a:r>
              <a:rPr lang="en-US" sz="1400" b="1" dirty="0">
                <a:solidFill>
                  <a:schemeClr val="tx1"/>
                </a:solidFill>
              </a:rPr>
              <a:t>Data / Variables</a:t>
            </a:r>
          </a:p>
          <a:p>
            <a:pPr algn="ctr">
              <a:spcBef>
                <a:spcPts val="1000"/>
              </a:spcBef>
            </a:pPr>
            <a:r>
              <a:rPr lang="en-US" sz="1050" b="1" dirty="0">
                <a:solidFill>
                  <a:schemeClr val="tx1"/>
                </a:solidFill>
              </a:rPr>
              <a:t>For </a:t>
            </a:r>
            <a:r>
              <a:rPr lang="en-US" sz="1050" b="1" i="1" dirty="0">
                <a:solidFill>
                  <a:srgbClr val="0070C0"/>
                </a:solidFill>
              </a:rPr>
              <a:t>direct means</a:t>
            </a:r>
            <a:r>
              <a:rPr lang="en-US" sz="1050" b="1" dirty="0">
                <a:solidFill>
                  <a:srgbClr val="0070C0"/>
                </a:solidFill>
              </a:rPr>
              <a:t> </a:t>
            </a:r>
            <a:r>
              <a:rPr lang="en-US" sz="1050" b="1" dirty="0">
                <a:solidFill>
                  <a:schemeClr val="tx1"/>
                </a:solidFill>
              </a:rPr>
              <a:t>and/or </a:t>
            </a:r>
            <a:r>
              <a:rPr lang="en-US" sz="1050" b="1" i="1" dirty="0">
                <a:solidFill>
                  <a:srgbClr val="0070C0"/>
                </a:solidFill>
              </a:rPr>
              <a:t>indirect means</a:t>
            </a:r>
            <a:endParaRPr lang="en-AU" sz="1050" b="1" i="1" dirty="0">
              <a:solidFill>
                <a:srgbClr val="0070C0"/>
              </a:solidFill>
            </a:endParaRPr>
          </a:p>
        </p:txBody>
      </p:sp>
      <p:sp>
        <p:nvSpPr>
          <p:cNvPr id="5" name="TextBox 4">
            <a:extLst>
              <a:ext uri="{FF2B5EF4-FFF2-40B4-BE49-F238E27FC236}">
                <a16:creationId xmlns:a16="http://schemas.microsoft.com/office/drawing/2014/main" id="{FF96AAB7-AC99-441C-9E1E-147E2C17759F}"/>
              </a:ext>
            </a:extLst>
          </p:cNvPr>
          <p:cNvSpPr txBox="1"/>
          <p:nvPr/>
        </p:nvSpPr>
        <p:spPr>
          <a:xfrm>
            <a:off x="218304" y="4628663"/>
            <a:ext cx="1994170" cy="1590042"/>
          </a:xfrm>
          <a:prstGeom prst="rect">
            <a:avLst/>
          </a:prstGeom>
          <a:noFill/>
        </p:spPr>
        <p:txBody>
          <a:bodyPr wrap="square" lIns="0" tIns="36000" rIns="216000" bIns="36000" rtlCol="0">
            <a:spAutoFit/>
          </a:bodyPr>
          <a:lstStyle/>
          <a:p>
            <a:pPr algn="ctr">
              <a:lnSpc>
                <a:spcPct val="130000"/>
              </a:lnSpc>
              <a:spcBef>
                <a:spcPts val="1000"/>
              </a:spcBef>
            </a:pPr>
            <a:r>
              <a:rPr lang="en-US" sz="1100" dirty="0"/>
              <a:t>Definition of “trigger behavior” lists typical data source categories monitored by the DDAW system. The monitoring takes place for systems using direct and/or indirect means.</a:t>
            </a:r>
            <a:endParaRPr lang="en-AU" sz="1100" dirty="0"/>
          </a:p>
        </p:txBody>
      </p:sp>
      <p:sp>
        <p:nvSpPr>
          <p:cNvPr id="6" name="Arrow: Right 5">
            <a:extLst>
              <a:ext uri="{FF2B5EF4-FFF2-40B4-BE49-F238E27FC236}">
                <a16:creationId xmlns:a16="http://schemas.microsoft.com/office/drawing/2014/main" id="{B861CBD8-1CFD-4C9D-A5F4-986996AE9470}"/>
              </a:ext>
            </a:extLst>
          </p:cNvPr>
          <p:cNvSpPr/>
          <p:nvPr/>
        </p:nvSpPr>
        <p:spPr>
          <a:xfrm>
            <a:off x="1896894" y="3296798"/>
            <a:ext cx="1060315" cy="471791"/>
          </a:xfrm>
          <a:prstGeom prst="rightArrow">
            <a:avLst/>
          </a:prstGeom>
          <a:solidFill>
            <a:schemeClr val="accent6"/>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Autofit/>
          </a:bodyPr>
          <a:lstStyle/>
          <a:p>
            <a:pPr algn="ctr">
              <a:spcBef>
                <a:spcPts val="1000"/>
              </a:spcBef>
            </a:pPr>
            <a:endParaRPr lang="en-AU" sz="1400" b="1" dirty="0">
              <a:solidFill>
                <a:schemeClr val="tx1"/>
              </a:solidFill>
            </a:endParaRPr>
          </a:p>
        </p:txBody>
      </p:sp>
      <p:sp>
        <p:nvSpPr>
          <p:cNvPr id="8" name="TextBox 7">
            <a:extLst>
              <a:ext uri="{FF2B5EF4-FFF2-40B4-BE49-F238E27FC236}">
                <a16:creationId xmlns:a16="http://schemas.microsoft.com/office/drawing/2014/main" id="{3BC22867-5A45-4701-9FDD-A0664F778657}"/>
              </a:ext>
            </a:extLst>
          </p:cNvPr>
          <p:cNvSpPr txBox="1"/>
          <p:nvPr/>
        </p:nvSpPr>
        <p:spPr>
          <a:xfrm>
            <a:off x="1721795" y="3027118"/>
            <a:ext cx="1410511" cy="269680"/>
          </a:xfrm>
          <a:prstGeom prst="rect">
            <a:avLst/>
          </a:prstGeom>
          <a:noFill/>
        </p:spPr>
        <p:txBody>
          <a:bodyPr wrap="square" lIns="0" tIns="36000" rIns="216000" bIns="36000" rtlCol="0">
            <a:spAutoFit/>
          </a:bodyPr>
          <a:lstStyle/>
          <a:p>
            <a:pPr algn="r">
              <a:lnSpc>
                <a:spcPct val="130000"/>
              </a:lnSpc>
              <a:spcBef>
                <a:spcPts val="1000"/>
              </a:spcBef>
            </a:pPr>
            <a:r>
              <a:rPr lang="en-US" sz="1100" dirty="0"/>
              <a:t>continual stream</a:t>
            </a:r>
            <a:endParaRPr lang="en-AU" sz="1100" dirty="0"/>
          </a:p>
        </p:txBody>
      </p:sp>
      <p:sp>
        <p:nvSpPr>
          <p:cNvPr id="9" name="Flowchart: Process 8">
            <a:extLst>
              <a:ext uri="{FF2B5EF4-FFF2-40B4-BE49-F238E27FC236}">
                <a16:creationId xmlns:a16="http://schemas.microsoft.com/office/drawing/2014/main" id="{3DFECD6D-A7EA-483E-9301-19971146A367}"/>
              </a:ext>
            </a:extLst>
          </p:cNvPr>
          <p:cNvSpPr/>
          <p:nvPr/>
        </p:nvSpPr>
        <p:spPr>
          <a:xfrm>
            <a:off x="3132306" y="2840477"/>
            <a:ext cx="1410511" cy="1384434"/>
          </a:xfrm>
          <a:prstGeom prst="flowChartProcess">
            <a:avLst/>
          </a:prstGeom>
          <a:solidFill>
            <a:schemeClr val="accent4"/>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spcBef>
                <a:spcPts val="1000"/>
              </a:spcBef>
            </a:pPr>
            <a:r>
              <a:rPr lang="en-US" sz="1400" b="1" i="1" dirty="0">
                <a:solidFill>
                  <a:srgbClr val="0070C0"/>
                </a:solidFill>
              </a:rPr>
              <a:t>Primary metrics</a:t>
            </a:r>
            <a:r>
              <a:rPr lang="en-US" sz="1400" b="1" dirty="0">
                <a:solidFill>
                  <a:schemeClr val="tx1"/>
                </a:solidFill>
              </a:rPr>
              <a:t> and </a:t>
            </a:r>
            <a:r>
              <a:rPr lang="en-US" sz="1400" b="1" i="1" dirty="0">
                <a:solidFill>
                  <a:srgbClr val="0070C0"/>
                </a:solidFill>
              </a:rPr>
              <a:t>secondary metrics</a:t>
            </a:r>
            <a:r>
              <a:rPr lang="en-US" sz="1400" b="1" dirty="0">
                <a:solidFill>
                  <a:schemeClr val="tx1"/>
                </a:solidFill>
              </a:rPr>
              <a:t> (calculated)</a:t>
            </a:r>
            <a:endParaRPr lang="en-AU" sz="1400" b="1" dirty="0">
              <a:solidFill>
                <a:schemeClr val="tx1"/>
              </a:solidFill>
            </a:endParaRPr>
          </a:p>
        </p:txBody>
      </p:sp>
      <p:sp>
        <p:nvSpPr>
          <p:cNvPr id="10" name="Arrow: Right 9">
            <a:extLst>
              <a:ext uri="{FF2B5EF4-FFF2-40B4-BE49-F238E27FC236}">
                <a16:creationId xmlns:a16="http://schemas.microsoft.com/office/drawing/2014/main" id="{3260B0DB-C6CC-4954-B133-68BD22B092FD}"/>
              </a:ext>
            </a:extLst>
          </p:cNvPr>
          <p:cNvSpPr/>
          <p:nvPr/>
        </p:nvSpPr>
        <p:spPr>
          <a:xfrm>
            <a:off x="4708189" y="3291934"/>
            <a:ext cx="1060315" cy="471791"/>
          </a:xfrm>
          <a:prstGeom prst="rightArrow">
            <a:avLst/>
          </a:prstGeom>
          <a:solidFill>
            <a:schemeClr val="accent6"/>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Autofit/>
          </a:bodyPr>
          <a:lstStyle/>
          <a:p>
            <a:pPr algn="ctr">
              <a:spcBef>
                <a:spcPts val="1000"/>
              </a:spcBef>
            </a:pPr>
            <a:endParaRPr lang="en-AU" sz="1400" b="1" dirty="0">
              <a:solidFill>
                <a:schemeClr val="tx1"/>
              </a:solidFill>
            </a:endParaRPr>
          </a:p>
        </p:txBody>
      </p:sp>
      <p:sp>
        <p:nvSpPr>
          <p:cNvPr id="11" name="TextBox 10">
            <a:extLst>
              <a:ext uri="{FF2B5EF4-FFF2-40B4-BE49-F238E27FC236}">
                <a16:creationId xmlns:a16="http://schemas.microsoft.com/office/drawing/2014/main" id="{4EDCCD07-68ED-49FB-8521-196D755030BE}"/>
              </a:ext>
            </a:extLst>
          </p:cNvPr>
          <p:cNvSpPr txBox="1"/>
          <p:nvPr/>
        </p:nvSpPr>
        <p:spPr>
          <a:xfrm>
            <a:off x="4533090" y="3022254"/>
            <a:ext cx="1410511" cy="269680"/>
          </a:xfrm>
          <a:prstGeom prst="rect">
            <a:avLst/>
          </a:prstGeom>
          <a:noFill/>
        </p:spPr>
        <p:txBody>
          <a:bodyPr wrap="square" lIns="0" tIns="36000" rIns="216000" bIns="36000" rtlCol="0">
            <a:spAutoFit/>
          </a:bodyPr>
          <a:lstStyle/>
          <a:p>
            <a:pPr algn="r">
              <a:lnSpc>
                <a:spcPct val="130000"/>
              </a:lnSpc>
              <a:spcBef>
                <a:spcPts val="1000"/>
              </a:spcBef>
            </a:pPr>
            <a:r>
              <a:rPr lang="en-US" sz="1100" dirty="0"/>
              <a:t>continual calcs</a:t>
            </a:r>
            <a:endParaRPr lang="en-AU" sz="1100" dirty="0"/>
          </a:p>
        </p:txBody>
      </p:sp>
      <p:sp>
        <p:nvSpPr>
          <p:cNvPr id="12" name="TextBox 11">
            <a:extLst>
              <a:ext uri="{FF2B5EF4-FFF2-40B4-BE49-F238E27FC236}">
                <a16:creationId xmlns:a16="http://schemas.microsoft.com/office/drawing/2014/main" id="{A4CA07CC-7B8C-4A1C-904F-EB8BE34D72A5}"/>
              </a:ext>
            </a:extLst>
          </p:cNvPr>
          <p:cNvSpPr txBox="1"/>
          <p:nvPr/>
        </p:nvSpPr>
        <p:spPr>
          <a:xfrm>
            <a:off x="2840476" y="4628663"/>
            <a:ext cx="1994170" cy="1590042"/>
          </a:xfrm>
          <a:prstGeom prst="rect">
            <a:avLst/>
          </a:prstGeom>
          <a:noFill/>
        </p:spPr>
        <p:txBody>
          <a:bodyPr wrap="square" lIns="0" tIns="36000" rIns="216000" bIns="36000" rtlCol="0">
            <a:spAutoFit/>
          </a:bodyPr>
          <a:lstStyle/>
          <a:p>
            <a:pPr algn="ctr">
              <a:lnSpc>
                <a:spcPct val="130000"/>
              </a:lnSpc>
              <a:spcBef>
                <a:spcPts val="1000"/>
              </a:spcBef>
            </a:pPr>
            <a:r>
              <a:rPr lang="en-US" sz="1100" dirty="0"/>
              <a:t>New definitions of “primary metrics” and “secondary metrics”, linking these to detection of drowsiness. The definition of “trigger behavior” makes reference to these metrics.</a:t>
            </a:r>
            <a:endParaRPr lang="en-AU" sz="1100" dirty="0"/>
          </a:p>
        </p:txBody>
      </p:sp>
      <p:sp>
        <p:nvSpPr>
          <p:cNvPr id="13" name="Flowchart: Decision 12">
            <a:extLst>
              <a:ext uri="{FF2B5EF4-FFF2-40B4-BE49-F238E27FC236}">
                <a16:creationId xmlns:a16="http://schemas.microsoft.com/office/drawing/2014/main" id="{623B20F7-AE72-4D96-B955-E0E7A17164C2}"/>
              </a:ext>
            </a:extLst>
          </p:cNvPr>
          <p:cNvSpPr/>
          <p:nvPr/>
        </p:nvSpPr>
        <p:spPr>
          <a:xfrm>
            <a:off x="5943601" y="2840477"/>
            <a:ext cx="1705584" cy="1384434"/>
          </a:xfrm>
          <a:prstGeom prst="flowChartDecision">
            <a:avLst/>
          </a:prstGeom>
          <a:solidFill>
            <a:schemeClr val="accent4"/>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spcBef>
                <a:spcPts val="1000"/>
              </a:spcBef>
            </a:pPr>
            <a:r>
              <a:rPr lang="en-US" sz="1400" b="1" i="1" dirty="0">
                <a:solidFill>
                  <a:srgbClr val="0070C0"/>
                </a:solidFill>
              </a:rPr>
              <a:t>Trigger behavior</a:t>
            </a:r>
            <a:r>
              <a:rPr lang="en-US" sz="1400" b="1" dirty="0">
                <a:solidFill>
                  <a:schemeClr val="tx1"/>
                </a:solidFill>
              </a:rPr>
              <a:t> detected?</a:t>
            </a:r>
            <a:endParaRPr lang="en-AU" sz="1400" b="1" dirty="0">
              <a:solidFill>
                <a:schemeClr val="tx1"/>
              </a:solidFill>
            </a:endParaRPr>
          </a:p>
        </p:txBody>
      </p:sp>
      <p:sp>
        <p:nvSpPr>
          <p:cNvPr id="15" name="TextBox 14">
            <a:extLst>
              <a:ext uri="{FF2B5EF4-FFF2-40B4-BE49-F238E27FC236}">
                <a16:creationId xmlns:a16="http://schemas.microsoft.com/office/drawing/2014/main" id="{45AD4459-CF75-4AE4-86A2-3F47ABD6B047}"/>
              </a:ext>
            </a:extLst>
          </p:cNvPr>
          <p:cNvSpPr txBox="1"/>
          <p:nvPr/>
        </p:nvSpPr>
        <p:spPr>
          <a:xfrm>
            <a:off x="7642696" y="3259965"/>
            <a:ext cx="590145" cy="269680"/>
          </a:xfrm>
          <a:prstGeom prst="rect">
            <a:avLst/>
          </a:prstGeom>
          <a:noFill/>
        </p:spPr>
        <p:txBody>
          <a:bodyPr wrap="square" lIns="0" tIns="36000" rIns="216000" bIns="36000" rtlCol="0">
            <a:spAutoFit/>
          </a:bodyPr>
          <a:lstStyle/>
          <a:p>
            <a:pPr algn="r">
              <a:lnSpc>
                <a:spcPct val="130000"/>
              </a:lnSpc>
              <a:spcBef>
                <a:spcPts val="1000"/>
              </a:spcBef>
            </a:pPr>
            <a:r>
              <a:rPr lang="en-US" sz="1100" dirty="0"/>
              <a:t>yes</a:t>
            </a:r>
            <a:endParaRPr lang="en-AU" sz="1100" dirty="0"/>
          </a:p>
        </p:txBody>
      </p:sp>
      <p:sp>
        <p:nvSpPr>
          <p:cNvPr id="16" name="Flowchart: Process 15">
            <a:extLst>
              <a:ext uri="{FF2B5EF4-FFF2-40B4-BE49-F238E27FC236}">
                <a16:creationId xmlns:a16="http://schemas.microsoft.com/office/drawing/2014/main" id="{E40FEA5B-FB38-4A69-995E-E914FB9B78D3}"/>
              </a:ext>
            </a:extLst>
          </p:cNvPr>
          <p:cNvSpPr/>
          <p:nvPr/>
        </p:nvSpPr>
        <p:spPr>
          <a:xfrm>
            <a:off x="8232841" y="2840477"/>
            <a:ext cx="1410511" cy="1384434"/>
          </a:xfrm>
          <a:prstGeom prst="flowChartProcess">
            <a:avLst/>
          </a:prstGeom>
          <a:solidFill>
            <a:schemeClr val="accent4"/>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spcBef>
                <a:spcPts val="1000"/>
              </a:spcBef>
            </a:pPr>
            <a:r>
              <a:rPr lang="en-US" sz="1400" b="1" dirty="0">
                <a:solidFill>
                  <a:schemeClr val="tx1"/>
                </a:solidFill>
              </a:rPr>
              <a:t>The driver is a </a:t>
            </a:r>
            <a:r>
              <a:rPr lang="en-US" sz="1400" b="1" i="1" dirty="0">
                <a:solidFill>
                  <a:srgbClr val="0070C0"/>
                </a:solidFill>
              </a:rPr>
              <a:t>drowsy driver</a:t>
            </a:r>
            <a:endParaRPr lang="en-US" sz="1400" b="1" dirty="0">
              <a:solidFill>
                <a:srgbClr val="0070C0"/>
              </a:solidFill>
            </a:endParaRPr>
          </a:p>
          <a:p>
            <a:pPr algn="ctr">
              <a:spcBef>
                <a:spcPts val="1000"/>
              </a:spcBef>
            </a:pPr>
            <a:r>
              <a:rPr lang="en-US" sz="1400" b="1" dirty="0">
                <a:solidFill>
                  <a:srgbClr val="FF0000"/>
                </a:solidFill>
              </a:rPr>
              <a:t>Send warning/s to vehicle HMI</a:t>
            </a:r>
            <a:endParaRPr lang="en-AU" sz="1400" b="1" dirty="0">
              <a:solidFill>
                <a:srgbClr val="FF0000"/>
              </a:solidFill>
            </a:endParaRPr>
          </a:p>
        </p:txBody>
      </p:sp>
      <p:cxnSp>
        <p:nvCxnSpPr>
          <p:cNvPr id="18" name="Straight Arrow Connector 17">
            <a:extLst>
              <a:ext uri="{FF2B5EF4-FFF2-40B4-BE49-F238E27FC236}">
                <a16:creationId xmlns:a16="http://schemas.microsoft.com/office/drawing/2014/main" id="{FCAACDA3-60A5-4225-A755-F9D7864FA85D}"/>
              </a:ext>
            </a:extLst>
          </p:cNvPr>
          <p:cNvCxnSpPr>
            <a:cxnSpLocks/>
            <a:stCxn id="13" idx="3"/>
            <a:endCxn id="16" idx="1"/>
          </p:cNvCxnSpPr>
          <p:nvPr/>
        </p:nvCxnSpPr>
        <p:spPr>
          <a:xfrm>
            <a:off x="7649185" y="3532694"/>
            <a:ext cx="583656" cy="0"/>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ctor: Elbow 20">
            <a:extLst>
              <a:ext uri="{FF2B5EF4-FFF2-40B4-BE49-F238E27FC236}">
                <a16:creationId xmlns:a16="http://schemas.microsoft.com/office/drawing/2014/main" id="{4D7621DC-596E-4A57-A298-935D6CEF5995}"/>
              </a:ext>
            </a:extLst>
          </p:cNvPr>
          <p:cNvCxnSpPr>
            <a:cxnSpLocks/>
            <a:stCxn id="13" idx="2"/>
            <a:endCxn id="10" idx="2"/>
          </p:cNvCxnSpPr>
          <p:nvPr/>
        </p:nvCxnSpPr>
        <p:spPr>
          <a:xfrm rot="5400000" flipH="1">
            <a:off x="5933908" y="3362426"/>
            <a:ext cx="461186" cy="1263784"/>
          </a:xfrm>
          <a:prstGeom prst="bentConnector3">
            <a:avLst>
              <a:gd name="adj1" fmla="val -49568"/>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EEDF85AA-090B-4960-BE23-78B43FEA1FFB}"/>
              </a:ext>
            </a:extLst>
          </p:cNvPr>
          <p:cNvSpPr txBox="1"/>
          <p:nvPr/>
        </p:nvSpPr>
        <p:spPr>
          <a:xfrm>
            <a:off x="6324602" y="4162618"/>
            <a:ext cx="590145" cy="269680"/>
          </a:xfrm>
          <a:prstGeom prst="rect">
            <a:avLst/>
          </a:prstGeom>
          <a:noFill/>
        </p:spPr>
        <p:txBody>
          <a:bodyPr wrap="square" lIns="0" tIns="36000" rIns="216000" bIns="36000" rtlCol="0">
            <a:spAutoFit/>
          </a:bodyPr>
          <a:lstStyle/>
          <a:p>
            <a:pPr algn="r">
              <a:lnSpc>
                <a:spcPct val="130000"/>
              </a:lnSpc>
              <a:spcBef>
                <a:spcPts val="1000"/>
              </a:spcBef>
            </a:pPr>
            <a:r>
              <a:rPr lang="en-US" sz="1100" dirty="0"/>
              <a:t>no</a:t>
            </a:r>
            <a:endParaRPr lang="en-AU" sz="1100" dirty="0"/>
          </a:p>
        </p:txBody>
      </p:sp>
      <p:sp>
        <p:nvSpPr>
          <p:cNvPr id="27" name="Flowchart: Process 26">
            <a:extLst>
              <a:ext uri="{FF2B5EF4-FFF2-40B4-BE49-F238E27FC236}">
                <a16:creationId xmlns:a16="http://schemas.microsoft.com/office/drawing/2014/main" id="{94FB03FB-2AD5-4AB8-8522-9B896F14708E}"/>
              </a:ext>
            </a:extLst>
          </p:cNvPr>
          <p:cNvSpPr/>
          <p:nvPr/>
        </p:nvSpPr>
        <p:spPr>
          <a:xfrm>
            <a:off x="10227008" y="2835612"/>
            <a:ext cx="1410511" cy="1384434"/>
          </a:xfrm>
          <a:prstGeom prst="flowChartProcess">
            <a:avLst/>
          </a:prstGeom>
          <a:solidFill>
            <a:schemeClr val="accent4"/>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spcBef>
                <a:spcPts val="1000"/>
              </a:spcBef>
            </a:pPr>
            <a:r>
              <a:rPr lang="en-US" sz="1400" b="1" dirty="0">
                <a:solidFill>
                  <a:schemeClr val="tx1"/>
                </a:solidFill>
              </a:rPr>
              <a:t>K</a:t>
            </a:r>
            <a:r>
              <a:rPr lang="en-AU" sz="1400" b="1" dirty="0" err="1">
                <a:solidFill>
                  <a:schemeClr val="tx1"/>
                </a:solidFill>
              </a:rPr>
              <a:t>eep</a:t>
            </a:r>
            <a:r>
              <a:rPr lang="en-AU" sz="1400" b="1" dirty="0">
                <a:solidFill>
                  <a:schemeClr val="tx1"/>
                </a:solidFill>
              </a:rPr>
              <a:t> monitoring for </a:t>
            </a:r>
            <a:r>
              <a:rPr lang="en-AU" sz="1400" b="1" i="1" dirty="0">
                <a:solidFill>
                  <a:srgbClr val="0070C0"/>
                </a:solidFill>
              </a:rPr>
              <a:t>trigger behaviour</a:t>
            </a:r>
            <a:endParaRPr lang="en-US" sz="1400" b="1" i="1" dirty="0">
              <a:solidFill>
                <a:srgbClr val="0070C0"/>
              </a:solidFill>
            </a:endParaRPr>
          </a:p>
        </p:txBody>
      </p:sp>
      <p:cxnSp>
        <p:nvCxnSpPr>
          <p:cNvPr id="38" name="Straight Arrow Connector 37">
            <a:extLst>
              <a:ext uri="{FF2B5EF4-FFF2-40B4-BE49-F238E27FC236}">
                <a16:creationId xmlns:a16="http://schemas.microsoft.com/office/drawing/2014/main" id="{BD847C35-16A7-485E-A943-E37C76AB4207}"/>
              </a:ext>
            </a:extLst>
          </p:cNvPr>
          <p:cNvCxnSpPr>
            <a:cxnSpLocks/>
          </p:cNvCxnSpPr>
          <p:nvPr/>
        </p:nvCxnSpPr>
        <p:spPr>
          <a:xfrm>
            <a:off x="9643352" y="3532694"/>
            <a:ext cx="583656" cy="0"/>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ctor: Elbow 40">
            <a:extLst>
              <a:ext uri="{FF2B5EF4-FFF2-40B4-BE49-F238E27FC236}">
                <a16:creationId xmlns:a16="http://schemas.microsoft.com/office/drawing/2014/main" id="{7DABA563-E9C4-413C-B22A-22588BD8DEE4}"/>
              </a:ext>
            </a:extLst>
          </p:cNvPr>
          <p:cNvCxnSpPr>
            <a:stCxn id="27" idx="0"/>
            <a:endCxn id="13" idx="0"/>
          </p:cNvCxnSpPr>
          <p:nvPr/>
        </p:nvCxnSpPr>
        <p:spPr>
          <a:xfrm rot="16200000" flipH="1" flipV="1">
            <a:off x="8861896" y="770108"/>
            <a:ext cx="4865" cy="4135871"/>
          </a:xfrm>
          <a:prstGeom prst="bentConnector3">
            <a:avLst>
              <a:gd name="adj1" fmla="val -4698869"/>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752BC0F2-B1D7-4929-AD0F-40CFAB822D37}"/>
              </a:ext>
            </a:extLst>
          </p:cNvPr>
          <p:cNvSpPr txBox="1"/>
          <p:nvPr/>
        </p:nvSpPr>
        <p:spPr>
          <a:xfrm>
            <a:off x="5799308" y="4623799"/>
            <a:ext cx="1994170" cy="1590042"/>
          </a:xfrm>
          <a:prstGeom prst="rect">
            <a:avLst/>
          </a:prstGeom>
          <a:noFill/>
        </p:spPr>
        <p:txBody>
          <a:bodyPr wrap="square" lIns="0" tIns="36000" rIns="216000" bIns="36000" rtlCol="0">
            <a:spAutoFit/>
          </a:bodyPr>
          <a:lstStyle/>
          <a:p>
            <a:pPr algn="ctr">
              <a:lnSpc>
                <a:spcPct val="130000"/>
              </a:lnSpc>
              <a:spcBef>
                <a:spcPts val="1000"/>
              </a:spcBef>
            </a:pPr>
            <a:r>
              <a:rPr lang="en-US" sz="1100" dirty="0"/>
              <a:t>The updated definition of “trigger behavior” makes reference to the metrics, the data monitored to determine those metrics, and the link to new definition of “drowsy driver”.</a:t>
            </a:r>
            <a:endParaRPr lang="en-AU" sz="1100" dirty="0"/>
          </a:p>
        </p:txBody>
      </p:sp>
      <p:sp>
        <p:nvSpPr>
          <p:cNvPr id="43" name="TextBox 42">
            <a:extLst>
              <a:ext uri="{FF2B5EF4-FFF2-40B4-BE49-F238E27FC236}">
                <a16:creationId xmlns:a16="http://schemas.microsoft.com/office/drawing/2014/main" id="{915D8711-2E4C-42CA-B8E1-8DC4A3FA6DE8}"/>
              </a:ext>
            </a:extLst>
          </p:cNvPr>
          <p:cNvSpPr txBox="1"/>
          <p:nvPr/>
        </p:nvSpPr>
        <p:spPr>
          <a:xfrm>
            <a:off x="7867243" y="4623799"/>
            <a:ext cx="1994170" cy="2070173"/>
          </a:xfrm>
          <a:prstGeom prst="rect">
            <a:avLst/>
          </a:prstGeom>
          <a:noFill/>
        </p:spPr>
        <p:txBody>
          <a:bodyPr wrap="square" lIns="0" tIns="36000" rIns="216000" bIns="36000" rtlCol="0">
            <a:spAutoFit/>
          </a:bodyPr>
          <a:lstStyle/>
          <a:p>
            <a:pPr algn="ctr">
              <a:lnSpc>
                <a:spcPct val="130000"/>
              </a:lnSpc>
              <a:spcBef>
                <a:spcPts val="1000"/>
              </a:spcBef>
            </a:pPr>
            <a:r>
              <a:rPr lang="en-US" sz="1100" dirty="0"/>
              <a:t>The new definition of “drowsy driver” makes reference to a level of drowsiness that requires DDAW system warning in accordance with the regulation</a:t>
            </a:r>
            <a:r>
              <a:rPr lang="en-US" sz="1300" dirty="0"/>
              <a:t>*</a:t>
            </a:r>
            <a:r>
              <a:rPr lang="en-US" sz="1100" dirty="0"/>
              <a:t>. </a:t>
            </a:r>
            <a:r>
              <a:rPr lang="en-US" sz="1100" dirty="0">
                <a:solidFill>
                  <a:schemeClr val="bg1">
                    <a:lumMod val="50000"/>
                  </a:schemeClr>
                </a:solidFill>
              </a:rPr>
              <a:t>[The “DDAW system” definition also includes “drowsy driver”.]</a:t>
            </a:r>
            <a:endParaRPr lang="en-AU" sz="1100" dirty="0">
              <a:solidFill>
                <a:schemeClr val="bg1">
                  <a:lumMod val="50000"/>
                </a:schemeClr>
              </a:solidFill>
            </a:endParaRPr>
          </a:p>
        </p:txBody>
      </p:sp>
      <p:sp>
        <p:nvSpPr>
          <p:cNvPr id="44" name="TextBox 43">
            <a:extLst>
              <a:ext uri="{FF2B5EF4-FFF2-40B4-BE49-F238E27FC236}">
                <a16:creationId xmlns:a16="http://schemas.microsoft.com/office/drawing/2014/main" id="{055D9610-C5BB-4DA2-A313-E5DA6A5AF0B8}"/>
              </a:ext>
            </a:extLst>
          </p:cNvPr>
          <p:cNvSpPr txBox="1"/>
          <p:nvPr/>
        </p:nvSpPr>
        <p:spPr>
          <a:xfrm>
            <a:off x="9935179" y="4939655"/>
            <a:ext cx="1994170" cy="1754317"/>
          </a:xfrm>
          <a:prstGeom prst="rect">
            <a:avLst/>
          </a:prstGeom>
          <a:noFill/>
        </p:spPr>
        <p:txBody>
          <a:bodyPr wrap="square" lIns="0" tIns="36000" rIns="216000" bIns="36000" rtlCol="0">
            <a:spAutoFit/>
          </a:bodyPr>
          <a:lstStyle/>
          <a:p>
            <a:pPr algn="ctr">
              <a:lnSpc>
                <a:spcPct val="130000"/>
              </a:lnSpc>
              <a:spcBef>
                <a:spcPts val="1000"/>
              </a:spcBef>
            </a:pPr>
            <a:r>
              <a:rPr lang="en-US" sz="1300" dirty="0"/>
              <a:t>*</a:t>
            </a:r>
            <a:r>
              <a:rPr lang="en-US" sz="900" dirty="0"/>
              <a:t>note an important distinction from definition of “drowsiness threshold”; a DDAW system that meets the regulation may be designed such that a “drowsy driver” includes KSS levels of 7 to 9, otherwise levels 8 to 9, whereas the system threshold can only be either KSS level of 7 or 8.</a:t>
            </a:r>
            <a:endParaRPr lang="en-AU" sz="900" dirty="0"/>
          </a:p>
        </p:txBody>
      </p:sp>
    </p:spTree>
    <p:extLst>
      <p:ext uri="{BB962C8B-B14F-4D97-AF65-F5344CB8AC3E}">
        <p14:creationId xmlns:p14="http://schemas.microsoft.com/office/powerpoint/2010/main" val="8247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40" y="608671"/>
            <a:ext cx="5920196"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Applicability</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3816933"/>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New section 5.1 on Applicability:</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5.1.1 </a:t>
            </a:r>
            <a:r>
              <a:rPr lang="en-US" dirty="0">
                <a:latin typeface="Calibri" panose="020F0502020204030204" pitchFamily="34" charset="0"/>
                <a:cs typeface="Calibri" panose="020F0502020204030204" pitchFamily="34" charset="0"/>
              </a:rPr>
              <a:t>– “A</a:t>
            </a:r>
            <a:r>
              <a:rPr lang="en-AU" dirty="0" err="1">
                <a:latin typeface="Calibri" panose="020F0502020204030204" pitchFamily="34" charset="0"/>
                <a:cs typeface="Calibri" panose="020F0502020204030204" pitchFamily="34" charset="0"/>
              </a:rPr>
              <a:t>ny</a:t>
            </a:r>
            <a:r>
              <a:rPr lang="en-AU" dirty="0">
                <a:latin typeface="Calibri" panose="020F0502020204030204" pitchFamily="34" charset="0"/>
                <a:cs typeface="Calibri" panose="020F0502020204030204" pitchFamily="34" charset="0"/>
              </a:rPr>
              <a:t> vehicle fitted with an DDAW system meeting the definition in paragraph 2.4 above, shall meet the requirements set out in paragraphs 5.2 to 5.7 below”.</a:t>
            </a:r>
          </a:p>
          <a:p>
            <a:pPr marL="742915" lvl="1" indent="-285750">
              <a:lnSpc>
                <a:spcPct val="130000"/>
              </a:lnSpc>
              <a:spcBef>
                <a:spcPts val="600"/>
              </a:spcBef>
              <a:spcAft>
                <a:spcPts val="600"/>
              </a:spcAft>
              <a:buFont typeface="Arial" panose="020B0604020202020204" pitchFamily="34" charset="0"/>
              <a:buChar char="•"/>
            </a:pPr>
            <a:r>
              <a:rPr lang="en-US" dirty="0">
                <a:latin typeface="Calibri" panose="020F0502020204030204" pitchFamily="34" charset="0"/>
                <a:cs typeface="Calibri" panose="020F0502020204030204" pitchFamily="34" charset="0"/>
              </a:rPr>
              <a:t>This overarching ‘if-fitted’ provision was requested by industry in order for them to withdraw their request to add other provisions to para 1 (Scope) for exemptions of special purpose vehicles.</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spcAft>
                <a:spcPts val="600"/>
              </a:spcAft>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a:lnSpc>
                <a:spcPct val="130000"/>
              </a:lnSpc>
              <a:spcBef>
                <a:spcPts val="600"/>
              </a:spcBef>
            </a:pPr>
            <a:endParaRPr lang="en-AU" sz="1400" dirty="0"/>
          </a:p>
          <a:p>
            <a:pPr marL="742915" lvl="1" indent="-285750">
              <a:lnSpc>
                <a:spcPct val="130000"/>
              </a:lnSpc>
              <a:spcBef>
                <a:spcPts val="600"/>
              </a:spcBef>
              <a:buFont typeface="Arial" panose="020B0604020202020204" pitchFamily="34" charset="0"/>
              <a:buChar char="•"/>
            </a:pPr>
            <a:endParaRPr lang="en-AU" sz="1400" dirty="0"/>
          </a:p>
          <a:p>
            <a:pPr>
              <a:lnSpc>
                <a:spcPct val="130000"/>
              </a:lnSpc>
              <a:spcBef>
                <a:spcPts val="600"/>
              </a:spcBef>
            </a:pPr>
            <a:endParaRPr lang="en-AU"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679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40" y="608671"/>
            <a:ext cx="5920196"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DDAW system control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263483"/>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Restructured section 5.3 with new content and clarifications:</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5.3.1</a:t>
            </a:r>
            <a:r>
              <a:rPr lang="en-US" dirty="0">
                <a:latin typeface="Calibri" panose="020F0502020204030204" pitchFamily="34" charset="0"/>
                <a:cs typeface="Calibri" panose="020F0502020204030204" pitchFamily="34" charset="0"/>
              </a:rPr>
              <a:t> - Retained for now, due to concerns over a manufacturer possibly allowing a driver to fully deactivate a DDAW system that benefits from continual learning, and so is slow to ‘re-activate’.</a:t>
            </a:r>
            <a:endParaRPr lang="en-US" b="1"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5.3.2 </a:t>
            </a:r>
            <a:r>
              <a:rPr lang="en-US" dirty="0">
                <a:latin typeface="Calibri" panose="020F0502020204030204" pitchFamily="34" charset="0"/>
                <a:cs typeface="Calibri" panose="020F0502020204030204" pitchFamily="34" charset="0"/>
              </a:rPr>
              <a:t>– This para is based on ADDW system regulation, to include deactivation provisions for situations where an ADS or ‘DCAS’ is active and includes a separate driver monitoring system</a:t>
            </a:r>
            <a:r>
              <a:rPr lang="en-AU" dirty="0">
                <a:latin typeface="Calibri" panose="020F0502020204030204" pitchFamily="34" charset="0"/>
                <a:cs typeface="Calibri" panose="020F0502020204030204" pitchFamily="34" charset="0"/>
              </a:rPr>
              <a:t>.</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5.3.3 </a:t>
            </a:r>
            <a:r>
              <a:rPr lang="en-US" dirty="0">
                <a:latin typeface="Calibri" panose="020F0502020204030204" pitchFamily="34" charset="0"/>
                <a:cs typeface="Calibri" panose="020F0502020204030204" pitchFamily="34" charset="0"/>
              </a:rPr>
              <a:t>– This para is based on ADDW system regulation to clarify that DDAW system failures shall not lead to automatic deactivation of the system (other than of the system warnings).</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5.3.4 </a:t>
            </a:r>
            <a:r>
              <a:rPr lang="en-US" dirty="0">
                <a:latin typeface="Calibri" panose="020F0502020204030204" pitchFamily="34" charset="0"/>
                <a:cs typeface="Calibri" panose="020F0502020204030204" pitchFamily="34" charset="0"/>
              </a:rPr>
              <a:t>– This para is based on ADDW system regulation to clarify that DDAW system warnings may be automatically deactivated for a period in which other driving assistance systems give critical warnings.</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5.3.5 </a:t>
            </a:r>
            <a:r>
              <a:rPr lang="en-US" dirty="0">
                <a:latin typeface="Calibri" panose="020F0502020204030204" pitchFamily="34" charset="0"/>
                <a:cs typeface="Calibri" panose="020F0502020204030204" pitchFamily="34" charset="0"/>
              </a:rPr>
              <a:t>– This para updated to replace reference to ‘activation of the “vehicle master control switch”’ with “initiation of the powertrain”, and to make use of new definition “inactive powertrain”. Restructure to address concerns on possible interpretation of additional conditions for automatic reinstatement.</a:t>
            </a:r>
            <a:endParaRPr lang="en-AU" dirty="0">
              <a:latin typeface="Calibri" panose="020F0502020204030204" pitchFamily="34" charset="0"/>
              <a:cs typeface="Calibri" panose="020F0502020204030204" pitchFamily="34" charset="0"/>
            </a:endParaRPr>
          </a:p>
          <a:p>
            <a:pPr>
              <a:lnSpc>
                <a:spcPct val="130000"/>
              </a:lnSpc>
              <a:spcBef>
                <a:spcPts val="600"/>
              </a:spcBef>
              <a:spcAft>
                <a:spcPts val="600"/>
              </a:spcAft>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229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25833" y="638082"/>
            <a:ext cx="7580839" cy="665620"/>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Topics to be covered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043940" y="1379222"/>
            <a:ext cx="9855381" cy="3226323"/>
          </a:xfrm>
          <a:prstGeom prst="rect">
            <a:avLst/>
          </a:prstGeom>
          <a:noFill/>
        </p:spPr>
        <p:txBody>
          <a:bodyPr wrap="square" lIns="0" tIns="36000" rIns="216000" bIns="36000" rtlCol="0">
            <a:spAutoFit/>
          </a:bodyPr>
          <a:lstStyle/>
          <a:p>
            <a:pPr marL="285750" indent="-285750">
              <a:lnSpc>
                <a:spcPct val="130000"/>
              </a:lnSpc>
              <a:spcBef>
                <a:spcPts val="600"/>
              </a:spcBef>
              <a:spcAft>
                <a:spcPts val="600"/>
              </a:spcAft>
              <a:buFont typeface="Arial" panose="020B0604020202020204" pitchFamily="34" charset="0"/>
              <a:buChar char="•"/>
            </a:pPr>
            <a:r>
              <a:rPr lang="en-US" sz="3200" b="1" dirty="0">
                <a:latin typeface="Calibri" panose="020F0502020204030204" pitchFamily="34" charset="0"/>
                <a:cs typeface="Calibri" panose="020F0502020204030204" pitchFamily="34" charset="0"/>
              </a:rPr>
              <a:t>Overview of key areas changed in the draft</a:t>
            </a:r>
          </a:p>
          <a:p>
            <a:pPr marL="285750" indent="-285750">
              <a:lnSpc>
                <a:spcPct val="130000"/>
              </a:lnSpc>
              <a:spcBef>
                <a:spcPts val="600"/>
              </a:spcBef>
              <a:spcAft>
                <a:spcPts val="600"/>
              </a:spcAft>
              <a:buFont typeface="Arial" panose="020B0604020202020204" pitchFamily="34" charset="0"/>
              <a:buChar char="•"/>
            </a:pPr>
            <a:r>
              <a:rPr lang="en-US" sz="3200" b="1" dirty="0">
                <a:latin typeface="Calibri" panose="020F0502020204030204" pitchFamily="34" charset="0"/>
                <a:cs typeface="Calibri" panose="020F0502020204030204" pitchFamily="34" charset="0"/>
              </a:rPr>
              <a:t>Select detail or explanatory information on changes</a:t>
            </a:r>
          </a:p>
          <a:p>
            <a:pPr marL="285750" indent="-285750">
              <a:lnSpc>
                <a:spcPct val="130000"/>
              </a:lnSpc>
              <a:spcBef>
                <a:spcPts val="600"/>
              </a:spcBef>
              <a:spcAft>
                <a:spcPts val="600"/>
              </a:spcAft>
              <a:buFont typeface="Arial" panose="020B0604020202020204" pitchFamily="34" charset="0"/>
              <a:buChar char="•"/>
            </a:pPr>
            <a:r>
              <a:rPr lang="en-US" sz="3200" b="1" dirty="0">
                <a:latin typeface="Calibri" panose="020F0502020204030204" pitchFamily="34" charset="0"/>
                <a:cs typeface="Calibri" panose="020F0502020204030204" pitchFamily="34" charset="0"/>
              </a:rPr>
              <a:t>Some further suggestions / concerns for consideration</a:t>
            </a:r>
            <a:endParaRPr lang="en-US" b="1" dirty="0">
              <a:latin typeface="Calibri" panose="020F0502020204030204" pitchFamily="34" charset="0"/>
              <a:cs typeface="Calibri" panose="020F0502020204030204" pitchFamily="34" charset="0"/>
            </a:endParaRPr>
          </a:p>
          <a:p>
            <a:pPr>
              <a:lnSpc>
                <a:spcPct val="130000"/>
              </a:lnSpc>
              <a:spcBef>
                <a:spcPts val="600"/>
              </a:spcBef>
              <a:spcAft>
                <a:spcPts val="600"/>
              </a:spcAft>
            </a:pPr>
            <a:endParaRPr lang="en-AU" b="1" dirty="0">
              <a:latin typeface="Calibri" panose="020F0502020204030204" pitchFamily="34" charset="0"/>
              <a:cs typeface="Calibri" panose="020F0502020204030204" pitchFamily="34" charset="0"/>
            </a:endParaRPr>
          </a:p>
          <a:p>
            <a:pPr>
              <a:lnSpc>
                <a:spcPct val="130000"/>
              </a:lnSpc>
              <a:spcBef>
                <a:spcPts val="600"/>
              </a:spcBef>
            </a:pPr>
            <a:endParaRPr lang="en-AU" sz="1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8503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DDAW system control (cont’d)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186539"/>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Restructured section 5.3 with new content and clarifications:</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5.3.7.2 </a:t>
            </a:r>
            <a:r>
              <a:rPr lang="en-US" dirty="0">
                <a:latin typeface="Calibri" panose="020F0502020204030204" pitchFamily="34" charset="0"/>
                <a:cs typeface="Calibri" panose="020F0502020204030204" pitchFamily="34" charset="0"/>
              </a:rPr>
              <a:t>– N</a:t>
            </a:r>
            <a:r>
              <a:rPr lang="en-GB" dirty="0" err="1">
                <a:latin typeface="Calibri" panose="020F0502020204030204" pitchFamily="34" charset="0"/>
                <a:cs typeface="Calibri" panose="020F0502020204030204" pitchFamily="34" charset="0"/>
              </a:rPr>
              <a:t>ew</a:t>
            </a:r>
            <a:r>
              <a:rPr lang="en-GB" dirty="0">
                <a:latin typeface="Calibri" panose="020F0502020204030204" pitchFamily="34" charset="0"/>
                <a:cs typeface="Calibri" panose="020F0502020204030204" pitchFamily="34" charset="0"/>
              </a:rPr>
              <a:t> paragraph added as a logical complement to the preceding paragraph covering speed beyond the nominal speed range, and to address some of the feedback provided by Canada regarding the learning phase time limit and possible reset triggers. Link to new para 1.3 in Annex 3</a:t>
            </a:r>
            <a:r>
              <a:rPr lang="en-AU" dirty="0">
                <a:latin typeface="Calibri" panose="020F0502020204030204" pitchFamily="34" charset="0"/>
                <a:cs typeface="Calibri" panose="020F0502020204030204" pitchFamily="34" charset="0"/>
              </a:rPr>
              <a:t>.</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We are not certain whether our interpretation of para 5.3.8 re ‘learning phase’ is correct – see next.</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5.3.8 </a:t>
            </a:r>
            <a:r>
              <a:rPr lang="en-US" dirty="0">
                <a:latin typeface="Calibri" panose="020F0502020204030204" pitchFamily="34" charset="0"/>
                <a:cs typeface="Calibri" panose="020F0502020204030204" pitchFamily="34" charset="0"/>
              </a:rPr>
              <a:t>– Updated paragraph to:</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Clarify that the 5-minute requirement relates to the ‘learning phase’, including because the learning phase is specifically mentioned in para 5.3.8.1 and para 5.3.9, as per original EU reg text;</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A concern on this interpretation is that it is not consistent with the requirements of Annex 4 - Appendix 1 para 9.2 that implies a learning phase may be up to 30 minutes long (also EC FAQ).</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If the 5-minutes allowed for the system to monitor drowsiness after activation conditions is </a:t>
            </a:r>
            <a:r>
              <a:rPr lang="en-US" b="1" dirty="0">
                <a:latin typeface="Calibri" panose="020F0502020204030204" pitchFamily="34" charset="0"/>
                <a:cs typeface="Calibri" panose="020F0502020204030204" pitchFamily="34" charset="0"/>
              </a:rPr>
              <a:t>not</a:t>
            </a:r>
            <a:r>
              <a:rPr lang="en-US" dirty="0">
                <a:latin typeface="Calibri" panose="020F0502020204030204" pitchFamily="34" charset="0"/>
                <a:cs typeface="Calibri" panose="020F0502020204030204" pitchFamily="34" charset="0"/>
              </a:rPr>
              <a:t> the learning phase, suggest need better clarifications around existing text and requirements to prevent interruptions to both the activation phase and learning phase. See also later slides.</a:t>
            </a:r>
          </a:p>
        </p:txBody>
      </p:sp>
    </p:spTree>
    <p:extLst>
      <p:ext uri="{BB962C8B-B14F-4D97-AF65-F5344CB8AC3E}">
        <p14:creationId xmlns:p14="http://schemas.microsoft.com/office/powerpoint/2010/main" val="427759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Environmental conditions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2795115"/>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Section 5.4 with new content:</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5.4.2.1 </a:t>
            </a:r>
            <a:r>
              <a:rPr lang="en-US" dirty="0">
                <a:latin typeface="Calibri" panose="020F0502020204030204" pitchFamily="34" charset="0"/>
                <a:cs typeface="Calibri" panose="020F0502020204030204" pitchFamily="34" charset="0"/>
              </a:rPr>
              <a:t>– N</a:t>
            </a:r>
            <a:r>
              <a:rPr lang="en-GB" dirty="0" err="1">
                <a:latin typeface="Calibri" panose="020F0502020204030204" pitchFamily="34" charset="0"/>
                <a:cs typeface="Calibri" panose="020F0502020204030204" pitchFamily="34" charset="0"/>
              </a:rPr>
              <a:t>ew</a:t>
            </a:r>
            <a:r>
              <a:rPr lang="en-GB" dirty="0">
                <a:latin typeface="Calibri" panose="020F0502020204030204" pitchFamily="34" charset="0"/>
                <a:cs typeface="Calibri" panose="020F0502020204030204" pitchFamily="34" charset="0"/>
              </a:rPr>
              <a:t> para to complement existing para 5.4.2 by setting some requirements around consideration of environmental conditions in the DDAW system design, which link to the existing documentation requirements of Annex 4 para 2.1.2.</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The existing requirements of para 5.4.2 on their own read a bit too much like ‘the system shall work well except when it can’t’, and therefore seem redundant without other associated requirements.</a:t>
            </a:r>
          </a:p>
          <a:p>
            <a:pPr marL="742915" lvl="1" indent="-285750">
              <a:lnSpc>
                <a:spcPct val="130000"/>
              </a:lnSpc>
              <a:spcBef>
                <a:spcPts val="600"/>
              </a:spcBef>
              <a:buFont typeface="Arial" panose="020B0604020202020204" pitchFamily="34" charset="0"/>
              <a:buChar char="•"/>
            </a:pPr>
            <a:endParaRPr lang="en-A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6083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Monitoring driver drowsiness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3952355"/>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Restructured section 5.5 with clarifications and changes to better match other areas:</a:t>
            </a:r>
          </a:p>
          <a:p>
            <a:pPr marL="285750"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In general terms, the restructure is in accordance with the feedback provided by industry at Meeting 3, whereby para 5.5.1 allows ‘technology-neutral’ detection method / system type, and para 5.5.2 covers the requirements on drowsiness threshold for provision of a warning to the driver; however:</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5.5.1 </a:t>
            </a:r>
            <a:r>
              <a:rPr lang="en-US" dirty="0">
                <a:latin typeface="Calibri" panose="020F0502020204030204" pitchFamily="34" charset="0"/>
                <a:cs typeface="Calibri" panose="020F0502020204030204" pitchFamily="34" charset="0"/>
              </a:rPr>
              <a:t>– This para has kept elements (previously in para 5.5.2) that relate to the ‘base design’ or proven/recommended approach for a DDAW system using indirect means, which are not mandatory but which should help to ensure that a less experienced manufacturer that adopts such a system has a set of ‘optional requirements’ to implement a more robust design.</a:t>
            </a:r>
            <a:endParaRPr lang="en-AU"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5.5.1.1 </a:t>
            </a:r>
            <a:r>
              <a:rPr lang="en-US" dirty="0">
                <a:latin typeface="Calibri" panose="020F0502020204030204" pitchFamily="34" charset="0"/>
                <a:cs typeface="Calibri" panose="020F0502020204030204" pitchFamily="34" charset="0"/>
              </a:rPr>
              <a:t>– This para lists vehicle behaviour that may be used to indicate drowsy driving; and</a:t>
            </a:r>
          </a:p>
          <a:p>
            <a:pPr marL="742915" lvl="1"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5.5.1.2</a:t>
            </a:r>
            <a:r>
              <a:rPr lang="en-US" dirty="0">
                <a:latin typeface="Calibri" panose="020F0502020204030204" pitchFamily="34" charset="0"/>
                <a:cs typeface="Calibri" panose="020F0502020204030204" pitchFamily="34" charset="0"/>
              </a:rPr>
              <a:t> - Lists associated parameters that may be used in primary and/or secondary metrics.</a:t>
            </a:r>
          </a:p>
        </p:txBody>
      </p:sp>
    </p:spTree>
    <p:extLst>
      <p:ext uri="{BB962C8B-B14F-4D97-AF65-F5344CB8AC3E}">
        <p14:creationId xmlns:p14="http://schemas.microsoft.com/office/powerpoint/2010/main" val="133982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HMI requirements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2795115"/>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Section 5.6 with new content and clarifications:</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5.6.1.1 </a:t>
            </a:r>
            <a:r>
              <a:rPr lang="en-US" dirty="0">
                <a:latin typeface="Calibri" panose="020F0502020204030204" pitchFamily="34" charset="0"/>
                <a:cs typeface="Calibri" panose="020F0502020204030204" pitchFamily="34" charset="0"/>
              </a:rPr>
              <a:t>– This para now closely aligns with the equivalent paragraph in the ADDW system regulation. This distinguishes between information warnings and alert warnings, and also makes specific mention of haptic warnings, which are considered to also be important for the DDAW system.</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5.6.3.2 </a:t>
            </a:r>
            <a:r>
              <a:rPr lang="en-US" dirty="0">
                <a:latin typeface="Calibri" panose="020F0502020204030204" pitchFamily="34" charset="0"/>
                <a:cs typeface="Calibri" panose="020F0502020204030204" pitchFamily="34" charset="0"/>
              </a:rPr>
              <a:t>– This para now includes content from the ADDW system regulation that clarifies acceptability of the acoustic warning amplitude being adjusted based on background noise.</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5.6.4</a:t>
            </a:r>
            <a:r>
              <a:rPr lang="en-US" dirty="0">
                <a:latin typeface="Calibri" panose="020F0502020204030204" pitchFamily="34" charset="0"/>
                <a:cs typeface="Calibri" panose="020F0502020204030204" pitchFamily="34" charset="0"/>
              </a:rPr>
              <a:t> – New para per ADDW system regulation to include specific requirements for haptic warnings.</a:t>
            </a:r>
          </a:p>
        </p:txBody>
      </p:sp>
    </p:spTree>
    <p:extLst>
      <p:ext uri="{BB962C8B-B14F-4D97-AF65-F5344CB8AC3E}">
        <p14:creationId xmlns:p14="http://schemas.microsoft.com/office/powerpoint/2010/main" val="572319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DDAW system failure warning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4029299"/>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Restructured section 5.7 with new content and clarifications:</a:t>
            </a:r>
          </a:p>
          <a:p>
            <a:pPr marL="285750" indent="-285750">
              <a:lnSpc>
                <a:spcPct val="130000"/>
              </a:lnSpc>
              <a:spcBef>
                <a:spcPts val="600"/>
              </a:spcBef>
              <a:buFont typeface="Arial" panose="020B0604020202020204" pitchFamily="34" charset="0"/>
              <a:buChar char="•"/>
            </a:pPr>
            <a:r>
              <a:rPr lang="en-GB" dirty="0">
                <a:latin typeface="Calibri" panose="020F0502020204030204" pitchFamily="34" charset="0"/>
                <a:cs typeface="Calibri" panose="020F0502020204030204" pitchFamily="34" charset="0"/>
              </a:rPr>
              <a:t>This section didn’t clearly lay out requirements compared to the ADDW system regulation, so it was decided to integrate that more useful structure. Some original content from DDAW system reg retained.</a:t>
            </a:r>
          </a:p>
          <a:p>
            <a:pPr marL="285750" indent="-285750">
              <a:lnSpc>
                <a:spcPct val="130000"/>
              </a:lnSpc>
              <a:spcBef>
                <a:spcPts val="600"/>
              </a:spcBef>
              <a:buFont typeface="Arial" panose="020B0604020202020204" pitchFamily="34" charset="0"/>
              <a:buChar char="•"/>
            </a:pPr>
            <a:r>
              <a:rPr lang="en-GB" dirty="0">
                <a:latin typeface="Calibri" panose="020F0502020204030204" pitchFamily="34" charset="0"/>
                <a:cs typeface="Calibri" panose="020F0502020204030204" pitchFamily="34" charset="0"/>
              </a:rPr>
              <a:t>Makes clear that permanent failures require </a:t>
            </a:r>
            <a:r>
              <a:rPr lang="en-AU" dirty="0">
                <a:latin typeface="Calibri" panose="020F0502020204030204" pitchFamily="34" charset="0"/>
                <a:cs typeface="Calibri" panose="020F0502020204030204" pitchFamily="34" charset="0"/>
              </a:rPr>
              <a:t>a constant visual failure warning signal, and temporary non-electrical failures require that information is provided to the driver on the temporary limitations of the system in addition to optional display of the failure warning signal.</a:t>
            </a:r>
            <a:endParaRPr lang="en-US"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5.7.1 </a:t>
            </a:r>
            <a:r>
              <a:rPr lang="en-US" dirty="0">
                <a:latin typeface="Calibri" panose="020F0502020204030204" pitchFamily="34" charset="0"/>
                <a:cs typeface="Calibri" panose="020F0502020204030204" pitchFamily="34" charset="0"/>
              </a:rPr>
              <a:t>– This para is now dedicated to ‘Permanent failures’.</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5.7.2 </a:t>
            </a:r>
            <a:r>
              <a:rPr lang="en-US" dirty="0">
                <a:latin typeface="Calibri" panose="020F0502020204030204" pitchFamily="34" charset="0"/>
                <a:cs typeface="Calibri" panose="020F0502020204030204" pitchFamily="34" charset="0"/>
              </a:rPr>
              <a:t>– This para is now dedicated to ‘Temporary failures’.</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5.7.3</a:t>
            </a:r>
            <a:r>
              <a:rPr lang="en-US" dirty="0">
                <a:latin typeface="Calibri" panose="020F0502020204030204" pitchFamily="34" charset="0"/>
                <a:cs typeface="Calibri" panose="020F0502020204030204" pitchFamily="34" charset="0"/>
              </a:rPr>
              <a:t> – This para updated to replace reference to ‘activation of the “vehicle master control switch”’ with “initiation of the powertrain”. Suggested content included due to uncertainty on ‘static conditions’.</a:t>
            </a:r>
          </a:p>
        </p:txBody>
      </p:sp>
    </p:spTree>
    <p:extLst>
      <p:ext uri="{BB962C8B-B14F-4D97-AF65-F5344CB8AC3E}">
        <p14:creationId xmlns:p14="http://schemas.microsoft.com/office/powerpoint/2010/main" val="10286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Annex 3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186539"/>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New para 3 on Periodic Technical Inspections:</a:t>
            </a:r>
          </a:p>
          <a:p>
            <a:pPr marL="285750" indent="-285750">
              <a:lnSpc>
                <a:spcPct val="130000"/>
              </a:lnSpc>
              <a:spcBef>
                <a:spcPts val="600"/>
              </a:spcBef>
              <a:buFont typeface="Arial" panose="020B0604020202020204" pitchFamily="34" charset="0"/>
              <a:buChar char="•"/>
            </a:pPr>
            <a:r>
              <a:rPr lang="en-GB" dirty="0">
                <a:latin typeface="Calibri" panose="020F0502020204030204" pitchFamily="34" charset="0"/>
                <a:cs typeface="Calibri" panose="020F0502020204030204" pitchFamily="34" charset="0"/>
              </a:rPr>
              <a:t>Note: other Annex 3 changes to para 1 previously summarised on earlier slide.</a:t>
            </a:r>
          </a:p>
          <a:p>
            <a:pPr marL="285750" indent="-285750">
              <a:lnSpc>
                <a:spcPct val="130000"/>
              </a:lnSpc>
              <a:spcBef>
                <a:spcPts val="600"/>
              </a:spcBef>
              <a:buFont typeface="Arial" panose="020B0604020202020204" pitchFamily="34" charset="0"/>
              <a:buChar char="•"/>
            </a:pPr>
            <a:r>
              <a:rPr lang="en-GB" dirty="0">
                <a:latin typeface="Calibri" panose="020F0502020204030204" pitchFamily="34" charset="0"/>
                <a:cs typeface="Calibri" panose="020F0502020204030204" pitchFamily="34" charset="0"/>
              </a:rPr>
              <a:t>Para 5.8 in Technical requirements section of previous draft has been removed, and the new para 3 with modified requirements included in Annex 3 as a replacement.</a:t>
            </a:r>
          </a:p>
          <a:p>
            <a:pPr marL="285750" indent="-285750">
              <a:lnSpc>
                <a:spcPct val="130000"/>
              </a:lnSpc>
              <a:spcBef>
                <a:spcPts val="600"/>
              </a:spcBef>
              <a:buFont typeface="Arial" panose="020B0604020202020204" pitchFamily="34" charset="0"/>
              <a:buChar char="•"/>
            </a:pPr>
            <a:r>
              <a:rPr lang="en-GB" dirty="0">
                <a:latin typeface="Calibri" panose="020F0502020204030204" pitchFamily="34" charset="0"/>
                <a:cs typeface="Calibri" panose="020F0502020204030204" pitchFamily="34" charset="0"/>
              </a:rPr>
              <a:t>Annex 3 para 3.1 is </a:t>
            </a:r>
            <a:r>
              <a:rPr lang="en-AU" dirty="0">
                <a:latin typeface="Calibri" panose="020F0502020204030204" pitchFamily="34" charset="0"/>
                <a:cs typeface="Calibri" panose="020F0502020204030204" pitchFamily="34" charset="0"/>
              </a:rPr>
              <a:t>based off UN R171 (DCAS) but modified slightly in wording and also to cover the possible need to check the software integrity (including to better accommodate wider IWG views).</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Prior to Meeting 3, Australia were of the view that if only the requirement to confirm system operational status via the failure warning lamp is set for PTI (as in UN R159), then this replicates the requirement for a failure warning to be met per para 5.7 so seems redundant.</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Industry feedback presented at IWG DDADWS Meeting 3 indicated a preference for simplified requirements for PTI in section 5 of the regulation and in line with UN R159 MOIS.</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Later feedback from industry for ADDW following Meeting 3 indicated a preference for the approach of R171 DCAS (procedure described in documentation Annex only) over R159.</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549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Annex 4 – Appendix 1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4672552"/>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Further information on some updates:</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6.1.3</a:t>
            </a:r>
            <a:r>
              <a:rPr lang="en-US" dirty="0">
                <a:latin typeface="Calibri" panose="020F0502020204030204" pitchFamily="34" charset="0"/>
                <a:cs typeface="Calibri" panose="020F0502020204030204" pitchFamily="34" charset="0"/>
              </a:rPr>
              <a:t> – different options presented within this amended paragraph, whereby it is proposed that concealing the warnings should not be recommended but rather mandated. This is considered to not only lead to more a consistently applied testing methodology, but a more robust standard of testing.</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6.1.4</a:t>
            </a:r>
            <a:r>
              <a:rPr lang="en-US" dirty="0">
                <a:latin typeface="Calibri" panose="020F0502020204030204" pitchFamily="34" charset="0"/>
                <a:cs typeface="Calibri" panose="020F0502020204030204" pitchFamily="34" charset="0"/>
              </a:rPr>
              <a:t> – minor amendment to add reference to other following paragraphs that directly relate to the requirement stated, and allow for better understanding.</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6.1.5</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new paragraph</a:t>
            </a:r>
            <a:r>
              <a:rPr lang="en-US" dirty="0">
                <a:latin typeface="Calibri" panose="020F0502020204030204" pitchFamily="34" charset="0"/>
                <a:cs typeface="Calibri" panose="020F0502020204030204" pitchFamily="34" charset="0"/>
              </a:rPr>
              <a:t> to address a gap in the previous draft of the regulation, whereby is it not explained how a false negative event impacts the testing procedure, or the limitations on when a false negative event may be recorded. Some information was sourced from the EC FAQ on DDAW.</a:t>
            </a:r>
          </a:p>
          <a:p>
            <a:pPr marL="742915" lvl="1"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6.1.5.1</a:t>
            </a:r>
            <a:r>
              <a:rPr lang="en-US" dirty="0">
                <a:latin typeface="Calibri" panose="020F0502020204030204" pitchFamily="34" charset="0"/>
                <a:cs typeface="Calibri" panose="020F0502020204030204" pitchFamily="34" charset="0"/>
              </a:rPr>
              <a:t> – explains that a false negative event is first recorded following the prescribed transition in KSS level and subject to the other provisions of para 6.1.7 which covers the main scenarios where different event shall be recorded based on series of KSS levels and warning status.</a:t>
            </a:r>
          </a:p>
        </p:txBody>
      </p:sp>
    </p:spTree>
    <p:extLst>
      <p:ext uri="{BB962C8B-B14F-4D97-AF65-F5344CB8AC3E}">
        <p14:creationId xmlns:p14="http://schemas.microsoft.com/office/powerpoint/2010/main" val="215109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Annex 4 – Appendix 1 (cont’d)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469693"/>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Further information on some updates:</a:t>
            </a:r>
          </a:p>
          <a:p>
            <a:pPr marL="742915" lvl="1"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6.1.5.2</a:t>
            </a:r>
            <a:r>
              <a:rPr lang="en-US" dirty="0">
                <a:latin typeface="Calibri" panose="020F0502020204030204" pitchFamily="34" charset="0"/>
                <a:cs typeface="Calibri" panose="020F0502020204030204" pitchFamily="34" charset="0"/>
              </a:rPr>
              <a:t> – explains that a false negative event will nominally (subject to para 6.1.5.3) only be recorded once following the conditions of para 6.1.5.1.</a:t>
            </a:r>
          </a:p>
          <a:p>
            <a:pPr marL="742915" lvl="1"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6.1.5.3</a:t>
            </a:r>
            <a:r>
              <a:rPr lang="en-US" dirty="0">
                <a:latin typeface="Calibri" panose="020F0502020204030204" pitchFamily="34" charset="0"/>
                <a:cs typeface="Calibri" panose="020F0502020204030204" pitchFamily="34" charset="0"/>
              </a:rPr>
              <a:t> – proposes (for IWG members consideration) that successive false negative events may be recorded following the first event recorded in accordance with para 6.1.5.1, and where a repeat transition in participant KSS level does not occur, subject to a time lapse of [X] minutes.</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6.1.6</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new paragraph</a:t>
            </a:r>
            <a:r>
              <a:rPr lang="en-US" dirty="0">
                <a:latin typeface="Calibri" panose="020F0502020204030204" pitchFamily="34" charset="0"/>
                <a:cs typeface="Calibri" panose="020F0502020204030204" pitchFamily="34" charset="0"/>
              </a:rPr>
              <a:t> to more completely cover and align with the requirements of para 6.1.4, which was only partly covered by the existing para 6.1.7 (previously para 6.1.5) which only referred to transitions in participant KSS level from below KSS of level 8 to above or equal to KSS of level 8.</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6.1.7</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new paragraph</a:t>
            </a:r>
            <a:r>
              <a:rPr lang="en-US" dirty="0">
                <a:latin typeface="Calibri" panose="020F0502020204030204" pitchFamily="34" charset="0"/>
                <a:cs typeface="Calibri" panose="020F0502020204030204" pitchFamily="34" charset="0"/>
              </a:rPr>
              <a:t> based on original para 6.1.5 and with significant amendments to better explain classification of true positives, false negatives, outlier data points and excluded data points.</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It was considered to be more appropriate to </a:t>
            </a:r>
            <a:r>
              <a:rPr lang="en-US" dirty="0" err="1">
                <a:latin typeface="Calibri" panose="020F0502020204030204" pitchFamily="34" charset="0"/>
                <a:cs typeface="Calibri" panose="020F0502020204030204" pitchFamily="34" charset="0"/>
              </a:rPr>
              <a:t>prioritise</a:t>
            </a:r>
            <a:r>
              <a:rPr lang="en-US" dirty="0">
                <a:latin typeface="Calibri" panose="020F0502020204030204" pitchFamily="34" charset="0"/>
                <a:cs typeface="Calibri" panose="020F0502020204030204" pitchFamily="34" charset="0"/>
              </a:rPr>
              <a:t> improvement of the text in the regulation, as opposed to keeping the previous text and supplementing this with the ‘DDAW warning classification table’ referenced by the EC FAQ on DDAW.</a:t>
            </a:r>
          </a:p>
        </p:txBody>
      </p:sp>
    </p:spTree>
    <p:extLst>
      <p:ext uri="{BB962C8B-B14F-4D97-AF65-F5344CB8AC3E}">
        <p14:creationId xmlns:p14="http://schemas.microsoft.com/office/powerpoint/2010/main" val="3738519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Annex 4 – Appendix 1 (cont’d) </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109595"/>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Further information on some updates:</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6.1.7</a:t>
            </a:r>
            <a:r>
              <a:rPr lang="en-US" dirty="0">
                <a:latin typeface="Calibri" panose="020F0502020204030204" pitchFamily="34" charset="0"/>
                <a:cs typeface="Calibri" panose="020F0502020204030204" pitchFamily="34" charset="0"/>
              </a:rPr>
              <a:t> –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new paragraph</a:t>
            </a:r>
            <a:r>
              <a:rPr lang="en-US" dirty="0">
                <a:latin typeface="Calibri" panose="020F0502020204030204" pitchFamily="34" charset="0"/>
                <a:cs typeface="Calibri" panose="020F0502020204030204" pitchFamily="34" charset="0"/>
              </a:rPr>
              <a:t> (cont’d);</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It was important to include information in the sub-paragraphs of new para 6.1.7 that clarified the time period being referred to for the occurrence (or non-occurrence) of the DDAW system warning in relation to a particular rating (KSS level) in the sequence of participant drowsiness ratings; e.g. immediately prior to or following, immediately prior to (only), during a particular interval.</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It seems the ‘DDAW warning classification table’ was being used to address this gap.</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There was also some overlap / inconsistency in the logical flow of the paragraphs in the previous draft that we felt could be more clearly expressed, such as by removal of the theoretical case where a false negative is recorded after only one participant rating above the drowsiness threshold.</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9.2</a:t>
            </a:r>
            <a:r>
              <a:rPr lang="en-US" dirty="0">
                <a:latin typeface="Calibri" panose="020F0502020204030204" pitchFamily="34" charset="0"/>
                <a:cs typeface="Calibri" panose="020F0502020204030204" pitchFamily="34" charset="0"/>
              </a:rPr>
              <a:t> – proposal that the acceptance criteria shall exclude ‘false negative events’ recorded during the learning phase rather than all ‘results’, based on additional information found in the EC FAQ on this. Note  that confusion still remains due to possible inconsistencies on the learning phase.</a:t>
            </a:r>
          </a:p>
        </p:txBody>
      </p:sp>
    </p:spTree>
    <p:extLst>
      <p:ext uri="{BB962C8B-B14F-4D97-AF65-F5344CB8AC3E}">
        <p14:creationId xmlns:p14="http://schemas.microsoft.com/office/powerpoint/2010/main" val="190168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7555311"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Suggestions and/or questions</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3232158"/>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Some areas where there are further suggestions or concerns:</a:t>
            </a: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5.3.2 (b) </a:t>
            </a:r>
            <a:r>
              <a:rPr lang="en-US" dirty="0">
                <a:latin typeface="Calibri" panose="020F0502020204030204" pitchFamily="34" charset="0"/>
                <a:cs typeface="Calibri" panose="020F0502020204030204" pitchFamily="34" charset="0"/>
              </a:rPr>
              <a:t>– </a:t>
            </a:r>
            <a:r>
              <a:rPr lang="en-AU" dirty="0">
                <a:latin typeface="Calibri" panose="020F0502020204030204" pitchFamily="34" charset="0"/>
                <a:cs typeface="Calibri" panose="020F0502020204030204" pitchFamily="34" charset="0"/>
              </a:rPr>
              <a:t>Should this make direct reference to UN R171 Driver Control Assistance System (DCAS)? We believe that when these provisions were first included in the EU ADDW Reg that UN R171 didn’t exist, and so it may be a good idea to include now. The ADDW system regulation already makes reference to other UN regulations (UN R46, UN R167).</a:t>
            </a:r>
            <a:endParaRPr lang="en-US"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259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25833" y="638082"/>
            <a:ext cx="7580839" cy="665620"/>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Key areas changed in the draft</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043939" y="1379222"/>
            <a:ext cx="10260000" cy="5029573"/>
          </a:xfrm>
          <a:prstGeom prst="rect">
            <a:avLst/>
          </a:prstGeom>
          <a:noFill/>
        </p:spPr>
        <p:txBody>
          <a:bodyPr wrap="square" lIns="0" tIns="36000" rIns="216000" bIns="36000" rtlCol="0">
            <a:spAutoFit/>
          </a:bodyPr>
          <a:lstStyle/>
          <a:p>
            <a:pPr>
              <a:lnSpc>
                <a:spcPct val="130000"/>
              </a:lnSpc>
              <a:spcBef>
                <a:spcPts val="600"/>
              </a:spcBef>
              <a:spcAft>
                <a:spcPts val="600"/>
              </a:spcAft>
            </a:pPr>
            <a:r>
              <a:rPr lang="en-US" b="1" dirty="0">
                <a:latin typeface="Calibri" panose="020F0502020204030204" pitchFamily="34" charset="0"/>
                <a:cs typeface="Calibri" panose="020F0502020204030204" pitchFamily="34" charset="0"/>
              </a:rPr>
              <a:t>Introduction </a:t>
            </a:r>
            <a:r>
              <a:rPr lang="en-US" dirty="0">
                <a:latin typeface="Calibri" panose="020F0502020204030204" pitchFamily="34" charset="0"/>
                <a:cs typeface="Calibri" panose="020F0502020204030204" pitchFamily="34" charset="0"/>
              </a:rPr>
              <a:t>(paragraph 0)</a:t>
            </a:r>
          </a:p>
          <a:p>
            <a:pPr>
              <a:lnSpc>
                <a:spcPct val="130000"/>
              </a:lnSpc>
              <a:spcBef>
                <a:spcPts val="600"/>
              </a:spcBef>
              <a:spcAft>
                <a:spcPts val="600"/>
              </a:spcAft>
            </a:pPr>
            <a:r>
              <a:rPr lang="en-US" b="1" dirty="0">
                <a:latin typeface="Calibri" panose="020F0502020204030204" pitchFamily="34" charset="0"/>
                <a:cs typeface="Calibri" panose="020F0502020204030204" pitchFamily="34" charset="0"/>
              </a:rPr>
              <a:t>Definitions </a:t>
            </a:r>
            <a:r>
              <a:rPr lang="en-US" dirty="0">
                <a:latin typeface="Calibri" panose="020F0502020204030204" pitchFamily="34" charset="0"/>
                <a:cs typeface="Calibri" panose="020F0502020204030204" pitchFamily="34" charset="0"/>
              </a:rPr>
              <a:t>(paragraph 2)</a:t>
            </a:r>
          </a:p>
          <a:p>
            <a:pPr>
              <a:lnSpc>
                <a:spcPct val="130000"/>
              </a:lnSpc>
              <a:spcBef>
                <a:spcPts val="600"/>
              </a:spcBef>
              <a:spcAft>
                <a:spcPts val="600"/>
              </a:spcAft>
            </a:pPr>
            <a:r>
              <a:rPr lang="en-US" b="1" dirty="0">
                <a:latin typeface="Calibri" panose="020F0502020204030204" pitchFamily="34" charset="0"/>
                <a:cs typeface="Calibri" panose="020F0502020204030204" pitchFamily="34" charset="0"/>
              </a:rPr>
              <a:t>Technical requirements;</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Applicability </a:t>
            </a:r>
            <a:r>
              <a:rPr lang="en-US" dirty="0">
                <a:latin typeface="Calibri" panose="020F0502020204030204" pitchFamily="34" charset="0"/>
                <a:cs typeface="Calibri" panose="020F0502020204030204" pitchFamily="34" charset="0"/>
              </a:rPr>
              <a:t>(new paragraph 5.1)</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Privacy and data protection </a:t>
            </a:r>
            <a:r>
              <a:rPr lang="en-US" dirty="0">
                <a:latin typeface="Calibri" panose="020F0502020204030204" pitchFamily="34" charset="0"/>
                <a:cs typeface="Calibri" panose="020F0502020204030204" pitchFamily="34" charset="0"/>
              </a:rPr>
              <a:t>(paragraph 5.2 removed)</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DDAW system control </a:t>
            </a:r>
            <a:r>
              <a:rPr lang="en-US" dirty="0">
                <a:latin typeface="Calibri" panose="020F0502020204030204" pitchFamily="34" charset="0"/>
                <a:cs typeface="Calibri" panose="020F0502020204030204" pitchFamily="34" charset="0"/>
              </a:rPr>
              <a:t>(paragraph 5.3 restructure, clarifications, new content)</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Environmental conditions </a:t>
            </a:r>
            <a:r>
              <a:rPr lang="en-US" dirty="0">
                <a:latin typeface="Calibri" panose="020F0502020204030204" pitchFamily="34" charset="0"/>
                <a:cs typeface="Calibri" panose="020F0502020204030204" pitchFamily="34" charset="0"/>
              </a:rPr>
              <a:t>(paragraph 5.4 new content)</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Monitoring driver drowsiness </a:t>
            </a:r>
            <a:r>
              <a:rPr lang="en-US" dirty="0">
                <a:latin typeface="Calibri" panose="020F0502020204030204" pitchFamily="34" charset="0"/>
                <a:cs typeface="Calibri" panose="020F0502020204030204" pitchFamily="34" charset="0"/>
              </a:rPr>
              <a:t>(paragraph 5.5 restructure, clarifications, better match other areas)</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HMI requirements </a:t>
            </a:r>
            <a:r>
              <a:rPr lang="en-US" dirty="0">
                <a:latin typeface="Calibri" panose="020F0502020204030204" pitchFamily="34" charset="0"/>
                <a:cs typeface="Calibri" panose="020F0502020204030204" pitchFamily="34" charset="0"/>
              </a:rPr>
              <a:t>(paragraph 5.6 new content, clarifications)</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DDAW system failure warning </a:t>
            </a:r>
            <a:r>
              <a:rPr lang="en-US" dirty="0">
                <a:latin typeface="Calibri" panose="020F0502020204030204" pitchFamily="34" charset="0"/>
                <a:cs typeface="Calibri" panose="020F0502020204030204" pitchFamily="34" charset="0"/>
              </a:rPr>
              <a:t>(paragraph 5.7 restructure, clarifications, new content)</a:t>
            </a:r>
          </a:p>
        </p:txBody>
      </p:sp>
    </p:spTree>
    <p:extLst>
      <p:ext uri="{BB962C8B-B14F-4D97-AF65-F5344CB8AC3E}">
        <p14:creationId xmlns:p14="http://schemas.microsoft.com/office/powerpoint/2010/main" val="289047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9384112"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Suggestions and/or questions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109595"/>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Some areas where there are further suggestions or concerns:</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5.6.1.1 </a:t>
            </a:r>
            <a:r>
              <a:rPr lang="en-US" dirty="0">
                <a:latin typeface="Calibri" panose="020F0502020204030204" pitchFamily="34" charset="0"/>
                <a:cs typeface="Calibri" panose="020F0502020204030204" pitchFamily="34" charset="0"/>
              </a:rPr>
              <a:t>– On</a:t>
            </a:r>
            <a:r>
              <a:rPr lang="en-AU" dirty="0">
                <a:latin typeface="Calibri" panose="020F0502020204030204" pitchFamily="34" charset="0"/>
                <a:cs typeface="Calibri" panose="020F0502020204030204" pitchFamily="34" charset="0"/>
              </a:rPr>
              <a:t> “acknowledgement thereof by the driver”;</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Would ideally be clarified better as to; what action constitutes ‘acknowledgement’, and what the DDAW system shall do following this action?</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There is a fundamental difference between the warning persisting for as long as the system continues to detect drowsiness, and the system being muted due to an action taken by the driver (e.g. press button on dashboard / screen or steering column stalk) that is considered to be ‘acknowledgement’ of the warning.</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The driver could still be very drowsy at the time they provide ‘acknowledgement, so in such a case, is it justified to mute the warning, and for how long? An analogy may be the seatbelt not fastened warning in a passenger vehicle that once initiated continues until the seatbelt is fastened.</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A significant improvement will likely need to be reserved for the 01 series of amendments, however some clearer requirements would be a welcome improvement for the 00 series.</a:t>
            </a:r>
          </a:p>
        </p:txBody>
      </p:sp>
    </p:spTree>
    <p:extLst>
      <p:ext uri="{BB962C8B-B14F-4D97-AF65-F5344CB8AC3E}">
        <p14:creationId xmlns:p14="http://schemas.microsoft.com/office/powerpoint/2010/main" val="297305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9384112"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Suggestions and/or questions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186539"/>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Some areas where there are further suggestions or concerns:</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5.6.1.1 </a:t>
            </a:r>
            <a:r>
              <a:rPr lang="en-US" dirty="0">
                <a:latin typeface="Calibri" panose="020F0502020204030204" pitchFamily="34" charset="0"/>
                <a:cs typeface="Calibri" panose="020F0502020204030204" pitchFamily="34" charset="0"/>
              </a:rPr>
              <a:t>– On</a:t>
            </a:r>
            <a:r>
              <a:rPr lang="en-AU" dirty="0">
                <a:latin typeface="Calibri" panose="020F0502020204030204" pitchFamily="34" charset="0"/>
                <a:cs typeface="Calibri" panose="020F0502020204030204" pitchFamily="34" charset="0"/>
              </a:rPr>
              <a:t> “acknowledgement thereof by the driver” (cont’d);</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This is also important in the context of the testing procedure, whereby the </a:t>
            </a:r>
            <a:r>
              <a:rPr lang="en-AU" b="1" dirty="0">
                <a:latin typeface="Calibri" panose="020F0502020204030204" pitchFamily="34" charset="0"/>
                <a:cs typeface="Calibri" panose="020F0502020204030204" pitchFamily="34" charset="0"/>
              </a:rPr>
              <a:t>Annex 4 - Appendix 1 para 6.1.4.1</a:t>
            </a:r>
            <a:r>
              <a:rPr lang="en-AU" dirty="0">
                <a:latin typeface="Calibri" panose="020F0502020204030204" pitchFamily="34" charset="0"/>
                <a:cs typeface="Calibri" panose="020F0502020204030204" pitchFamily="34" charset="0"/>
              </a:rPr>
              <a:t> requirements set that a test run shall end once a true positive warning is given.</a:t>
            </a:r>
          </a:p>
          <a:p>
            <a:pPr marL="742915" lvl="1" indent="-285750">
              <a:lnSpc>
                <a:spcPct val="130000"/>
              </a:lnSpc>
              <a:spcBef>
                <a:spcPts val="600"/>
              </a:spcBef>
              <a:buFont typeface="Arial" panose="020B0604020202020204" pitchFamily="34" charset="0"/>
              <a:buChar char="•"/>
            </a:pPr>
            <a:r>
              <a:rPr lang="en-AU" u="sng" dirty="0">
                <a:latin typeface="Calibri" panose="020F0502020204030204" pitchFamily="34" charset="0"/>
                <a:cs typeface="Calibri" panose="020F0502020204030204" pitchFamily="34" charset="0"/>
              </a:rPr>
              <a:t>If</a:t>
            </a:r>
            <a:r>
              <a:rPr lang="en-AU" dirty="0">
                <a:latin typeface="Calibri" panose="020F0502020204030204" pitchFamily="34" charset="0"/>
                <a:cs typeface="Calibri" panose="020F0502020204030204" pitchFamily="34" charset="0"/>
              </a:rPr>
              <a:t> an ‘acknowledgement’ of the warning by the driver results in an extended period of either muted warnings or the DDAW system going into some kind of ‘sleep mode’, this would appear to miss the opportunity to ensure (through testing) that the system continues to accurately detect drowsiness under conditions where the driver and/or vehicle behaviour may change in that time.</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Note: taking a similar approach to the ADDW system regulation whereby the warning continues until the trigger behaviour ceases to verified would resolve some issues, however perhaps this was deliberately avoided for the DDAW system regulation over concerns of annoyance to the driver?</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a:lnSpc>
                <a:spcPct val="130000"/>
              </a:lnSpc>
              <a:spcBef>
                <a:spcPts val="600"/>
              </a:spcBef>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816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9384112"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Suggestions and/or questions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3746145"/>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Some areas where there are further suggestions or concerns:</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5.7.3 </a:t>
            </a:r>
            <a:r>
              <a:rPr lang="en-US" dirty="0">
                <a:latin typeface="Calibri" panose="020F0502020204030204" pitchFamily="34" charset="0"/>
                <a:cs typeface="Calibri" panose="020F0502020204030204" pitchFamily="34" charset="0"/>
              </a:rPr>
              <a:t>– On</a:t>
            </a:r>
            <a:r>
              <a:rPr lang="en-AU" dirty="0">
                <a:latin typeface="Calibri" panose="020F0502020204030204" pitchFamily="34" charset="0"/>
                <a:cs typeface="Calibri" panose="020F0502020204030204" pitchFamily="34" charset="0"/>
              </a:rPr>
              <a:t> “static conditions”;</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As per the earlier slide on this para, we would like to be more clear on what is being referred to by “static conditions” and have proposed some alternate wording for consideration by members.</a:t>
            </a:r>
          </a:p>
          <a:p>
            <a:pPr marL="285750" indent="-285750">
              <a:lnSpc>
                <a:spcPct val="130000"/>
              </a:lnSpc>
              <a:spcBef>
                <a:spcPts val="600"/>
              </a:spcBef>
              <a:buFont typeface="Arial" panose="020B0604020202020204" pitchFamily="34" charset="0"/>
              <a:buChar char="•"/>
            </a:pPr>
            <a:r>
              <a:rPr lang="en-AU" b="1" dirty="0">
                <a:latin typeface="Calibri" panose="020F0502020204030204" pitchFamily="34" charset="0"/>
                <a:cs typeface="Calibri" panose="020F0502020204030204" pitchFamily="34" charset="0"/>
              </a:rPr>
              <a:t>Annex 4 - Appendix 1 para 6.1.3</a:t>
            </a:r>
            <a:r>
              <a:rPr lang="en-AU" dirty="0">
                <a:latin typeface="Calibri" panose="020F0502020204030204" pitchFamily="34" charset="0"/>
                <a:cs typeface="Calibri" panose="020F0502020204030204" pitchFamily="34" charset="0"/>
              </a:rPr>
              <a:t> - </a:t>
            </a:r>
            <a:r>
              <a:rPr lang="en-US" dirty="0">
                <a:latin typeface="Calibri" panose="020F0502020204030204" pitchFamily="34" charset="0"/>
                <a:cs typeface="Calibri" panose="020F0502020204030204" pitchFamily="34" charset="0"/>
              </a:rPr>
              <a:t>On</a:t>
            </a:r>
            <a:r>
              <a:rPr lang="en-AU" dirty="0">
                <a:latin typeface="Calibri" panose="020F0502020204030204" pitchFamily="34" charset="0"/>
                <a:cs typeface="Calibri" panose="020F0502020204030204" pitchFamily="34" charset="0"/>
              </a:rPr>
              <a:t> “it is recommended to mute”;</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As per the earlier slide on this para, we would like the proposed alternate wording to be considered by members in the context of the justification provided.</a:t>
            </a:r>
          </a:p>
          <a:p>
            <a:pPr marL="742915" lvl="1" indent="-285750">
              <a:lnSpc>
                <a:spcPct val="130000"/>
              </a:lnSpc>
              <a:spcBef>
                <a:spcPts val="600"/>
              </a:spcBef>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58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9384112"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Suggestions and/or questions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3669200"/>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Some areas where there are further suggestions or concerns:</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AU" b="1" dirty="0">
                <a:latin typeface="Calibri" panose="020F0502020204030204" pitchFamily="34" charset="0"/>
                <a:cs typeface="Calibri" panose="020F0502020204030204" pitchFamily="34" charset="0"/>
              </a:rPr>
              <a:t>Annex 4 - Appendix 1 para 6.1.4</a:t>
            </a:r>
            <a:r>
              <a:rPr lang="en-AU" dirty="0">
                <a:latin typeface="Calibri" panose="020F0502020204030204" pitchFamily="34" charset="0"/>
                <a:cs typeface="Calibri" panose="020F0502020204030204" pitchFamily="34" charset="0"/>
              </a:rPr>
              <a:t> - </a:t>
            </a:r>
            <a:r>
              <a:rPr lang="en-US" dirty="0">
                <a:latin typeface="Calibri" panose="020F0502020204030204" pitchFamily="34" charset="0"/>
                <a:cs typeface="Calibri" panose="020F0502020204030204" pitchFamily="34" charset="0"/>
              </a:rPr>
              <a:t>On</a:t>
            </a:r>
            <a:r>
              <a:rPr lang="en-AU" dirty="0">
                <a:latin typeface="Calibri" panose="020F0502020204030204" pitchFamily="34" charset="0"/>
                <a:cs typeface="Calibri" panose="020F0502020204030204" pitchFamily="34" charset="0"/>
              </a:rPr>
              <a:t> “…shall be treated as a true positive event if the participant’s previous or next rating is at a KSS of level 7 or above”;</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Is this in conflict with </a:t>
            </a:r>
            <a:r>
              <a:rPr lang="en-US" b="1" dirty="0">
                <a:latin typeface="Calibri" panose="020F0502020204030204" pitchFamily="34" charset="0"/>
                <a:cs typeface="Calibri" panose="020F0502020204030204" pitchFamily="34" charset="0"/>
              </a:rPr>
              <a:t>para 6.1.2</a:t>
            </a:r>
            <a:r>
              <a:rPr lang="en-US" dirty="0">
                <a:latin typeface="Calibri" panose="020F0502020204030204" pitchFamily="34" charset="0"/>
                <a:cs typeface="Calibri" panose="020F0502020204030204" pitchFamily="34" charset="0"/>
              </a:rPr>
              <a:t> of the same appendix, which states “…</a:t>
            </a:r>
            <a:r>
              <a:rPr lang="en-AU" dirty="0">
                <a:latin typeface="Calibri" panose="020F0502020204030204" pitchFamily="34" charset="0"/>
                <a:cs typeface="Calibri" panose="020F0502020204030204" pitchFamily="34" charset="0"/>
              </a:rPr>
              <a:t>each measurement obtained shall be assumed to cover the previous 5 minutes”?</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For example, the participant declares a rating of 7, the next time interval begins, the DDAW system provides a warning near the end of that interval, after which the participant declares a rating of 6.</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Should para 6.1.2 be updated to more fully reflect para 6.1.4 and the general testing procedure?</a:t>
            </a:r>
            <a:endParaRPr lang="en-US"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920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9384112"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Suggestions and/or questions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186539"/>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Some areas where there are further suggestions or concerns:</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AU" b="1" dirty="0">
                <a:latin typeface="Calibri" panose="020F0502020204030204" pitchFamily="34" charset="0"/>
                <a:cs typeface="Calibri" panose="020F0502020204030204" pitchFamily="34" charset="0"/>
              </a:rPr>
              <a:t>Annex 4 - Appendix 1 para 6.1.5.3</a:t>
            </a:r>
            <a:endParaRPr lang="en-AU"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As </a:t>
            </a:r>
            <a:r>
              <a:rPr lang="en-US" dirty="0">
                <a:latin typeface="Calibri" panose="020F0502020204030204" pitchFamily="34" charset="0"/>
                <a:cs typeface="Calibri" panose="020F0502020204030204" pitchFamily="34" charset="0"/>
              </a:rPr>
              <a:t>per the earlier slide on this para, this is a new paragraph proposed for members consideration.</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The previous/original requirements do not impose any time-based penalty when calculating the sensitivity of the system, and yet the validation testing requires regular measurements at relatively short time intervals (of nominally 5 minutes).</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Receiving a true positive after driving drowsy for e.g. 3 hours, and assigning a participant sensitivity of 50% (1FN, 1TP) is helpful to meet system compliance requirements, but may lead to criticism.</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Importantly, the DDAW system should not be assessed to only detect what a driver may self-report as a particular change in drowsiness level, but rather it is meant to detect drowsiness of a particular level, regardless of whether that is a change from e.g. 5 minutes ago.</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It is the drowsiness of the driver at any point in time that presents the road safety issue, not just the time around a specified drowsiness level change. Ideally the system shall be evaluated accordingly.</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6093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39" y="608671"/>
            <a:ext cx="9384112"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Suggestions and/or questions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340427"/>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Some areas where there are further suggestions or concerns:</a:t>
            </a:r>
            <a:endParaRPr lang="en-AU" dirty="0">
              <a:latin typeface="Calibri" panose="020F0502020204030204" pitchFamily="34" charset="0"/>
              <a:cs typeface="Calibri" panose="020F0502020204030204" pitchFamily="34" charset="0"/>
            </a:endParaRPr>
          </a:p>
          <a:p>
            <a:pPr marL="285750" indent="-285750">
              <a:lnSpc>
                <a:spcPct val="130000"/>
              </a:lnSpc>
              <a:spcBef>
                <a:spcPts val="600"/>
              </a:spcBef>
              <a:buFont typeface="Arial" panose="020B0604020202020204" pitchFamily="34" charset="0"/>
              <a:buChar char="•"/>
            </a:pPr>
            <a:r>
              <a:rPr lang="en-AU" b="1" dirty="0">
                <a:latin typeface="Calibri" panose="020F0502020204030204" pitchFamily="34" charset="0"/>
                <a:cs typeface="Calibri" panose="020F0502020204030204" pitchFamily="34" charset="0"/>
              </a:rPr>
              <a:t>Annex 4 - Appendix 1 para 9.1 </a:t>
            </a:r>
            <a:r>
              <a:rPr lang="en-AU"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On</a:t>
            </a:r>
            <a:r>
              <a:rPr lang="en-AU" dirty="0">
                <a:latin typeface="Calibri" panose="020F0502020204030204" pitchFamily="34" charset="0"/>
                <a:cs typeface="Calibri" panose="020F0502020204030204" pitchFamily="34" charset="0"/>
              </a:rPr>
              <a:t> “Sensitivity value of a participant”;</a:t>
            </a: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Should the text clarify that this is the total for a given participant across all separate tests they were involved in, and even if e.g. those tests were conducted on separate days?</a:t>
            </a:r>
          </a:p>
          <a:p>
            <a:pPr marL="285750" indent="-285750">
              <a:lnSpc>
                <a:spcPct val="130000"/>
              </a:lnSpc>
              <a:spcBef>
                <a:spcPts val="600"/>
              </a:spcBef>
              <a:buFont typeface="Arial" panose="020B0604020202020204" pitchFamily="34" charset="0"/>
              <a:buChar char="•"/>
            </a:pPr>
            <a:r>
              <a:rPr lang="en-AU" b="1" dirty="0">
                <a:latin typeface="Calibri" panose="020F0502020204030204" pitchFamily="34" charset="0"/>
                <a:cs typeface="Calibri" panose="020F0502020204030204" pitchFamily="34" charset="0"/>
              </a:rPr>
              <a:t>Para 5.3.8 &amp; Annex 4 - Appendix 1 para 9.2 </a:t>
            </a:r>
            <a:r>
              <a:rPr lang="en-AU"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On</a:t>
            </a:r>
            <a:r>
              <a:rPr lang="en-AU" dirty="0">
                <a:latin typeface="Calibri" panose="020F0502020204030204" pitchFamily="34" charset="0"/>
                <a:cs typeface="Calibri" panose="020F0502020204030204" pitchFamily="34" charset="0"/>
              </a:rPr>
              <a:t> “learning phase”;</a:t>
            </a:r>
          </a:p>
          <a:p>
            <a:pPr marL="742915" lvl="1"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Para 5.3.8</a:t>
            </a:r>
            <a:r>
              <a:rPr lang="en-US" dirty="0">
                <a:latin typeface="Calibri" panose="020F0502020204030204" pitchFamily="34" charset="0"/>
                <a:cs typeface="Calibri" panose="020F0502020204030204" pitchFamily="34" charset="0"/>
              </a:rPr>
              <a:t>; as per the earlier slide on this para:</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We would like to obtain clarification as to whether the 5-minutes allowed for the system to monitor drowsiness after meeting activation conditions is the learning phase; and</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If the answer to the above is ‘No’, can new requirements be developed to provide clarity and prevent / </a:t>
            </a:r>
            <a:r>
              <a:rPr lang="en-US" dirty="0" err="1">
                <a:latin typeface="Calibri" panose="020F0502020204030204" pitchFamily="34" charset="0"/>
                <a:cs typeface="Calibri" panose="020F0502020204030204" pitchFamily="34" charset="0"/>
              </a:rPr>
              <a:t>minimise</a:t>
            </a:r>
            <a:r>
              <a:rPr lang="en-US" dirty="0">
                <a:latin typeface="Calibri" panose="020F0502020204030204" pitchFamily="34" charset="0"/>
                <a:cs typeface="Calibri" panose="020F0502020204030204" pitchFamily="34" charset="0"/>
              </a:rPr>
              <a:t> interruptions to both the ‘activation phase’ and learning phase?</a:t>
            </a:r>
          </a:p>
          <a:p>
            <a:pPr marL="742915" lvl="1" indent="-285750">
              <a:lnSpc>
                <a:spcPct val="130000"/>
              </a:lnSpc>
              <a:spcBef>
                <a:spcPts val="600"/>
              </a:spcBef>
              <a:buFont typeface="Arial" panose="020B0604020202020204" pitchFamily="34" charset="0"/>
              <a:buChar char="•"/>
            </a:pPr>
            <a:r>
              <a:rPr lang="en-US" b="1" dirty="0">
                <a:latin typeface="Calibri" panose="020F0502020204030204" pitchFamily="34" charset="0"/>
                <a:cs typeface="Calibri" panose="020F0502020204030204" pitchFamily="34" charset="0"/>
              </a:rPr>
              <a:t>Annex 4 – Appendix 1 para 9.2</a:t>
            </a:r>
            <a:r>
              <a:rPr lang="en-US" dirty="0">
                <a:latin typeface="Calibri" panose="020F0502020204030204" pitchFamily="34" charset="0"/>
                <a:cs typeface="Calibri" panose="020F0502020204030204" pitchFamily="34" charset="0"/>
              </a:rPr>
              <a:t>; as per the earlier slide on this para, we would like the proposed alternate wording to be considered by members in the context of the justification provided.</a:t>
            </a:r>
          </a:p>
          <a:p>
            <a:pPr lvl="1">
              <a:lnSpc>
                <a:spcPct val="130000"/>
              </a:lnSpc>
              <a:spcBef>
                <a:spcPts val="600"/>
              </a:spcBef>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09920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9C7A4DAC-234B-40A8-BFE4-C0334C0A9ED8}"/>
              </a:ext>
            </a:extLst>
          </p:cNvPr>
          <p:cNvSpPr txBox="1">
            <a:spLocks/>
          </p:cNvSpPr>
          <p:nvPr/>
        </p:nvSpPr>
        <p:spPr>
          <a:xfrm>
            <a:off x="1019175" y="2918377"/>
            <a:ext cx="10153650" cy="872573"/>
          </a:xfrm>
          <a:prstGeom prst="rect">
            <a:avLst/>
          </a:prstGeom>
          <a:noFill/>
        </p:spPr>
        <p:txBody>
          <a:bodyPr lIns="0" tIns="0" rIns="0" bIns="0"/>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pPr marL="0" marR="0" lvl="0" indent="0" algn="ctr" defTabSz="914318" rtl="0" eaLnBrk="1" fontAlgn="auto" latinLnBrk="0" hangingPunct="1">
              <a:lnSpc>
                <a:spcPct val="80000"/>
              </a:lnSpc>
              <a:spcBef>
                <a:spcPct val="0"/>
              </a:spcBef>
              <a:spcAft>
                <a:spcPts val="0"/>
              </a:spcAft>
              <a:buClrTx/>
              <a:buSzTx/>
              <a:buFontTx/>
              <a:buNone/>
              <a:tabLst/>
              <a:defRPr/>
            </a:pPr>
            <a:r>
              <a:rPr kumimoji="0" lang="en-US" sz="8800" b="1" i="0" u="none" strike="noStrike" kern="1200" cap="none" spc="-100" normalizeH="0" baseline="0" noProof="0" dirty="0">
                <a:ln>
                  <a:noFill/>
                </a:ln>
                <a:solidFill>
                  <a:schemeClr val="bg2"/>
                </a:solidFill>
                <a:effectLst/>
                <a:uLnTx/>
                <a:uFillTx/>
                <a:latin typeface="Montserrat Bold"/>
                <a:ea typeface="Montserrat" charset="0"/>
                <a:cs typeface="Montserrat" charset="0"/>
              </a:rPr>
              <a:t>thank you</a:t>
            </a:r>
          </a:p>
        </p:txBody>
      </p:sp>
      <p:sp>
        <p:nvSpPr>
          <p:cNvPr id="11" name="TextBox 10">
            <a:extLst>
              <a:ext uri="{FF2B5EF4-FFF2-40B4-BE49-F238E27FC236}">
                <a16:creationId xmlns:a16="http://schemas.microsoft.com/office/drawing/2014/main" id="{A04B8995-8FF8-48B5-9DFC-765A5C9F693B}"/>
              </a:ext>
            </a:extLst>
          </p:cNvPr>
          <p:cNvSpPr txBox="1"/>
          <p:nvPr/>
        </p:nvSpPr>
        <p:spPr>
          <a:xfrm>
            <a:off x="4269070" y="5358635"/>
            <a:ext cx="3824638" cy="461665"/>
          </a:xfrm>
          <a:prstGeom prst="rect">
            <a:avLst/>
          </a:prstGeom>
          <a:noFill/>
        </p:spPr>
        <p:txBody>
          <a:bodyPr wrap="none" rtlCol="0">
            <a:spAutoFit/>
          </a:bodyPr>
          <a:lstStyle/>
          <a:p>
            <a:pPr algn="ctr"/>
            <a:r>
              <a:rPr lang="en-US" sz="1200" dirty="0">
                <a:solidFill>
                  <a:schemeClr val="accent5"/>
                </a:solidFill>
                <a:ea typeface="Montserrat SemiBold" charset="0"/>
                <a:cs typeface="Montserrat SemiBold" charset="0"/>
              </a:rPr>
              <a:t>Department of Infrastructure, Transport, </a:t>
            </a:r>
            <a:br>
              <a:rPr lang="en-US" sz="1200" dirty="0">
                <a:solidFill>
                  <a:schemeClr val="accent5"/>
                </a:solidFill>
                <a:ea typeface="Montserrat SemiBold" charset="0"/>
                <a:cs typeface="Montserrat SemiBold" charset="0"/>
              </a:rPr>
            </a:br>
            <a:r>
              <a:rPr lang="en-US" sz="1200" dirty="0">
                <a:solidFill>
                  <a:schemeClr val="accent5"/>
                </a:solidFill>
                <a:ea typeface="Montserrat SemiBold" charset="0"/>
                <a:cs typeface="Montserrat SemiBold" charset="0"/>
              </a:rPr>
              <a:t>Regional Development, Communications and the Arts</a:t>
            </a:r>
            <a:endParaRPr lang="en-US" sz="1200" i="0" dirty="0">
              <a:solidFill>
                <a:schemeClr val="accent5"/>
              </a:solidFill>
              <a:ea typeface="Montserrat SemiBold" charset="0"/>
              <a:cs typeface="Montserrat SemiBold" charset="0"/>
            </a:endParaRPr>
          </a:p>
        </p:txBody>
      </p:sp>
    </p:spTree>
    <p:extLst>
      <p:ext uri="{BB962C8B-B14F-4D97-AF65-F5344CB8AC3E}">
        <p14:creationId xmlns:p14="http://schemas.microsoft.com/office/powerpoint/2010/main" val="3609249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20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30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par>
                                <p:cTn id="13" presetID="6" presetClass="emph" presetSubtype="0" accel="50000" decel="50000" autoRev="1" fill="hold" grpId="1" nodeType="withEffect">
                                  <p:stCondLst>
                                    <p:cond delay="300"/>
                                  </p:stCondLst>
                                  <p:childTnLst>
                                    <p:animScale>
                                      <p:cBhvr>
                                        <p:cTn id="14" dur="500" fill="hold"/>
                                        <p:tgtEl>
                                          <p:spTgt spid="8"/>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25833" y="638082"/>
            <a:ext cx="9466200" cy="665620"/>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Key areas changed in the draft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043939" y="1379222"/>
            <a:ext cx="10260000" cy="4721796"/>
          </a:xfrm>
          <a:prstGeom prst="rect">
            <a:avLst/>
          </a:prstGeom>
          <a:noFill/>
        </p:spPr>
        <p:txBody>
          <a:bodyPr wrap="square" lIns="0" tIns="36000" rIns="216000" bIns="36000" rtlCol="0">
            <a:spAutoFit/>
          </a:bodyPr>
          <a:lstStyle/>
          <a:p>
            <a:pPr>
              <a:lnSpc>
                <a:spcPct val="130000"/>
              </a:lnSpc>
              <a:spcBef>
                <a:spcPts val="600"/>
              </a:spcBef>
              <a:spcAft>
                <a:spcPts val="600"/>
              </a:spcAft>
            </a:pPr>
            <a:r>
              <a:rPr lang="en-US" b="1" dirty="0">
                <a:latin typeface="Calibri" panose="020F0502020204030204" pitchFamily="34" charset="0"/>
                <a:cs typeface="Calibri" panose="020F0502020204030204" pitchFamily="34" charset="0"/>
              </a:rPr>
              <a:t>Annex 3 – Documentation package on the DDAW system functionality;</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1 (b)</a:t>
            </a:r>
            <a:r>
              <a:rPr lang="en-US" dirty="0">
                <a:latin typeface="Calibri" panose="020F0502020204030204" pitchFamily="34" charset="0"/>
                <a:cs typeface="Calibri" panose="020F0502020204030204" pitchFamily="34" charset="0"/>
              </a:rPr>
              <a:t> – amendment to ensure metrics shall be described for both direct means and indirect means.</a:t>
            </a:r>
            <a:endParaRPr lang="en-US" b="1" dirty="0">
              <a:latin typeface="Calibri" panose="020F0502020204030204" pitchFamily="34" charset="0"/>
              <a:cs typeface="Calibri" panose="020F0502020204030204" pitchFamily="34" charset="0"/>
            </a:endParaRP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1 (d) - </a:t>
            </a:r>
            <a:r>
              <a:rPr lang="en-US" dirty="0">
                <a:latin typeface="Calibri" panose="020F0502020204030204" pitchFamily="34" charset="0"/>
                <a:cs typeface="Calibri" panose="020F0502020204030204" pitchFamily="34" charset="0"/>
              </a:rPr>
              <a:t>amendment to better link trigger behaviour with DDAW system requirements.</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1 (f) - </a:t>
            </a:r>
            <a:r>
              <a:rPr lang="en-US" dirty="0">
                <a:latin typeface="Calibri" panose="020F0502020204030204" pitchFamily="34" charset="0"/>
                <a:cs typeface="Calibri" panose="020F0502020204030204" pitchFamily="34" charset="0"/>
              </a:rPr>
              <a:t>amendment to make reference to initiation of the system learning phase.</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1.3 - </a:t>
            </a:r>
            <a:r>
              <a:rPr lang="en-US" dirty="0">
                <a:latin typeface="Calibri" panose="020F0502020204030204" pitchFamily="34" charset="0"/>
                <a:cs typeface="Calibri" panose="020F0502020204030204" pitchFamily="34" charset="0"/>
              </a:rPr>
              <a:t>new para 1.3 linking to para 1 (f) to include requirements relating to the learning phase, including on the strategy to ensure its completion following significant vehicle speed changes such as where it falls below 65 km/h.</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3 - </a:t>
            </a:r>
            <a:r>
              <a:rPr lang="en-US" dirty="0">
                <a:latin typeface="Calibri" panose="020F0502020204030204" pitchFamily="34" charset="0"/>
                <a:cs typeface="Calibri" panose="020F0502020204030204" pitchFamily="34" charset="0"/>
              </a:rPr>
              <a:t>added for Periodic Technical Inspections (previously in Technical requirements para 5.8).</a:t>
            </a:r>
          </a:p>
          <a:p>
            <a:pPr marL="742915" lvl="1" indent="-285750">
              <a:lnSpc>
                <a:spcPct val="130000"/>
              </a:lnSpc>
              <a:spcBef>
                <a:spcPts val="600"/>
              </a:spcBef>
              <a:spcAft>
                <a:spcPts val="600"/>
              </a:spcAft>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a:lnSpc>
                <a:spcPct val="130000"/>
              </a:lnSpc>
              <a:spcBef>
                <a:spcPts val="600"/>
              </a:spcBef>
              <a:spcAft>
                <a:spcPts val="600"/>
              </a:spcAft>
            </a:pP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83097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25833" y="638082"/>
            <a:ext cx="9466200" cy="665620"/>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Key areas changed in the draft (cont’d)</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043939" y="1379222"/>
            <a:ext cx="10260000" cy="5235783"/>
          </a:xfrm>
          <a:prstGeom prst="rect">
            <a:avLst/>
          </a:prstGeom>
          <a:noFill/>
        </p:spPr>
        <p:txBody>
          <a:bodyPr wrap="square" lIns="0" tIns="36000" rIns="216000" bIns="36000" rtlCol="0">
            <a:spAutoFit/>
          </a:bodyPr>
          <a:lstStyle/>
          <a:p>
            <a:pPr>
              <a:lnSpc>
                <a:spcPct val="130000"/>
              </a:lnSpc>
              <a:spcBef>
                <a:spcPts val="600"/>
              </a:spcBef>
              <a:spcAft>
                <a:spcPts val="600"/>
              </a:spcAft>
            </a:pPr>
            <a:r>
              <a:rPr lang="en-US" b="1" dirty="0">
                <a:latin typeface="Calibri" panose="020F0502020204030204" pitchFamily="34" charset="0"/>
                <a:cs typeface="Calibri" panose="020F0502020204030204" pitchFamily="34" charset="0"/>
              </a:rPr>
              <a:t>Annex 4 – Appendix 1 – Test procedures for the validation of DDAW systems;</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6.1.3 </a:t>
            </a:r>
            <a:r>
              <a:rPr lang="en-US" dirty="0">
                <a:latin typeface="Calibri" panose="020F0502020204030204" pitchFamily="34" charset="0"/>
                <a:cs typeface="Calibri" panose="020F0502020204030204" pitchFamily="34" charset="0"/>
              </a:rPr>
              <a:t>- proposed amendments for a more robust testing procedure.</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6.1.4 </a:t>
            </a:r>
            <a:r>
              <a:rPr lang="en-US" dirty="0">
                <a:latin typeface="Calibri" panose="020F0502020204030204" pitchFamily="34" charset="0"/>
                <a:cs typeface="Calibri" panose="020F0502020204030204" pitchFamily="34" charset="0"/>
              </a:rPr>
              <a:t>- additional content to link with new paragraphs in this section clarifying true positives.</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6.1.5 </a:t>
            </a:r>
            <a:r>
              <a:rPr lang="en-US" dirty="0">
                <a:latin typeface="Calibri" panose="020F0502020204030204" pitchFamily="34" charset="0"/>
                <a:cs typeface="Calibri" panose="020F0502020204030204" pitchFamily="34" charset="0"/>
              </a:rPr>
              <a:t>– new paragraph to explain false negatives, when to record these, and the test protocol.</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6.1.6 </a:t>
            </a:r>
            <a:r>
              <a:rPr lang="en-US" dirty="0">
                <a:latin typeface="Calibri" panose="020F0502020204030204" pitchFamily="34" charset="0"/>
                <a:cs typeface="Calibri" panose="020F0502020204030204" pitchFamily="34" charset="0"/>
              </a:rPr>
              <a:t>– new paragraph to more consistently and clearly cover the base case for a true positive.</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6.1.7 </a:t>
            </a:r>
            <a:r>
              <a:rPr lang="en-US" dirty="0">
                <a:latin typeface="Calibri" panose="020F0502020204030204" pitchFamily="34" charset="0"/>
                <a:cs typeface="Calibri" panose="020F0502020204030204" pitchFamily="34" charset="0"/>
              </a:rPr>
              <a:t>– amendments to original para 6.1.5 to better explain the possibilities for classifying true positives, false negatives, outlier data points and excluded data points.</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9.1. (c) </a:t>
            </a:r>
            <a:r>
              <a:rPr lang="en-US" dirty="0">
                <a:latin typeface="Calibri" panose="020F0502020204030204" pitchFamily="34" charset="0"/>
                <a:cs typeface="Calibri" panose="020F0502020204030204" pitchFamily="34" charset="0"/>
              </a:rPr>
              <a:t>– amendment for clarity and to avoid possible confusion between time and measurement.</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9.2 </a:t>
            </a:r>
            <a:r>
              <a:rPr lang="en-US" dirty="0">
                <a:latin typeface="Calibri" panose="020F0502020204030204" pitchFamily="34" charset="0"/>
                <a:cs typeface="Calibri" panose="020F0502020204030204" pitchFamily="34" charset="0"/>
              </a:rPr>
              <a:t>– proposed amendment to better align with other information on the EU regulation (EC FAQ), noting that confusion still remains due to possible inconsistencies on the learning phase per Para 5.3.</a:t>
            </a:r>
          </a:p>
          <a:p>
            <a:pPr>
              <a:lnSpc>
                <a:spcPct val="130000"/>
              </a:lnSpc>
              <a:spcBef>
                <a:spcPts val="600"/>
              </a:spcBef>
              <a:spcAft>
                <a:spcPts val="600"/>
              </a:spcAft>
            </a:pP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8047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40" y="608671"/>
            <a:ext cx="5920196"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Introduction</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5263483"/>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Amended paragraphs:</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0.3 </a:t>
            </a:r>
            <a:r>
              <a:rPr lang="en-US" dirty="0">
                <a:latin typeface="Calibri" panose="020F0502020204030204" pitchFamily="34" charset="0"/>
                <a:cs typeface="Calibri" panose="020F0502020204030204" pitchFamily="34" charset="0"/>
              </a:rPr>
              <a:t>– includes wording as suggested by Industry at Meeting 3.</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0.4 </a:t>
            </a:r>
            <a:r>
              <a:rPr lang="en-US" dirty="0">
                <a:latin typeface="Calibri" panose="020F0502020204030204" pitchFamily="34" charset="0"/>
                <a:cs typeface="Calibri" panose="020F0502020204030204" pitchFamily="34" charset="0"/>
              </a:rPr>
              <a:t>– amended to focus more on the road safety problem, and integrates feedback from Canada.</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0.5 </a:t>
            </a:r>
            <a:r>
              <a:rPr lang="en-US" dirty="0">
                <a:latin typeface="Calibri" panose="020F0502020204030204" pitchFamily="34" charset="0"/>
                <a:cs typeface="Calibri" panose="020F0502020204030204" pitchFamily="34" charset="0"/>
              </a:rPr>
              <a:t>– included to provide information to Contracting Parties on limitations to scope of the regulation that may be expected based on the usage and/or technical limitations of some vehicle types. This is included in place of the amendments to Para 1 Scope originally requested by industry. The wording is adapted from similar wording from UN R131, amended through information provided by industry at Meeting 3 and from the EC FAQ for the EU regulation (Class I, A buses should be in scope).</a:t>
            </a:r>
          </a:p>
          <a:p>
            <a:pPr marL="285750" indent="-285750">
              <a:lnSpc>
                <a:spcPct val="130000"/>
              </a:lnSpc>
              <a:spcBef>
                <a:spcPts val="600"/>
              </a:spcBef>
              <a:spcAft>
                <a:spcPts val="600"/>
              </a:spcAft>
              <a:buFont typeface="Arial" panose="020B0604020202020204" pitchFamily="34" charset="0"/>
              <a:buChar char="•"/>
            </a:pPr>
            <a:r>
              <a:rPr lang="en-US" b="1" dirty="0">
                <a:latin typeface="Calibri" panose="020F0502020204030204" pitchFamily="34" charset="0"/>
                <a:cs typeface="Calibri" panose="020F0502020204030204" pitchFamily="34" charset="0"/>
              </a:rPr>
              <a:t>Para 0.6 </a:t>
            </a:r>
            <a:r>
              <a:rPr lang="en-US" dirty="0">
                <a:latin typeface="Calibri" panose="020F0502020204030204" pitchFamily="34" charset="0"/>
                <a:cs typeface="Calibri" panose="020F0502020204030204" pitchFamily="34" charset="0"/>
              </a:rPr>
              <a:t>– included to provide information to Contracting Parties and manufacturers on the limitations of the regulation and subsequent type approval process regarding matters relating to privacy and data protection, as well as to clarify that requirements may be imposed concerning these aspects of a DDAW system outside of the regulation, and some typical approaches and considerations that may be taken by a Contracting Party in relation to these.</a:t>
            </a:r>
          </a:p>
        </p:txBody>
      </p:sp>
    </p:spTree>
    <p:extLst>
      <p:ext uri="{BB962C8B-B14F-4D97-AF65-F5344CB8AC3E}">
        <p14:creationId xmlns:p14="http://schemas.microsoft.com/office/powerpoint/2010/main" val="90279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40" y="608671"/>
            <a:ext cx="5920196"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Definitions</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4256797"/>
          </a:xfrm>
          <a:prstGeom prst="rect">
            <a:avLst/>
          </a:prstGeom>
          <a:noFill/>
        </p:spPr>
        <p:txBody>
          <a:bodyPr wrap="square" lIns="0" tIns="36000" rIns="216000" bIns="36000" rtlCol="0">
            <a:spAutoFit/>
          </a:bodyPr>
          <a:lstStyle/>
          <a:p>
            <a:pPr>
              <a:lnSpc>
                <a:spcPct val="130000"/>
              </a:lnSpc>
              <a:spcBef>
                <a:spcPts val="600"/>
              </a:spcBef>
            </a:pPr>
            <a:r>
              <a:rPr lang="en-US" b="1" dirty="0">
                <a:latin typeface="Calibri" panose="020F0502020204030204" pitchFamily="34" charset="0"/>
                <a:cs typeface="Calibri" panose="020F0502020204030204" pitchFamily="34" charset="0"/>
              </a:rPr>
              <a:t>Existing definitions have been amended for:</a:t>
            </a:r>
            <a:endParaRPr lang="en-AU" sz="1400" dirty="0"/>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Common space – deleted</a:t>
            </a:r>
            <a:endParaRPr lang="en-AU"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r>
              <a:rPr lang="en-AU" dirty="0">
                <a:latin typeface="Calibri" panose="020F0502020204030204" pitchFamily="34" charset="0"/>
                <a:cs typeface="Calibri" panose="020F0502020204030204" pitchFamily="34" charset="0"/>
              </a:rPr>
              <a:t>Driver Drowsiness and Attention Warning (DDAW) system – revised following Meeting 3</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Human-Machine Interface (HMI) – minor change, add ‘observation’ to existing interact, engage</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Karolinska Sleepiness Scale (KSS) – propose ‘approximate’ 5 minute interval as per test procedure</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Trigger behaviour – major update, include metrics, data sources for these, link to “drowsy driver”</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Vehicle master control switch – deleted</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Vehicle type with regard to its DDAW system – 2 options provided</a:t>
            </a:r>
            <a:endParaRPr lang="en-AU" dirty="0">
              <a:latin typeface="Calibri" panose="020F0502020204030204" pitchFamily="34" charset="0"/>
              <a:cs typeface="Calibri" panose="020F0502020204030204" pitchFamily="34" charset="0"/>
            </a:endParaRPr>
          </a:p>
          <a:p>
            <a:pPr>
              <a:lnSpc>
                <a:spcPct val="130000"/>
              </a:lnSpc>
              <a:spcBef>
                <a:spcPts val="600"/>
              </a:spcBef>
            </a:pPr>
            <a:endParaRPr lang="en-AU" b="1"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endParaRPr lang="en-AU" sz="1400" dirty="0"/>
          </a:p>
        </p:txBody>
      </p:sp>
    </p:spTree>
    <p:extLst>
      <p:ext uri="{BB962C8B-B14F-4D97-AF65-F5344CB8AC3E}">
        <p14:creationId xmlns:p14="http://schemas.microsoft.com/office/powerpoint/2010/main" val="137192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40" y="608671"/>
            <a:ext cx="5920196"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Definitions</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4616896"/>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New definitions have been proposed for:</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Direct means – as per industry feedback at Meeting 3</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Drowsy driver – important link between </a:t>
            </a:r>
            <a:r>
              <a:rPr lang="en-US" dirty="0">
                <a:solidFill>
                  <a:schemeClr val="bg1">
                    <a:lumMod val="50000"/>
                  </a:schemeClr>
                </a:solidFill>
                <a:latin typeface="Calibri" panose="020F0502020204030204" pitchFamily="34" charset="0"/>
                <a:cs typeface="Calibri" panose="020F0502020204030204" pitchFamily="34" charset="0"/>
              </a:rPr>
              <a:t>[DDAW system definition,]</a:t>
            </a:r>
            <a:r>
              <a:rPr lang="en-US" dirty="0">
                <a:latin typeface="Calibri" panose="020F0502020204030204" pitchFamily="34" charset="0"/>
                <a:cs typeface="Calibri" panose="020F0502020204030204" pitchFamily="34" charset="0"/>
              </a:rPr>
              <a:t> technical requirements of regulation including on drowsiness levels and HMI warnings, and definition of trigger behaviour</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Inactive powertrain – industry suggested to develop if “initiation of the powertrain” developed</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Indirect means – as per industry feedback at Meeting 3</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Initiation of the powertrain – requested by industry to replace “vehicle master control switch”</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Primary metrics – based on industry feedback at Meeting 3, revised and linked to Annex 3</a:t>
            </a:r>
          </a:p>
          <a:p>
            <a:pPr marL="742915" lvl="1"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Secondary metrics – based on industry feedback at Meeting 3, linked to Annex 3</a:t>
            </a:r>
            <a:endParaRPr lang="en-AU" dirty="0">
              <a:latin typeface="Calibri" panose="020F0502020204030204" pitchFamily="34" charset="0"/>
              <a:cs typeface="Calibri" panose="020F0502020204030204" pitchFamily="34" charset="0"/>
            </a:endParaRPr>
          </a:p>
          <a:p>
            <a:pPr>
              <a:lnSpc>
                <a:spcPct val="130000"/>
              </a:lnSpc>
              <a:spcBef>
                <a:spcPts val="600"/>
              </a:spcBef>
            </a:pPr>
            <a:endParaRPr lang="en-AU" b="1"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endParaRPr lang="en-AU" sz="1400" dirty="0"/>
          </a:p>
        </p:txBody>
      </p:sp>
    </p:spTree>
    <p:extLst>
      <p:ext uri="{BB962C8B-B14F-4D97-AF65-F5344CB8AC3E}">
        <p14:creationId xmlns:p14="http://schemas.microsoft.com/office/powerpoint/2010/main" val="408292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EFA7-58C3-478D-B48E-B730E25D2509}"/>
              </a:ext>
            </a:extLst>
          </p:cNvPr>
          <p:cNvSpPr txBox="1">
            <a:spLocks/>
          </p:cNvSpPr>
          <p:nvPr/>
        </p:nvSpPr>
        <p:spPr>
          <a:xfrm>
            <a:off x="1043940" y="608671"/>
            <a:ext cx="6893830" cy="722184"/>
          </a:xfrm>
          <a:prstGeom prst="rect">
            <a:avLst/>
          </a:prstGeom>
        </p:spPr>
        <p:txBody>
          <a:bodyPr/>
          <a:lstStyle>
            <a:lvl1pPr algn="l" defTabSz="914318" rtl="0" eaLnBrk="1" latinLnBrk="0" hangingPunct="1">
              <a:lnSpc>
                <a:spcPct val="80000"/>
              </a:lnSpc>
              <a:spcBef>
                <a:spcPct val="0"/>
              </a:spcBef>
              <a:buNone/>
              <a:defRPr sz="3600" b="1" i="0" kern="1200" spc="-100" baseline="0">
                <a:solidFill>
                  <a:schemeClr val="tx1"/>
                </a:solidFill>
                <a:latin typeface="+mj-lt"/>
                <a:ea typeface="Montserrat" charset="0"/>
                <a:cs typeface="Montserrat" charset="0"/>
              </a:defRPr>
            </a:lvl1pPr>
          </a:lstStyle>
          <a:p>
            <a:r>
              <a:rPr lang="en-US" sz="4800" dirty="0">
                <a:solidFill>
                  <a:schemeClr val="accent1"/>
                </a:solidFill>
                <a:latin typeface="Calibri" panose="020F0502020204030204" pitchFamily="34" charset="0"/>
                <a:cs typeface="Calibri" panose="020F0502020204030204" pitchFamily="34" charset="0"/>
              </a:rPr>
              <a:t>Select amended definitions</a:t>
            </a:r>
            <a:endParaRPr lang="en-US" sz="4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33431D18-AD2C-4132-BA63-B3234DE973D9}"/>
              </a:ext>
            </a:extLst>
          </p:cNvPr>
          <p:cNvSpPr txBox="1"/>
          <p:nvPr/>
        </p:nvSpPr>
        <p:spPr>
          <a:xfrm>
            <a:off x="1215389" y="1435592"/>
            <a:ext cx="10260000" cy="3949021"/>
          </a:xfrm>
          <a:prstGeom prst="rect">
            <a:avLst/>
          </a:prstGeom>
          <a:noFill/>
        </p:spPr>
        <p:txBody>
          <a:bodyPr wrap="square" lIns="0" tIns="36000" rIns="216000" bIns="36000" rtlCol="0">
            <a:spAutoFit/>
          </a:bodyPr>
          <a:lstStyle/>
          <a:p>
            <a:pPr>
              <a:lnSpc>
                <a:spcPct val="130000"/>
              </a:lnSpc>
              <a:spcBef>
                <a:spcPts val="600"/>
              </a:spcBef>
            </a:pPr>
            <a:r>
              <a:rPr lang="en-AU" b="1" dirty="0">
                <a:latin typeface="Calibri" panose="020F0502020204030204" pitchFamily="34" charset="0"/>
                <a:cs typeface="Calibri" panose="020F0502020204030204" pitchFamily="34" charset="0"/>
              </a:rPr>
              <a:t>Drowsiness and Attention Warning (DDAW) system:</a:t>
            </a:r>
          </a:p>
          <a:p>
            <a:pPr marL="742915" lvl="1" indent="-285750">
              <a:lnSpc>
                <a:spcPct val="130000"/>
              </a:lnSpc>
              <a:spcBef>
                <a:spcPts val="600"/>
              </a:spcBef>
              <a:buFont typeface="Arial" panose="020B0604020202020204" pitchFamily="34" charset="0"/>
              <a:buChar char="•"/>
            </a:pPr>
            <a:r>
              <a:rPr lang="en-US" i="1" dirty="0">
                <a:solidFill>
                  <a:srgbClr val="0070C0"/>
                </a:solidFill>
                <a:latin typeface="Calibri" panose="020F0502020204030204" pitchFamily="34" charset="0"/>
                <a:cs typeface="Calibri" panose="020F0502020204030204" pitchFamily="34" charset="0"/>
              </a:rPr>
              <a:t>“Driver Drowsiness and Attention Warning (DDAW) system”</a:t>
            </a:r>
            <a:r>
              <a:rPr lang="en-US" dirty="0">
                <a:solidFill>
                  <a:srgbClr val="0070C0"/>
                </a:solidFill>
                <a:latin typeface="Calibri" panose="020F0502020204030204" pitchFamily="34" charset="0"/>
                <a:cs typeface="Calibri" panose="020F0502020204030204" pitchFamily="34" charset="0"/>
              </a:rPr>
              <a:t> means a system that assesses the driver’s alertness and warns the driver via the vehicle’s Human-Machine Interface when they are assessed to be [a drowsy driver][drowsy].</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Incorporates feedback from/following Meeting 3.</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No longer includes ‘if needed for the purpose of avoiding or mitigating a potential accident’.</a:t>
            </a:r>
          </a:p>
          <a:p>
            <a:pPr marL="1200080" lvl="2" indent="-285750">
              <a:lnSpc>
                <a:spcPct val="130000"/>
              </a:lnSpc>
              <a:spcBef>
                <a:spcPts val="600"/>
              </a:spcBef>
              <a:buFont typeface="Arial" panose="020B0604020202020204" pitchFamily="34" charset="0"/>
              <a:buChar char="•"/>
            </a:pPr>
            <a:r>
              <a:rPr lang="en-US" dirty="0">
                <a:latin typeface="Calibri" panose="020F0502020204030204" pitchFamily="34" charset="0"/>
                <a:cs typeface="Calibri" panose="020F0502020204030204" pitchFamily="34" charset="0"/>
              </a:rPr>
              <a:t>Initially proposed with link to new definition of “drowsy driver” and thereby other requirements and definitions within the regulation. Suggest this needs to be removed now that para 5.1.1 ‘if-fitted’ provision is included, to avoid a circular reference to regulation.</a:t>
            </a:r>
            <a:endParaRPr lang="en-AU" dirty="0">
              <a:latin typeface="Calibri" panose="020F0502020204030204" pitchFamily="34" charset="0"/>
              <a:cs typeface="Calibri" panose="020F0502020204030204" pitchFamily="34" charset="0"/>
            </a:endParaRPr>
          </a:p>
          <a:p>
            <a:pPr marL="742915" lvl="1" indent="-285750">
              <a:lnSpc>
                <a:spcPct val="130000"/>
              </a:lnSpc>
              <a:spcBef>
                <a:spcPts val="600"/>
              </a:spcBef>
              <a:buFont typeface="Arial" panose="020B0604020202020204" pitchFamily="34" charset="0"/>
              <a:buChar char="•"/>
            </a:pPr>
            <a:endParaRPr lang="en-AU" sz="1400" dirty="0"/>
          </a:p>
        </p:txBody>
      </p:sp>
    </p:spTree>
    <p:extLst>
      <p:ext uri="{BB962C8B-B14F-4D97-AF65-F5344CB8AC3E}">
        <p14:creationId xmlns:p14="http://schemas.microsoft.com/office/powerpoint/2010/main" val="2783765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Voodoo Powerpoint Template">
  <a:themeElements>
    <a:clrScheme name="Custom 4">
      <a:dk1>
        <a:srgbClr val="071E3E"/>
      </a:dk1>
      <a:lt1>
        <a:srgbClr val="F0F0F0"/>
      </a:lt1>
      <a:dk2>
        <a:srgbClr val="222222"/>
      </a:dk2>
      <a:lt2>
        <a:srgbClr val="FEFFFF"/>
      </a:lt2>
      <a:accent1>
        <a:srgbClr val="008089"/>
      </a:accent1>
      <a:accent2>
        <a:srgbClr val="4EB2B5"/>
      </a:accent2>
      <a:accent3>
        <a:srgbClr val="C0D28F"/>
      </a:accent3>
      <a:accent4>
        <a:srgbClr val="70C096"/>
      </a:accent4>
      <a:accent5>
        <a:srgbClr val="081E3F"/>
      </a:accent5>
      <a:accent6>
        <a:srgbClr val="79D2F3"/>
      </a:accent6>
      <a:hlink>
        <a:srgbClr val="008089"/>
      </a:hlink>
      <a:folHlink>
        <a:srgbClr val="BFBFBF"/>
      </a:folHlink>
    </a:clrScheme>
    <a:fontScheme name="Custom 4">
      <a:majorFont>
        <a:latin typeface="Montserrat Bold"/>
        <a:ea typeface=""/>
        <a:cs typeface=""/>
      </a:majorFont>
      <a:minorFont>
        <a:latin typeface="Open Sans"/>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effectLst>
          <a:outerShdw blurRad="38100" dist="12700" dir="5400000" algn="ctr" rotWithShape="0">
            <a:prstClr val="black">
              <a:alpha val="15000"/>
            </a:prstClr>
          </a:outerShdw>
        </a:effectLst>
      </a:spPr>
      <a:bodyPr wrap="square" lIns="0" tIns="0" rIns="0" bIns="0" rtlCol="0" anchor="t">
        <a:noAutofit/>
      </a:bodyPr>
      <a:lstStyle>
        <a:defPPr algn="ctr">
          <a:spcBef>
            <a:spcPts val="1000"/>
          </a:spcBef>
          <a:defRPr sz="1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36000" rIns="216000" bIns="36000" rtlCol="0">
        <a:spAutoFit/>
      </a:bodyPr>
      <a:lstStyle>
        <a:defPPr algn="r">
          <a:lnSpc>
            <a:spcPct val="130000"/>
          </a:lnSpc>
          <a:spcBef>
            <a:spcPts val="1000"/>
          </a:spcBef>
          <a:defRPr sz="1600" b="1" dirty="0"/>
        </a:defPPr>
      </a:lstStyle>
    </a:txDef>
  </a:objectDefaults>
  <a:extraClrSchemeLst/>
  <a:extLst>
    <a:ext uri="{05A4C25C-085E-4340-85A3-A5531E510DB2}">
      <thm15:themeFamily xmlns:thm15="http://schemas.microsoft.com/office/thememl/2012/main" name="RVS PowerPoint Presentation.potx" id="{891B86CD-4441-4DF2-806E-9B794CF9E0A4}" vid="{2DE392A3-404D-4DDF-BD71-EAFD367A054A}"/>
    </a:ext>
  </a:extLst>
</a:theme>
</file>

<file path=ppt/theme/theme2.xml><?xml version="1.0" encoding="utf-8"?>
<a:theme xmlns:a="http://schemas.openxmlformats.org/drawingml/2006/main" name="Voodoo2 Powerpoint Template">
  <a:themeElements>
    <a:clrScheme name="Voodoo Color">
      <a:dk1>
        <a:srgbClr val="222222"/>
      </a:dk1>
      <a:lt1>
        <a:srgbClr val="F0F0F0"/>
      </a:lt1>
      <a:dk2>
        <a:srgbClr val="222222"/>
      </a:dk2>
      <a:lt2>
        <a:srgbClr val="FEFFFF"/>
      </a:lt2>
      <a:accent1>
        <a:srgbClr val="1D46F3"/>
      </a:accent1>
      <a:accent2>
        <a:srgbClr val="FE5757"/>
      </a:accent2>
      <a:accent3>
        <a:srgbClr val="FE0061"/>
      </a:accent3>
      <a:accent4>
        <a:srgbClr val="A905B7"/>
      </a:accent4>
      <a:accent5>
        <a:srgbClr val="7030BD"/>
      </a:accent5>
      <a:accent6>
        <a:srgbClr val="3C4EBC"/>
      </a:accent6>
      <a:hlink>
        <a:srgbClr val="5352F5"/>
      </a:hlink>
      <a:folHlink>
        <a:srgbClr val="BFBFBF"/>
      </a:folHlink>
    </a:clrScheme>
    <a:fontScheme name="Montserrat_OpenSans">
      <a:majorFont>
        <a:latin typeface="Montserrat-Bold"/>
        <a:ea typeface=""/>
        <a:cs typeface=""/>
      </a:majorFont>
      <a:minorFont>
        <a:latin typeface="Open Sans"/>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36000" rIns="144000" bIns="36000" rtlCol="0">
        <a:spAutoFit/>
      </a:bodyPr>
      <a:lstStyle>
        <a:defPPr>
          <a:lnSpc>
            <a:spcPct val="120000"/>
          </a:lnSpc>
          <a:spcBef>
            <a:spcPts val="1000"/>
          </a:spcBef>
          <a:defRPr sz="1400" b="1" dirty="0" smtClean="0"/>
        </a:defPPr>
      </a:lstStyle>
    </a:txDef>
  </a:objectDefaults>
  <a:extraClrSchemeLst/>
  <a:extLst>
    <a:ext uri="{05A4C25C-085E-4340-85A3-A5531E510DB2}">
      <thm15:themeFamily xmlns:thm15="http://schemas.microsoft.com/office/thememl/2012/main" name="RVS PowerPoint Presentation.potx" id="{891B86CD-4441-4DF2-806E-9B794CF9E0A4}" vid="{6A50C16F-8A3E-43CE-8B79-77D5BE5FDAE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RVS PowerPoint Presentation</Template>
  <TotalTime>5200</TotalTime>
  <Words>5702</Words>
  <Application>Microsoft Office PowerPoint</Application>
  <PresentationFormat>Widescreen</PresentationFormat>
  <Paragraphs>260</Paragraphs>
  <Slides>36</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36</vt:i4>
      </vt:variant>
    </vt:vector>
  </HeadingPairs>
  <TitlesOfParts>
    <vt:vector size="45" baseType="lpstr">
      <vt:lpstr>Arial</vt:lpstr>
      <vt:lpstr>Calibri</vt:lpstr>
      <vt:lpstr>Montserrat</vt:lpstr>
      <vt:lpstr>Montserrat Bold</vt:lpstr>
      <vt:lpstr>Montserrat SemiBold</vt:lpstr>
      <vt:lpstr>Open Sans</vt:lpstr>
      <vt:lpstr>Open Sans SemiBold</vt:lpstr>
      <vt:lpstr>Voodoo Powerpoint Template</vt:lpstr>
      <vt:lpstr>Voodoo2 Powerpoint Template</vt:lpstr>
      <vt:lpstr>Draft UN Regulation for Driver Drowsiness and Attention Warning System   IWG DDADWS Meeting 4 27 Feb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Department of Infrastructure &amp; Regional Development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to the Driver Drowsiness and Attention (DDAW) Warning Systems Regulation</dc:title>
  <dc:subject/>
  <dc:creator>ZHANG, Mark</dc:creator>
  <cp:keywords/>
  <dc:description/>
  <cp:lastModifiedBy>Slattery, Kristopher</cp:lastModifiedBy>
  <cp:revision>280</cp:revision>
  <cp:lastPrinted>2024-11-19T04:29:36Z</cp:lastPrinted>
  <dcterms:created xsi:type="dcterms:W3CDTF">2024-11-17T21:25:46Z</dcterms:created>
  <dcterms:modified xsi:type="dcterms:W3CDTF">2025-02-26T06:28:31Z</dcterms:modified>
  <cp:category/>
</cp:coreProperties>
</file>