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3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warz, Torsten (I/ET-B2)" initials="ST(B" lastIdx="6" clrIdx="0">
    <p:extLst>
      <p:ext uri="{19B8F6BF-5375-455C-9EA6-DF929625EA0E}">
        <p15:presenceInfo xmlns:p15="http://schemas.microsoft.com/office/powerpoint/2012/main" userId="S::torsten.schwarz@audi.de::70f7f55b-7391-448a-a3d4-66805c88f7d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C0F6"/>
    <a:srgbClr val="5B95C9"/>
    <a:srgbClr val="77787A"/>
    <a:srgbClr val="818283"/>
    <a:srgbClr val="67686A"/>
    <a:srgbClr val="403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9" autoAdjust="0"/>
    <p:restoredTop sz="96761" autoAdjust="0"/>
  </p:normalViewPr>
  <p:slideViewPr>
    <p:cSldViewPr snapToGrid="0">
      <p:cViewPr varScale="1">
        <p:scale>
          <a:sx n="110" d="100"/>
          <a:sy n="110" d="100"/>
        </p:scale>
        <p:origin x="66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A6B3F-8A1F-428A-9ABA-F87A10A58389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0AEB5-7B7F-4628-AB39-24BD0FD240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2772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5248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2A9DD-DCD2-4224-8D54-177EA3E97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6641E07-57B0-4051-9609-E10F84C77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07ED97-1DE1-49B5-A0C1-4C55CDA39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4782-768A-4A26-9529-E254BB331CA5}" type="datetime1">
              <a:rPr lang="de-DE" smtClean="0"/>
              <a:t>27.11.2025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3C1724-C9D7-4AF8-AD5D-9D4786D5D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8749DF-A721-46B6-8DBF-5FEF9A901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5E57-7382-4485-9D14-0BD8FAB214FB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400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>
            <a:extLst>
              <a:ext uri="{FF2B5EF4-FFF2-40B4-BE49-F238E27FC236}">
                <a16:creationId xmlns:a16="http://schemas.microsoft.com/office/drawing/2014/main" id="{8EE125BF-D084-459F-806B-DFAA2DB461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75" t="4754" r="527" b="10762"/>
          <a:stretch/>
        </p:blipFill>
        <p:spPr>
          <a:xfrm>
            <a:off x="0" y="6343650"/>
            <a:ext cx="12192000" cy="51435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3E61341F-C07C-4737-86E7-A2033E177F5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324447" y="-324447"/>
            <a:ext cx="1437084" cy="2085977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3B478787-0D5C-4CA1-A746-EA7466FB9D0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264" y="90452"/>
            <a:ext cx="2213485" cy="88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56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403F4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67686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5">
            <a:extLst>
              <a:ext uri="{FF2B5EF4-FFF2-40B4-BE49-F238E27FC236}">
                <a16:creationId xmlns:a16="http://schemas.microsoft.com/office/drawing/2014/main" id="{3C683EFF-8DDA-47F0-9E93-D44881852D78}"/>
              </a:ext>
            </a:extLst>
          </p:cNvPr>
          <p:cNvSpPr txBox="1"/>
          <p:nvPr/>
        </p:nvSpPr>
        <p:spPr>
          <a:xfrm>
            <a:off x="4723100" y="6409509"/>
            <a:ext cx="2966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>
                <a:solidFill>
                  <a:schemeClr val="bg1"/>
                </a:solidFill>
              </a:rPr>
              <a:t>SLR-75 (December 2025)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ADCB1F5-B35F-EF42-52D3-2B114934DBA9}"/>
              </a:ext>
            </a:extLst>
          </p:cNvPr>
          <p:cNvSpPr txBox="1"/>
          <p:nvPr/>
        </p:nvSpPr>
        <p:spPr>
          <a:xfrm>
            <a:off x="374469" y="2947000"/>
            <a:ext cx="11312434" cy="319574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88900">
              <a:spcAft>
                <a:spcPts val="1000"/>
              </a:spcAft>
            </a:pPr>
            <a:r>
              <a:rPr lang="en-US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GTB Questions</a:t>
            </a:r>
          </a:p>
          <a:p>
            <a:pPr marL="357188" indent="-269875">
              <a:spcAft>
                <a:spcPts val="1000"/>
              </a:spcAft>
              <a:buFont typeface="+mj-lt"/>
              <a:buAutoNum type="arabicPeriod"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Apart</a:t>
            </a:r>
            <a:r>
              <a:rPr lang="en-US" sz="16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from the problem statement, is there a safety concern related to this topic? </a:t>
            </a:r>
          </a:p>
          <a:p>
            <a:pPr marL="357188" indent="-269875">
              <a:spcAft>
                <a:spcPts val="1000"/>
              </a:spcAft>
              <a:buFont typeface="+mj-lt"/>
              <a:buAutoNum type="arabicPeriod"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We are not aware of </a:t>
            </a:r>
            <a:r>
              <a:rPr lang="en-US" sz="1600" i="1">
                <a:solidFill>
                  <a:srgbClr val="000000"/>
                </a:solidFill>
                <a:latin typeface="Arial" panose="020B0604020202020204" pitchFamily="34" charset="0"/>
              </a:rPr>
              <a:t>any problems, </a:t>
            </a: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during the </a:t>
            </a:r>
            <a:r>
              <a:rPr lang="en-US" sz="1600" i="1">
                <a:solidFill>
                  <a:srgbClr val="000000"/>
                </a:solidFill>
                <a:latin typeface="Arial" panose="020B0604020202020204" pitchFamily="34" charset="0"/>
              </a:rPr>
              <a:t>type-approval process, </a:t>
            </a: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in understanding current requirements. Is there a problem? </a:t>
            </a:r>
          </a:p>
          <a:p>
            <a:pPr marL="357188" indent="-269875">
              <a:spcAft>
                <a:spcPts val="1000"/>
              </a:spcAft>
              <a:buFont typeface="+mj-lt"/>
              <a:buAutoNum type="arabicPeriod"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It is fundamental to clearly know the problem first in order to find the best possible solution.</a:t>
            </a:r>
          </a:p>
          <a:p>
            <a:pPr marL="357188" indent="-268288" algn="l">
              <a:spcAft>
                <a:spcPts val="1000"/>
              </a:spcAft>
              <a:buFont typeface="+mj-lt"/>
              <a:buAutoNum type="arabicPeriod"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GTB established a dedicated task force to investigate the topic. The task force met 14 times between April and November 2025 and provided updates to SLR during these months (</a:t>
            </a:r>
            <a:r>
              <a:rPr lang="en-GB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see SLR-74-05/Rev.1, SLR-73-06 and SLR-72-15</a:t>
            </a: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</a:p>
          <a:p>
            <a:pPr marL="357188" indent="-268288" algn="l">
              <a:spcAft>
                <a:spcPts val="1000"/>
              </a:spcAft>
              <a:buFont typeface="+mj-lt"/>
              <a:buAutoNum type="arabicPeriod"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GTB investigated several simplifications, each of them leading to constraints compared to current designs </a:t>
            </a:r>
            <a:b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would</a:t>
            </a:r>
            <a:r>
              <a:rPr lang="en-US" sz="16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SLR support amendments of these consequential requirements to mitigate possible consequences of the change to apparent surface definition (e.g. increase 75mm single lamp distance requirement)?</a:t>
            </a:r>
            <a:endParaRPr lang="en-US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80B091E-B7B5-F92A-4284-8AB436B5F951}"/>
              </a:ext>
            </a:extLst>
          </p:cNvPr>
          <p:cNvSpPr txBox="1"/>
          <p:nvPr/>
        </p:nvSpPr>
        <p:spPr>
          <a:xfrm>
            <a:off x="8252823" y="365789"/>
            <a:ext cx="1236236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sz="2000" b="1" dirty="0"/>
              <a:t>SLR-75-04</a:t>
            </a:r>
            <a:endParaRPr lang="en-GB" sz="2000" b="1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848A68A-351F-6715-E0C6-0EFE7DCFDEEA}"/>
              </a:ext>
            </a:extLst>
          </p:cNvPr>
          <p:cNvSpPr txBox="1"/>
          <p:nvPr/>
        </p:nvSpPr>
        <p:spPr>
          <a:xfrm>
            <a:off x="2235213" y="253904"/>
            <a:ext cx="4598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GTB input o</a:t>
            </a:r>
            <a:r>
              <a:rPr lang="fr-FR" sz="2400" b="1" dirty="0"/>
              <a:t>n Apparent Surface</a:t>
            </a:r>
            <a:endParaRPr lang="en-US" sz="2400" b="1" dirty="0"/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E3D895E8-F31D-E804-B3C8-653BFD127C9A}"/>
              </a:ext>
            </a:extLst>
          </p:cNvPr>
          <p:cNvGrpSpPr/>
          <p:nvPr/>
        </p:nvGrpSpPr>
        <p:grpSpPr>
          <a:xfrm>
            <a:off x="641728" y="1089663"/>
            <a:ext cx="10431261" cy="1702914"/>
            <a:chOff x="641728" y="1063536"/>
            <a:chExt cx="10431261" cy="1702914"/>
          </a:xfrm>
        </p:grpSpPr>
        <p:grpSp>
          <p:nvGrpSpPr>
            <p:cNvPr id="4" name="Group 8">
              <a:extLst>
                <a:ext uri="{FF2B5EF4-FFF2-40B4-BE49-F238E27FC236}">
                  <a16:creationId xmlns:a16="http://schemas.microsoft.com/office/drawing/2014/main" id="{14D3CB07-0B82-BAC0-29D0-6E34A472A94E}"/>
                </a:ext>
              </a:extLst>
            </p:cNvPr>
            <p:cNvGrpSpPr/>
            <p:nvPr/>
          </p:nvGrpSpPr>
          <p:grpSpPr>
            <a:xfrm>
              <a:off x="641728" y="1063536"/>
              <a:ext cx="10431261" cy="1702914"/>
              <a:chOff x="772356" y="1296131"/>
              <a:chExt cx="10173811" cy="1698327"/>
            </a:xfrm>
          </p:grpSpPr>
          <p:grpSp>
            <p:nvGrpSpPr>
              <p:cNvPr id="7" name="Gruppieren 14">
                <a:extLst>
                  <a:ext uri="{FF2B5EF4-FFF2-40B4-BE49-F238E27FC236}">
                    <a16:creationId xmlns:a16="http://schemas.microsoft.com/office/drawing/2014/main" id="{18A617CA-93FE-4906-99D9-BD63CA855B8D}"/>
                  </a:ext>
                </a:extLst>
              </p:cNvPr>
              <p:cNvGrpSpPr/>
              <p:nvPr/>
            </p:nvGrpSpPr>
            <p:grpSpPr>
              <a:xfrm>
                <a:off x="3949139" y="1296131"/>
                <a:ext cx="6896201" cy="1698327"/>
                <a:chOff x="5488780" y="4716915"/>
                <a:chExt cx="6236495" cy="1658202"/>
              </a:xfrm>
            </p:grpSpPr>
            <p:pic>
              <p:nvPicPr>
                <p:cNvPr id="9" name="Grafik 3">
                  <a:extLst>
                    <a:ext uri="{FF2B5EF4-FFF2-40B4-BE49-F238E27FC236}">
                      <a16:creationId xmlns:a16="http://schemas.microsoft.com/office/drawing/2014/main" id="{E03346D2-68F0-E15C-0B38-A1FFF413A49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778"/>
                <a:stretch>
                  <a:fillRect/>
                </a:stretch>
              </p:blipFill>
              <p:spPr bwMode="auto">
                <a:xfrm>
                  <a:off x="5495925" y="4716915"/>
                  <a:ext cx="6229350" cy="10001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" name="Grafik 2">
                  <a:extLst>
                    <a:ext uri="{FF2B5EF4-FFF2-40B4-BE49-F238E27FC236}">
                      <a16:creationId xmlns:a16="http://schemas.microsoft.com/office/drawing/2014/main" id="{8624376F-A841-B824-E915-08A353061DC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88780" y="5679792"/>
                  <a:ext cx="6236495" cy="6953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" name="Rectangle 2">
                <a:extLst>
                  <a:ext uri="{FF2B5EF4-FFF2-40B4-BE49-F238E27FC236}">
                    <a16:creationId xmlns:a16="http://schemas.microsoft.com/office/drawing/2014/main" id="{69D77556-FD3B-1774-DD2E-CA8BDFF98595}"/>
                  </a:ext>
                </a:extLst>
              </p:cNvPr>
              <p:cNvSpPr/>
              <p:nvPr/>
            </p:nvSpPr>
            <p:spPr>
              <a:xfrm>
                <a:off x="772356" y="1299395"/>
                <a:ext cx="10173811" cy="1695062"/>
              </a:xfrm>
              <a:prstGeom prst="rect">
                <a:avLst/>
              </a:prstGeom>
              <a:noFill/>
              <a:ln w="381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7BFCB4F9-A493-8910-AA28-3020D11D2DCE}"/>
                </a:ext>
              </a:extLst>
            </p:cNvPr>
            <p:cNvSpPr txBox="1"/>
            <p:nvPr/>
          </p:nvSpPr>
          <p:spPr>
            <a:xfrm>
              <a:off x="986922" y="1575706"/>
              <a:ext cx="2603983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  <a:latin typeface="Calibri" panose="020F0502020204030204" pitchFamily="34" charset="0"/>
                  <a:ea typeface="DengXian" panose="02010600030101010101" pitchFamily="2" charset="-122"/>
                </a:rPr>
                <a:t>SLR simplification list </a:t>
              </a:r>
            </a:p>
            <a:p>
              <a:r>
                <a:rPr lang="en-US" dirty="0">
                  <a:solidFill>
                    <a:srgbClr val="0070C0"/>
                  </a:solidFill>
                  <a:latin typeface="Calibri" panose="020F0502020204030204" pitchFamily="34" charset="0"/>
                  <a:ea typeface="DengXian" panose="02010600030101010101" pitchFamily="2" charset="-122"/>
                </a:rPr>
                <a:t>(SLR-52-03/rev, 12/2021)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53540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TB Presentation.potx" id="{41C6BDE2-2956-479F-9A3D-A8BA3D5C5A5E}" vid="{216C8B9B-96A5-4780-95F4-C21CE9216F4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vIMComments xmlns="2d3f8391-3ef5-4859-91f5-94f98ca1de6c" xsi:nil="true"/>
    <RevIMDocumentOwner xmlns="2d3f8391-3ef5-4859-91f5-94f98ca1de6c">
      <UserInfo>
        <DisplayName/>
        <AccountId xsi:nil="true"/>
        <AccountType/>
      </UserInfo>
    </RevIMDocumentOwner>
    <RevIMDeletionDate xmlns="2d3f8391-3ef5-4859-91f5-94f98ca1de6c">2025-02-27T07:43:05+00:00</RevIMDeletionDate>
    <RevIMExtends xmlns="2d3f8391-3ef5-4859-91f5-94f98ca1de6c">{"KSUClass":"0239cc7a-0c96-48a8-9e0e-a383e362571c"}</RevIMExtends>
    <i0f84bba906045b4af568ee102a52dcb xmlns="2d3f8391-3ef5-4859-91f5-94f98ca1de6c">
      <Terms xmlns="http://schemas.microsoft.com/office/infopath/2007/PartnerControls">
        <TermInfo xmlns="http://schemas.microsoft.com/office/infopath/2007/PartnerControls">
          <TermName xmlns="http://schemas.microsoft.com/office/infopath/2007/PartnerControls">0.1 Initial category</TermName>
          <TermId xmlns="http://schemas.microsoft.com/office/infopath/2007/PartnerControls">0239cc7a-0c96-48a8-9e0e-a383e362571c</TermId>
        </TermInfo>
      </Terms>
    </i0f84bba906045b4af568ee102a52dcb>
    <RevIMEventDate xmlns="2d3f8391-3ef5-4859-91f5-94f98ca1de6c" xsi:nil="true"/>
    <lcf76f155ced4ddcb4097134ff3c332f xmlns="a688bf42-176e-4575-814e-2ea30a02feb7">
      <Terms xmlns="http://schemas.microsoft.com/office/infopath/2007/PartnerControls"/>
    </lcf76f155ced4ddcb4097134ff3c332f>
    <TaxCatchAll xmlns="2d3f8391-3ef5-4859-91f5-94f98ca1de6c">
      <Value>1</Value>
    </TaxCatchAll>
    <b6c14c8a4d2e4b5186946cc347515f5b xmlns="2d3f8391-3ef5-4859-91f5-94f98ca1de6c">
      <Terms xmlns="http://schemas.microsoft.com/office/infopath/2007/PartnerControls"/>
    </b6c14c8a4d2e4b5186946cc347515f5b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1C6467B19EC4B8511680A335C6C79" ma:contentTypeVersion="22" ma:contentTypeDescription="Create a new document." ma:contentTypeScope="" ma:versionID="5695a254e5a6d55e94ec86d15250dc58">
  <xsd:schema xmlns:xsd="http://www.w3.org/2001/XMLSchema" xmlns:xs="http://www.w3.org/2001/XMLSchema" xmlns:p="http://schemas.microsoft.com/office/2006/metadata/properties" xmlns:ns2="2d3f8391-3ef5-4859-91f5-94f98ca1de6c" xmlns:ns3="a688bf42-176e-4575-814e-2ea30a02feb7" targetNamespace="http://schemas.microsoft.com/office/2006/metadata/properties" ma:root="true" ma:fieldsID="97de49ee3caeb4601226e1d83400cd59" ns2:_="" ns3:_="">
    <xsd:import namespace="2d3f8391-3ef5-4859-91f5-94f98ca1de6c"/>
    <xsd:import namespace="a688bf42-176e-4575-814e-2ea30a02feb7"/>
    <xsd:element name="properties">
      <xsd:complexType>
        <xsd:sequence>
          <xsd:element name="documentManagement">
            <xsd:complexType>
              <xsd:all>
                <xsd:element ref="ns2:b6c14c8a4d2e4b5186946cc347515f5b" minOccurs="0"/>
                <xsd:element ref="ns2:TaxCatchAll" minOccurs="0"/>
                <xsd:element ref="ns2:TaxCatchAllLabel" minOccurs="0"/>
                <xsd:element ref="ns2:i0f84bba906045b4af568ee102a52dcb" minOccurs="0"/>
                <xsd:element ref="ns2:RevIMDeletionDate" minOccurs="0"/>
                <xsd:element ref="ns2:RevIMEventDate" minOccurs="0"/>
                <xsd:element ref="ns2:RevIMComments" minOccurs="0"/>
                <xsd:element ref="ns2:RevIMDocumentOwner" minOccurs="0"/>
                <xsd:element ref="ns2:RevIMExtend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3f8391-3ef5-4859-91f5-94f98ca1de6c" elementFormDefault="qualified">
    <xsd:import namespace="http://schemas.microsoft.com/office/2006/documentManagement/types"/>
    <xsd:import namespace="http://schemas.microsoft.com/office/infopath/2007/PartnerControls"/>
    <xsd:element name="b6c14c8a4d2e4b5186946cc347515f5b" ma:index="8" nillable="true" ma:taxonomy="true" ma:internalName="b6c14c8a4d2e4b5186946cc347515f5b" ma:taxonomyFieldName="LegalHoldTag" ma:displayName="LegalHold" ma:fieldId="{b6c14c8a-4d2e-4b51-8694-6cc347515f5b}" ma:taxonomyMulti="true" ma:sspId="d35d9ec1-ff0e-4daf-94ff-594c76aa1822" ma:termSetId="1d36a6df-4193-45ed-b3bc-3ba9643c5e0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87e95f8-ca58-479f-93e5-d8f733cc83d9}" ma:internalName="TaxCatchAll" ma:showField="CatchAllData" ma:web="2d3f8391-3ef5-4859-91f5-94f98ca1de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87e95f8-ca58-479f-93e5-d8f733cc83d9}" ma:internalName="TaxCatchAllLabel" ma:readOnly="true" ma:showField="CatchAllDataLabel" ma:web="2d3f8391-3ef5-4859-91f5-94f98ca1de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0f84bba906045b4af568ee102a52dcb" ma:index="13" nillable="true" ma:taxonomy="true" ma:internalName="i0f84bba906045b4af568ee102a52dcb" ma:taxonomyFieldName="RevIMBCS" ma:displayName="CSD Class" ma:readOnly="true" ma:default="1;#0.1 Initial category|0239cc7a-0c96-48a8-9e0e-a383e362571c" ma:fieldId="{20f84bba-9060-45b4-af56-8ee102a52dcb}" ma:sspId="d35d9ec1-ff0e-4daf-94ff-594c76aa1822" ma:termSetId="83f400d6-6f53-40a3-8fd2-b80b61df545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vIMDeletionDate" ma:index="14" nillable="true" ma:displayName="Deletion Date" ma:description="Deletion Date" ma:format="DateOnly" ma:internalName="RevIMDeletionDate" ma:readOnly="true">
      <xsd:simpleType>
        <xsd:restriction base="dms:DateTime"/>
      </xsd:simpleType>
    </xsd:element>
    <xsd:element name="RevIMEventDate" ma:index="15" nillable="true" ma:displayName="Event Date" ma:description="Event Date" ma:format="DateOnly" ma:internalName="RevIMEventDate" ma:readOnly="true">
      <xsd:simpleType>
        <xsd:restriction base="dms:DateTime"/>
      </xsd:simpleType>
    </xsd:element>
    <xsd:element name="RevIMComments" ma:index="16" nillable="true" ma:displayName="Event Comment" ma:internalName="RevIMComments" ma:readOnly="true">
      <xsd:simpleType>
        <xsd:restriction base="dms:Note">
          <xsd:maxLength value="255"/>
        </xsd:restriction>
      </xsd:simpleType>
    </xsd:element>
    <xsd:element name="RevIMDocumentOwner" ma:index="17" nillable="true" ma:displayName="Document Owner" ma:list="UserInfo" ma:internalName="RevIM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vIMExtends" ma:index="18" nillable="true" ma:displayName="RevIMExtends" ma:hidden="true" ma:internalName="RevIMExtends" ma:readOnly="true">
      <xsd:simpleType>
        <xsd:restriction base="dms:Note"/>
      </xsd:simpleType>
    </xsd:element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8bf42-176e-4575-814e-2ea30a02fe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23" nillable="true" ma:displayName="Tags" ma:internalName="MediaServiceAutoTags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d35d9ec1-ff0e-4daf-94ff-594c76aa18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CADEAF-2418-4373-8B3C-825FBE6C0191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a688bf42-176e-4575-814e-2ea30a02feb7"/>
    <ds:schemaRef ds:uri="2d3f8391-3ef5-4859-91f5-94f98ca1de6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CE0FEE-6D53-4650-B4CC-C61664B92E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F851B6-CC46-474C-9E72-069EA3AE04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3f8391-3ef5-4859-91f5-94f98ca1de6c"/>
    <ds:schemaRef ds:uri="a688bf42-176e-4575-814e-2ea30a02f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cd8a103-d543-4248-b674-6a73234556fa}" enabled="1" method="Privileged" siteId="{5047bca2-da88-442e-a09a-d9b8af692ad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171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Federico Matarazzo</dc:creator>
  <cp:lastModifiedBy>Davide Puglisi</cp:lastModifiedBy>
  <cp:revision>194</cp:revision>
  <dcterms:created xsi:type="dcterms:W3CDTF">2020-02-13T10:33:39Z</dcterms:created>
  <dcterms:modified xsi:type="dcterms:W3CDTF">2025-11-27T10:17:21Z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e6743f2-12c7-4edd-9d1f-c7648963e091_Enabled">
    <vt:lpwstr>true</vt:lpwstr>
  </property>
  <property fmtid="{D5CDD505-2E9C-101B-9397-08002B2CF9AE}" pid="3" name="MSIP_Label_1e6743f2-12c7-4edd-9d1f-c7648963e091_SetDate">
    <vt:lpwstr>2022-09-29T13:22:54Z</vt:lpwstr>
  </property>
  <property fmtid="{D5CDD505-2E9C-101B-9397-08002B2CF9AE}" pid="4" name="MSIP_Label_1e6743f2-12c7-4edd-9d1f-c7648963e091_Method">
    <vt:lpwstr>Privileged</vt:lpwstr>
  </property>
  <property fmtid="{D5CDD505-2E9C-101B-9397-08002B2CF9AE}" pid="5" name="MSIP_Label_1e6743f2-12c7-4edd-9d1f-c7648963e091_Name">
    <vt:lpwstr>Internal Usage (no visual markings)</vt:lpwstr>
  </property>
  <property fmtid="{D5CDD505-2E9C-101B-9397-08002B2CF9AE}" pid="6" name="MSIP_Label_1e6743f2-12c7-4edd-9d1f-c7648963e091_SiteId">
    <vt:lpwstr>2d5eb7e2-d3ee-4bf5-bc62-79d5ae9cd9e1</vt:lpwstr>
  </property>
  <property fmtid="{D5CDD505-2E9C-101B-9397-08002B2CF9AE}" pid="7" name="MSIP_Label_1e6743f2-12c7-4edd-9d1f-c7648963e091_ActionId">
    <vt:lpwstr>8005f573-ad37-4a92-b299-ac600b8f9ac9</vt:lpwstr>
  </property>
  <property fmtid="{D5CDD505-2E9C-101B-9397-08002B2CF9AE}" pid="8" name="MSIP_Label_1e6743f2-12c7-4edd-9d1f-c7648963e091_ContentBits">
    <vt:lpwstr>0</vt:lpwstr>
  </property>
  <property fmtid="{D5CDD505-2E9C-101B-9397-08002B2CF9AE}" pid="9" name="MediaServiceImageTags">
    <vt:lpwstr/>
  </property>
  <property fmtid="{D5CDD505-2E9C-101B-9397-08002B2CF9AE}" pid="10" name="ContentTypeId">
    <vt:lpwstr>0x010100A251C6467B19EC4B8511680A335C6C79</vt:lpwstr>
  </property>
  <property fmtid="{D5CDD505-2E9C-101B-9397-08002B2CF9AE}" pid="11" name="RevIMBCS">
    <vt:lpwstr>1;#0.1 Initial category|0239cc7a-0c96-48a8-9e0e-a383e362571c</vt:lpwstr>
  </property>
  <property fmtid="{D5CDD505-2E9C-101B-9397-08002B2CF9AE}" pid="12" name="LegalHoldTag">
    <vt:lpwstr/>
  </property>
  <property fmtid="{D5CDD505-2E9C-101B-9397-08002B2CF9AE}" pid="13" name="MSIP_Label_b1c9b508-7c6e-42bd-bedf-808292653d6c_Enabled">
    <vt:lpwstr>true</vt:lpwstr>
  </property>
  <property fmtid="{D5CDD505-2E9C-101B-9397-08002B2CF9AE}" pid="14" name="MSIP_Label_b1c9b508-7c6e-42bd-bedf-808292653d6c_SetDate">
    <vt:lpwstr>2024-01-19T09:50:10Z</vt:lpwstr>
  </property>
  <property fmtid="{D5CDD505-2E9C-101B-9397-08002B2CF9AE}" pid="15" name="MSIP_Label_b1c9b508-7c6e-42bd-bedf-808292653d6c_Method">
    <vt:lpwstr>Standard</vt:lpwstr>
  </property>
  <property fmtid="{D5CDD505-2E9C-101B-9397-08002B2CF9AE}" pid="16" name="MSIP_Label_b1c9b508-7c6e-42bd-bedf-808292653d6c_Name">
    <vt:lpwstr>b1c9b508-7c6e-42bd-bedf-808292653d6c</vt:lpwstr>
  </property>
  <property fmtid="{D5CDD505-2E9C-101B-9397-08002B2CF9AE}" pid="17" name="MSIP_Label_b1c9b508-7c6e-42bd-bedf-808292653d6c_SiteId">
    <vt:lpwstr>2882be50-2012-4d88-ac86-544124e120c8</vt:lpwstr>
  </property>
  <property fmtid="{D5CDD505-2E9C-101B-9397-08002B2CF9AE}" pid="18" name="MSIP_Label_b1c9b508-7c6e-42bd-bedf-808292653d6c_ActionId">
    <vt:lpwstr>56d6d82f-288c-4cf0-a09c-c490e24f5caa</vt:lpwstr>
  </property>
  <property fmtid="{D5CDD505-2E9C-101B-9397-08002B2CF9AE}" pid="19" name="MSIP_Label_b1c9b508-7c6e-42bd-bedf-808292653d6c_ContentBits">
    <vt:lpwstr>3</vt:lpwstr>
  </property>
  <property fmtid="{D5CDD505-2E9C-101B-9397-08002B2CF9AE}" pid="20" name="ClassificationContentMarkingFooterText">
    <vt:lpwstr>5acXjzUk</vt:lpwstr>
  </property>
  <property fmtid="{D5CDD505-2E9C-101B-9397-08002B2CF9AE}" pid="21" name="ClassificationContentMarkingHeaderLocations">
    <vt:lpwstr>Tema di Office:5</vt:lpwstr>
  </property>
  <property fmtid="{D5CDD505-2E9C-101B-9397-08002B2CF9AE}" pid="22" name="ClassificationContentMarkingHeaderText">
    <vt:lpwstr>INTERNAL &amp; PARTNERS</vt:lpwstr>
  </property>
</Properties>
</file>