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416" r:id="rId5"/>
    <p:sldId id="419" r:id="rId6"/>
    <p:sldId id="421" r:id="rId7"/>
    <p:sldId id="432" r:id="rId8"/>
    <p:sldId id="433" r:id="rId9"/>
    <p:sldId id="42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820BC0-2D46-426A-9C2E-C80CAA2AEE4F}" v="1" dt="2026-03-18T12:47:11.833"/>
    <p1510:client id="{D62FCF98-4007-4C80-988E-22D5FB1024B7}" v="1" dt="2026-03-18T17:18:52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Addison" userId="5c0f97b8-417a-4919-be38-7e95d3697f45" providerId="ADAL" clId="{2F551451-8EF0-45A5-9007-1F923C2BA56C}"/>
    <pc:docChg chg="custSel modSld">
      <pc:chgData name="James Addison" userId="5c0f97b8-417a-4919-be38-7e95d3697f45" providerId="ADAL" clId="{2F551451-8EF0-45A5-9007-1F923C2BA56C}" dt="2026-03-18T15:09:39.012" v="120" actId="313"/>
      <pc:docMkLst>
        <pc:docMk/>
      </pc:docMkLst>
      <pc:sldChg chg="modSp mod">
        <pc:chgData name="James Addison" userId="5c0f97b8-417a-4919-be38-7e95d3697f45" providerId="ADAL" clId="{2F551451-8EF0-45A5-9007-1F923C2BA56C}" dt="2026-03-18T15:09:39.012" v="120" actId="313"/>
        <pc:sldMkLst>
          <pc:docMk/>
          <pc:sldMk cId="4133965960" sldId="421"/>
        </pc:sldMkLst>
        <pc:spChg chg="mod">
          <ac:chgData name="James Addison" userId="5c0f97b8-417a-4919-be38-7e95d3697f45" providerId="ADAL" clId="{2F551451-8EF0-45A5-9007-1F923C2BA56C}" dt="2026-03-18T15:09:39.012" v="120" actId="313"/>
          <ac:spMkLst>
            <pc:docMk/>
            <pc:sldMk cId="4133965960" sldId="421"/>
            <ac:spMk id="4" creationId="{FBBFED2A-200E-04DA-165F-8DA1E88F2ED4}"/>
          </ac:spMkLst>
        </pc:spChg>
      </pc:sldChg>
    </pc:docChg>
  </pc:docChgLst>
  <pc:docChgLst>
    <pc:chgData name="Francois Cuenot" userId="9928dff3-8fa4-42b5-9d6e-cd4dcb89281b" providerId="ADAL" clId="{BEDA12FD-E82B-4EFB-96A7-D777DC182594}"/>
    <pc:docChg chg="undo custSel modSld">
      <pc:chgData name="Francois Cuenot" userId="9928dff3-8fa4-42b5-9d6e-cd4dcb89281b" providerId="ADAL" clId="{BEDA12FD-E82B-4EFB-96A7-D777DC182594}" dt="2026-03-18T17:18:57.868" v="10" actId="20577"/>
      <pc:docMkLst>
        <pc:docMk/>
      </pc:docMkLst>
      <pc:sldChg chg="addSp delSp modSp mod">
        <pc:chgData name="Francois Cuenot" userId="9928dff3-8fa4-42b5-9d6e-cd4dcb89281b" providerId="ADAL" clId="{BEDA12FD-E82B-4EFB-96A7-D777DC182594}" dt="2026-03-18T17:18:57.868" v="10" actId="20577"/>
        <pc:sldMkLst>
          <pc:docMk/>
          <pc:sldMk cId="1103808415" sldId="416"/>
        </pc:sldMkLst>
        <pc:spChg chg="add mod">
          <ac:chgData name="Francois Cuenot" userId="9928dff3-8fa4-42b5-9d6e-cd4dcb89281b" providerId="ADAL" clId="{BEDA12FD-E82B-4EFB-96A7-D777DC182594}" dt="2026-03-18T17:18:57.868" v="10" actId="20577"/>
          <ac:spMkLst>
            <pc:docMk/>
            <pc:sldMk cId="1103808415" sldId="416"/>
            <ac:spMk id="2" creationId="{9FC6AE07-2316-160A-5620-4C5F89326C65}"/>
          </ac:spMkLst>
        </pc:spChg>
        <pc:graphicFrameChg chg="del modGraphic">
          <ac:chgData name="Francois Cuenot" userId="9928dff3-8fa4-42b5-9d6e-cd4dcb89281b" providerId="ADAL" clId="{BEDA12FD-E82B-4EFB-96A7-D777DC182594}" dt="2026-03-18T17:18:39.677" v="3" actId="478"/>
          <ac:graphicFrameMkLst>
            <pc:docMk/>
            <pc:sldMk cId="1103808415" sldId="416"/>
            <ac:graphicFrameMk id="3" creationId="{2E023E16-8D71-A7F7-F77A-C507B3B0C3B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B7010-DCE8-33D5-1091-E58FF98CEB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BEA1CC-6B82-AD94-C411-06A89DCB77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50A8D-55F4-B950-ACC5-ECD071DDE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D79AE-33E0-0FF8-A1FC-3383F1A9B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7468B-F95A-B5EE-FE53-15C9C6148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72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64D16-2D45-6BEC-31CF-6F35449B1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85F55F-B712-CEAE-8318-33B7523BC3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632E7-D115-C43D-FCBD-5D73ED6A0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8BB9B-BBD7-A491-3280-FDF88683B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6604DC-AF72-F956-7EE3-C11F00BB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2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BF45D1-AEEC-7C0E-76D1-3EADE169E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3F1DFC-A4BF-B368-E3ED-7B230F46CF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29591-171F-355C-12DB-056B61F30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CABC00-1526-0977-45F3-5D43CA8F3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95F359-4D4D-878E-DE61-BB025D929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428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 rot="5400000">
            <a:off x="5988279" y="654280"/>
            <a:ext cx="215443" cy="12192000"/>
          </a:xfrm>
          <a:prstGeom prst="rect">
            <a:avLst/>
          </a:prstGeom>
          <a:solidFill>
            <a:srgbClr val="0A6E3D"/>
          </a:solidFill>
          <a:ln>
            <a:noFill/>
          </a:ln>
        </p:spPr>
        <p:txBody>
          <a:bodyPr wrap="none" anchor="ctr"/>
          <a:lstStyle/>
          <a:p>
            <a:endParaRPr lang="en-US" sz="180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0603769-899E-4705-9733-494C5FE8B8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8109" y="6222817"/>
            <a:ext cx="1593425" cy="53433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9">
            <a:extLst>
              <a:ext uri="{FF2B5EF4-FFF2-40B4-BE49-F238E27FC236}">
                <a16:creationId xmlns:a16="http://schemas.microsoft.com/office/drawing/2014/main" id="{B7000653-4C7F-4101-A8D4-9304DB7BB3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" r="5"/>
          <a:stretch/>
        </p:blipFill>
        <p:spPr bwMode="auto">
          <a:xfrm>
            <a:off x="1" y="4247206"/>
            <a:ext cx="12192001" cy="1348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2">
            <a:extLst>
              <a:ext uri="{FF2B5EF4-FFF2-40B4-BE49-F238E27FC236}">
                <a16:creationId xmlns:a16="http://schemas.microsoft.com/office/drawing/2014/main" id="{04ED764B-8D71-4A77-9D45-ADC22A004F4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9667" y="6642968"/>
            <a:ext cx="95313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800" b="1" baseline="0" dirty="0">
                <a:solidFill>
                  <a:schemeClr val="bg1"/>
                </a:solidFill>
              </a:rPr>
              <a:t>XXXX Page ‹#›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9F378-A05B-4086-8C82-DBEA3F71239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45682" y="1319417"/>
            <a:ext cx="10293349" cy="557511"/>
          </a:xfrm>
        </p:spPr>
        <p:txBody>
          <a:bodyPr/>
          <a:lstStyle>
            <a:lvl1pPr marL="0" indent="0">
              <a:buNone/>
              <a:defRPr sz="3200" b="1"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MEETING NAME/PRESENTATION TITLE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3927A34F-844E-4B3F-9DC6-2D2EB86706E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28184" y="3004334"/>
            <a:ext cx="10293349" cy="557511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1">
                <a:latin typeface="Arial Black" panose="020B0A04020102020204" pitchFamily="34" charset="0"/>
              </a:defRPr>
            </a:lvl1pPr>
          </a:lstStyle>
          <a:p>
            <a:pPr lvl="0"/>
            <a:r>
              <a:rPr lang="en-US" dirty="0"/>
              <a:t>Meeting location/Subtitle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0000"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10000"/>
              <a:buFontTx/>
              <a:buNone/>
              <a:tabLst/>
              <a:defRPr/>
            </a:pPr>
            <a:r>
              <a:rPr lang="en-US" dirty="0"/>
              <a:t>Meeting date/Subtitle 1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0405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 rot="5400000">
            <a:off x="5988279" y="654280"/>
            <a:ext cx="215443" cy="12192000"/>
          </a:xfrm>
          <a:prstGeom prst="rect">
            <a:avLst/>
          </a:prstGeom>
          <a:solidFill>
            <a:srgbClr val="0A6E3D"/>
          </a:solidFill>
          <a:ln>
            <a:noFill/>
          </a:ln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770467" y="6646409"/>
            <a:ext cx="9531349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GB" sz="800" b="1" baseline="0" dirty="0">
                <a:solidFill>
                  <a:schemeClr val="bg1"/>
                </a:solidFill>
              </a:rPr>
              <a:t>XXXX Page ‹#›</a:t>
            </a:r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9606D95A-DC99-42FF-928C-C57A75D72F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733" y="2762863"/>
            <a:ext cx="10464800" cy="608493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de-DE" dirty="0"/>
              <a:t>Mastertitelformat bearbeiten</a:t>
            </a:r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50603769-899E-4705-9733-494C5FE8B8D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8109" y="6222817"/>
            <a:ext cx="1593425" cy="534338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1560303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4C603-C307-5AC0-EA3B-D1AF586D9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F7F08-F594-C53B-6D9F-0038C7562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26B70-B036-6CC9-0102-6CB971A34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03D5E-64EC-8F60-E1D3-6594C0168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D5A4C-E4EE-127E-5278-B94FF475D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57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AFACC-3FD7-0077-C8E7-CF862910B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1625E6-7118-66F7-9BC0-30FBD698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63EB9-C50B-BC60-C162-C5D2D4DC4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1FE60-327C-3280-E21D-CE42A3FCA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ACF0D-E200-ACDD-02FA-2343055BA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754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BBC14-73D5-F277-21E3-AD806FF0E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115FED-FCE3-BB1A-75FE-B4C40BAB0F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0A222A-F199-E487-2F29-5E703F3F4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8E5A7-0EEF-80C2-66A6-B58522572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AF170A-6F62-004A-C7F8-58DA81B0E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C234E7-8E88-5E14-5DFE-469F6C51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34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06B63-1E68-19EA-B13F-8D19A62AA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038AC0-18E5-57E8-1867-DC66FC6812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42EAFD-0567-8C77-1EAC-CEFF50221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8900A-CB79-ED53-BABE-F3726D0144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AA641D-53CA-3DCD-6E27-3F6FA4D534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B9748E-C42F-CBF5-2CDF-7B0160933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FD64E-B759-49CC-313D-410DC598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9C10DA-4ED0-E237-5A2B-2D9E4FE81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90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1D11A-534C-781F-6F7A-A8688B3DC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15128D-2BFF-B081-4C61-13CA13175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D06544-F8F5-6553-7EAA-375BDC2D2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51C722-BB16-472B-5420-ED314E54C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84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765D4D-4E0C-B1E5-F05F-BD30A14A9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ABD103-7EA9-732E-664A-058FB9FB3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75F132-7759-B1C9-156C-13847462D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13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06FF5-5209-461B-2E68-2FDC8DA7EC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5A76C-C3A7-0DBE-86D4-0E146D050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75767-061F-25A3-A890-D8451E48F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D118CE-1C84-B0EB-5934-FEB9C4431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0E12CB-A893-DDBF-3494-B65A16FE4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5BB036-3A5E-5F11-A5D4-2343572B8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7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5B331-603C-A305-C357-21AF174A9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BF175A-EBF9-0A61-D138-5B88959630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C5A58B-FF40-30AE-AD5E-AFB866C94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D4CE93-49E3-4078-2687-72F97785D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D177B4-DB47-E989-4935-0C5BEF715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BEE7D5-2ADB-02C4-AF02-E8BDE7FE5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172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E0549C-1645-94A3-0953-A13CF5C12B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B0D3A1-847A-D253-354D-318C0687C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272B6-DC4D-1770-D9ED-26E75FD31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5A00E1-57C4-418C-95D0-4D9340C62663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B9DBE-04D9-D7C8-BFC9-A467BC888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A474C-409A-3937-5E9C-16351D1CB5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70181E-0776-4B8A-8910-2B9A474C64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169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nece.org/sites/default/files/2026-01/ECE-TRANS-WP.29-GRPE-2026-24e_0.pdf" TargetMode="External"/><Relationship Id="rId7" Type="http://schemas.openxmlformats.org/officeDocument/2006/relationships/hyperlink" Target="https://unece.org/sites/default/files/2025-10/GRPE-93-11e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unece.org/sites/default/files/2025-10/GRPE-93-09e.pdf" TargetMode="External"/><Relationship Id="rId5" Type="http://schemas.openxmlformats.org/officeDocument/2006/relationships/hyperlink" Target="https://unece.org/sites/default/files/2024-08/ECE-TRANS-WP29-GRPE-2024-24e.pdf" TargetMode="External"/><Relationship Id="rId4" Type="http://schemas.openxmlformats.org/officeDocument/2006/relationships/hyperlink" Target="https://unece.org/sites/default/files/2024-01/ECE-TRANS-WP29-GRPE-2024-16e.pd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C6810F-AAE6-4F40-83F0-FFE6C82D6D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45682" y="1319417"/>
            <a:ext cx="10293349" cy="1833086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400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EUROMOT proposal to amend R96: explanatory notes</a:t>
            </a:r>
            <a:endParaRPr kumimoji="0" lang="en-GB" sz="4400" b="1" i="0" u="none" strike="noStrike" kern="1200" cap="none" spc="0" normalizeH="0" baseline="0" noProof="0" dirty="0">
              <a:ln>
                <a:noFill/>
              </a:ln>
              <a:solidFill>
                <a:srgbClr val="2D2D8A">
                  <a:lumMod val="75000"/>
                </a:srgbClr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2" name="Textfeld 12">
            <a:extLst>
              <a:ext uri="{FF2B5EF4-FFF2-40B4-BE49-F238E27FC236}">
                <a16:creationId xmlns:a16="http://schemas.microsoft.com/office/drawing/2014/main" id="{9FC6AE07-2316-160A-5620-4C5F89326C65}"/>
              </a:ext>
            </a:extLst>
          </p:cNvPr>
          <p:cNvSpPr txBox="1"/>
          <p:nvPr/>
        </p:nvSpPr>
        <p:spPr>
          <a:xfrm>
            <a:off x="8479136" y="0"/>
            <a:ext cx="3530610" cy="830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xmlns:a14="http://schemas.microsoft.com/office/drawing/2010/main" xmlns:m="http://schemas.openxmlformats.org/officeDocument/2006/math" val="1"/>
            </a:ext>
          </a:extLst>
        </p:spPr>
        <p:txBody>
          <a:bodyPr wrap="square" lIns="45719" rIns="45719">
            <a:spAutoFit/>
          </a:bodyPr>
          <a:lstStyle/>
          <a:p>
            <a:pPr algn="r">
              <a:defRPr sz="1600" u="sng">
                <a:solidFill>
                  <a:schemeClr val="accent3">
                    <a:lumOff val="44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Informal document</a:t>
            </a:r>
            <a:r>
              <a:rPr u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b="1" u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GR</a:t>
            </a:r>
            <a:r>
              <a:rPr lang="fr-FR" b="1" u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PE</a:t>
            </a:r>
            <a:r>
              <a:rPr b="1" u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fr-FR" b="1" u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94</a:t>
            </a:r>
            <a:r>
              <a:rPr b="1" u="none" dirty="0">
                <a:solidFill>
                  <a:schemeClr val="tx1">
                    <a:lumMod val="95000"/>
                    <a:lumOff val="5000"/>
                  </a:schemeClr>
                </a:solidFill>
              </a:rPr>
              <a:t>-</a:t>
            </a:r>
            <a:r>
              <a:rPr lang="fr-FR" b="1" u="none">
                <a:solidFill>
                  <a:schemeClr val="tx1">
                    <a:lumMod val="95000"/>
                    <a:lumOff val="5000"/>
                  </a:schemeClr>
                </a:solidFill>
              </a:rPr>
              <a:t>11-Rev.1</a:t>
            </a:r>
            <a:endParaRPr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r">
              <a:defRPr sz="1600">
                <a:solidFill>
                  <a:schemeClr val="accent3">
                    <a:lumOff val="44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94th GRPE, 17-19 March 2026</a:t>
            </a:r>
          </a:p>
          <a:p>
            <a:pPr algn="r">
              <a:defRPr sz="1600">
                <a:solidFill>
                  <a:schemeClr val="accent3">
                    <a:lumOff val="44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>
                <a:solidFill>
                  <a:schemeClr val="tx1">
                    <a:lumMod val="95000"/>
                    <a:lumOff val="5000"/>
                  </a:schemeClr>
                </a:solidFill>
              </a:rPr>
              <a:t>Agenda item </a:t>
            </a: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6 (a)</a:t>
            </a:r>
            <a:endParaRPr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808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B7D93FC-755C-4D6C-BDC1-55C51B447119}"/>
              </a:ext>
            </a:extLst>
          </p:cNvPr>
          <p:cNvCxnSpPr>
            <a:cxnSpLocks/>
          </p:cNvCxnSpPr>
          <p:nvPr/>
        </p:nvCxnSpPr>
        <p:spPr>
          <a:xfrm>
            <a:off x="226143" y="914400"/>
            <a:ext cx="11700386" cy="0"/>
          </a:xfrm>
          <a:prstGeom prst="line">
            <a:avLst/>
          </a:prstGeom>
          <a:ln w="254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03DFD248-F346-4855-8139-82AFF7DBFB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207" y="69287"/>
            <a:ext cx="1638442" cy="731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9A5B45B-68E5-474F-94F1-BF7C0FDC4550}"/>
              </a:ext>
            </a:extLst>
          </p:cNvPr>
          <p:cNvSpPr txBox="1"/>
          <p:nvPr/>
        </p:nvSpPr>
        <p:spPr>
          <a:xfrm>
            <a:off x="226143" y="287230"/>
            <a:ext cx="577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GB" sz="2000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EUROMOT proposal to amend R96: explanatory notes</a:t>
            </a:r>
            <a:endParaRPr lang="en-GB" sz="2000" b="1" dirty="0">
              <a:solidFill>
                <a:srgbClr val="2D2D8A">
                  <a:lumMod val="7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8251B-BE8C-DE4E-9FC0-23D3A769E3B5}"/>
              </a:ext>
            </a:extLst>
          </p:cNvPr>
          <p:cNvSpPr txBox="1"/>
          <p:nvPr/>
        </p:nvSpPr>
        <p:spPr>
          <a:xfrm>
            <a:off x="226143" y="1756411"/>
            <a:ext cx="117003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GRPE status:</a:t>
            </a:r>
          </a:p>
          <a:p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GRPE 92. EU Commission submitted amendments to UNECE R49 to allow the type approval of dual fuel hydrogen engines of type 1A with hydrogen as the main fuel.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also included text to allow the measurement of NOx, CO and CO2 with FTIR or QCL-IR analyzers.</a:t>
            </a:r>
          </a:p>
          <a:p>
            <a:pPr marL="285750" indent="-285750">
              <a:buFontTx/>
              <a:buChar char="-"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R96: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EUROMOT has prepared corresponding text to introduce amendments to R96 05 series, following the same principles that were used to amend R96 to allow 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type approval of mono-fuel hydrogen engines: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 is “lean”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Minimum viable changes to the Regulation,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Restricted to engines of type 1A with hydrogen as the main fuel.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Amendments are self contained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Impact to existing type-approval procedure is minimized,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Technical modifications are contained within a new Annex,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Modification of </a:t>
            </a:r>
            <a:r>
              <a:rPr lang="el-GR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β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is avoided.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8988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D245B-8DEE-5F0E-9131-84F7213FB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23FE0B7-3952-0869-F508-3E9D43A34FF1}"/>
              </a:ext>
            </a:extLst>
          </p:cNvPr>
          <p:cNvCxnSpPr>
            <a:cxnSpLocks/>
          </p:cNvCxnSpPr>
          <p:nvPr/>
        </p:nvCxnSpPr>
        <p:spPr>
          <a:xfrm>
            <a:off x="226143" y="914400"/>
            <a:ext cx="11700386" cy="0"/>
          </a:xfrm>
          <a:prstGeom prst="line">
            <a:avLst/>
          </a:prstGeom>
          <a:ln w="254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A81CA67F-3F42-88ED-3C20-8AE4FA61F3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207" y="69287"/>
            <a:ext cx="1638442" cy="731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842DDCC-1267-DE9C-0CCF-FBB8A0218D70}"/>
              </a:ext>
            </a:extLst>
          </p:cNvPr>
          <p:cNvSpPr txBox="1"/>
          <p:nvPr/>
        </p:nvSpPr>
        <p:spPr>
          <a:xfrm>
            <a:off x="226143" y="287230"/>
            <a:ext cx="577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GB" sz="2000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EUROMOT proposal to amend R96: explanatory notes</a:t>
            </a:r>
            <a:endParaRPr lang="en-GB" sz="2000" b="1" dirty="0">
              <a:solidFill>
                <a:srgbClr val="2D2D8A">
                  <a:lumMod val="7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BFED2A-200E-04DA-165F-8DA1E88F2ED4}"/>
              </a:ext>
            </a:extLst>
          </p:cNvPr>
          <p:cNvSpPr txBox="1"/>
          <p:nvPr/>
        </p:nvSpPr>
        <p:spPr>
          <a:xfrm>
            <a:off x="234263" y="1141461"/>
            <a:ext cx="1170038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Documents submitted to GRPE 94:</a:t>
            </a:r>
          </a:p>
          <a:p>
            <a:pPr lvl="1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Working Document: ECE/TRANS/WP.29/GPRE/2026/24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Uses R96 as modified by </a:t>
            </a:r>
            <a:r>
              <a:rPr lang="en-GB" dirty="0">
                <a:hlinkClick r:id="rId4" tooltip="(opens in a new window)"/>
              </a:rPr>
              <a:t>ECE-TRANS-WP29-GRPE-2024-16e</a:t>
            </a:r>
            <a:r>
              <a:rPr lang="en-GB" dirty="0"/>
              <a:t> and </a:t>
            </a:r>
            <a:r>
              <a:rPr lang="en-GB" dirty="0">
                <a:hlinkClick r:id="rId5" tooltip="(opens in a new window)"/>
              </a:rPr>
              <a:t>ECE-TRANS-WP29-GRPE-2024-24e</a:t>
            </a:r>
            <a:r>
              <a:rPr lang="en-GB" dirty="0"/>
              <a:t> as the basis for amendments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/>
              <a:t>Consolidates amendments included in informal documents </a:t>
            </a:r>
            <a:r>
              <a:rPr lang="en-GB" dirty="0">
                <a:hlinkClick r:id="rId6"/>
              </a:rPr>
              <a:t>GRPE-93-09</a:t>
            </a:r>
            <a:r>
              <a:rPr lang="en-GB" dirty="0"/>
              <a:t> and </a:t>
            </a:r>
            <a:r>
              <a:rPr lang="en-GB" dirty="0">
                <a:hlinkClick r:id="rId7"/>
              </a:rPr>
              <a:t>GRPE-93-11</a:t>
            </a:r>
            <a:endParaRPr lang="en-GB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Includes: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dual-fuel text,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Modifications where required to the mono-fuel text,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Options to use FTIR/QLC-IR,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General fixes to issues identified in the base text.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Informal document GRPE-94-62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Improves consistency of use of anglicised English in document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ECE/TRANS/WP.29/GPRE/2026/24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by replacing all instances of the word “analyzer” with “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analyser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Changes since submission of the informal documents</a:t>
            </a:r>
            <a:endParaRPr lang="en-US" dirty="0"/>
          </a:p>
          <a:p>
            <a:pPr lvl="1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Alignment of options for type-examination between FTIR and QCL-IR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39659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E1F65-3D98-5ECC-E2EE-F61B9C364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57EECAD-72F5-F0C8-A003-3D39762AA652}"/>
              </a:ext>
            </a:extLst>
          </p:cNvPr>
          <p:cNvCxnSpPr>
            <a:cxnSpLocks/>
          </p:cNvCxnSpPr>
          <p:nvPr/>
        </p:nvCxnSpPr>
        <p:spPr>
          <a:xfrm>
            <a:off x="226143" y="914400"/>
            <a:ext cx="11700386" cy="0"/>
          </a:xfrm>
          <a:prstGeom prst="line">
            <a:avLst/>
          </a:prstGeom>
          <a:ln w="254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ED65925A-7452-80DC-A93E-78AC0EED12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207" y="69287"/>
            <a:ext cx="1638442" cy="731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D6F9FCA-0117-6927-00F0-54098ED3E6BB}"/>
              </a:ext>
            </a:extLst>
          </p:cNvPr>
          <p:cNvSpPr txBox="1"/>
          <p:nvPr/>
        </p:nvSpPr>
        <p:spPr>
          <a:xfrm>
            <a:off x="226143" y="287230"/>
            <a:ext cx="577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GB" sz="2000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EUROMOT proposal to amend R96: explanatory notes</a:t>
            </a:r>
            <a:endParaRPr lang="en-GB" sz="2000" b="1" dirty="0">
              <a:solidFill>
                <a:srgbClr val="2D2D8A">
                  <a:lumMod val="7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F35FD0F-0535-01AD-9032-604AE47890E4}"/>
              </a:ext>
            </a:extLst>
          </p:cNvPr>
          <p:cNvSpPr txBox="1"/>
          <p:nvPr/>
        </p:nvSpPr>
        <p:spPr>
          <a:xfrm>
            <a:off x="3271285" y="2990887"/>
            <a:ext cx="60948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 for your attention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79834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986C88-031F-BF40-64F3-12505DC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55119F7-247A-AB31-4B8B-84295BDDAE96}"/>
              </a:ext>
            </a:extLst>
          </p:cNvPr>
          <p:cNvCxnSpPr>
            <a:cxnSpLocks/>
          </p:cNvCxnSpPr>
          <p:nvPr/>
        </p:nvCxnSpPr>
        <p:spPr>
          <a:xfrm>
            <a:off x="226143" y="914400"/>
            <a:ext cx="11700386" cy="0"/>
          </a:xfrm>
          <a:prstGeom prst="line">
            <a:avLst/>
          </a:prstGeom>
          <a:ln w="254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046A9942-FD27-2853-89FE-C59045144C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207" y="69287"/>
            <a:ext cx="1638442" cy="731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272292-9D87-F247-4278-C0FEDFD983AC}"/>
              </a:ext>
            </a:extLst>
          </p:cNvPr>
          <p:cNvSpPr txBox="1"/>
          <p:nvPr/>
        </p:nvSpPr>
        <p:spPr>
          <a:xfrm>
            <a:off x="226143" y="287230"/>
            <a:ext cx="577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GB" sz="2000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EUROMOT proposal to amend R96: explanatory notes</a:t>
            </a:r>
            <a:endParaRPr lang="en-GB" sz="2000" b="1" dirty="0">
              <a:solidFill>
                <a:srgbClr val="2D2D8A">
                  <a:lumMod val="7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FD5D28-975A-4D3C-EADC-85D01E5E9643}"/>
              </a:ext>
            </a:extLst>
          </p:cNvPr>
          <p:cNvSpPr txBox="1"/>
          <p:nvPr/>
        </p:nvSpPr>
        <p:spPr>
          <a:xfrm>
            <a:off x="234263" y="1141461"/>
            <a:ext cx="11700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Copyright disclaimer:</a:t>
            </a:r>
          </a:p>
          <a:p>
            <a:pPr lvl="1"/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en-US" dirty="0"/>
              <a:t>The author and the speaker of this document/presentation confirm that they have authorization to use all content including photos and visual elements.</a:t>
            </a:r>
            <a:endParaRPr lang="en-US" sz="1600" dirty="0"/>
          </a:p>
          <a:p>
            <a:pPr lvl="1" algn="just"/>
            <a:endParaRPr lang="en-US" dirty="0"/>
          </a:p>
          <a:p>
            <a:pPr lvl="1" algn="just"/>
            <a:r>
              <a:rPr lang="en-US" dirty="0"/>
              <a:t>The material is either copyright-free or the author/speaker hold the necessary copyright or permission.</a:t>
            </a:r>
            <a:endParaRPr lang="en-US" sz="1600" dirty="0"/>
          </a:p>
          <a:p>
            <a:pPr lvl="1" algn="just"/>
            <a:endParaRPr lang="en-US" dirty="0"/>
          </a:p>
          <a:p>
            <a:pPr lvl="1" algn="just"/>
            <a:r>
              <a:rPr lang="en-US" dirty="0"/>
              <a:t>The UNECE will remove any material from its events and supporting websites if there is unlawful use of copyrighted material.</a:t>
            </a:r>
            <a:endParaRPr lang="en-US" sz="1600" dirty="0"/>
          </a:p>
          <a:p>
            <a:pPr lvl="1" algn="just"/>
            <a:endParaRPr lang="en-US" dirty="0"/>
          </a:p>
          <a:p>
            <a:pPr lvl="1" algn="just"/>
            <a:r>
              <a:rPr lang="en-US" dirty="0"/>
              <a:t>The author/speaker takes responsibility for any infringement on copyright and holds the UNECE harmless to this effect</a:t>
            </a:r>
            <a:endParaRPr lang="en-GB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5530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BC70D1-FABB-B19D-E239-A45D89899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E4D013-C391-1074-6E39-DD5AB9DE166E}"/>
              </a:ext>
            </a:extLst>
          </p:cNvPr>
          <p:cNvCxnSpPr>
            <a:cxnSpLocks/>
          </p:cNvCxnSpPr>
          <p:nvPr/>
        </p:nvCxnSpPr>
        <p:spPr>
          <a:xfrm>
            <a:off x="226143" y="914400"/>
            <a:ext cx="11700386" cy="0"/>
          </a:xfrm>
          <a:prstGeom prst="line">
            <a:avLst/>
          </a:prstGeom>
          <a:ln w="25400"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7" name="Picture 6" descr="A picture containing logo&#10;&#10;Description automatically generated">
            <a:extLst>
              <a:ext uri="{FF2B5EF4-FFF2-40B4-BE49-F238E27FC236}">
                <a16:creationId xmlns:a16="http://schemas.microsoft.com/office/drawing/2014/main" id="{9BDA53A1-6AE4-811F-2C35-E8E7582B25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6207" y="69287"/>
            <a:ext cx="1638442" cy="73158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97A59E1-8DFA-50BB-86C0-AF3C77D9C2DD}"/>
              </a:ext>
            </a:extLst>
          </p:cNvPr>
          <p:cNvSpPr txBox="1"/>
          <p:nvPr/>
        </p:nvSpPr>
        <p:spPr>
          <a:xfrm>
            <a:off x="226143" y="287230"/>
            <a:ext cx="5772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defRPr/>
            </a:pPr>
            <a:r>
              <a:rPr lang="en-GB" sz="2000" dirty="0">
                <a:solidFill>
                  <a:srgbClr val="2D2D8A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EUROMOT proposal to amend R96: explanatory notes</a:t>
            </a:r>
            <a:endParaRPr lang="en-GB" sz="2000" b="1" dirty="0">
              <a:solidFill>
                <a:srgbClr val="2D2D8A">
                  <a:lumMod val="7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7367C97-CD40-E643-7BA4-D327F1F80F73}"/>
              </a:ext>
            </a:extLst>
          </p:cNvPr>
          <p:cNvGraphicFramePr>
            <a:graphicFrameLocks noGrp="1"/>
          </p:cNvGraphicFramePr>
          <p:nvPr/>
        </p:nvGraphicFramePr>
        <p:xfrm>
          <a:off x="136320" y="1702576"/>
          <a:ext cx="6664962" cy="4503139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110827">
                  <a:extLst>
                    <a:ext uri="{9D8B030D-6E8A-4147-A177-3AD203B41FA5}">
                      <a16:colId xmlns:a16="http://schemas.microsoft.com/office/drawing/2014/main" val="4259660197"/>
                    </a:ext>
                  </a:extLst>
                </a:gridCol>
                <a:gridCol w="1110827">
                  <a:extLst>
                    <a:ext uri="{9D8B030D-6E8A-4147-A177-3AD203B41FA5}">
                      <a16:colId xmlns:a16="http://schemas.microsoft.com/office/drawing/2014/main" val="424274131"/>
                    </a:ext>
                  </a:extLst>
                </a:gridCol>
                <a:gridCol w="1110827">
                  <a:extLst>
                    <a:ext uri="{9D8B030D-6E8A-4147-A177-3AD203B41FA5}">
                      <a16:colId xmlns:a16="http://schemas.microsoft.com/office/drawing/2014/main" val="3988717482"/>
                    </a:ext>
                  </a:extLst>
                </a:gridCol>
                <a:gridCol w="1110827">
                  <a:extLst>
                    <a:ext uri="{9D8B030D-6E8A-4147-A177-3AD203B41FA5}">
                      <a16:colId xmlns:a16="http://schemas.microsoft.com/office/drawing/2014/main" val="347963205"/>
                    </a:ext>
                  </a:extLst>
                </a:gridCol>
                <a:gridCol w="1110827">
                  <a:extLst>
                    <a:ext uri="{9D8B030D-6E8A-4147-A177-3AD203B41FA5}">
                      <a16:colId xmlns:a16="http://schemas.microsoft.com/office/drawing/2014/main" val="2001614552"/>
                    </a:ext>
                  </a:extLst>
                </a:gridCol>
                <a:gridCol w="1110827">
                  <a:extLst>
                    <a:ext uri="{9D8B030D-6E8A-4147-A177-3AD203B41FA5}">
                      <a16:colId xmlns:a16="http://schemas.microsoft.com/office/drawing/2014/main" val="2167661401"/>
                    </a:ext>
                  </a:extLst>
                </a:gridCol>
              </a:tblGrid>
              <a:tr h="469325">
                <a:tc>
                  <a:txBody>
                    <a:bodyPr/>
                    <a:lstStyle/>
                    <a:p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Gas Energy Ratio* (GER)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Idle on liquid fuel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Warm-up on liquid fuel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Operation on liquid fuel only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Operation in absence of gaseous fuel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121464"/>
                  </a:ext>
                </a:extLst>
              </a:tr>
              <a:tr h="601699"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Type 1A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GER≥90%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Not allowed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Allowed only in service mode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Allowed only in service mode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Allowed only in Service mode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0899461"/>
                  </a:ext>
                </a:extLst>
              </a:tr>
              <a:tr h="60169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Type 1B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GER≥90%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 and service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7484922"/>
                  </a:ext>
                </a:extLst>
              </a:tr>
              <a:tr h="60169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Type 2A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10%&lt;GER&lt;90%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service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service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service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3095232"/>
                  </a:ext>
                </a:extLst>
              </a:tr>
              <a:tr h="60169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Type 2B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10%&lt;GER&lt;90%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 and service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3498009"/>
                  </a:ext>
                </a:extLst>
              </a:tr>
              <a:tr h="204578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Type 3A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Not Defined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819099"/>
                  </a:ext>
                </a:extLst>
              </a:tr>
              <a:tr h="601699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Type 3B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GER≤10%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 and service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Allowed only in liquid fuel mode</a:t>
                      </a:r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8916342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E80C1D-7CE9-4325-0305-B08E234322C5}"/>
                  </a:ext>
                </a:extLst>
              </p:cNvPr>
              <p:cNvSpPr txBox="1"/>
              <p:nvPr/>
            </p:nvSpPr>
            <p:spPr>
              <a:xfrm>
                <a:off x="6929468" y="2824510"/>
                <a:ext cx="5126212" cy="24195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*Gas Energy Ratio:</a:t>
                </a:r>
              </a:p>
              <a:p>
                <a:endParaRPr lang="en-GB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𝐺𝐸𝑅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(%)=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𝐸𝑛𝑒𝑟𝑔𝑦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𝑐𝑜𝑛𝑡𝑒𝑛𝑡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𝑔𝑎𝑠𝑒𝑜𝑢𝑠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𝑓𝑢𝑒𝑙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𝐸𝑛𝑒𝑟𝑔𝑦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𝑐𝑜𝑛𝑡𝑒𝑛𝑡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𝑏𝑜𝑡h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𝑓𝑢𝑒𝑙𝑠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  <a:p>
                <a:endParaRPr lang="en-GB" sz="1600" dirty="0"/>
              </a:p>
              <a:p>
                <a:r>
                  <a:rPr lang="en-GB" sz="1600" dirty="0"/>
                  <a:t>NRE 19 ≤ kW ≤ 560: Energy evaluated over hot NRTC</a:t>
                </a:r>
              </a:p>
              <a:p>
                <a:r>
                  <a:rPr lang="en-GB" sz="1600" dirty="0"/>
                  <a:t>Other categories: Energy evaluated over NRSC</a:t>
                </a:r>
              </a:p>
              <a:p>
                <a:endParaRPr lang="en-GB" sz="1600" dirty="0"/>
              </a:p>
              <a:p>
                <a:endParaRPr lang="en-US" sz="16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3E80C1D-7CE9-4325-0305-B08E234322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9468" y="2824510"/>
                <a:ext cx="5126212" cy="2419573"/>
              </a:xfrm>
              <a:prstGeom prst="rect">
                <a:avLst/>
              </a:prstGeom>
              <a:blipFill>
                <a:blip r:embed="rId3"/>
                <a:stretch>
                  <a:fillRect l="-1070" t="-10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>
            <a:extLst>
              <a:ext uri="{FF2B5EF4-FFF2-40B4-BE49-F238E27FC236}">
                <a16:creationId xmlns:a16="http://schemas.microsoft.com/office/drawing/2014/main" id="{B4FDF551-5D5E-2E20-6198-096B3913C58B}"/>
              </a:ext>
            </a:extLst>
          </p:cNvPr>
          <p:cNvSpPr txBox="1"/>
          <p:nvPr/>
        </p:nvSpPr>
        <p:spPr>
          <a:xfrm>
            <a:off x="226143" y="1141461"/>
            <a:ext cx="609485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Reminder: Scope of amendments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13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ccb6d4-dbe5-46d2-b4d3-5733603d8cc6">
      <Terms xmlns="http://schemas.microsoft.com/office/infopath/2007/PartnerControls"/>
    </lcf76f155ced4ddcb4097134ff3c332f>
    <Path xmlns="acccb6d4-dbe5-46d2-b4d3-5733603d8cc6" xsi:nil="true"/>
    <TaxCatchAll xmlns="985ec44e-1bab-4c0b-9df0-6ba128686fc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8422D08C252547BB1CFA7F78E2CB83" ma:contentTypeVersion="21" ma:contentTypeDescription="Create a new document." ma:contentTypeScope="" ma:versionID="7bfe5176cad11b2d52a435755145b3a7">
  <xsd:schema xmlns:xsd="http://www.w3.org/2001/XMLSchema" xmlns:xs="http://www.w3.org/2001/XMLSchema" xmlns:p="http://schemas.microsoft.com/office/2006/metadata/properties" xmlns:ns2="4b4a1c0d-4a69-4996-a84a-fc699b9f49de" xmlns:ns3="acccb6d4-dbe5-46d2-b4d3-5733603d8cc6" xmlns:ns4="985ec44e-1bab-4c0b-9df0-6ba128686fc9" targetNamespace="http://schemas.microsoft.com/office/2006/metadata/properties" ma:root="true" ma:fieldsID="221c95f95b8e7f3b4aa03ad1ebe8e84a" ns2:_="" ns3:_="" ns4:_="">
    <xsd:import namespace="4b4a1c0d-4a69-4996-a84a-fc699b9f49de"/>
    <xsd:import namespace="acccb6d4-dbe5-46d2-b4d3-5733603d8cc6"/>
    <xsd:import namespace="985ec44e-1bab-4c0b-9df0-6ba128686fc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  <xsd:element ref="ns3: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4a1c0d-4a69-4996-a84a-fc699b9f49d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ccb6d4-dbe5-46d2-b4d3-5733603d8c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175662-8596-484a-92c7-351d01561e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th" ma:index="27" nillable="true" ma:displayName="Path" ma:internalName="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5ec44e-1bab-4c0b-9df0-6ba128686fc9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02cb41a6-c265-4598-b948-df01c7e084ec}" ma:internalName="TaxCatchAll" ma:showField="CatchAllData" ma:web="4b4a1c0d-4a69-4996-a84a-fc699b9f49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E4B49B2-4362-441F-87B3-E6A0E22BCACB}">
  <ds:schemaRefs>
    <ds:schemaRef ds:uri="http://schemas.microsoft.com/office/2006/metadata/properties"/>
    <ds:schemaRef ds:uri="http://schemas.microsoft.com/office/infopath/2007/PartnerControls"/>
    <ds:schemaRef ds:uri="acccb6d4-dbe5-46d2-b4d3-5733603d8cc6"/>
    <ds:schemaRef ds:uri="985ec44e-1bab-4c0b-9df0-6ba128686fc9"/>
  </ds:schemaRefs>
</ds:datastoreItem>
</file>

<file path=customXml/itemProps2.xml><?xml version="1.0" encoding="utf-8"?>
<ds:datastoreItem xmlns:ds="http://schemas.openxmlformats.org/officeDocument/2006/customXml" ds:itemID="{C3DB547A-E9BC-45B3-8188-8065C6B868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B9EAA0-57B4-4267-910E-1312BD9894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4a1c0d-4a69-4996-a84a-fc699b9f49de"/>
    <ds:schemaRef ds:uri="acccb6d4-dbe5-46d2-b4d3-5733603d8cc6"/>
    <ds:schemaRef ds:uri="985ec44e-1bab-4c0b-9df0-6ba128686f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606bed3f-efae-4d70-a15b-866bb27c918d}" enabled="1" method="Privileged" siteId="{0f9e35db-544f-4f60-bdcc-5ea416e6dc7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608</TotalTime>
  <Words>628</Words>
  <Application>Microsoft Office PowerPoint</Application>
  <PresentationFormat>Widescreen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Arial Black</vt:lpstr>
      <vt:lpstr>Calibri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James Addison</dc:creator>
  <cp:lastModifiedBy>Francois Cuenot</cp:lastModifiedBy>
  <cp:revision>8</cp:revision>
  <dcterms:created xsi:type="dcterms:W3CDTF">2025-08-15T08:10:21Z</dcterms:created>
  <dcterms:modified xsi:type="dcterms:W3CDTF">2026-03-18T17:18:58Z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0x0101003B8422D08C252547BB1CFA7F78E2CB83</vt:lpwstr>
  </property>
  <property fmtid="{D5CDD505-2E9C-101B-9397-08002B2CF9AE}" pid="4" name="MediaServiceImageTags">
    <vt:lpwstr/>
  </property>
  <property fmtid="{D5CDD505-2E9C-101B-9397-08002B2CF9AE}" pid="5" name="gba66df640194346a5267c50f24d4797">
    <vt:lpwstr/>
  </property>
  <property fmtid="{D5CDD505-2E9C-101B-9397-08002B2CF9AE}" pid="6" name="Office_x0020_of_x0020_Origin">
    <vt:lpwstr/>
  </property>
  <property fmtid="{D5CDD505-2E9C-101B-9397-08002B2CF9AE}" pid="7" name="Office of Origin">
    <vt:lpwstr/>
  </property>
</Properties>
</file>