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6" r:id="rId6"/>
    <p:sldId id="299" r:id="rId7"/>
    <p:sldId id="316" r:id="rId8"/>
    <p:sldId id="304" r:id="rId9"/>
    <p:sldId id="305" r:id="rId10"/>
    <p:sldId id="318" r:id="rId11"/>
    <p:sldId id="317" r:id="rId12"/>
    <p:sldId id="311" r:id="rId13"/>
    <p:sldId id="312" r:id="rId14"/>
    <p:sldId id="313" r:id="rId15"/>
    <p:sldId id="315" r:id="rId16"/>
    <p:sldId id="314" r:id="rId17"/>
    <p:sldId id="306" r:id="rId18"/>
    <p:sldId id="307" r:id="rId19"/>
    <p:sldId id="308" r:id="rId20"/>
    <p:sldId id="309" r:id="rId21"/>
    <p:sldId id="310" r:id="rId22"/>
    <p:sldId id="295" r:id="rId23"/>
  </p:sldIdLst>
  <p:sldSz cx="12192000" cy="6858000"/>
  <p:notesSz cx="6761163" cy="9856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Goldbach" initials="TG" lastIdx="1" clrIdx="0">
    <p:extLst>
      <p:ext uri="{19B8F6BF-5375-455C-9EA6-DF929625EA0E}">
        <p15:presenceInfo xmlns:p15="http://schemas.microsoft.com/office/powerpoint/2012/main" userId="S-1-5-21-931465972-612652166-91179645-15617" providerId="AD"/>
      </p:ext>
    </p:extLst>
  </p:cmAuthor>
  <p:cmAuthor id="2" name="BERTHEL Aurelie" initials="BA" lastIdx="4" clrIdx="1">
    <p:extLst>
      <p:ext uri="{19B8F6BF-5375-455C-9EA6-DF929625EA0E}">
        <p15:presenceInfo xmlns:p15="http://schemas.microsoft.com/office/powerpoint/2012/main" userId="S::aurelie.a.berthel@renault.com::93f5d5d4-8cc1-4d16-af29-9a970af641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4F4F"/>
    <a:srgbClr val="0000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37" autoAdjust="0"/>
  </p:normalViewPr>
  <p:slideViewPr>
    <p:cSldViewPr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55DF59-0F53-4050-AF5E-93585945D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9FE615-1A8E-46A9-928A-77BADCFDED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0299-3734-408F-BE89-7B5D604F3AE9}" type="datetimeFigureOut">
              <a:rPr lang="fr-FR" smtClean="0"/>
              <a:t>10/04/2025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20359-3716-4F65-9039-AF43318B2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B55E68-307C-4842-94B4-6ED33D51A7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363075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C91E-EDAE-45FA-B21E-72AE395D1EE3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63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fr-FR" altLang="ja-JP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1538"/>
            <a:ext cx="540861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pour modifier les styles du texte du masque</a:t>
            </a:r>
          </a:p>
          <a:p>
            <a:pPr lvl="1"/>
            <a:r>
              <a:rPr lang="fr-FR" altLang="ja-JP"/>
              <a:t>Deuxième niveau</a:t>
            </a:r>
          </a:p>
          <a:p>
            <a:pPr lvl="2"/>
            <a:r>
              <a:rPr lang="fr-FR" altLang="ja-JP"/>
              <a:t>Troisième niveau</a:t>
            </a:r>
          </a:p>
          <a:p>
            <a:pPr lvl="3"/>
            <a:r>
              <a:rPr lang="fr-FR" altLang="ja-JP"/>
              <a:t>Quatrième niveau</a:t>
            </a:r>
          </a:p>
          <a:p>
            <a:pPr lvl="4"/>
            <a:r>
              <a:rPr lang="fr-FR" altLang="ja-JP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289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361488"/>
            <a:ext cx="2928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41FE2CFF-C77F-45F5-8196-7FFE9E57B434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  <p:extLst>
      <p:ext uri="{BB962C8B-B14F-4D97-AF65-F5344CB8AC3E}">
        <p14:creationId xmlns:p14="http://schemas.microsoft.com/office/powerpoint/2010/main" val="2153403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1</a:t>
            </a:fld>
            <a:endParaRPr lang="fr-FR" altLang="ja-JP" dirty="0"/>
          </a:p>
        </p:txBody>
      </p:sp>
    </p:spTree>
    <p:extLst>
      <p:ext uri="{BB962C8B-B14F-4D97-AF65-F5344CB8AC3E}">
        <p14:creationId xmlns:p14="http://schemas.microsoft.com/office/powerpoint/2010/main" val="374211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>
            <a:extLst>
              <a:ext uri="{FF2B5EF4-FFF2-40B4-BE49-F238E27FC236}">
                <a16:creationId xmlns:a16="http://schemas.microsoft.com/office/drawing/2014/main" id="{D4E983F2-8C2C-BD8E-FCC6-83712E91F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6" y="141529"/>
            <a:ext cx="1512168" cy="12306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−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D0000015-A6D2-9687-2428-09338D0F60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1344" y="44624"/>
            <a:ext cx="884497" cy="140478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‹N›</a:t>
            </a:fld>
            <a:endParaRPr lang="fr-FR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CF181AD-2138-4110-A5E2-8649EDB84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Rear</a:t>
            </a:r>
            <a:r>
              <a:rPr lang="fr-FR" dirty="0"/>
              <a:t> DI/Stop Signal </a:t>
            </a:r>
            <a:r>
              <a:rPr lang="fr-FR" dirty="0" err="1"/>
              <a:t>Visibility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5054904-277D-4336-8282-11732B04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766936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April 2025</a:t>
            </a:r>
            <a:endParaRPr lang="en-US" sz="1800" i="1" dirty="0"/>
          </a:p>
        </p:txBody>
      </p:sp>
      <p:sp>
        <p:nvSpPr>
          <p:cNvPr id="2" name="Sous-titre 4">
            <a:extLst>
              <a:ext uri="{FF2B5EF4-FFF2-40B4-BE49-F238E27FC236}">
                <a16:creationId xmlns:a16="http://schemas.microsoft.com/office/drawing/2014/main" id="{210DFDB4-1721-7370-ADE2-81CD1030EB8D}"/>
              </a:ext>
            </a:extLst>
          </p:cNvPr>
          <p:cNvSpPr txBox="1">
            <a:spLocks/>
          </p:cNvSpPr>
          <p:nvPr/>
        </p:nvSpPr>
        <p:spPr bwMode="auto">
          <a:xfrm>
            <a:off x="1828800" y="5301208"/>
            <a:ext cx="8534400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rgbClr val="FF0000"/>
                </a:solidFill>
              </a:rPr>
              <a:t>&lt;&lt; Images contained in this document are free of copyright &gt;&gt;</a:t>
            </a:r>
            <a:endParaRPr lang="en-US" sz="1200" i="1" kern="0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E2C417-C0AA-7E83-758A-E662EFB7F668}"/>
              </a:ext>
            </a:extLst>
          </p:cNvPr>
          <p:cNvSpPr txBox="1"/>
          <p:nvPr/>
        </p:nvSpPr>
        <p:spPr>
          <a:xfrm>
            <a:off x="9552384" y="548680"/>
            <a:ext cx="143981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SLR-72-18</a:t>
            </a:r>
            <a:endParaRPr lang="en-GB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FED4C-0749-97E1-9721-CAE2F6E7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27EE-ED60-E5D4-4C3A-5BD0847A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826"/>
            <a:ext cx="10972800" cy="1143000"/>
          </a:xfrm>
        </p:spPr>
        <p:txBody>
          <a:bodyPr/>
          <a:lstStyle/>
          <a:p>
            <a:r>
              <a:rPr lang="en-GB" sz="4000" b="1" dirty="0"/>
              <a:t>OICA Data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8C4AE7-B6EC-BCA6-1497-D835F1E3E0DF}"/>
              </a:ext>
            </a:extLst>
          </p:cNvPr>
          <p:cNvGrpSpPr/>
          <p:nvPr/>
        </p:nvGrpSpPr>
        <p:grpSpPr>
          <a:xfrm>
            <a:off x="1055440" y="996747"/>
            <a:ext cx="4115923" cy="3168590"/>
            <a:chOff x="635186" y="690410"/>
            <a:chExt cx="4115923" cy="3168590"/>
          </a:xfrm>
        </p:grpSpPr>
        <p:sp>
          <p:nvSpPr>
            <p:cNvPr id="13" name="Textfeld 4">
              <a:extLst>
                <a:ext uri="{FF2B5EF4-FFF2-40B4-BE49-F238E27FC236}">
                  <a16:creationId xmlns:a16="http://schemas.microsoft.com/office/drawing/2014/main" id="{2549B2FC-5D32-17EE-0565-AEBEA3556ABC}"/>
                </a:ext>
              </a:extLst>
            </p:cNvPr>
            <p:cNvSpPr txBox="1"/>
            <p:nvPr/>
          </p:nvSpPr>
          <p:spPr>
            <a:xfrm>
              <a:off x="635186" y="34896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4" name="Grafik 1">
              <a:extLst>
                <a:ext uri="{FF2B5EF4-FFF2-40B4-BE49-F238E27FC236}">
                  <a16:creationId xmlns:a16="http://schemas.microsoft.com/office/drawing/2014/main" id="{36BADF86-52FD-E121-8277-A5EBC709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012" y="690410"/>
              <a:ext cx="3981097" cy="2383148"/>
            </a:xfrm>
            <a:prstGeom prst="rect">
              <a:avLst/>
            </a:prstGeom>
          </p:spPr>
        </p:pic>
        <p:sp>
          <p:nvSpPr>
            <p:cNvPr id="15" name="Freihandform: Form 2">
              <a:extLst>
                <a:ext uri="{FF2B5EF4-FFF2-40B4-BE49-F238E27FC236}">
                  <a16:creationId xmlns:a16="http://schemas.microsoft.com/office/drawing/2014/main" id="{FA4B3671-0B68-83CC-C257-09FED77CF56D}"/>
                </a:ext>
              </a:extLst>
            </p:cNvPr>
            <p:cNvSpPr/>
            <p:nvPr/>
          </p:nvSpPr>
          <p:spPr>
            <a:xfrm>
              <a:off x="3528060" y="2049780"/>
              <a:ext cx="563880" cy="205740"/>
            </a:xfrm>
            <a:custGeom>
              <a:avLst/>
              <a:gdLst>
                <a:gd name="connsiteX0" fmla="*/ 0 w 563880"/>
                <a:gd name="connsiteY0" fmla="*/ 190500 h 205740"/>
                <a:gd name="connsiteX1" fmla="*/ 91440 w 563880"/>
                <a:gd name="connsiteY1" fmla="*/ 7620 h 205740"/>
                <a:gd name="connsiteX2" fmla="*/ 563880 w 563880"/>
                <a:gd name="connsiteY2" fmla="*/ 0 h 205740"/>
                <a:gd name="connsiteX3" fmla="*/ 472440 w 563880"/>
                <a:gd name="connsiteY3" fmla="*/ 205740 h 205740"/>
                <a:gd name="connsiteX4" fmla="*/ 0 w 563880"/>
                <a:gd name="connsiteY4" fmla="*/ 19050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80" h="205740">
                  <a:moveTo>
                    <a:pt x="0" y="190500"/>
                  </a:moveTo>
                  <a:lnTo>
                    <a:pt x="91440" y="7620"/>
                  </a:lnTo>
                  <a:lnTo>
                    <a:pt x="563880" y="0"/>
                  </a:lnTo>
                  <a:lnTo>
                    <a:pt x="472440" y="20574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: Form 3">
              <a:extLst>
                <a:ext uri="{FF2B5EF4-FFF2-40B4-BE49-F238E27FC236}">
                  <a16:creationId xmlns:a16="http://schemas.microsoft.com/office/drawing/2014/main" id="{230672FA-D7AE-999D-DCA6-3D6958708233}"/>
                </a:ext>
              </a:extLst>
            </p:cNvPr>
            <p:cNvSpPr/>
            <p:nvPr/>
          </p:nvSpPr>
          <p:spPr>
            <a:xfrm>
              <a:off x="3352800" y="1546860"/>
              <a:ext cx="1089660" cy="182880"/>
            </a:xfrm>
            <a:custGeom>
              <a:avLst/>
              <a:gdLst>
                <a:gd name="connsiteX0" fmla="*/ 0 w 1089660"/>
                <a:gd name="connsiteY0" fmla="*/ 160020 h 182880"/>
                <a:gd name="connsiteX1" fmla="*/ 53340 w 1089660"/>
                <a:gd name="connsiteY1" fmla="*/ 0 h 182880"/>
                <a:gd name="connsiteX2" fmla="*/ 1066800 w 1089660"/>
                <a:gd name="connsiteY2" fmla="*/ 0 h 182880"/>
                <a:gd name="connsiteX3" fmla="*/ 1089660 w 1089660"/>
                <a:gd name="connsiteY3" fmla="*/ 182880 h 182880"/>
                <a:gd name="connsiteX4" fmla="*/ 0 w 1089660"/>
                <a:gd name="connsiteY4" fmla="*/ 16002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660" h="182880">
                  <a:moveTo>
                    <a:pt x="0" y="160020"/>
                  </a:moveTo>
                  <a:lnTo>
                    <a:pt x="53340" y="0"/>
                  </a:lnTo>
                  <a:lnTo>
                    <a:pt x="1066800" y="0"/>
                  </a:lnTo>
                  <a:lnTo>
                    <a:pt x="1089660" y="182880"/>
                  </a:lnTo>
                  <a:lnTo>
                    <a:pt x="0" y="1600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E7F9F2F-1B6E-4AA9-7791-D83DD9393A6B}"/>
              </a:ext>
            </a:extLst>
          </p:cNvPr>
          <p:cNvSpPr txBox="1"/>
          <p:nvPr/>
        </p:nvSpPr>
        <p:spPr>
          <a:xfrm>
            <a:off x="1055440" y="4039904"/>
            <a:ext cx="85474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Yes</a:t>
            </a:r>
          </a:p>
          <a:p>
            <a:endParaRPr lang="en-US" dirty="0"/>
          </a:p>
          <a:p>
            <a:r>
              <a:rPr lang="en-US" dirty="0"/>
              <a:t>75% of DI area outside 25mm from stop = Yes</a:t>
            </a:r>
          </a:p>
          <a:p>
            <a:endParaRPr lang="en-US" dirty="0"/>
          </a:p>
          <a:p>
            <a:r>
              <a:rPr lang="en-US" dirty="0"/>
              <a:t>Area of Direction Indicator 	= </a:t>
            </a:r>
            <a:r>
              <a:rPr lang="en-US" dirty="0">
                <a:solidFill>
                  <a:srgbClr val="FF0000"/>
                </a:solidFill>
              </a:rPr>
              <a:t>&lt; 30 cm²</a:t>
            </a:r>
          </a:p>
        </p:txBody>
      </p:sp>
    </p:spTree>
    <p:extLst>
      <p:ext uri="{BB962C8B-B14F-4D97-AF65-F5344CB8AC3E}">
        <p14:creationId xmlns:p14="http://schemas.microsoft.com/office/powerpoint/2010/main" val="25769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5B62-FFF2-DD6F-8FC2-D9C222C1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E867-F116-626A-D098-A1787A60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826"/>
            <a:ext cx="10972800" cy="1143000"/>
          </a:xfrm>
        </p:spPr>
        <p:txBody>
          <a:bodyPr/>
          <a:lstStyle/>
          <a:p>
            <a:r>
              <a:rPr lang="en-GB" sz="4000" b="1" dirty="0"/>
              <a:t>OICA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DF9EB8-D3D7-ABA8-3681-CEFEB673E764}"/>
              </a:ext>
            </a:extLst>
          </p:cNvPr>
          <p:cNvGrpSpPr/>
          <p:nvPr/>
        </p:nvGrpSpPr>
        <p:grpSpPr>
          <a:xfrm>
            <a:off x="1060194" y="908720"/>
            <a:ext cx="6223057" cy="3256617"/>
            <a:chOff x="1060194" y="292285"/>
            <a:chExt cx="6223057" cy="3256617"/>
          </a:xfrm>
        </p:grpSpPr>
        <p:sp>
          <p:nvSpPr>
            <p:cNvPr id="4" name="Textfeld 4">
              <a:extLst>
                <a:ext uri="{FF2B5EF4-FFF2-40B4-BE49-F238E27FC236}">
                  <a16:creationId xmlns:a16="http://schemas.microsoft.com/office/drawing/2014/main" id="{3D2ADF33-6B3B-3A95-5407-ECF1C97A50BE}"/>
                </a:ext>
              </a:extLst>
            </p:cNvPr>
            <p:cNvSpPr txBox="1"/>
            <p:nvPr/>
          </p:nvSpPr>
          <p:spPr>
            <a:xfrm>
              <a:off x="1060194" y="317957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pic>
          <p:nvPicPr>
            <p:cNvPr id="5" name="Grafik 1">
              <a:extLst>
                <a:ext uri="{FF2B5EF4-FFF2-40B4-BE49-F238E27FC236}">
                  <a16:creationId xmlns:a16="http://schemas.microsoft.com/office/drawing/2014/main" id="{E21A3425-F93D-62D8-E56F-3019AFF3B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458" y="292285"/>
              <a:ext cx="6134793" cy="2757049"/>
            </a:xfrm>
            <a:prstGeom prst="rect">
              <a:avLst/>
            </a:prstGeom>
          </p:spPr>
        </p:pic>
        <p:sp>
          <p:nvSpPr>
            <p:cNvPr id="6" name="Freihandform: Form 2">
              <a:extLst>
                <a:ext uri="{FF2B5EF4-FFF2-40B4-BE49-F238E27FC236}">
                  <a16:creationId xmlns:a16="http://schemas.microsoft.com/office/drawing/2014/main" id="{9A7E794D-7A90-D8C4-1E51-5FF704E3544C}"/>
                </a:ext>
              </a:extLst>
            </p:cNvPr>
            <p:cNvSpPr/>
            <p:nvPr/>
          </p:nvSpPr>
          <p:spPr>
            <a:xfrm>
              <a:off x="2806080" y="1660437"/>
              <a:ext cx="755650" cy="107950"/>
            </a:xfrm>
            <a:custGeom>
              <a:avLst/>
              <a:gdLst>
                <a:gd name="connsiteX0" fmla="*/ 0 w 755650"/>
                <a:gd name="connsiteY0" fmla="*/ 107950 h 107950"/>
                <a:gd name="connsiteX1" fmla="*/ 95250 w 755650"/>
                <a:gd name="connsiteY1" fmla="*/ 31750 h 107950"/>
                <a:gd name="connsiteX2" fmla="*/ 749300 w 755650"/>
                <a:gd name="connsiteY2" fmla="*/ 0 h 107950"/>
                <a:gd name="connsiteX3" fmla="*/ 755650 w 755650"/>
                <a:gd name="connsiteY3" fmla="*/ 63500 h 107950"/>
                <a:gd name="connsiteX4" fmla="*/ 0 w 755650"/>
                <a:gd name="connsiteY4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50" h="107950">
                  <a:moveTo>
                    <a:pt x="0" y="107950"/>
                  </a:moveTo>
                  <a:lnTo>
                    <a:pt x="95250" y="31750"/>
                  </a:lnTo>
                  <a:lnTo>
                    <a:pt x="749300" y="0"/>
                  </a:lnTo>
                  <a:lnTo>
                    <a:pt x="755650" y="63500"/>
                  </a:lnTo>
                  <a:lnTo>
                    <a:pt x="0" y="10795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Freihandform: Form 3">
              <a:extLst>
                <a:ext uri="{FF2B5EF4-FFF2-40B4-BE49-F238E27FC236}">
                  <a16:creationId xmlns:a16="http://schemas.microsoft.com/office/drawing/2014/main" id="{E8B0FE52-E74B-CCDF-9B7B-364CCFFF2A0D}"/>
                </a:ext>
              </a:extLst>
            </p:cNvPr>
            <p:cNvSpPr/>
            <p:nvPr/>
          </p:nvSpPr>
          <p:spPr>
            <a:xfrm>
              <a:off x="3688730" y="1643545"/>
              <a:ext cx="1327150" cy="88900"/>
            </a:xfrm>
            <a:custGeom>
              <a:avLst/>
              <a:gdLst>
                <a:gd name="connsiteX0" fmla="*/ 12700 w 1327150"/>
                <a:gd name="connsiteY0" fmla="*/ 88900 h 88900"/>
                <a:gd name="connsiteX1" fmla="*/ 0 w 1327150"/>
                <a:gd name="connsiteY1" fmla="*/ 31750 h 88900"/>
                <a:gd name="connsiteX2" fmla="*/ 1308100 w 1327150"/>
                <a:gd name="connsiteY2" fmla="*/ 0 h 88900"/>
                <a:gd name="connsiteX3" fmla="*/ 1327150 w 1327150"/>
                <a:gd name="connsiteY3" fmla="*/ 69850 h 88900"/>
                <a:gd name="connsiteX4" fmla="*/ 12700 w 1327150"/>
                <a:gd name="connsiteY4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150" h="88900">
                  <a:moveTo>
                    <a:pt x="12700" y="88900"/>
                  </a:moveTo>
                  <a:lnTo>
                    <a:pt x="0" y="31750"/>
                  </a:lnTo>
                  <a:lnTo>
                    <a:pt x="1308100" y="0"/>
                  </a:lnTo>
                  <a:lnTo>
                    <a:pt x="1327150" y="69850"/>
                  </a:lnTo>
                  <a:lnTo>
                    <a:pt x="12700" y="889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: Form 9">
              <a:extLst>
                <a:ext uri="{FF2B5EF4-FFF2-40B4-BE49-F238E27FC236}">
                  <a16:creationId xmlns:a16="http://schemas.microsoft.com/office/drawing/2014/main" id="{B9666900-E7B6-A855-6004-6817F30B139B}"/>
                </a:ext>
              </a:extLst>
            </p:cNvPr>
            <p:cNvSpPr/>
            <p:nvPr/>
          </p:nvSpPr>
          <p:spPr>
            <a:xfrm>
              <a:off x="2653680" y="2092485"/>
              <a:ext cx="990600" cy="177800"/>
            </a:xfrm>
            <a:custGeom>
              <a:avLst/>
              <a:gdLst>
                <a:gd name="connsiteX0" fmla="*/ 0 w 990600"/>
                <a:gd name="connsiteY0" fmla="*/ 177800 h 177800"/>
                <a:gd name="connsiteX1" fmla="*/ 349250 w 990600"/>
                <a:gd name="connsiteY1" fmla="*/ 152400 h 177800"/>
                <a:gd name="connsiteX2" fmla="*/ 812800 w 990600"/>
                <a:gd name="connsiteY2" fmla="*/ 133350 h 177800"/>
                <a:gd name="connsiteX3" fmla="*/ 990600 w 990600"/>
                <a:gd name="connsiteY3" fmla="*/ 114300 h 177800"/>
                <a:gd name="connsiteX4" fmla="*/ 965200 w 990600"/>
                <a:gd name="connsiteY4" fmla="*/ 0 h 177800"/>
                <a:gd name="connsiteX5" fmla="*/ 120650 w 990600"/>
                <a:gd name="connsiteY5" fmla="*/ 63500 h 177800"/>
                <a:gd name="connsiteX6" fmla="*/ 63500 w 990600"/>
                <a:gd name="connsiteY6" fmla="*/ 76200 h 177800"/>
                <a:gd name="connsiteX7" fmla="*/ 0 w 990600"/>
                <a:gd name="connsiteY7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0600" h="177800">
                  <a:moveTo>
                    <a:pt x="0" y="177800"/>
                  </a:moveTo>
                  <a:lnTo>
                    <a:pt x="349250" y="152400"/>
                  </a:lnTo>
                  <a:lnTo>
                    <a:pt x="812800" y="133350"/>
                  </a:lnTo>
                  <a:lnTo>
                    <a:pt x="990600" y="114300"/>
                  </a:lnTo>
                  <a:lnTo>
                    <a:pt x="965200" y="0"/>
                  </a:lnTo>
                  <a:lnTo>
                    <a:pt x="120650" y="63500"/>
                  </a:lnTo>
                  <a:lnTo>
                    <a:pt x="63500" y="76200"/>
                  </a:lnTo>
                  <a:lnTo>
                    <a:pt x="0" y="177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: Form 10">
              <a:extLst>
                <a:ext uri="{FF2B5EF4-FFF2-40B4-BE49-F238E27FC236}">
                  <a16:creationId xmlns:a16="http://schemas.microsoft.com/office/drawing/2014/main" id="{A237C0F3-7D72-6C78-3A6A-DEEE7BE169FA}"/>
                </a:ext>
              </a:extLst>
            </p:cNvPr>
            <p:cNvSpPr/>
            <p:nvPr/>
          </p:nvSpPr>
          <p:spPr>
            <a:xfrm>
              <a:off x="3764930" y="2092485"/>
              <a:ext cx="965200" cy="133350"/>
            </a:xfrm>
            <a:custGeom>
              <a:avLst/>
              <a:gdLst>
                <a:gd name="connsiteX0" fmla="*/ 31750 w 965200"/>
                <a:gd name="connsiteY0" fmla="*/ 133350 h 133350"/>
                <a:gd name="connsiteX1" fmla="*/ 0 w 965200"/>
                <a:gd name="connsiteY1" fmla="*/ 19050 h 133350"/>
                <a:gd name="connsiteX2" fmla="*/ 965200 w 965200"/>
                <a:gd name="connsiteY2" fmla="*/ 0 h 133350"/>
                <a:gd name="connsiteX3" fmla="*/ 838200 w 965200"/>
                <a:gd name="connsiteY3" fmla="*/ 82550 h 133350"/>
                <a:gd name="connsiteX4" fmla="*/ 800100 w 965200"/>
                <a:gd name="connsiteY4" fmla="*/ 120650 h 133350"/>
                <a:gd name="connsiteX5" fmla="*/ 31750 w 965200"/>
                <a:gd name="connsiteY5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5200" h="133350">
                  <a:moveTo>
                    <a:pt x="31750" y="133350"/>
                  </a:moveTo>
                  <a:lnTo>
                    <a:pt x="0" y="19050"/>
                  </a:lnTo>
                  <a:lnTo>
                    <a:pt x="965200" y="0"/>
                  </a:lnTo>
                  <a:lnTo>
                    <a:pt x="838200" y="82550"/>
                  </a:lnTo>
                  <a:lnTo>
                    <a:pt x="800100" y="120650"/>
                  </a:lnTo>
                  <a:lnTo>
                    <a:pt x="31750" y="133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087A91-5843-F5DB-26D1-BF5A52284801}"/>
              </a:ext>
            </a:extLst>
          </p:cNvPr>
          <p:cNvSpPr txBox="1"/>
          <p:nvPr/>
        </p:nvSpPr>
        <p:spPr>
          <a:xfrm>
            <a:off x="1060194" y="4050512"/>
            <a:ext cx="84921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Yes</a:t>
            </a:r>
          </a:p>
          <a:p>
            <a:endParaRPr lang="en-US" dirty="0"/>
          </a:p>
          <a:p>
            <a:r>
              <a:rPr lang="en-US" dirty="0"/>
              <a:t>75% of DI area outside 25mm from stop = Yes</a:t>
            </a:r>
          </a:p>
          <a:p>
            <a:endParaRPr lang="en-US" dirty="0"/>
          </a:p>
          <a:p>
            <a:r>
              <a:rPr lang="en-US" dirty="0"/>
              <a:t>Area of Direction Indicator = </a:t>
            </a:r>
            <a:r>
              <a:rPr lang="en-US" dirty="0">
                <a:solidFill>
                  <a:srgbClr val="FF0000"/>
                </a:solidFill>
              </a:rPr>
              <a:t>&lt;30 cm² (Part 1 for open Trunk)</a:t>
            </a:r>
          </a:p>
        </p:txBody>
      </p:sp>
    </p:spTree>
    <p:extLst>
      <p:ext uri="{BB962C8B-B14F-4D97-AF65-F5344CB8AC3E}">
        <p14:creationId xmlns:p14="http://schemas.microsoft.com/office/powerpoint/2010/main" val="397938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B81DF-F8F9-AA9C-B587-A923D52A1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D605-DCEE-B2B3-EFA2-E7F264FD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826"/>
            <a:ext cx="10972800" cy="1143000"/>
          </a:xfrm>
        </p:spPr>
        <p:txBody>
          <a:bodyPr/>
          <a:lstStyle/>
          <a:p>
            <a:r>
              <a:rPr lang="en-GB" sz="4000" b="1" dirty="0"/>
              <a:t>OICA Data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323717-3EAB-367F-52FA-A4BAE6301CF3}"/>
              </a:ext>
            </a:extLst>
          </p:cNvPr>
          <p:cNvGrpSpPr/>
          <p:nvPr/>
        </p:nvGrpSpPr>
        <p:grpSpPr>
          <a:xfrm>
            <a:off x="1055440" y="833965"/>
            <a:ext cx="4391025" cy="3619404"/>
            <a:chOff x="635186" y="516595"/>
            <a:chExt cx="4391025" cy="3619404"/>
          </a:xfrm>
        </p:grpSpPr>
        <p:sp>
          <p:nvSpPr>
            <p:cNvPr id="11" name="Textfeld 4">
              <a:extLst>
                <a:ext uri="{FF2B5EF4-FFF2-40B4-BE49-F238E27FC236}">
                  <a16:creationId xmlns:a16="http://schemas.microsoft.com/office/drawing/2014/main" id="{331AF2D6-8D92-6F13-42F6-5A7C4098774E}"/>
                </a:ext>
              </a:extLst>
            </p:cNvPr>
            <p:cNvSpPr txBox="1"/>
            <p:nvPr/>
          </p:nvSpPr>
          <p:spPr>
            <a:xfrm>
              <a:off x="635186" y="3489668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2" name="Grafik 5">
              <a:extLst>
                <a:ext uri="{FF2B5EF4-FFF2-40B4-BE49-F238E27FC236}">
                  <a16:creationId xmlns:a16="http://schemas.microsoft.com/office/drawing/2014/main" id="{91BEAE8F-FC3C-1DE9-F32A-DD4453C17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86" y="516595"/>
              <a:ext cx="4391025" cy="2581275"/>
            </a:xfrm>
            <a:prstGeom prst="rect">
              <a:avLst/>
            </a:prstGeom>
          </p:spPr>
        </p:pic>
        <p:sp>
          <p:nvSpPr>
            <p:cNvPr id="13" name="Freihandform: Form 8">
              <a:extLst>
                <a:ext uri="{FF2B5EF4-FFF2-40B4-BE49-F238E27FC236}">
                  <a16:creationId xmlns:a16="http://schemas.microsoft.com/office/drawing/2014/main" id="{1ECCF9EE-1438-0074-7D54-36A9C4D18419}"/>
                </a:ext>
              </a:extLst>
            </p:cNvPr>
            <p:cNvSpPr/>
            <p:nvPr/>
          </p:nvSpPr>
          <p:spPr>
            <a:xfrm>
              <a:off x="1612900" y="1955800"/>
              <a:ext cx="847725" cy="60325"/>
            </a:xfrm>
            <a:custGeom>
              <a:avLst/>
              <a:gdLst>
                <a:gd name="connsiteX0" fmla="*/ 847725 w 847725"/>
                <a:gd name="connsiteY0" fmla="*/ 50800 h 60325"/>
                <a:gd name="connsiteX1" fmla="*/ 835025 w 847725"/>
                <a:gd name="connsiteY1" fmla="*/ 0 h 60325"/>
                <a:gd name="connsiteX2" fmla="*/ 44450 w 847725"/>
                <a:gd name="connsiteY2" fmla="*/ 15875 h 60325"/>
                <a:gd name="connsiteX3" fmla="*/ 0 w 847725"/>
                <a:gd name="connsiteY3" fmla="*/ 47625 h 60325"/>
                <a:gd name="connsiteX4" fmla="*/ 0 w 847725"/>
                <a:gd name="connsiteY4" fmla="*/ 60325 h 60325"/>
                <a:gd name="connsiteX5" fmla="*/ 847725 w 847725"/>
                <a:gd name="connsiteY5" fmla="*/ 5080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25" h="60325">
                  <a:moveTo>
                    <a:pt x="847725" y="50800"/>
                  </a:moveTo>
                  <a:lnTo>
                    <a:pt x="835025" y="0"/>
                  </a:lnTo>
                  <a:lnTo>
                    <a:pt x="44450" y="15875"/>
                  </a:lnTo>
                  <a:lnTo>
                    <a:pt x="0" y="47625"/>
                  </a:lnTo>
                  <a:lnTo>
                    <a:pt x="0" y="60325"/>
                  </a:lnTo>
                  <a:lnTo>
                    <a:pt x="847725" y="508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reihandform: Form 9">
              <a:extLst>
                <a:ext uri="{FF2B5EF4-FFF2-40B4-BE49-F238E27FC236}">
                  <a16:creationId xmlns:a16="http://schemas.microsoft.com/office/drawing/2014/main" id="{664B5289-9858-421C-7A28-1C26DF613F5A}"/>
                </a:ext>
              </a:extLst>
            </p:cNvPr>
            <p:cNvSpPr/>
            <p:nvPr/>
          </p:nvSpPr>
          <p:spPr>
            <a:xfrm>
              <a:off x="2543175" y="1949450"/>
              <a:ext cx="1016000" cy="63500"/>
            </a:xfrm>
            <a:custGeom>
              <a:avLst/>
              <a:gdLst>
                <a:gd name="connsiteX0" fmla="*/ 12700 w 1016000"/>
                <a:gd name="connsiteY0" fmla="*/ 63500 h 63500"/>
                <a:gd name="connsiteX1" fmla="*/ 0 w 1016000"/>
                <a:gd name="connsiteY1" fmla="*/ 9525 h 63500"/>
                <a:gd name="connsiteX2" fmla="*/ 1016000 w 1016000"/>
                <a:gd name="connsiteY2" fmla="*/ 0 h 63500"/>
                <a:gd name="connsiteX3" fmla="*/ 942975 w 1016000"/>
                <a:gd name="connsiteY3" fmla="*/ 47625 h 63500"/>
                <a:gd name="connsiteX4" fmla="*/ 879475 w 1016000"/>
                <a:gd name="connsiteY4" fmla="*/ 53975 h 63500"/>
                <a:gd name="connsiteX5" fmla="*/ 12700 w 1016000"/>
                <a:gd name="connsiteY5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000" h="63500">
                  <a:moveTo>
                    <a:pt x="12700" y="63500"/>
                  </a:moveTo>
                  <a:lnTo>
                    <a:pt x="0" y="9525"/>
                  </a:lnTo>
                  <a:lnTo>
                    <a:pt x="1016000" y="0"/>
                  </a:lnTo>
                  <a:lnTo>
                    <a:pt x="942975" y="47625"/>
                  </a:lnTo>
                  <a:lnTo>
                    <a:pt x="879475" y="53975"/>
                  </a:lnTo>
                  <a:lnTo>
                    <a:pt x="12700" y="635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: Form 10">
              <a:extLst>
                <a:ext uri="{FF2B5EF4-FFF2-40B4-BE49-F238E27FC236}">
                  <a16:creationId xmlns:a16="http://schemas.microsoft.com/office/drawing/2014/main" id="{F15A8191-A701-3216-168D-C8BC6174227C}"/>
                </a:ext>
              </a:extLst>
            </p:cNvPr>
            <p:cNvSpPr/>
            <p:nvPr/>
          </p:nvSpPr>
          <p:spPr>
            <a:xfrm>
              <a:off x="1612900" y="1758950"/>
              <a:ext cx="92075" cy="98425"/>
            </a:xfrm>
            <a:custGeom>
              <a:avLst/>
              <a:gdLst>
                <a:gd name="connsiteX0" fmla="*/ 0 w 92075"/>
                <a:gd name="connsiteY0" fmla="*/ 15875 h 98425"/>
                <a:gd name="connsiteX1" fmla="*/ 28575 w 92075"/>
                <a:gd name="connsiteY1" fmla="*/ 95250 h 98425"/>
                <a:gd name="connsiteX2" fmla="*/ 92075 w 92075"/>
                <a:gd name="connsiteY2" fmla="*/ 98425 h 98425"/>
                <a:gd name="connsiteX3" fmla="*/ 76200 w 92075"/>
                <a:gd name="connsiteY3" fmla="*/ 0 h 98425"/>
                <a:gd name="connsiteX4" fmla="*/ 0 w 92075"/>
                <a:gd name="connsiteY4" fmla="*/ 1587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98425">
                  <a:moveTo>
                    <a:pt x="0" y="15875"/>
                  </a:moveTo>
                  <a:lnTo>
                    <a:pt x="28575" y="95250"/>
                  </a:lnTo>
                  <a:lnTo>
                    <a:pt x="92075" y="98425"/>
                  </a:lnTo>
                  <a:lnTo>
                    <a:pt x="76200" y="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: Form 11">
              <a:extLst>
                <a:ext uri="{FF2B5EF4-FFF2-40B4-BE49-F238E27FC236}">
                  <a16:creationId xmlns:a16="http://schemas.microsoft.com/office/drawing/2014/main" id="{BC173C4A-E340-71EA-CF77-32BBF606F3C3}"/>
                </a:ext>
              </a:extLst>
            </p:cNvPr>
            <p:cNvSpPr/>
            <p:nvPr/>
          </p:nvSpPr>
          <p:spPr>
            <a:xfrm>
              <a:off x="1758950" y="1724025"/>
              <a:ext cx="88900" cy="130175"/>
            </a:xfrm>
            <a:custGeom>
              <a:avLst/>
              <a:gdLst>
                <a:gd name="connsiteX0" fmla="*/ 0 w 88900"/>
                <a:gd name="connsiteY0" fmla="*/ 0 h 130175"/>
                <a:gd name="connsiteX1" fmla="*/ 22225 w 88900"/>
                <a:gd name="connsiteY1" fmla="*/ 130175 h 130175"/>
                <a:gd name="connsiteX2" fmla="*/ 88900 w 88900"/>
                <a:gd name="connsiteY2" fmla="*/ 127000 h 130175"/>
                <a:gd name="connsiteX3" fmla="*/ 73025 w 88900"/>
                <a:gd name="connsiteY3" fmla="*/ 0 h 130175"/>
                <a:gd name="connsiteX4" fmla="*/ 0 w 88900"/>
                <a:gd name="connsiteY4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130175">
                  <a:moveTo>
                    <a:pt x="0" y="0"/>
                  </a:moveTo>
                  <a:lnTo>
                    <a:pt x="22225" y="130175"/>
                  </a:lnTo>
                  <a:lnTo>
                    <a:pt x="88900" y="127000"/>
                  </a:lnTo>
                  <a:lnTo>
                    <a:pt x="730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: Form 12">
              <a:extLst>
                <a:ext uri="{FF2B5EF4-FFF2-40B4-BE49-F238E27FC236}">
                  <a16:creationId xmlns:a16="http://schemas.microsoft.com/office/drawing/2014/main" id="{B3322C2F-68BE-07C6-56BF-D5F2ADC7E02A}"/>
                </a:ext>
              </a:extLst>
            </p:cNvPr>
            <p:cNvSpPr/>
            <p:nvPr/>
          </p:nvSpPr>
          <p:spPr>
            <a:xfrm>
              <a:off x="1905000" y="1704975"/>
              <a:ext cx="104775" cy="149225"/>
            </a:xfrm>
            <a:custGeom>
              <a:avLst/>
              <a:gdLst>
                <a:gd name="connsiteX0" fmla="*/ 0 w 104775"/>
                <a:gd name="connsiteY0" fmla="*/ 0 h 149225"/>
                <a:gd name="connsiteX1" fmla="*/ 28575 w 104775"/>
                <a:gd name="connsiteY1" fmla="*/ 149225 h 149225"/>
                <a:gd name="connsiteX2" fmla="*/ 104775 w 104775"/>
                <a:gd name="connsiteY2" fmla="*/ 142875 h 149225"/>
                <a:gd name="connsiteX3" fmla="*/ 92075 w 104775"/>
                <a:gd name="connsiteY3" fmla="*/ 9525 h 149225"/>
                <a:gd name="connsiteX4" fmla="*/ 0 w 104775"/>
                <a:gd name="connsiteY4" fmla="*/ 0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49225">
                  <a:moveTo>
                    <a:pt x="0" y="0"/>
                  </a:moveTo>
                  <a:lnTo>
                    <a:pt x="28575" y="149225"/>
                  </a:lnTo>
                  <a:lnTo>
                    <a:pt x="104775" y="142875"/>
                  </a:lnTo>
                  <a:lnTo>
                    <a:pt x="9207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: Form 13">
              <a:extLst>
                <a:ext uri="{FF2B5EF4-FFF2-40B4-BE49-F238E27FC236}">
                  <a16:creationId xmlns:a16="http://schemas.microsoft.com/office/drawing/2014/main" id="{DBCCE0D9-92AE-6A00-2EAF-9C930C4B2403}"/>
                </a:ext>
              </a:extLst>
            </p:cNvPr>
            <p:cNvSpPr/>
            <p:nvPr/>
          </p:nvSpPr>
          <p:spPr>
            <a:xfrm>
              <a:off x="2044700" y="1717675"/>
              <a:ext cx="123825" cy="127000"/>
            </a:xfrm>
            <a:custGeom>
              <a:avLst/>
              <a:gdLst>
                <a:gd name="connsiteX0" fmla="*/ 0 w 123825"/>
                <a:gd name="connsiteY0" fmla="*/ 0 h 127000"/>
                <a:gd name="connsiteX1" fmla="*/ 41275 w 123825"/>
                <a:gd name="connsiteY1" fmla="*/ 127000 h 127000"/>
                <a:gd name="connsiteX2" fmla="*/ 123825 w 123825"/>
                <a:gd name="connsiteY2" fmla="*/ 127000 h 127000"/>
                <a:gd name="connsiteX3" fmla="*/ 104775 w 123825"/>
                <a:gd name="connsiteY3" fmla="*/ 6350 h 127000"/>
                <a:gd name="connsiteX4" fmla="*/ 0 w 123825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7000">
                  <a:moveTo>
                    <a:pt x="0" y="0"/>
                  </a:moveTo>
                  <a:lnTo>
                    <a:pt x="41275" y="127000"/>
                  </a:lnTo>
                  <a:lnTo>
                    <a:pt x="123825" y="127000"/>
                  </a:lnTo>
                  <a:lnTo>
                    <a:pt x="104775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: Form 14">
              <a:extLst>
                <a:ext uri="{FF2B5EF4-FFF2-40B4-BE49-F238E27FC236}">
                  <a16:creationId xmlns:a16="http://schemas.microsoft.com/office/drawing/2014/main" id="{0E13AD45-29FD-FBFE-5FC7-FF6EEA32C1B3}"/>
                </a:ext>
              </a:extLst>
            </p:cNvPr>
            <p:cNvSpPr/>
            <p:nvPr/>
          </p:nvSpPr>
          <p:spPr>
            <a:xfrm>
              <a:off x="2216150" y="1711325"/>
              <a:ext cx="120650" cy="133350"/>
            </a:xfrm>
            <a:custGeom>
              <a:avLst/>
              <a:gdLst>
                <a:gd name="connsiteX0" fmla="*/ 0 w 120650"/>
                <a:gd name="connsiteY0" fmla="*/ 0 h 133350"/>
                <a:gd name="connsiteX1" fmla="*/ 28575 w 120650"/>
                <a:gd name="connsiteY1" fmla="*/ 130175 h 133350"/>
                <a:gd name="connsiteX2" fmla="*/ 120650 w 120650"/>
                <a:gd name="connsiteY2" fmla="*/ 133350 h 133350"/>
                <a:gd name="connsiteX3" fmla="*/ 111125 w 120650"/>
                <a:gd name="connsiteY3" fmla="*/ 6350 h 133350"/>
                <a:gd name="connsiteX4" fmla="*/ 0 w 120650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33350">
                  <a:moveTo>
                    <a:pt x="0" y="0"/>
                  </a:moveTo>
                  <a:lnTo>
                    <a:pt x="28575" y="130175"/>
                  </a:lnTo>
                  <a:lnTo>
                    <a:pt x="120650" y="133350"/>
                  </a:lnTo>
                  <a:lnTo>
                    <a:pt x="111125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: Form 15">
              <a:extLst>
                <a:ext uri="{FF2B5EF4-FFF2-40B4-BE49-F238E27FC236}">
                  <a16:creationId xmlns:a16="http://schemas.microsoft.com/office/drawing/2014/main" id="{4C8D9153-194E-9238-23D9-95087CD897A9}"/>
                </a:ext>
              </a:extLst>
            </p:cNvPr>
            <p:cNvSpPr/>
            <p:nvPr/>
          </p:nvSpPr>
          <p:spPr>
            <a:xfrm>
              <a:off x="2565400" y="1736725"/>
              <a:ext cx="136525" cy="107950"/>
            </a:xfrm>
            <a:custGeom>
              <a:avLst/>
              <a:gdLst>
                <a:gd name="connsiteX0" fmla="*/ 0 w 136525"/>
                <a:gd name="connsiteY0" fmla="*/ 0 h 107950"/>
                <a:gd name="connsiteX1" fmla="*/ 22225 w 136525"/>
                <a:gd name="connsiteY1" fmla="*/ 104775 h 107950"/>
                <a:gd name="connsiteX2" fmla="*/ 136525 w 136525"/>
                <a:gd name="connsiteY2" fmla="*/ 107950 h 107950"/>
                <a:gd name="connsiteX3" fmla="*/ 117475 w 136525"/>
                <a:gd name="connsiteY3" fmla="*/ 15875 h 107950"/>
                <a:gd name="connsiteX4" fmla="*/ 0 w 136525"/>
                <a:gd name="connsiteY4" fmla="*/ 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25" h="107950">
                  <a:moveTo>
                    <a:pt x="0" y="0"/>
                  </a:moveTo>
                  <a:lnTo>
                    <a:pt x="22225" y="104775"/>
                  </a:lnTo>
                  <a:lnTo>
                    <a:pt x="136525" y="107950"/>
                  </a:lnTo>
                  <a:lnTo>
                    <a:pt x="117475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: Form 16">
              <a:extLst>
                <a:ext uri="{FF2B5EF4-FFF2-40B4-BE49-F238E27FC236}">
                  <a16:creationId xmlns:a16="http://schemas.microsoft.com/office/drawing/2014/main" id="{B8594653-0AC8-F7BD-6A90-B7306DE19E94}"/>
                </a:ext>
              </a:extLst>
            </p:cNvPr>
            <p:cNvSpPr/>
            <p:nvPr/>
          </p:nvSpPr>
          <p:spPr>
            <a:xfrm>
              <a:off x="2762250" y="1749425"/>
              <a:ext cx="114300" cy="82550"/>
            </a:xfrm>
            <a:custGeom>
              <a:avLst/>
              <a:gdLst>
                <a:gd name="connsiteX0" fmla="*/ 0 w 114300"/>
                <a:gd name="connsiteY0" fmla="*/ 0 h 82550"/>
                <a:gd name="connsiteX1" fmla="*/ 15875 w 114300"/>
                <a:gd name="connsiteY1" fmla="*/ 82550 h 82550"/>
                <a:gd name="connsiteX2" fmla="*/ 114300 w 114300"/>
                <a:gd name="connsiteY2" fmla="*/ 79375 h 82550"/>
                <a:gd name="connsiteX3" fmla="*/ 95250 w 114300"/>
                <a:gd name="connsiteY3" fmla="*/ 15875 h 82550"/>
                <a:gd name="connsiteX4" fmla="*/ 0 w 114300"/>
                <a:gd name="connsiteY4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82550">
                  <a:moveTo>
                    <a:pt x="0" y="0"/>
                  </a:moveTo>
                  <a:lnTo>
                    <a:pt x="15875" y="82550"/>
                  </a:lnTo>
                  <a:lnTo>
                    <a:pt x="114300" y="79375"/>
                  </a:lnTo>
                  <a:lnTo>
                    <a:pt x="95250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ihandform: Form 17">
              <a:extLst>
                <a:ext uri="{FF2B5EF4-FFF2-40B4-BE49-F238E27FC236}">
                  <a16:creationId xmlns:a16="http://schemas.microsoft.com/office/drawing/2014/main" id="{76069F4D-FE1A-6502-B619-3113CA498C75}"/>
                </a:ext>
              </a:extLst>
            </p:cNvPr>
            <p:cNvSpPr/>
            <p:nvPr/>
          </p:nvSpPr>
          <p:spPr>
            <a:xfrm>
              <a:off x="2930525" y="1758950"/>
              <a:ext cx="127000" cy="69850"/>
            </a:xfrm>
            <a:custGeom>
              <a:avLst/>
              <a:gdLst>
                <a:gd name="connsiteX0" fmla="*/ 0 w 127000"/>
                <a:gd name="connsiteY0" fmla="*/ 0 h 69850"/>
                <a:gd name="connsiteX1" fmla="*/ 22225 w 127000"/>
                <a:gd name="connsiteY1" fmla="*/ 69850 h 69850"/>
                <a:gd name="connsiteX2" fmla="*/ 127000 w 127000"/>
                <a:gd name="connsiteY2" fmla="*/ 69850 h 69850"/>
                <a:gd name="connsiteX3" fmla="*/ 104775 w 127000"/>
                <a:gd name="connsiteY3" fmla="*/ 12700 h 69850"/>
                <a:gd name="connsiteX4" fmla="*/ 0 w 127000"/>
                <a:gd name="connsiteY4" fmla="*/ 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69850">
                  <a:moveTo>
                    <a:pt x="0" y="0"/>
                  </a:moveTo>
                  <a:lnTo>
                    <a:pt x="22225" y="69850"/>
                  </a:lnTo>
                  <a:lnTo>
                    <a:pt x="127000" y="69850"/>
                  </a:lnTo>
                  <a:lnTo>
                    <a:pt x="104775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: Form 18">
              <a:extLst>
                <a:ext uri="{FF2B5EF4-FFF2-40B4-BE49-F238E27FC236}">
                  <a16:creationId xmlns:a16="http://schemas.microsoft.com/office/drawing/2014/main" id="{65C50DE1-237E-1CD8-4C5A-A7B82FD774FE}"/>
                </a:ext>
              </a:extLst>
            </p:cNvPr>
            <p:cNvSpPr/>
            <p:nvPr/>
          </p:nvSpPr>
          <p:spPr>
            <a:xfrm>
              <a:off x="3114675" y="1768475"/>
              <a:ext cx="117475" cy="60325"/>
            </a:xfrm>
            <a:custGeom>
              <a:avLst/>
              <a:gdLst>
                <a:gd name="connsiteX0" fmla="*/ 0 w 117475"/>
                <a:gd name="connsiteY0" fmla="*/ 0 h 60325"/>
                <a:gd name="connsiteX1" fmla="*/ 15875 w 117475"/>
                <a:gd name="connsiteY1" fmla="*/ 50800 h 60325"/>
                <a:gd name="connsiteX2" fmla="*/ 117475 w 117475"/>
                <a:gd name="connsiteY2" fmla="*/ 60325 h 60325"/>
                <a:gd name="connsiteX3" fmla="*/ 101600 w 117475"/>
                <a:gd name="connsiteY3" fmla="*/ 15875 h 60325"/>
                <a:gd name="connsiteX4" fmla="*/ 0 w 117475"/>
                <a:gd name="connsiteY4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75" h="60325">
                  <a:moveTo>
                    <a:pt x="0" y="0"/>
                  </a:moveTo>
                  <a:lnTo>
                    <a:pt x="15875" y="50800"/>
                  </a:lnTo>
                  <a:lnTo>
                    <a:pt x="117475" y="60325"/>
                  </a:lnTo>
                  <a:lnTo>
                    <a:pt x="101600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: Form 19">
              <a:extLst>
                <a:ext uri="{FF2B5EF4-FFF2-40B4-BE49-F238E27FC236}">
                  <a16:creationId xmlns:a16="http://schemas.microsoft.com/office/drawing/2014/main" id="{91039BA5-3CE3-036D-0243-BE192F741DC6}"/>
                </a:ext>
              </a:extLst>
            </p:cNvPr>
            <p:cNvSpPr/>
            <p:nvPr/>
          </p:nvSpPr>
          <p:spPr>
            <a:xfrm>
              <a:off x="3295650" y="1778000"/>
              <a:ext cx="120650" cy="60325"/>
            </a:xfrm>
            <a:custGeom>
              <a:avLst/>
              <a:gdLst>
                <a:gd name="connsiteX0" fmla="*/ 0 w 120650"/>
                <a:gd name="connsiteY0" fmla="*/ 0 h 60325"/>
                <a:gd name="connsiteX1" fmla="*/ 9525 w 120650"/>
                <a:gd name="connsiteY1" fmla="*/ 60325 h 60325"/>
                <a:gd name="connsiteX2" fmla="*/ 120650 w 120650"/>
                <a:gd name="connsiteY2" fmla="*/ 53975 h 60325"/>
                <a:gd name="connsiteX3" fmla="*/ 111125 w 120650"/>
                <a:gd name="connsiteY3" fmla="*/ 12700 h 60325"/>
                <a:gd name="connsiteX4" fmla="*/ 0 w 120650"/>
                <a:gd name="connsiteY4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60325">
                  <a:moveTo>
                    <a:pt x="0" y="0"/>
                  </a:moveTo>
                  <a:lnTo>
                    <a:pt x="9525" y="60325"/>
                  </a:lnTo>
                  <a:lnTo>
                    <a:pt x="120650" y="53975"/>
                  </a:lnTo>
                  <a:lnTo>
                    <a:pt x="111125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: Form 20">
              <a:extLst>
                <a:ext uri="{FF2B5EF4-FFF2-40B4-BE49-F238E27FC236}">
                  <a16:creationId xmlns:a16="http://schemas.microsoft.com/office/drawing/2014/main" id="{FF7A7839-481E-4B3D-79B0-984B8276169B}"/>
                </a:ext>
              </a:extLst>
            </p:cNvPr>
            <p:cNvSpPr/>
            <p:nvPr/>
          </p:nvSpPr>
          <p:spPr>
            <a:xfrm>
              <a:off x="3479800" y="1793875"/>
              <a:ext cx="98425" cy="53975"/>
            </a:xfrm>
            <a:custGeom>
              <a:avLst/>
              <a:gdLst>
                <a:gd name="connsiteX0" fmla="*/ 0 w 98425"/>
                <a:gd name="connsiteY0" fmla="*/ 0 h 53975"/>
                <a:gd name="connsiteX1" fmla="*/ 9525 w 98425"/>
                <a:gd name="connsiteY1" fmla="*/ 53975 h 53975"/>
                <a:gd name="connsiteX2" fmla="*/ 98425 w 98425"/>
                <a:gd name="connsiteY2" fmla="*/ 34925 h 53975"/>
                <a:gd name="connsiteX3" fmla="*/ 95250 w 98425"/>
                <a:gd name="connsiteY3" fmla="*/ 22225 h 53975"/>
                <a:gd name="connsiteX4" fmla="*/ 0 w 98425"/>
                <a:gd name="connsiteY4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25" h="53975">
                  <a:moveTo>
                    <a:pt x="0" y="0"/>
                  </a:moveTo>
                  <a:lnTo>
                    <a:pt x="9525" y="53975"/>
                  </a:lnTo>
                  <a:lnTo>
                    <a:pt x="98425" y="34925"/>
                  </a:lnTo>
                  <a:lnTo>
                    <a:pt x="95250" y="22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0BC740-C934-2855-FDD8-D7F97B3B3402}"/>
              </a:ext>
            </a:extLst>
          </p:cNvPr>
          <p:cNvSpPr txBox="1"/>
          <p:nvPr/>
        </p:nvSpPr>
        <p:spPr>
          <a:xfrm>
            <a:off x="1060194" y="4050512"/>
            <a:ext cx="80601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Yes</a:t>
            </a:r>
          </a:p>
          <a:p>
            <a:endParaRPr lang="en-US" dirty="0"/>
          </a:p>
          <a:p>
            <a:r>
              <a:rPr lang="en-US" dirty="0"/>
              <a:t>75% of DI area outside 25mm from stop = Yes</a:t>
            </a:r>
          </a:p>
          <a:p>
            <a:endParaRPr lang="en-US" dirty="0"/>
          </a:p>
          <a:p>
            <a:r>
              <a:rPr lang="en-US" dirty="0"/>
              <a:t>Area of Direction Indicator = </a:t>
            </a:r>
            <a:r>
              <a:rPr lang="en-US" dirty="0">
                <a:solidFill>
                  <a:srgbClr val="FF0000"/>
                </a:solidFill>
              </a:rPr>
              <a:t>&lt;30 cm² </a:t>
            </a:r>
          </a:p>
        </p:txBody>
      </p:sp>
    </p:spTree>
    <p:extLst>
      <p:ext uri="{BB962C8B-B14F-4D97-AF65-F5344CB8AC3E}">
        <p14:creationId xmlns:p14="http://schemas.microsoft.com/office/powerpoint/2010/main" val="114447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AC32E-BF66-D204-D0CB-63447077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8067E67-807F-D332-67AE-52F5E12A23EC}"/>
              </a:ext>
            </a:extLst>
          </p:cNvPr>
          <p:cNvGrpSpPr/>
          <p:nvPr/>
        </p:nvGrpSpPr>
        <p:grpSpPr>
          <a:xfrm>
            <a:off x="1060194" y="958035"/>
            <a:ext cx="6870514" cy="3207302"/>
            <a:chOff x="635186" y="651698"/>
            <a:chExt cx="6870514" cy="3207302"/>
          </a:xfrm>
        </p:grpSpPr>
        <p:sp>
          <p:nvSpPr>
            <p:cNvPr id="11" name="Textfeld 4">
              <a:extLst>
                <a:ext uri="{FF2B5EF4-FFF2-40B4-BE49-F238E27FC236}">
                  <a16:creationId xmlns:a16="http://schemas.microsoft.com/office/drawing/2014/main" id="{3C6EF763-1367-AE7D-FE39-F4738C0A7E62}"/>
                </a:ext>
              </a:extLst>
            </p:cNvPr>
            <p:cNvSpPr txBox="1"/>
            <p:nvPr/>
          </p:nvSpPr>
          <p:spPr>
            <a:xfrm>
              <a:off x="635186" y="348966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pic>
          <p:nvPicPr>
            <p:cNvPr id="12" name="Grafik 1">
              <a:extLst>
                <a:ext uri="{FF2B5EF4-FFF2-40B4-BE49-F238E27FC236}">
                  <a16:creationId xmlns:a16="http://schemas.microsoft.com/office/drawing/2014/main" id="{ECDAACC8-DC8B-137F-CF59-858BE0C35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056" y="651698"/>
              <a:ext cx="6674644" cy="2473744"/>
            </a:xfrm>
            <a:prstGeom prst="rect">
              <a:avLst/>
            </a:prstGeom>
          </p:spPr>
        </p:pic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510486F8-8A8B-6EFC-F296-882A5178C25D}"/>
                </a:ext>
              </a:extLst>
            </p:cNvPr>
            <p:cNvSpPr/>
            <p:nvPr/>
          </p:nvSpPr>
          <p:spPr>
            <a:xfrm>
              <a:off x="3105150" y="2162175"/>
              <a:ext cx="742950" cy="133350"/>
            </a:xfrm>
            <a:custGeom>
              <a:avLst/>
              <a:gdLst>
                <a:gd name="connsiteX0" fmla="*/ 0 w 742950"/>
                <a:gd name="connsiteY0" fmla="*/ 133350 h 133350"/>
                <a:gd name="connsiteX1" fmla="*/ 742950 w 742950"/>
                <a:gd name="connsiteY1" fmla="*/ 95250 h 133350"/>
                <a:gd name="connsiteX2" fmla="*/ 685800 w 742950"/>
                <a:gd name="connsiteY2" fmla="*/ 0 h 133350"/>
                <a:gd name="connsiteX3" fmla="*/ 252413 w 742950"/>
                <a:gd name="connsiteY3" fmla="*/ 4763 h 133350"/>
                <a:gd name="connsiteX4" fmla="*/ 109538 w 742950"/>
                <a:gd name="connsiteY4" fmla="*/ 33338 h 133350"/>
                <a:gd name="connsiteX5" fmla="*/ 38100 w 742950"/>
                <a:gd name="connsiteY5" fmla="*/ 76200 h 133350"/>
                <a:gd name="connsiteX6" fmla="*/ 0 w 742950"/>
                <a:gd name="connsiteY6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2950" h="133350">
                  <a:moveTo>
                    <a:pt x="0" y="133350"/>
                  </a:moveTo>
                  <a:lnTo>
                    <a:pt x="742950" y="95250"/>
                  </a:lnTo>
                  <a:lnTo>
                    <a:pt x="685800" y="0"/>
                  </a:lnTo>
                  <a:lnTo>
                    <a:pt x="252413" y="4763"/>
                  </a:lnTo>
                  <a:lnTo>
                    <a:pt x="109538" y="33338"/>
                  </a:lnTo>
                  <a:lnTo>
                    <a:pt x="38100" y="7620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2FD14F30-A459-9524-D979-960F3CAA87AF}"/>
                </a:ext>
              </a:extLst>
            </p:cNvPr>
            <p:cNvSpPr/>
            <p:nvPr/>
          </p:nvSpPr>
          <p:spPr>
            <a:xfrm>
              <a:off x="3214688" y="2057400"/>
              <a:ext cx="561975" cy="66675"/>
            </a:xfrm>
            <a:custGeom>
              <a:avLst/>
              <a:gdLst>
                <a:gd name="connsiteX0" fmla="*/ 0 w 561975"/>
                <a:gd name="connsiteY0" fmla="*/ 66675 h 66675"/>
                <a:gd name="connsiteX1" fmla="*/ 561975 w 561975"/>
                <a:gd name="connsiteY1" fmla="*/ 52388 h 66675"/>
                <a:gd name="connsiteX2" fmla="*/ 542925 w 561975"/>
                <a:gd name="connsiteY2" fmla="*/ 0 h 66675"/>
                <a:gd name="connsiteX3" fmla="*/ 57150 w 561975"/>
                <a:gd name="connsiteY3" fmla="*/ 23813 h 66675"/>
                <a:gd name="connsiteX4" fmla="*/ 0 w 561975"/>
                <a:gd name="connsiteY4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66675">
                  <a:moveTo>
                    <a:pt x="0" y="66675"/>
                  </a:moveTo>
                  <a:lnTo>
                    <a:pt x="561975" y="52388"/>
                  </a:lnTo>
                  <a:lnTo>
                    <a:pt x="542925" y="0"/>
                  </a:lnTo>
                  <a:lnTo>
                    <a:pt x="57150" y="23813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: Form 11">
              <a:extLst>
                <a:ext uri="{FF2B5EF4-FFF2-40B4-BE49-F238E27FC236}">
                  <a16:creationId xmlns:a16="http://schemas.microsoft.com/office/drawing/2014/main" id="{BCE52BE9-698C-7ECF-D293-0F76F240555E}"/>
                </a:ext>
              </a:extLst>
            </p:cNvPr>
            <p:cNvSpPr/>
            <p:nvPr/>
          </p:nvSpPr>
          <p:spPr>
            <a:xfrm>
              <a:off x="3857625" y="2047875"/>
              <a:ext cx="747713" cy="57150"/>
            </a:xfrm>
            <a:custGeom>
              <a:avLst/>
              <a:gdLst>
                <a:gd name="connsiteX0" fmla="*/ 14288 w 747713"/>
                <a:gd name="connsiteY0" fmla="*/ 57150 h 57150"/>
                <a:gd name="connsiteX1" fmla="*/ 690563 w 747713"/>
                <a:gd name="connsiteY1" fmla="*/ 47625 h 57150"/>
                <a:gd name="connsiteX2" fmla="*/ 747713 w 747713"/>
                <a:gd name="connsiteY2" fmla="*/ 4763 h 57150"/>
                <a:gd name="connsiteX3" fmla="*/ 0 w 747713"/>
                <a:gd name="connsiteY3" fmla="*/ 0 h 57150"/>
                <a:gd name="connsiteX4" fmla="*/ 14288 w 747713"/>
                <a:gd name="connsiteY4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57150">
                  <a:moveTo>
                    <a:pt x="14288" y="57150"/>
                  </a:moveTo>
                  <a:lnTo>
                    <a:pt x="690563" y="47625"/>
                  </a:lnTo>
                  <a:lnTo>
                    <a:pt x="747713" y="4763"/>
                  </a:lnTo>
                  <a:lnTo>
                    <a:pt x="0" y="0"/>
                  </a:lnTo>
                  <a:lnTo>
                    <a:pt x="14288" y="5715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173DE5-574E-C535-B3BE-E85A54D2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826"/>
            <a:ext cx="10972800" cy="1143000"/>
          </a:xfrm>
        </p:spPr>
        <p:txBody>
          <a:bodyPr/>
          <a:lstStyle/>
          <a:p>
            <a:r>
              <a:rPr lang="en-GB" sz="4000" b="1" dirty="0"/>
              <a:t>OICA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40422-282C-FD29-4F33-994D2A65DF8B}"/>
              </a:ext>
            </a:extLst>
          </p:cNvPr>
          <p:cNvSpPr txBox="1"/>
          <p:nvPr/>
        </p:nvSpPr>
        <p:spPr>
          <a:xfrm>
            <a:off x="1060194" y="4050512"/>
            <a:ext cx="80601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75% of DI area outside 25mm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Area of Direction	= </a:t>
            </a:r>
            <a:r>
              <a:rPr lang="en-US" dirty="0">
                <a:solidFill>
                  <a:srgbClr val="FF0000"/>
                </a:solidFill>
              </a:rPr>
              <a:t>&lt; 30 cm² (Part 1)</a:t>
            </a:r>
          </a:p>
        </p:txBody>
      </p:sp>
    </p:spTree>
    <p:extLst>
      <p:ext uri="{BB962C8B-B14F-4D97-AF65-F5344CB8AC3E}">
        <p14:creationId xmlns:p14="http://schemas.microsoft.com/office/powerpoint/2010/main" val="316362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13928-4BEE-69E2-5867-E108E41E2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9A0C-54A4-2292-A0FA-5B927345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OICA 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93D134-E591-1BBD-8276-EDB1E2155E87}"/>
              </a:ext>
            </a:extLst>
          </p:cNvPr>
          <p:cNvGrpSpPr/>
          <p:nvPr/>
        </p:nvGrpSpPr>
        <p:grpSpPr>
          <a:xfrm>
            <a:off x="1199456" y="577437"/>
            <a:ext cx="3313887" cy="2862322"/>
            <a:chOff x="598448" y="147483"/>
            <a:chExt cx="6397119" cy="63266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1C79E4-3CEC-8CDA-8E55-E0E3C4F7A290}"/>
                </a:ext>
              </a:extLst>
            </p:cNvPr>
            <p:cNvGrpSpPr/>
            <p:nvPr/>
          </p:nvGrpSpPr>
          <p:grpSpPr>
            <a:xfrm>
              <a:off x="598448" y="147483"/>
              <a:ext cx="6397119" cy="5894439"/>
              <a:chOff x="598448" y="147483"/>
              <a:chExt cx="6397119" cy="5894439"/>
            </a:xfrm>
          </p:grpSpPr>
          <p:pic>
            <p:nvPicPr>
              <p:cNvPr id="34" name="Grafik 3">
                <a:extLst>
                  <a:ext uri="{FF2B5EF4-FFF2-40B4-BE49-F238E27FC236}">
                    <a16:creationId xmlns:a16="http://schemas.microsoft.com/office/drawing/2014/main" id="{654D0427-3E6E-8D1E-1A49-D7D7A7BE1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8448" y="147483"/>
                <a:ext cx="6397119" cy="5894439"/>
              </a:xfrm>
              <a:prstGeom prst="rect">
                <a:avLst/>
              </a:prstGeom>
            </p:spPr>
          </p:pic>
          <p:sp>
            <p:nvSpPr>
              <p:cNvPr id="35" name="Textfeld 5">
                <a:extLst>
                  <a:ext uri="{FF2B5EF4-FFF2-40B4-BE49-F238E27FC236}">
                    <a16:creationId xmlns:a16="http://schemas.microsoft.com/office/drawing/2014/main" id="{559A9889-9164-88D8-FF91-F3A7794FC248}"/>
                  </a:ext>
                </a:extLst>
              </p:cNvPr>
              <p:cNvSpPr txBox="1"/>
              <p:nvPr/>
            </p:nvSpPr>
            <p:spPr>
              <a:xfrm>
                <a:off x="4791141" y="1563590"/>
                <a:ext cx="1097280" cy="7350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err="1">
                    <a:solidFill>
                      <a:srgbClr val="00B050"/>
                    </a:solidFill>
                  </a:rPr>
                  <a:t>Direction</a:t>
                </a:r>
                <a:r>
                  <a:rPr lang="de-DE" sz="1200" dirty="0">
                    <a:solidFill>
                      <a:srgbClr val="00B050"/>
                    </a:solidFill>
                  </a:rPr>
                  <a:t> </a:t>
                </a:r>
                <a:r>
                  <a:rPr lang="de-DE" sz="1200" dirty="0" err="1">
                    <a:solidFill>
                      <a:srgbClr val="00B050"/>
                    </a:solidFill>
                  </a:rPr>
                  <a:t>indicator</a:t>
                </a:r>
                <a:endParaRPr lang="de-DE" sz="1200" dirty="0"/>
              </a:p>
            </p:txBody>
          </p:sp>
          <p:sp>
            <p:nvSpPr>
              <p:cNvPr id="36" name="Textfeld 6">
                <a:extLst>
                  <a:ext uri="{FF2B5EF4-FFF2-40B4-BE49-F238E27FC236}">
                    <a16:creationId xmlns:a16="http://schemas.microsoft.com/office/drawing/2014/main" id="{486A7083-A4C6-7837-DDFD-5FF2F4B04624}"/>
                  </a:ext>
                </a:extLst>
              </p:cNvPr>
              <p:cNvSpPr txBox="1"/>
              <p:nvPr/>
            </p:nvSpPr>
            <p:spPr>
              <a:xfrm>
                <a:off x="896106" y="3611644"/>
                <a:ext cx="1097280" cy="7350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err="1">
                    <a:solidFill>
                      <a:srgbClr val="FF0000"/>
                    </a:solidFill>
                  </a:rPr>
                  <a:t>Stop</a:t>
                </a:r>
                <a:r>
                  <a:rPr lang="de-DE" sz="1200" dirty="0">
                    <a:solidFill>
                      <a:srgbClr val="FF0000"/>
                    </a:solidFill>
                  </a:rPr>
                  <a:t> </a:t>
                </a:r>
                <a:r>
                  <a:rPr lang="de-DE" sz="1200" dirty="0" err="1">
                    <a:solidFill>
                      <a:srgbClr val="FF0000"/>
                    </a:solidFill>
                  </a:rPr>
                  <a:t>lamp</a:t>
                </a:r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B315694-FF16-8ACD-50CF-764B60B556D3}"/>
                </a:ext>
              </a:extLst>
            </p:cNvPr>
            <p:cNvGrpSpPr/>
            <p:nvPr/>
          </p:nvGrpSpPr>
          <p:grpSpPr>
            <a:xfrm>
              <a:off x="3449798" y="715617"/>
              <a:ext cx="2120174" cy="5758531"/>
              <a:chOff x="3449798" y="715617"/>
              <a:chExt cx="2120174" cy="5758531"/>
            </a:xfrm>
          </p:grpSpPr>
          <p:cxnSp>
            <p:nvCxnSpPr>
              <p:cNvPr id="19" name="Gerader Verbinder 8">
                <a:extLst>
                  <a:ext uri="{FF2B5EF4-FFF2-40B4-BE49-F238E27FC236}">
                    <a16:creationId xmlns:a16="http://schemas.microsoft.com/office/drawing/2014/main" id="{95B573BB-A3BD-FE79-FE8B-A6CCD2F908E8}"/>
                  </a:ext>
                </a:extLst>
              </p:cNvPr>
              <p:cNvCxnSpPr/>
              <p:nvPr/>
            </p:nvCxnSpPr>
            <p:spPr>
              <a:xfrm>
                <a:off x="4158532" y="715617"/>
                <a:ext cx="71562" cy="55738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9">
                <a:extLst>
                  <a:ext uri="{FF2B5EF4-FFF2-40B4-BE49-F238E27FC236}">
                    <a16:creationId xmlns:a16="http://schemas.microsoft.com/office/drawing/2014/main" id="{D759E24D-AC7A-25DB-85AC-7D046EF10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9798" y="2428568"/>
                <a:ext cx="35781" cy="387896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12">
                <a:extLst>
                  <a:ext uri="{FF2B5EF4-FFF2-40B4-BE49-F238E27FC236}">
                    <a16:creationId xmlns:a16="http://schemas.microsoft.com/office/drawing/2014/main" id="{4E65390E-C8A7-5F68-1CE0-040A7786694F}"/>
                  </a:ext>
                </a:extLst>
              </p:cNvPr>
              <p:cNvCxnSpPr/>
              <p:nvPr/>
            </p:nvCxnSpPr>
            <p:spPr>
              <a:xfrm>
                <a:off x="3503470" y="6056670"/>
                <a:ext cx="69084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feld 13">
                <a:extLst>
                  <a:ext uri="{FF2B5EF4-FFF2-40B4-BE49-F238E27FC236}">
                    <a16:creationId xmlns:a16="http://schemas.microsoft.com/office/drawing/2014/main" id="{C6948DFE-F64E-4EDC-B4FF-C2392E98450D}"/>
                  </a:ext>
                </a:extLst>
              </p:cNvPr>
              <p:cNvSpPr txBox="1"/>
              <p:nvPr/>
            </p:nvSpPr>
            <p:spPr>
              <a:xfrm>
                <a:off x="3485579" y="6104816"/>
                <a:ext cx="2084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25 mm</a:t>
                </a:r>
              </a:p>
            </p:txBody>
          </p:sp>
          <p:grpSp>
            <p:nvGrpSpPr>
              <p:cNvPr id="26" name="Gruppieren 14">
                <a:extLst>
                  <a:ext uri="{FF2B5EF4-FFF2-40B4-BE49-F238E27FC236}">
                    <a16:creationId xmlns:a16="http://schemas.microsoft.com/office/drawing/2014/main" id="{7069B92B-C4F5-091F-CE80-F4ABB21CD08C}"/>
                  </a:ext>
                </a:extLst>
              </p:cNvPr>
              <p:cNvGrpSpPr/>
              <p:nvPr/>
            </p:nvGrpSpPr>
            <p:grpSpPr>
              <a:xfrm>
                <a:off x="4149351" y="1865829"/>
                <a:ext cx="1081651" cy="2772697"/>
                <a:chOff x="4149351" y="1865829"/>
                <a:chExt cx="1081651" cy="2772697"/>
              </a:xfrm>
            </p:grpSpPr>
            <p:cxnSp>
              <p:nvCxnSpPr>
                <p:cNvPr id="28" name="Gerader Verbinder 15">
                  <a:extLst>
                    <a:ext uri="{FF2B5EF4-FFF2-40B4-BE49-F238E27FC236}">
                      <a16:creationId xmlns:a16="http://schemas.microsoft.com/office/drawing/2014/main" id="{9AC702D8-BA6F-DCE3-503A-0672E26C9410}"/>
                    </a:ext>
                  </a:extLst>
                </p:cNvPr>
                <p:cNvCxnSpPr/>
                <p:nvPr/>
              </p:nvCxnSpPr>
              <p:spPr>
                <a:xfrm>
                  <a:off x="4158532" y="1865829"/>
                  <a:ext cx="35781" cy="2772697"/>
                </a:xfrm>
                <a:prstGeom prst="line">
                  <a:avLst/>
                </a:prstGeom>
                <a:ln w="508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r Verbinder 16">
                  <a:extLst>
                    <a:ext uri="{FF2B5EF4-FFF2-40B4-BE49-F238E27FC236}">
                      <a16:creationId xmlns:a16="http://schemas.microsoft.com/office/drawing/2014/main" id="{25626B34-ECDC-E50B-A715-9596A5BAC9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149351" y="1890845"/>
                  <a:ext cx="403030" cy="10660"/>
                </a:xfrm>
                <a:prstGeom prst="line">
                  <a:avLst/>
                </a:prstGeom>
                <a:ln w="508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r Verbinder 19">
                  <a:extLst>
                    <a:ext uri="{FF2B5EF4-FFF2-40B4-BE49-F238E27FC236}">
                      <a16:creationId xmlns:a16="http://schemas.microsoft.com/office/drawing/2014/main" id="{6CDC9891-106A-89A8-0C4E-A19421E6A2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6422" y="4628695"/>
                  <a:ext cx="395578" cy="3520"/>
                </a:xfrm>
                <a:prstGeom prst="line">
                  <a:avLst/>
                </a:prstGeom>
                <a:ln w="508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r Verbinder 20">
                  <a:extLst>
                    <a:ext uri="{FF2B5EF4-FFF2-40B4-BE49-F238E27FC236}">
                      <a16:creationId xmlns:a16="http://schemas.microsoft.com/office/drawing/2014/main" id="{E8D9CDE2-0438-CA55-A5D1-988AF481ED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55837" y="1901505"/>
                  <a:ext cx="669497" cy="620715"/>
                </a:xfrm>
                <a:prstGeom prst="line">
                  <a:avLst/>
                </a:prstGeom>
                <a:ln w="508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r Verbinder 23">
                  <a:extLst>
                    <a:ext uri="{FF2B5EF4-FFF2-40B4-BE49-F238E27FC236}">
                      <a16:creationId xmlns:a16="http://schemas.microsoft.com/office/drawing/2014/main" id="{ED49019B-DA16-99D3-230F-605B1210D8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52381" y="3934809"/>
                  <a:ext cx="678621" cy="693886"/>
                </a:xfrm>
                <a:prstGeom prst="line">
                  <a:avLst/>
                </a:prstGeom>
                <a:ln w="508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r Verbinder 26">
                  <a:extLst>
                    <a:ext uri="{FF2B5EF4-FFF2-40B4-BE49-F238E27FC236}">
                      <a16:creationId xmlns:a16="http://schemas.microsoft.com/office/drawing/2014/main" id="{87450564-2063-A163-AF67-3CA8D87BE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23335" y="2529261"/>
                  <a:ext cx="0" cy="1428059"/>
                </a:xfrm>
                <a:prstGeom prst="line">
                  <a:avLst/>
                </a:prstGeom>
                <a:ln w="508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5FA801-1F23-632B-2D6E-B2F8F28E72A6}"/>
              </a:ext>
            </a:extLst>
          </p:cNvPr>
          <p:cNvSpPr txBox="1"/>
          <p:nvPr/>
        </p:nvSpPr>
        <p:spPr>
          <a:xfrm>
            <a:off x="1060194" y="4050512"/>
            <a:ext cx="8348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75% of DI area outside 25mm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Area of Direction Indicator = &gt;30 cm² </a:t>
            </a:r>
          </a:p>
        </p:txBody>
      </p:sp>
    </p:spTree>
    <p:extLst>
      <p:ext uri="{BB962C8B-B14F-4D97-AF65-F5344CB8AC3E}">
        <p14:creationId xmlns:p14="http://schemas.microsoft.com/office/powerpoint/2010/main" val="205604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95EDB-B988-C835-E784-6590DEBBB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FBF7-1480-9254-FA52-6DDF7402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OICA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8F8E9-897D-9458-2D4C-23DC4C18389B}"/>
              </a:ext>
            </a:extLst>
          </p:cNvPr>
          <p:cNvGrpSpPr/>
          <p:nvPr/>
        </p:nvGrpSpPr>
        <p:grpSpPr>
          <a:xfrm>
            <a:off x="1010860" y="0"/>
            <a:ext cx="3606625" cy="3718335"/>
            <a:chOff x="257127" y="-448405"/>
            <a:chExt cx="6738440" cy="6947153"/>
          </a:xfrm>
        </p:grpSpPr>
        <p:pic>
          <p:nvPicPr>
            <p:cNvPr id="11" name="Grafik 10" descr="Ein Bild, das Entwurf, Käfig enthält.&#10;&#10;KI-generierte Inhalte können fehlerhaft sein.">
              <a:extLst>
                <a:ext uri="{FF2B5EF4-FFF2-40B4-BE49-F238E27FC236}">
                  <a16:creationId xmlns:a16="http://schemas.microsoft.com/office/drawing/2014/main" id="{1E8EDE2B-6585-4E95-61FD-8EAE611EC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10" y="1541258"/>
              <a:ext cx="6647057" cy="2652993"/>
            </a:xfrm>
            <a:prstGeom prst="rect">
              <a:avLst/>
            </a:prstGeom>
          </p:spPr>
        </p:pic>
        <p:sp>
          <p:nvSpPr>
            <p:cNvPr id="4" name="Textfeld 5">
              <a:extLst>
                <a:ext uri="{FF2B5EF4-FFF2-40B4-BE49-F238E27FC236}">
                  <a16:creationId xmlns:a16="http://schemas.microsoft.com/office/drawing/2014/main" id="{3593EBDC-2834-4660-37A7-F21D7AF3C028}"/>
                </a:ext>
              </a:extLst>
            </p:cNvPr>
            <p:cNvSpPr txBox="1"/>
            <p:nvPr/>
          </p:nvSpPr>
          <p:spPr>
            <a:xfrm>
              <a:off x="1369240" y="899658"/>
              <a:ext cx="5626327" cy="488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100" dirty="0" err="1">
                  <a:solidFill>
                    <a:srgbClr val="00B050"/>
                  </a:solidFill>
                </a:rPr>
                <a:t>Direction</a:t>
              </a:r>
              <a:r>
                <a:rPr lang="de-DE" sz="1100" dirty="0">
                  <a:solidFill>
                    <a:srgbClr val="00B050"/>
                  </a:solidFill>
                </a:rPr>
                <a:t> </a:t>
              </a:r>
              <a:r>
                <a:rPr lang="de-DE" sz="1100" dirty="0" err="1">
                  <a:solidFill>
                    <a:srgbClr val="00B050"/>
                  </a:solidFill>
                </a:rPr>
                <a:t>indicator</a:t>
              </a:r>
              <a:r>
                <a:rPr lang="de-DE" sz="1100" dirty="0">
                  <a:solidFill>
                    <a:srgbClr val="00B050"/>
                  </a:solidFill>
                </a:rPr>
                <a:t> (</a:t>
              </a:r>
              <a:r>
                <a:rPr lang="de-DE" sz="1100" dirty="0" err="1">
                  <a:solidFill>
                    <a:srgbClr val="00B050"/>
                  </a:solidFill>
                </a:rPr>
                <a:t>only</a:t>
              </a:r>
              <a:r>
                <a:rPr lang="de-DE" sz="1100" dirty="0">
                  <a:solidFill>
                    <a:srgbClr val="00B050"/>
                  </a:solidFill>
                </a:rPr>
                <a:t> </a:t>
              </a:r>
              <a:r>
                <a:rPr lang="de-DE" sz="1100" dirty="0" err="1">
                  <a:solidFill>
                    <a:srgbClr val="00B050"/>
                  </a:solidFill>
                </a:rPr>
                <a:t>sequential</a:t>
              </a:r>
              <a:r>
                <a:rPr lang="de-DE" sz="1100" dirty="0">
                  <a:solidFill>
                    <a:srgbClr val="00B050"/>
                  </a:solidFill>
                </a:rPr>
                <a:t> </a:t>
              </a:r>
              <a:r>
                <a:rPr lang="de-DE" sz="1100" dirty="0" err="1">
                  <a:solidFill>
                    <a:srgbClr val="00B050"/>
                  </a:solidFill>
                </a:rPr>
                <a:t>activation</a:t>
              </a:r>
              <a:r>
                <a:rPr lang="de-DE" sz="1100" dirty="0">
                  <a:solidFill>
                    <a:srgbClr val="00B050"/>
                  </a:solidFill>
                </a:rPr>
                <a:t>)</a:t>
              </a:r>
              <a:endParaRPr lang="de-DE" sz="1100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0B6C788-0BB4-0721-1176-317FD8B4CF9A}"/>
                </a:ext>
              </a:extLst>
            </p:cNvPr>
            <p:cNvSpPr txBox="1"/>
            <p:nvPr/>
          </p:nvSpPr>
          <p:spPr>
            <a:xfrm>
              <a:off x="1986101" y="4479128"/>
              <a:ext cx="1097280" cy="805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100" dirty="0" err="1">
                  <a:solidFill>
                    <a:srgbClr val="FF0000"/>
                  </a:solidFill>
                </a:rPr>
                <a:t>Stop</a:t>
              </a:r>
              <a:r>
                <a:rPr lang="de-DE" sz="1100" dirty="0">
                  <a:solidFill>
                    <a:srgbClr val="FF0000"/>
                  </a:solidFill>
                </a:rPr>
                <a:t> </a:t>
              </a:r>
              <a:r>
                <a:rPr lang="de-DE" sz="1100" dirty="0" err="1">
                  <a:solidFill>
                    <a:srgbClr val="FF0000"/>
                  </a:solidFill>
                </a:rPr>
                <a:t>lamp</a:t>
              </a:r>
              <a:endParaRPr lang="de-DE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F129535-C74C-32ED-656E-378FBC787E86}"/>
                </a:ext>
              </a:extLst>
            </p:cNvPr>
            <p:cNvCxnSpPr/>
            <p:nvPr/>
          </p:nvCxnSpPr>
          <p:spPr>
            <a:xfrm>
              <a:off x="4158532" y="715617"/>
              <a:ext cx="71562" cy="55738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8347601-D133-A954-FF43-9108AAEE4856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57" y="2410519"/>
              <a:ext cx="35781" cy="387896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E06236D9-3420-8BB4-9859-9EF6A511B5DE}"/>
                </a:ext>
              </a:extLst>
            </p:cNvPr>
            <p:cNvCxnSpPr>
              <a:cxnSpLocks/>
            </p:cNvCxnSpPr>
            <p:nvPr/>
          </p:nvCxnSpPr>
          <p:spPr>
            <a:xfrm>
              <a:off x="3654147" y="6056670"/>
              <a:ext cx="5401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32E4D20-1046-E094-1667-7F3C8D300CC6}"/>
                </a:ext>
              </a:extLst>
            </p:cNvPr>
            <p:cNvSpPr txBox="1"/>
            <p:nvPr/>
          </p:nvSpPr>
          <p:spPr>
            <a:xfrm>
              <a:off x="3636257" y="6129416"/>
              <a:ext cx="2084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25 mm</a:t>
              </a:r>
            </a:p>
          </p:txBody>
        </p:sp>
        <p:cxnSp>
          <p:nvCxnSpPr>
            <p:cNvPr id="8" name="Gerade Verbindung mit Pfeil 18">
              <a:extLst>
                <a:ext uri="{FF2B5EF4-FFF2-40B4-BE49-F238E27FC236}">
                  <a16:creationId xmlns:a16="http://schemas.microsoft.com/office/drawing/2014/main" id="{6A63E137-64D0-9F96-7419-EAD5960D5C6F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1587380" y="1388438"/>
              <a:ext cx="2595025" cy="890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21">
              <a:extLst>
                <a:ext uri="{FF2B5EF4-FFF2-40B4-BE49-F238E27FC236}">
                  <a16:creationId xmlns:a16="http://schemas.microsoft.com/office/drawing/2014/main" id="{9C294017-28E8-3702-BBEE-79A8A1E5E6FE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2534742" y="3234123"/>
              <a:ext cx="334476" cy="1245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24">
              <a:extLst>
                <a:ext uri="{FF2B5EF4-FFF2-40B4-BE49-F238E27FC236}">
                  <a16:creationId xmlns:a16="http://schemas.microsoft.com/office/drawing/2014/main" id="{1117A15F-56B2-AD51-4780-C386C1236D86}"/>
                </a:ext>
              </a:extLst>
            </p:cNvPr>
            <p:cNvCxnSpPr>
              <a:cxnSpLocks/>
            </p:cNvCxnSpPr>
            <p:nvPr/>
          </p:nvCxnSpPr>
          <p:spPr>
            <a:xfrm>
              <a:off x="1574934" y="2496552"/>
              <a:ext cx="45537" cy="267705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25">
              <a:extLst>
                <a:ext uri="{FF2B5EF4-FFF2-40B4-BE49-F238E27FC236}">
                  <a16:creationId xmlns:a16="http://schemas.microsoft.com/office/drawing/2014/main" id="{078573EC-773A-668C-FA24-E6627F965A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7288" y="4610858"/>
              <a:ext cx="49529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30">
              <a:extLst>
                <a:ext uri="{FF2B5EF4-FFF2-40B4-BE49-F238E27FC236}">
                  <a16:creationId xmlns:a16="http://schemas.microsoft.com/office/drawing/2014/main" id="{C5E8ED01-F77D-B5C7-5D19-5EB2E4E51ED6}"/>
                </a:ext>
              </a:extLst>
            </p:cNvPr>
            <p:cNvCxnSpPr/>
            <p:nvPr/>
          </p:nvCxnSpPr>
          <p:spPr>
            <a:xfrm>
              <a:off x="1035726" y="-448405"/>
              <a:ext cx="71562" cy="55738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32">
              <a:extLst>
                <a:ext uri="{FF2B5EF4-FFF2-40B4-BE49-F238E27FC236}">
                  <a16:creationId xmlns:a16="http://schemas.microsoft.com/office/drawing/2014/main" id="{E39E6C72-CB2F-7590-6B03-9E5DD1D37E17}"/>
                </a:ext>
              </a:extLst>
            </p:cNvPr>
            <p:cNvSpPr txBox="1"/>
            <p:nvPr/>
          </p:nvSpPr>
          <p:spPr>
            <a:xfrm>
              <a:off x="257127" y="4650560"/>
              <a:ext cx="2084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25 mm</a:t>
              </a:r>
            </a:p>
          </p:txBody>
        </p:sp>
        <p:cxnSp>
          <p:nvCxnSpPr>
            <p:cNvPr id="24" name="Gerader Verbinder 33">
              <a:extLst>
                <a:ext uri="{FF2B5EF4-FFF2-40B4-BE49-F238E27FC236}">
                  <a16:creationId xmlns:a16="http://schemas.microsoft.com/office/drawing/2014/main" id="{90F96467-C859-2F9C-9720-75DA8587C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711" y="1811064"/>
              <a:ext cx="3870742" cy="1708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16F4B775-D6B2-BE91-116D-877F9897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6199" y="1851969"/>
              <a:ext cx="0" cy="5585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2FB71C96-EA67-6577-4F11-36277B9B58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496" y="3839540"/>
              <a:ext cx="3870742" cy="1708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776CE8A4-E25E-2584-6297-AE4C7EB76B9A}"/>
                </a:ext>
              </a:extLst>
            </p:cNvPr>
            <p:cNvCxnSpPr>
              <a:cxnSpLocks/>
            </p:cNvCxnSpPr>
            <p:nvPr/>
          </p:nvCxnSpPr>
          <p:spPr>
            <a:xfrm>
              <a:off x="3399566" y="3429000"/>
              <a:ext cx="0" cy="4105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131EEA6A-EA9B-C65A-0E83-5C20A27AA019}"/>
                </a:ext>
              </a:extLst>
            </p:cNvPr>
            <p:cNvSpPr txBox="1"/>
            <p:nvPr/>
          </p:nvSpPr>
          <p:spPr>
            <a:xfrm>
              <a:off x="3450041" y="1482637"/>
              <a:ext cx="2084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25 mm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AF1D7B84-2445-9143-5236-2EB6351AEF36}"/>
                </a:ext>
              </a:extLst>
            </p:cNvPr>
            <p:cNvSpPr txBox="1"/>
            <p:nvPr/>
          </p:nvSpPr>
          <p:spPr>
            <a:xfrm>
              <a:off x="3105507" y="3941766"/>
              <a:ext cx="2084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25 mm</a:t>
              </a:r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CDBEC8C1-1C1E-700E-CFCF-2A181323BF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93480" y="2449686"/>
              <a:ext cx="2060667" cy="76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AF35F388-A2D3-AE68-1CA8-D689439304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84535" y="3453703"/>
              <a:ext cx="2060667" cy="76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5F441F1E-50FB-C7AA-44F6-B8F7B1689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6881" y="2121775"/>
              <a:ext cx="1055867" cy="946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DFF532C0-9780-1EDC-6476-7FBF1A12F413}"/>
                </a:ext>
              </a:extLst>
            </p:cNvPr>
            <p:cNvCxnSpPr>
              <a:cxnSpLocks/>
            </p:cNvCxnSpPr>
            <p:nvPr/>
          </p:nvCxnSpPr>
          <p:spPr>
            <a:xfrm>
              <a:off x="4184897" y="2449686"/>
              <a:ext cx="54958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8312D9D2-5CF2-3E27-4EC6-B50B63B78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4479" y="2131244"/>
              <a:ext cx="515701" cy="3221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A79DA303-2A5D-2AB5-ABE5-0C1950A91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2788" y="2121775"/>
              <a:ext cx="0" cy="3297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3BA82DF7-CE06-77D5-F466-6A41714B3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2788" y="3772043"/>
              <a:ext cx="1055867" cy="946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5372F2D3-7438-0A7E-7B52-9774851FC289}"/>
                </a:ext>
              </a:extLst>
            </p:cNvPr>
            <p:cNvCxnSpPr>
              <a:cxnSpLocks/>
            </p:cNvCxnSpPr>
            <p:nvPr/>
          </p:nvCxnSpPr>
          <p:spPr>
            <a:xfrm>
              <a:off x="4671715" y="3449856"/>
              <a:ext cx="565013" cy="29836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E7BF160C-6161-15E8-E03D-86F26DACEBA5}"/>
                </a:ext>
              </a:extLst>
            </p:cNvPr>
            <p:cNvCxnSpPr>
              <a:cxnSpLocks/>
            </p:cNvCxnSpPr>
            <p:nvPr/>
          </p:nvCxnSpPr>
          <p:spPr>
            <a:xfrm>
              <a:off x="4184897" y="3447906"/>
              <a:ext cx="54958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3ED0F35C-F957-8F5D-A2BB-C8570243E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766" y="3447906"/>
              <a:ext cx="0" cy="3297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98A98D-1A03-D8E5-A582-0CCCDBEB2018}"/>
              </a:ext>
            </a:extLst>
          </p:cNvPr>
          <p:cNvSpPr txBox="1"/>
          <p:nvPr/>
        </p:nvSpPr>
        <p:spPr>
          <a:xfrm>
            <a:off x="1060194" y="4050512"/>
            <a:ext cx="82041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75% of DI area outside 25mm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Area of Direction Indicator = &gt;30 cm² </a:t>
            </a:r>
          </a:p>
        </p:txBody>
      </p:sp>
    </p:spTree>
    <p:extLst>
      <p:ext uri="{BB962C8B-B14F-4D97-AF65-F5344CB8AC3E}">
        <p14:creationId xmlns:p14="http://schemas.microsoft.com/office/powerpoint/2010/main" val="215034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610AB-23D7-011F-C730-9A6F8A20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FEAC-E188-062E-3F32-3283965F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826"/>
            <a:ext cx="10972800" cy="1143000"/>
          </a:xfrm>
        </p:spPr>
        <p:txBody>
          <a:bodyPr/>
          <a:lstStyle/>
          <a:p>
            <a:r>
              <a:rPr lang="en-GB" sz="4000" b="1" dirty="0"/>
              <a:t>OICA Data</a:t>
            </a:r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4DC66C45-5D35-D830-5CFB-85A59926F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13" y="1332937"/>
            <a:ext cx="4193289" cy="2215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A1B07-5BA4-7698-C052-566FFA111143}"/>
              </a:ext>
            </a:extLst>
          </p:cNvPr>
          <p:cNvSpPr txBox="1"/>
          <p:nvPr/>
        </p:nvSpPr>
        <p:spPr>
          <a:xfrm>
            <a:off x="1060194" y="4050512"/>
            <a:ext cx="8348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75% of DI area outside 25mm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Area of Direction Indicator = </a:t>
            </a:r>
            <a:r>
              <a:rPr lang="en-US" dirty="0">
                <a:solidFill>
                  <a:srgbClr val="FF0000"/>
                </a:solidFill>
              </a:rPr>
              <a:t>&lt;30 cm² </a:t>
            </a:r>
          </a:p>
        </p:txBody>
      </p:sp>
    </p:spTree>
    <p:extLst>
      <p:ext uri="{BB962C8B-B14F-4D97-AF65-F5344CB8AC3E}">
        <p14:creationId xmlns:p14="http://schemas.microsoft.com/office/powerpoint/2010/main" val="413551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70109-0B65-F05C-E2A7-09B8EE9C3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1">
            <a:extLst>
              <a:ext uri="{FF2B5EF4-FFF2-40B4-BE49-F238E27FC236}">
                <a16:creationId xmlns:a16="http://schemas.microsoft.com/office/drawing/2014/main" id="{B337A196-215D-3DDB-19D8-37D87CC3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90" y="1141103"/>
            <a:ext cx="4192612" cy="2503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453B5-A6BA-3F7A-7E6C-10BC25BF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826"/>
            <a:ext cx="10972800" cy="1143000"/>
          </a:xfrm>
        </p:spPr>
        <p:txBody>
          <a:bodyPr/>
          <a:lstStyle/>
          <a:p>
            <a:r>
              <a:rPr lang="en-GB" sz="4000" b="1" dirty="0"/>
              <a:t>OICA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A48CB-0F20-5D81-F13D-DA8C9ADA2DAF}"/>
              </a:ext>
            </a:extLst>
          </p:cNvPr>
          <p:cNvSpPr txBox="1"/>
          <p:nvPr/>
        </p:nvSpPr>
        <p:spPr>
          <a:xfrm>
            <a:off x="1060194" y="4050512"/>
            <a:ext cx="89962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Yes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75% of DI area outside 25mm from stop = Yes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Area of Direction Indicator = </a:t>
            </a:r>
            <a:r>
              <a:rPr lang="en-US" dirty="0">
                <a:solidFill>
                  <a:srgbClr val="FF0000"/>
                </a:solidFill>
              </a:rPr>
              <a:t>&lt;30 cm² </a:t>
            </a:r>
          </a:p>
        </p:txBody>
      </p:sp>
    </p:spTree>
    <p:extLst>
      <p:ext uri="{BB962C8B-B14F-4D97-AF65-F5344CB8AC3E}">
        <p14:creationId xmlns:p14="http://schemas.microsoft.com/office/powerpoint/2010/main" val="2187433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95414-A5EA-F17B-CBF5-7FF8F4A88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6">
            <a:extLst>
              <a:ext uri="{FF2B5EF4-FFF2-40B4-BE49-F238E27FC236}">
                <a16:creationId xmlns:a16="http://schemas.microsoft.com/office/drawing/2014/main" id="{50E4E08A-E117-F5E0-3649-5824CF2A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24" y="1120636"/>
            <a:ext cx="4193289" cy="2524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3DAE44-73C0-1FEF-5DD7-BA0463AA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826"/>
            <a:ext cx="10972800" cy="1143000"/>
          </a:xfrm>
        </p:spPr>
        <p:txBody>
          <a:bodyPr/>
          <a:lstStyle/>
          <a:p>
            <a:r>
              <a:rPr lang="en-GB" sz="4000" b="1" dirty="0"/>
              <a:t>OICA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8A50A-E776-5201-8EA9-D651ACDD3C4D}"/>
              </a:ext>
            </a:extLst>
          </p:cNvPr>
          <p:cNvSpPr txBox="1"/>
          <p:nvPr/>
        </p:nvSpPr>
        <p:spPr>
          <a:xfrm>
            <a:off x="1060194" y="4050512"/>
            <a:ext cx="89962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75% of DI area outside 25mm from stop = Yes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Area of Direction Indicator = &gt;30 cm² </a:t>
            </a:r>
          </a:p>
        </p:txBody>
      </p:sp>
    </p:spTree>
    <p:extLst>
      <p:ext uri="{BB962C8B-B14F-4D97-AF65-F5344CB8AC3E}">
        <p14:creationId xmlns:p14="http://schemas.microsoft.com/office/powerpoint/2010/main" val="355360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E3E5-B8D4-4623-EA62-6CF3C87D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OICA Position for discussion only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7CB5E0-5498-6E74-AE73-E936866C6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1904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There cannot be a problem when direction indicators meet one of the following:</a:t>
            </a:r>
          </a:p>
          <a:p>
            <a:pPr marL="0" indent="0">
              <a:buNone/>
            </a:pPr>
            <a:endParaRPr lang="en-US" sz="700" dirty="0"/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The apparent surface is equal to or greater than the apparent surface of the stop lamp.</a:t>
            </a:r>
          </a:p>
          <a:p>
            <a:pPr marL="571500" indent="-571500">
              <a:buFont typeface="+mj-lt"/>
              <a:buAutoNum type="romanLcPeriod"/>
            </a:pPr>
            <a:endParaRPr lang="en-US" sz="1000" dirty="0"/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The intensity at HV is a minimum of 25% greater than the intensity at HV of the stop lamp.</a:t>
            </a:r>
          </a:p>
          <a:p>
            <a:pPr marL="285750" indent="-285750">
              <a:buFont typeface="+mj-lt"/>
              <a:buAutoNum type="romanLcPeriod"/>
            </a:pPr>
            <a:endParaRPr lang="en-US" sz="1000" dirty="0"/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The separation distance in either the vertical or horizontal direction from the stop lamp is equal to or greater than 20 mm.</a:t>
            </a:r>
          </a:p>
          <a:p>
            <a:pPr marL="285750" indent="-285750">
              <a:buFont typeface="+mj-lt"/>
              <a:buAutoNum type="romanLcPeriod"/>
            </a:pPr>
            <a:endParaRPr lang="en-US" sz="1000" dirty="0"/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The apparent surface is equal to or greater than 30 cm².</a:t>
            </a:r>
          </a:p>
        </p:txBody>
      </p:sp>
    </p:spTree>
    <p:extLst>
      <p:ext uri="{BB962C8B-B14F-4D97-AF65-F5344CB8AC3E}">
        <p14:creationId xmlns:p14="http://schemas.microsoft.com/office/powerpoint/2010/main" val="324013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500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E3E5-B8D4-4623-EA62-6CF3C87D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Reminder of last GE proposal (SLR-71-04)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75945A7-5135-3943-931D-C8FB33F268CF}"/>
              </a:ext>
            </a:extLst>
          </p:cNvPr>
          <p:cNvGrpSpPr/>
          <p:nvPr/>
        </p:nvGrpSpPr>
        <p:grpSpPr>
          <a:xfrm>
            <a:off x="6384032" y="3202786"/>
            <a:ext cx="4988237" cy="2520154"/>
            <a:chOff x="191343" y="1447379"/>
            <a:chExt cx="4988237" cy="25201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DB8BB3-33D0-C782-F7A5-87A0061D8A69}"/>
                </a:ext>
              </a:extLst>
            </p:cNvPr>
            <p:cNvSpPr/>
            <p:nvPr/>
          </p:nvSpPr>
          <p:spPr>
            <a:xfrm>
              <a:off x="341792" y="2830999"/>
              <a:ext cx="1280117" cy="4828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STOP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425966-0FF5-E0C2-CEC7-77AA5D2EFD70}"/>
                </a:ext>
              </a:extLst>
            </p:cNvPr>
            <p:cNvSpPr/>
            <p:nvPr/>
          </p:nvSpPr>
          <p:spPr>
            <a:xfrm>
              <a:off x="993594" y="2063797"/>
              <a:ext cx="777073" cy="48288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DI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23282920-DFF6-67EA-B48B-20BB6C3507F8}"/>
                </a:ext>
              </a:extLst>
            </p:cNvPr>
            <p:cNvCxnSpPr>
              <a:cxnSpLocks/>
            </p:cNvCxnSpPr>
            <p:nvPr/>
          </p:nvCxnSpPr>
          <p:spPr>
            <a:xfrm>
              <a:off x="2455748" y="1852263"/>
              <a:ext cx="0" cy="15985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E250942-1B4E-B949-7E63-4DF419266539}"/>
                </a:ext>
              </a:extLst>
            </p:cNvPr>
            <p:cNvSpPr txBox="1"/>
            <p:nvPr/>
          </p:nvSpPr>
          <p:spPr>
            <a:xfrm>
              <a:off x="1500551" y="3598201"/>
              <a:ext cx="2857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Outer edge of the vehicle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79BB25D4-2FDF-0759-D98F-212741A50FC5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1770667" y="2305239"/>
              <a:ext cx="685081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8034F562-DF3F-D66E-E0D2-977FA1FF05C2}"/>
                </a:ext>
              </a:extLst>
            </p:cNvPr>
            <p:cNvCxnSpPr>
              <a:stCxn id="4" idx="3"/>
            </p:cNvCxnSpPr>
            <p:nvPr/>
          </p:nvCxnSpPr>
          <p:spPr>
            <a:xfrm flipV="1">
              <a:off x="1621909" y="3072441"/>
              <a:ext cx="833839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0F1EB81-A490-A7A9-12B5-DD5041B25F1B}"/>
                </a:ext>
              </a:extLst>
            </p:cNvPr>
            <p:cNvSpPr txBox="1"/>
            <p:nvPr/>
          </p:nvSpPr>
          <p:spPr>
            <a:xfrm>
              <a:off x="1904749" y="1956406"/>
              <a:ext cx="416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FC6DED4-D91C-9812-268E-AB4E12771CF4}"/>
                </a:ext>
              </a:extLst>
            </p:cNvPr>
            <p:cNvSpPr txBox="1"/>
            <p:nvPr/>
          </p:nvSpPr>
          <p:spPr>
            <a:xfrm>
              <a:off x="1890073" y="2734591"/>
              <a:ext cx="416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b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DB52682-7910-28DD-3A64-85D601B22A8C}"/>
                </a:ext>
              </a:extLst>
            </p:cNvPr>
            <p:cNvSpPr txBox="1"/>
            <p:nvPr/>
          </p:nvSpPr>
          <p:spPr>
            <a:xfrm>
              <a:off x="2565646" y="2419278"/>
              <a:ext cx="261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If a &gt;200mm, </a:t>
              </a:r>
              <a:r>
                <a:rPr lang="fr-FR" dirty="0" err="1"/>
                <a:t>then</a:t>
              </a:r>
              <a:r>
                <a:rPr lang="fr-FR" dirty="0"/>
                <a:t> a ≤ b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72F31124-FB45-3AFF-188C-330F2DBD7139}"/>
                </a:ext>
              </a:extLst>
            </p:cNvPr>
            <p:cNvCxnSpPr/>
            <p:nvPr/>
          </p:nvCxnSpPr>
          <p:spPr>
            <a:xfrm flipH="1" flipV="1">
              <a:off x="2455748" y="3220415"/>
              <a:ext cx="678422" cy="3777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7CF5C01-9481-093B-9379-EC8143C2E06F}"/>
                </a:ext>
              </a:extLst>
            </p:cNvPr>
            <p:cNvSpPr txBox="1"/>
            <p:nvPr/>
          </p:nvSpPr>
          <p:spPr>
            <a:xfrm>
              <a:off x="191343" y="1447379"/>
              <a:ext cx="226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1 - UN-R48 § 6.5.4.1.</a:t>
              </a:r>
              <a:endParaRPr lang="fr-FR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A9F2367-D606-7E7F-F914-DF7FA20BCB95}"/>
              </a:ext>
            </a:extLst>
          </p:cNvPr>
          <p:cNvGrpSpPr/>
          <p:nvPr/>
        </p:nvGrpSpPr>
        <p:grpSpPr>
          <a:xfrm>
            <a:off x="6534481" y="1453899"/>
            <a:ext cx="3280205" cy="787233"/>
            <a:chOff x="6888088" y="1816711"/>
            <a:chExt cx="3280205" cy="787233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8DE6530-91FF-9A8A-4507-2D3ECE0E6CEF}"/>
                </a:ext>
              </a:extLst>
            </p:cNvPr>
            <p:cNvSpPr txBox="1"/>
            <p:nvPr/>
          </p:nvSpPr>
          <p:spPr>
            <a:xfrm>
              <a:off x="6888088" y="1816711"/>
              <a:ext cx="284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2 - UN-R148 § 5.6.3.</a:t>
              </a:r>
              <a:endParaRPr lang="fr-FR" dirty="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4B08C0B-370A-8606-888B-C6CFADD40FA4}"/>
                </a:ext>
              </a:extLst>
            </p:cNvPr>
            <p:cNvSpPr txBox="1"/>
            <p:nvPr/>
          </p:nvSpPr>
          <p:spPr>
            <a:xfrm>
              <a:off x="7320136" y="2234612"/>
              <a:ext cx="284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 apparent surface &gt; 30cm²</a:t>
              </a:r>
              <a:endParaRPr lang="fr-FR" dirty="0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B600CC4-FF1B-D21E-3282-82EBDA4CA781}"/>
              </a:ext>
            </a:extLst>
          </p:cNvPr>
          <p:cNvGrpSpPr/>
          <p:nvPr/>
        </p:nvGrpSpPr>
        <p:grpSpPr>
          <a:xfrm>
            <a:off x="311764" y="1871800"/>
            <a:ext cx="5594412" cy="2827399"/>
            <a:chOff x="6125107" y="2962687"/>
            <a:chExt cx="5594412" cy="2774006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E458EB3-8AC3-56A4-D65F-6C6144C1CA54}"/>
                </a:ext>
              </a:extLst>
            </p:cNvPr>
            <p:cNvSpPr txBox="1"/>
            <p:nvPr/>
          </p:nvSpPr>
          <p:spPr>
            <a:xfrm>
              <a:off x="6125107" y="2962687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fr-FR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- UN-R48 § 5.7.1.3.3.</a:t>
              </a:r>
              <a:endParaRPr lang="fr-FR" dirty="0"/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6442F50-326D-B245-9207-B07D18C6345B}"/>
                </a:ext>
              </a:extLst>
            </p:cNvPr>
            <p:cNvGrpSpPr/>
            <p:nvPr/>
          </p:nvGrpSpPr>
          <p:grpSpPr>
            <a:xfrm>
              <a:off x="6233119" y="3450808"/>
              <a:ext cx="5486400" cy="2285885"/>
              <a:chOff x="6096000" y="4098967"/>
              <a:chExt cx="5486400" cy="228588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FF673D2-036C-37BB-FC11-F75EDC9DAAD1}"/>
                  </a:ext>
                </a:extLst>
              </p:cNvPr>
              <p:cNvSpPr/>
              <p:nvPr/>
            </p:nvSpPr>
            <p:spPr>
              <a:xfrm>
                <a:off x="6106146" y="4985365"/>
                <a:ext cx="781942" cy="100984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DI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6AC4C5C-9EBD-79EA-04D9-13C2CC59ECA8}"/>
                  </a:ext>
                </a:extLst>
              </p:cNvPr>
              <p:cNvSpPr/>
              <p:nvPr/>
            </p:nvSpPr>
            <p:spPr>
              <a:xfrm>
                <a:off x="6096000" y="4098967"/>
                <a:ext cx="1296144" cy="6981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STOP</a:t>
                </a:r>
              </a:p>
            </p:txBody>
          </p: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AAC95BB4-F6E9-4097-C29F-384E43F62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5229200"/>
                <a:ext cx="259228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4CBF646D-A061-D21A-5A2E-816D047D8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144" y="4797152"/>
                <a:ext cx="1296144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256503D6-9346-087E-4190-FDAB7918D32A}"/>
                  </a:ext>
                </a:extLst>
              </p:cNvPr>
              <p:cNvCxnSpPr/>
              <p:nvPr/>
            </p:nvCxnSpPr>
            <p:spPr>
              <a:xfrm>
                <a:off x="7968208" y="4797152"/>
                <a:ext cx="0" cy="4320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85A75BA-2529-1548-A34F-54473B4E188C}"/>
                  </a:ext>
                </a:extLst>
              </p:cNvPr>
              <p:cNvSpPr txBox="1"/>
              <p:nvPr/>
            </p:nvSpPr>
            <p:spPr>
              <a:xfrm>
                <a:off x="8040216" y="4828510"/>
                <a:ext cx="1296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25 mm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8327754-B068-0120-4DDD-F0C2D132DCC2}"/>
                  </a:ext>
                </a:extLst>
              </p:cNvPr>
              <p:cNvSpPr/>
              <p:nvPr/>
            </p:nvSpPr>
            <p:spPr>
              <a:xfrm>
                <a:off x="6106146" y="5229200"/>
                <a:ext cx="781941" cy="766009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rgbClr val="FFC00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DI</a:t>
                </a:r>
              </a:p>
            </p:txBody>
          </p: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2CD4503C-649A-3EC8-88A0-40488C82A63F}"/>
                  </a:ext>
                </a:extLst>
              </p:cNvPr>
              <p:cNvCxnSpPr>
                <a:cxnSpLocks/>
                <a:stCxn id="46" idx="1"/>
              </p:cNvCxnSpPr>
              <p:nvPr/>
            </p:nvCxnSpPr>
            <p:spPr>
              <a:xfrm flipH="1" flipV="1">
                <a:off x="6672064" y="5589240"/>
                <a:ext cx="720080" cy="3339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D87E97A1-19C9-F329-8A9B-3CEA6FA35B6F}"/>
                  </a:ext>
                </a:extLst>
              </p:cNvPr>
              <p:cNvSpPr txBox="1"/>
              <p:nvPr/>
            </p:nvSpPr>
            <p:spPr>
              <a:xfrm>
                <a:off x="7392144" y="5461522"/>
                <a:ext cx="41902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≥ 75% of the apparent surface</a:t>
                </a:r>
              </a:p>
              <a:p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This part of DI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shall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fulffil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the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photometric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requirements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1F5F0596-01F1-1E0D-15A3-3C080EE5A1D4}"/>
              </a:ext>
            </a:extLst>
          </p:cNvPr>
          <p:cNvSpPr/>
          <p:nvPr/>
        </p:nvSpPr>
        <p:spPr>
          <a:xfrm>
            <a:off x="263352" y="1871913"/>
            <a:ext cx="5760640" cy="39333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62904-7DA4-A2A4-F037-B1CDF7D0038B}"/>
              </a:ext>
            </a:extLst>
          </p:cNvPr>
          <p:cNvSpPr/>
          <p:nvPr/>
        </p:nvSpPr>
        <p:spPr>
          <a:xfrm>
            <a:off x="6384032" y="1166688"/>
            <a:ext cx="5102467" cy="13954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FB4BEE-1130-AB35-6C51-4940EEFACDD4}"/>
              </a:ext>
            </a:extLst>
          </p:cNvPr>
          <p:cNvSpPr/>
          <p:nvPr/>
        </p:nvSpPr>
        <p:spPr>
          <a:xfrm>
            <a:off x="6403143" y="3016262"/>
            <a:ext cx="5102467" cy="27890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43116C-65D5-FA0C-80EF-FF9FEE6A45C7}"/>
              </a:ext>
            </a:extLst>
          </p:cNvPr>
          <p:cNvSpPr txBox="1"/>
          <p:nvPr/>
        </p:nvSpPr>
        <p:spPr>
          <a:xfrm>
            <a:off x="419776" y="5084321"/>
            <a:ext cx="552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check, 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consider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that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if DI 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at minimum 25mm 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from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Stop, 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requirement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achieved</a:t>
            </a:r>
            <a:endParaRPr lang="fr-FR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E3E5-B8D4-4623-EA62-6CF3C87D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78986"/>
            <a:ext cx="10972800" cy="1143000"/>
          </a:xfrm>
        </p:spPr>
        <p:txBody>
          <a:bodyPr/>
          <a:lstStyle/>
          <a:p>
            <a:r>
              <a:rPr lang="en-GB" sz="4000" b="1" dirty="0"/>
              <a:t>Reminder of previous GE proposal</a:t>
            </a:r>
            <a:br>
              <a:rPr lang="en-GB" sz="4000" b="1" dirty="0"/>
            </a:br>
            <a:r>
              <a:rPr lang="en-GB" sz="4000" b="1" dirty="0"/>
              <a:t>(SLR-66-08/Rev.1)</a:t>
            </a:r>
            <a:br>
              <a:rPr lang="fr-FR" sz="4000" b="1" dirty="0"/>
            </a:br>
            <a:endParaRPr lang="en-GB" sz="4000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F9EAEF-B4B9-94B5-AE1F-0176BF83A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2564904"/>
            <a:ext cx="5118997" cy="370622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EE6A99-B66F-89A8-6EAD-09650832D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39" y="2564904"/>
            <a:ext cx="6426030" cy="338437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8FEC4E1-541D-290F-FC0E-33B499B5CC8D}"/>
              </a:ext>
            </a:extLst>
          </p:cNvPr>
          <p:cNvSpPr txBox="1"/>
          <p:nvPr/>
        </p:nvSpPr>
        <p:spPr>
          <a:xfrm>
            <a:off x="271424" y="20608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UN-R48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848094-31C2-EB28-078D-C366BF25F483}"/>
              </a:ext>
            </a:extLst>
          </p:cNvPr>
          <p:cNvSpPr txBox="1"/>
          <p:nvPr/>
        </p:nvSpPr>
        <p:spPr>
          <a:xfrm>
            <a:off x="5763239" y="20608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UN-R148</a:t>
            </a:r>
          </a:p>
        </p:txBody>
      </p:sp>
    </p:spTree>
    <p:extLst>
      <p:ext uri="{BB962C8B-B14F-4D97-AF65-F5344CB8AC3E}">
        <p14:creationId xmlns:p14="http://schemas.microsoft.com/office/powerpoint/2010/main" val="67610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2766-4418-0A17-0D05-51EC4752A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Lamps with complaint from Germany</a:t>
            </a:r>
          </a:p>
        </p:txBody>
      </p:sp>
    </p:spTree>
    <p:extLst>
      <p:ext uri="{BB962C8B-B14F-4D97-AF65-F5344CB8AC3E}">
        <p14:creationId xmlns:p14="http://schemas.microsoft.com/office/powerpoint/2010/main" val="422510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B76BF-B6B8-59DE-8D34-5D5FFEFF2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2033-F9C6-387A-999F-B3B8D88B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OICA Data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E5DAAEC3-4787-319F-29B6-E6F9B8117DC8}"/>
              </a:ext>
            </a:extLst>
          </p:cNvPr>
          <p:cNvSpPr txBox="1"/>
          <p:nvPr/>
        </p:nvSpPr>
        <p:spPr>
          <a:xfrm>
            <a:off x="983432" y="1147966"/>
            <a:ext cx="9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5F907FD8-9481-C3C9-C026-C01C956E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228280"/>
            <a:ext cx="2952328" cy="1498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90515-099A-7FD1-05B0-718F26E68A5C}"/>
              </a:ext>
            </a:extLst>
          </p:cNvPr>
          <p:cNvSpPr txBox="1"/>
          <p:nvPr/>
        </p:nvSpPr>
        <p:spPr>
          <a:xfrm>
            <a:off x="1060194" y="4052619"/>
            <a:ext cx="77721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75% of DI area outside 25mm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Area of Direction Indicator = </a:t>
            </a:r>
            <a:r>
              <a:rPr lang="en-US" dirty="0">
                <a:solidFill>
                  <a:srgbClr val="FF0000"/>
                </a:solidFill>
              </a:rPr>
              <a:t>&lt;30 cm² </a:t>
            </a:r>
          </a:p>
        </p:txBody>
      </p:sp>
    </p:spTree>
    <p:extLst>
      <p:ext uri="{BB962C8B-B14F-4D97-AF65-F5344CB8AC3E}">
        <p14:creationId xmlns:p14="http://schemas.microsoft.com/office/powerpoint/2010/main" val="242415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8525D-6F2D-AB13-3431-E24F88505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42FE-7AF1-B2BD-C29F-BA96EDD2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OICA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96A0B6-8EAD-94ED-149B-74BC8FBEFE7A}"/>
              </a:ext>
            </a:extLst>
          </p:cNvPr>
          <p:cNvGrpSpPr/>
          <p:nvPr/>
        </p:nvGrpSpPr>
        <p:grpSpPr>
          <a:xfrm>
            <a:off x="1002324" y="908720"/>
            <a:ext cx="10788162" cy="2031325"/>
            <a:chOff x="1002324" y="908720"/>
            <a:chExt cx="10788162" cy="20313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F1D75-5DA7-CEDA-4964-97583A9D5BF1}"/>
                </a:ext>
              </a:extLst>
            </p:cNvPr>
            <p:cNvGrpSpPr/>
            <p:nvPr/>
          </p:nvGrpSpPr>
          <p:grpSpPr>
            <a:xfrm>
              <a:off x="1002324" y="908720"/>
              <a:ext cx="10788162" cy="2031325"/>
              <a:chOff x="1002324" y="908720"/>
              <a:chExt cx="10788162" cy="2031325"/>
            </a:xfrm>
          </p:grpSpPr>
          <p:sp>
            <p:nvSpPr>
              <p:cNvPr id="7" name="Textfeld 3">
                <a:extLst>
                  <a:ext uri="{FF2B5EF4-FFF2-40B4-BE49-F238E27FC236}">
                    <a16:creationId xmlns:a16="http://schemas.microsoft.com/office/drawing/2014/main" id="{C355F224-87D6-9214-A90B-26FAC208684A}"/>
                  </a:ext>
                </a:extLst>
              </p:cNvPr>
              <p:cNvSpPr txBox="1"/>
              <p:nvPr/>
            </p:nvSpPr>
            <p:spPr>
              <a:xfrm>
                <a:off x="1002324" y="908720"/>
                <a:ext cx="1078816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pic>
            <p:nvPicPr>
              <p:cNvPr id="8" name="Grafik 2">
                <a:extLst>
                  <a:ext uri="{FF2B5EF4-FFF2-40B4-BE49-F238E27FC236}">
                    <a16:creationId xmlns:a16="http://schemas.microsoft.com/office/drawing/2014/main" id="{F0D4B954-7458-E954-F3D9-BC95D1FAB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3355" y="1336431"/>
                <a:ext cx="4144107" cy="1238808"/>
              </a:xfrm>
              <a:prstGeom prst="rect">
                <a:avLst/>
              </a:prstGeom>
            </p:spPr>
          </p:pic>
        </p:grpSp>
        <p:sp>
          <p:nvSpPr>
            <p:cNvPr id="9" name="Freihandform: Form 6">
              <a:extLst>
                <a:ext uri="{FF2B5EF4-FFF2-40B4-BE49-F238E27FC236}">
                  <a16:creationId xmlns:a16="http://schemas.microsoft.com/office/drawing/2014/main" id="{79F81A5E-E16D-73D7-963B-9B09225A5EFB}"/>
                </a:ext>
              </a:extLst>
            </p:cNvPr>
            <p:cNvSpPr/>
            <p:nvPr/>
          </p:nvSpPr>
          <p:spPr>
            <a:xfrm>
              <a:off x="1581150" y="2109788"/>
              <a:ext cx="933450" cy="114300"/>
            </a:xfrm>
            <a:custGeom>
              <a:avLst/>
              <a:gdLst>
                <a:gd name="connsiteX0" fmla="*/ 0 w 933450"/>
                <a:gd name="connsiteY0" fmla="*/ 100012 h 114300"/>
                <a:gd name="connsiteX1" fmla="*/ 80963 w 933450"/>
                <a:gd name="connsiteY1" fmla="*/ 0 h 114300"/>
                <a:gd name="connsiteX2" fmla="*/ 933450 w 933450"/>
                <a:gd name="connsiteY2" fmla="*/ 23812 h 114300"/>
                <a:gd name="connsiteX3" fmla="*/ 919163 w 933450"/>
                <a:gd name="connsiteY3" fmla="*/ 114300 h 114300"/>
                <a:gd name="connsiteX4" fmla="*/ 0 w 933450"/>
                <a:gd name="connsiteY4" fmla="*/ 1000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450" h="114300">
                  <a:moveTo>
                    <a:pt x="0" y="100012"/>
                  </a:moveTo>
                  <a:lnTo>
                    <a:pt x="80963" y="0"/>
                  </a:lnTo>
                  <a:lnTo>
                    <a:pt x="933450" y="23812"/>
                  </a:lnTo>
                  <a:lnTo>
                    <a:pt x="919163" y="114300"/>
                  </a:lnTo>
                  <a:lnTo>
                    <a:pt x="0" y="1000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: Form 7">
              <a:extLst>
                <a:ext uri="{FF2B5EF4-FFF2-40B4-BE49-F238E27FC236}">
                  <a16:creationId xmlns:a16="http://schemas.microsoft.com/office/drawing/2014/main" id="{928FBBEC-22D7-84B7-0DC6-8BDCE7C25B8D}"/>
                </a:ext>
              </a:extLst>
            </p:cNvPr>
            <p:cNvSpPr/>
            <p:nvPr/>
          </p:nvSpPr>
          <p:spPr>
            <a:xfrm>
              <a:off x="1433513" y="2290763"/>
              <a:ext cx="1076325" cy="114300"/>
            </a:xfrm>
            <a:custGeom>
              <a:avLst/>
              <a:gdLst>
                <a:gd name="connsiteX0" fmla="*/ 0 w 1076325"/>
                <a:gd name="connsiteY0" fmla="*/ 114300 h 114300"/>
                <a:gd name="connsiteX1" fmla="*/ 90487 w 1076325"/>
                <a:gd name="connsiteY1" fmla="*/ 4762 h 114300"/>
                <a:gd name="connsiteX2" fmla="*/ 1076325 w 1076325"/>
                <a:gd name="connsiteY2" fmla="*/ 0 h 114300"/>
                <a:gd name="connsiteX3" fmla="*/ 1076325 w 1076325"/>
                <a:gd name="connsiteY3" fmla="*/ 114300 h 114300"/>
                <a:gd name="connsiteX4" fmla="*/ 0 w 1076325"/>
                <a:gd name="connsiteY4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325" h="114300">
                  <a:moveTo>
                    <a:pt x="0" y="114300"/>
                  </a:moveTo>
                  <a:lnTo>
                    <a:pt x="90487" y="4762"/>
                  </a:lnTo>
                  <a:lnTo>
                    <a:pt x="1076325" y="0"/>
                  </a:lnTo>
                  <a:lnTo>
                    <a:pt x="1076325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5F8A31-6B75-37F3-132B-54FC641289CA}"/>
              </a:ext>
            </a:extLst>
          </p:cNvPr>
          <p:cNvSpPr txBox="1"/>
          <p:nvPr/>
        </p:nvSpPr>
        <p:spPr>
          <a:xfrm>
            <a:off x="1074274" y="4044241"/>
            <a:ext cx="8334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75% of DI area outside 25mm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Area of Direction Indicator = </a:t>
            </a:r>
            <a:r>
              <a:rPr lang="en-US" dirty="0">
                <a:solidFill>
                  <a:srgbClr val="FF0000"/>
                </a:solidFill>
              </a:rPr>
              <a:t>&lt;30 cm²</a:t>
            </a:r>
          </a:p>
        </p:txBody>
      </p:sp>
    </p:spTree>
    <p:extLst>
      <p:ext uri="{BB962C8B-B14F-4D97-AF65-F5344CB8AC3E}">
        <p14:creationId xmlns:p14="http://schemas.microsoft.com/office/powerpoint/2010/main" val="28324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37CC1E-BD1A-CD09-C463-50D27D74A792}"/>
              </a:ext>
            </a:extLst>
          </p:cNvPr>
          <p:cNvGrpSpPr/>
          <p:nvPr/>
        </p:nvGrpSpPr>
        <p:grpSpPr>
          <a:xfrm>
            <a:off x="1188481" y="980727"/>
            <a:ext cx="4403459" cy="2232249"/>
            <a:chOff x="1188481" y="980727"/>
            <a:chExt cx="4403459" cy="22322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BB4D24-2A29-3E41-C784-5516E7C40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8481" y="980727"/>
              <a:ext cx="4403459" cy="2232249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FE8A58-C178-9175-F75F-5E4AF7E8957F}"/>
                </a:ext>
              </a:extLst>
            </p:cNvPr>
            <p:cNvSpPr/>
            <p:nvPr/>
          </p:nvSpPr>
          <p:spPr>
            <a:xfrm>
              <a:off x="3647729" y="1899634"/>
              <a:ext cx="792087" cy="449246"/>
            </a:xfrm>
            <a:custGeom>
              <a:avLst/>
              <a:gdLst>
                <a:gd name="connsiteX0" fmla="*/ 0 w 708338"/>
                <a:gd name="connsiteY0" fmla="*/ 0 h 476518"/>
                <a:gd name="connsiteX1" fmla="*/ 470079 w 708338"/>
                <a:gd name="connsiteY1" fmla="*/ 38636 h 476518"/>
                <a:gd name="connsiteX2" fmla="*/ 708338 w 708338"/>
                <a:gd name="connsiteY2" fmla="*/ 476518 h 476518"/>
                <a:gd name="connsiteX3" fmla="*/ 12879 w 708338"/>
                <a:gd name="connsiteY3" fmla="*/ 437881 h 476518"/>
                <a:gd name="connsiteX4" fmla="*/ 19318 w 708338"/>
                <a:gd name="connsiteY4" fmla="*/ 276896 h 476518"/>
                <a:gd name="connsiteX5" fmla="*/ 502276 w 708338"/>
                <a:gd name="connsiteY5" fmla="*/ 283335 h 476518"/>
                <a:gd name="connsiteX6" fmla="*/ 405685 w 708338"/>
                <a:gd name="connsiteY6" fmla="*/ 103031 h 476518"/>
                <a:gd name="connsiteX7" fmla="*/ 19318 w 708338"/>
                <a:gd name="connsiteY7" fmla="*/ 103031 h 476518"/>
                <a:gd name="connsiteX8" fmla="*/ 0 w 708338"/>
                <a:gd name="connsiteY8" fmla="*/ 0 h 47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338" h="476518">
                  <a:moveTo>
                    <a:pt x="0" y="0"/>
                  </a:moveTo>
                  <a:lnTo>
                    <a:pt x="470079" y="38636"/>
                  </a:lnTo>
                  <a:lnTo>
                    <a:pt x="708338" y="476518"/>
                  </a:lnTo>
                  <a:lnTo>
                    <a:pt x="12879" y="437881"/>
                  </a:lnTo>
                  <a:lnTo>
                    <a:pt x="19318" y="276896"/>
                  </a:lnTo>
                  <a:lnTo>
                    <a:pt x="502276" y="283335"/>
                  </a:lnTo>
                  <a:lnTo>
                    <a:pt x="405685" y="103031"/>
                  </a:lnTo>
                  <a:lnTo>
                    <a:pt x="19318" y="103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068F5AF-DC3D-B989-3C3A-2BA3E8C253C8}"/>
                </a:ext>
              </a:extLst>
            </p:cNvPr>
            <p:cNvSpPr/>
            <p:nvPr/>
          </p:nvSpPr>
          <p:spPr>
            <a:xfrm>
              <a:off x="3575098" y="2014430"/>
              <a:ext cx="550015" cy="123753"/>
            </a:xfrm>
            <a:custGeom>
              <a:avLst/>
              <a:gdLst>
                <a:gd name="connsiteX0" fmla="*/ 0 w 550015"/>
                <a:gd name="connsiteY0" fmla="*/ 0 h 123753"/>
                <a:gd name="connsiteX1" fmla="*/ 515639 w 550015"/>
                <a:gd name="connsiteY1" fmla="*/ 27501 h 123753"/>
                <a:gd name="connsiteX2" fmla="*/ 550015 w 550015"/>
                <a:gd name="connsiteY2" fmla="*/ 110003 h 123753"/>
                <a:gd name="connsiteX3" fmla="*/ 0 w 550015"/>
                <a:gd name="connsiteY3" fmla="*/ 123753 h 123753"/>
                <a:gd name="connsiteX4" fmla="*/ 0 w 550015"/>
                <a:gd name="connsiteY4" fmla="*/ 0 h 12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015" h="123753">
                  <a:moveTo>
                    <a:pt x="0" y="0"/>
                  </a:moveTo>
                  <a:lnTo>
                    <a:pt x="515639" y="27501"/>
                  </a:lnTo>
                  <a:lnTo>
                    <a:pt x="550015" y="110003"/>
                  </a:lnTo>
                  <a:lnTo>
                    <a:pt x="0" y="123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CB5099-7581-3ABD-FDB9-8F6421F34590}"/>
              </a:ext>
            </a:extLst>
          </p:cNvPr>
          <p:cNvSpPr txBox="1"/>
          <p:nvPr/>
        </p:nvSpPr>
        <p:spPr>
          <a:xfrm>
            <a:off x="1055440" y="4039904"/>
            <a:ext cx="8352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 photometry provided by areas outside 25mm distance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75% of DI area outside 25mm from stop = </a:t>
            </a:r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endParaRPr lang="en-US" dirty="0"/>
          </a:p>
          <a:p>
            <a:r>
              <a:rPr lang="en-US" dirty="0"/>
              <a:t>Area of Direction Indicator = </a:t>
            </a:r>
            <a:r>
              <a:rPr lang="en-US" dirty="0">
                <a:solidFill>
                  <a:srgbClr val="FF0000"/>
                </a:solidFill>
              </a:rPr>
              <a:t>&lt;30 cm²</a:t>
            </a:r>
          </a:p>
        </p:txBody>
      </p:sp>
    </p:spTree>
    <p:extLst>
      <p:ext uri="{BB962C8B-B14F-4D97-AF65-F5344CB8AC3E}">
        <p14:creationId xmlns:p14="http://schemas.microsoft.com/office/powerpoint/2010/main" val="30583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FABA8-F95A-033C-F988-3D519F25D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5A58-0842-FD09-D6AA-37F7C046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Lamps without complaint from Germany</a:t>
            </a:r>
          </a:p>
        </p:txBody>
      </p:sp>
    </p:spTree>
    <p:extLst>
      <p:ext uri="{BB962C8B-B14F-4D97-AF65-F5344CB8AC3E}">
        <p14:creationId xmlns:p14="http://schemas.microsoft.com/office/powerpoint/2010/main" val="341950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B7669-2E59-F3B1-709A-31E42EF04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F7A8-C392-5094-5827-162FA152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826"/>
            <a:ext cx="10972800" cy="1143000"/>
          </a:xfrm>
        </p:spPr>
        <p:txBody>
          <a:bodyPr/>
          <a:lstStyle/>
          <a:p>
            <a:r>
              <a:rPr lang="en-GB" sz="4000" b="1" dirty="0"/>
              <a:t>OICA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5913C3-2F2E-E5E0-1302-E81796F035C2}"/>
              </a:ext>
            </a:extLst>
          </p:cNvPr>
          <p:cNvGrpSpPr/>
          <p:nvPr/>
        </p:nvGrpSpPr>
        <p:grpSpPr>
          <a:xfrm>
            <a:off x="996074" y="1124744"/>
            <a:ext cx="5381625" cy="2473617"/>
            <a:chOff x="996074" y="1124744"/>
            <a:chExt cx="5381625" cy="2473617"/>
          </a:xfrm>
        </p:grpSpPr>
        <p:pic>
          <p:nvPicPr>
            <p:cNvPr id="4" name="Grafik 1">
              <a:extLst>
                <a:ext uri="{FF2B5EF4-FFF2-40B4-BE49-F238E27FC236}">
                  <a16:creationId xmlns:a16="http://schemas.microsoft.com/office/drawing/2014/main" id="{C4EB51B2-A619-5475-50F2-69C4B7931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074" y="1124744"/>
              <a:ext cx="5381625" cy="2473617"/>
            </a:xfrm>
            <a:prstGeom prst="rect">
              <a:avLst/>
            </a:prstGeom>
          </p:spPr>
        </p:pic>
        <p:sp>
          <p:nvSpPr>
            <p:cNvPr id="5" name="Freihandform: Form 2">
              <a:extLst>
                <a:ext uri="{FF2B5EF4-FFF2-40B4-BE49-F238E27FC236}">
                  <a16:creationId xmlns:a16="http://schemas.microsoft.com/office/drawing/2014/main" id="{E88CA34D-F55C-A6D7-9CBA-7D42076ED7FC}"/>
                </a:ext>
              </a:extLst>
            </p:cNvPr>
            <p:cNvSpPr/>
            <p:nvPr/>
          </p:nvSpPr>
          <p:spPr>
            <a:xfrm>
              <a:off x="1482421" y="2132856"/>
              <a:ext cx="495300" cy="90488"/>
            </a:xfrm>
            <a:custGeom>
              <a:avLst/>
              <a:gdLst>
                <a:gd name="connsiteX0" fmla="*/ 0 w 495300"/>
                <a:gd name="connsiteY0" fmla="*/ 0 h 90488"/>
                <a:gd name="connsiteX1" fmla="*/ 495300 w 495300"/>
                <a:gd name="connsiteY1" fmla="*/ 19050 h 90488"/>
                <a:gd name="connsiteX2" fmla="*/ 495300 w 495300"/>
                <a:gd name="connsiteY2" fmla="*/ 71438 h 90488"/>
                <a:gd name="connsiteX3" fmla="*/ 57150 w 495300"/>
                <a:gd name="connsiteY3" fmla="*/ 90488 h 90488"/>
                <a:gd name="connsiteX4" fmla="*/ 23812 w 495300"/>
                <a:gd name="connsiteY4" fmla="*/ 66675 h 90488"/>
                <a:gd name="connsiteX5" fmla="*/ 0 w 495300"/>
                <a:gd name="connsiteY5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300" h="90488">
                  <a:moveTo>
                    <a:pt x="0" y="0"/>
                  </a:moveTo>
                  <a:lnTo>
                    <a:pt x="495300" y="19050"/>
                  </a:lnTo>
                  <a:lnTo>
                    <a:pt x="495300" y="71438"/>
                  </a:lnTo>
                  <a:lnTo>
                    <a:pt x="57150" y="90488"/>
                  </a:lnTo>
                  <a:lnTo>
                    <a:pt x="23812" y="66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reihandform: Form 3">
              <a:extLst>
                <a:ext uri="{FF2B5EF4-FFF2-40B4-BE49-F238E27FC236}">
                  <a16:creationId xmlns:a16="http://schemas.microsoft.com/office/drawing/2014/main" id="{9FDFA951-7C98-70CD-22D8-A65B190F9B11}"/>
                </a:ext>
              </a:extLst>
            </p:cNvPr>
            <p:cNvSpPr/>
            <p:nvPr/>
          </p:nvSpPr>
          <p:spPr>
            <a:xfrm>
              <a:off x="1415480" y="2479749"/>
              <a:ext cx="590550" cy="157163"/>
            </a:xfrm>
            <a:custGeom>
              <a:avLst/>
              <a:gdLst>
                <a:gd name="connsiteX0" fmla="*/ 590550 w 590550"/>
                <a:gd name="connsiteY0" fmla="*/ 123825 h 157163"/>
                <a:gd name="connsiteX1" fmla="*/ 585787 w 590550"/>
                <a:gd name="connsiteY1" fmla="*/ 0 h 157163"/>
                <a:gd name="connsiteX2" fmla="*/ 61912 w 590550"/>
                <a:gd name="connsiteY2" fmla="*/ 14288 h 157163"/>
                <a:gd name="connsiteX3" fmla="*/ 28575 w 590550"/>
                <a:gd name="connsiteY3" fmla="*/ 57150 h 157163"/>
                <a:gd name="connsiteX4" fmla="*/ 0 w 590550"/>
                <a:gd name="connsiteY4" fmla="*/ 157163 h 157163"/>
                <a:gd name="connsiteX5" fmla="*/ 590550 w 590550"/>
                <a:gd name="connsiteY5" fmla="*/ 123825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57163">
                  <a:moveTo>
                    <a:pt x="590550" y="123825"/>
                  </a:moveTo>
                  <a:lnTo>
                    <a:pt x="585787" y="0"/>
                  </a:lnTo>
                  <a:lnTo>
                    <a:pt x="61912" y="14288"/>
                  </a:lnTo>
                  <a:lnTo>
                    <a:pt x="28575" y="57150"/>
                  </a:lnTo>
                  <a:lnTo>
                    <a:pt x="0" y="157163"/>
                  </a:lnTo>
                  <a:lnTo>
                    <a:pt x="590550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C745FCD-E2B2-8801-F40A-60F89F29D7CD}"/>
              </a:ext>
            </a:extLst>
          </p:cNvPr>
          <p:cNvSpPr txBox="1"/>
          <p:nvPr/>
        </p:nvSpPr>
        <p:spPr>
          <a:xfrm>
            <a:off x="1055440" y="4050938"/>
            <a:ext cx="907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 photometry provided by areas outside 25mm distance from stop = Yes</a:t>
            </a:r>
          </a:p>
          <a:p>
            <a:endParaRPr lang="en-US" dirty="0"/>
          </a:p>
          <a:p>
            <a:r>
              <a:rPr lang="en-US" dirty="0"/>
              <a:t>75% of DI area outside 25mm from stop = Yes</a:t>
            </a:r>
          </a:p>
          <a:p>
            <a:endParaRPr lang="en-US" dirty="0"/>
          </a:p>
          <a:p>
            <a:r>
              <a:rPr lang="en-US" dirty="0"/>
              <a:t>Area of Direction Indicator 	= </a:t>
            </a:r>
            <a:r>
              <a:rPr lang="en-US" dirty="0">
                <a:solidFill>
                  <a:srgbClr val="FF0000"/>
                </a:solidFill>
              </a:rPr>
              <a:t>&lt; 30 cm²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44969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 et format 16x9" id="{85D48C29-F5D1-45D1-86B0-358C96AA2DC8}" vid="{438186FC-A8D2-4D68-B072-911AEBB13642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3f8391-3ef5-4859-91f5-94f98ca1de6c">
      <Value>11</Value>
    </TaxCatchAll>
    <_ip_UnifiedCompliancePolicyUIAction xmlns="http://schemas.microsoft.com/sharepoint/v3" xsi:nil="true"/>
    <lcf76f155ced4ddcb4097134ff3c332f xmlns="a688bf42-176e-4575-814e-2ea30a02feb7">
      <Terms xmlns="http://schemas.microsoft.com/office/infopath/2007/PartnerControls"/>
    </lcf76f155ced4ddcb4097134ff3c332f>
    <RevIMDocumentOwner xmlns="2d3f8391-3ef5-4859-91f5-94f98ca1de6c">
      <UserInfo>
        <DisplayName/>
        <AccountId xsi:nil="true"/>
        <AccountType/>
      </UserInfo>
    </RevIMDocumentOwner>
    <_ip_UnifiedCompliancePolicyProperties xmlns="http://schemas.microsoft.com/sharepoint/v3" xsi:nil="true"/>
    <b6c14c8a4d2e4b5186946cc347515f5b xmlns="2d3f8391-3ef5-4859-91f5-94f98ca1de6c">
      <Terms xmlns="http://schemas.microsoft.com/office/infopath/2007/PartnerControls"/>
    </b6c14c8a4d2e4b5186946cc347515f5b>
    <i0f84bba906045b4af568ee102a52dcb xmlns="2d3f8391-3ef5-4859-91f5-94f98ca1de6c">
      <Terms xmlns="http://schemas.microsoft.com/office/infopath/2007/PartnerControls">
        <TermInfo xmlns="http://schemas.microsoft.com/office/infopath/2007/PartnerControls">
          <TermName xmlns="http://schemas.microsoft.com/office/infopath/2007/PartnerControls">0.2 Working documents</TermName>
          <TermId xmlns="http://schemas.microsoft.com/office/infopath/2007/PartnerControls">5815ef7b-d718-4687-845c-1f016238fb1d</TermId>
        </TermInfo>
      </Terms>
    </i0f84bba906045b4af568ee102a52dcb>
    <RevIMComments xmlns="2d3f8391-3ef5-4859-91f5-94f98ca1de6c" xsi:nil="true"/>
    <RevIMDeletionDate xmlns="2d3f8391-3ef5-4859-91f5-94f98ca1de6c">2029-04-02T05:54:46+00:00</RevIMDeletionDate>
    <RevIMEventDate xmlns="2d3f8391-3ef5-4859-91f5-94f98ca1de6c" xsi:nil="true"/>
    <RevIMExtends xmlns="2d3f8391-3ef5-4859-91f5-94f98ca1de6c">{"Locked":null,"LockedBy":null,"UnLocked":null,"UnLockedBy":null,"Classified":"2025-04-02T06:28:56.385Z","KSUClass":"5815ef7b-d718-4687-845c-1f016238fb1d","Reclassified":null,"ReclassifiedBy":null,"EDReclassified":null,"EDReclassifiedBy":null,"EventCreated":null,"EventModified":null,"EventDeleted":null,"EventCreatedBy":null,"EventModifiedBy":null,"EventDeletedBy":null,"Moved":null,"MovedBy":null,"MovedFrom":null}</RevIMExtend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51C6467B19EC4B8511680A335C6C79" ma:contentTypeVersion="27" ma:contentTypeDescription="Ein neues Dokument erstellen." ma:contentTypeScope="" ma:versionID="7e2593d9055aab22bba8de5ae21e38ba">
  <xsd:schema xmlns:xsd="http://www.w3.org/2001/XMLSchema" xmlns:xs="http://www.w3.org/2001/XMLSchema" xmlns:p="http://schemas.microsoft.com/office/2006/metadata/properties" xmlns:ns1="http://schemas.microsoft.com/sharepoint/v3" xmlns:ns2="2d3f8391-3ef5-4859-91f5-94f98ca1de6c" xmlns:ns3="a688bf42-176e-4575-814e-2ea30a02feb7" targetNamespace="http://schemas.microsoft.com/office/2006/metadata/properties" ma:root="true" ma:fieldsID="786d7168f8f282ee93deee22a3f296aa" ns1:_="" ns2:_="" ns3:_="">
    <xsd:import namespace="http://schemas.microsoft.com/sharepoint/v3"/>
    <xsd:import namespace="2d3f8391-3ef5-4859-91f5-94f98ca1de6c"/>
    <xsd:import namespace="a688bf42-176e-4575-814e-2ea30a02feb7"/>
    <xsd:element name="properties">
      <xsd:complexType>
        <xsd:sequence>
          <xsd:element name="documentManagement">
            <xsd:complexType>
              <xsd:all>
                <xsd:element ref="ns2:b6c14c8a4d2e4b5186946cc347515f5b" minOccurs="0"/>
                <xsd:element ref="ns2:TaxCatchAll" minOccurs="0"/>
                <xsd:element ref="ns2:TaxCatchAllLabel" minOccurs="0"/>
                <xsd:element ref="ns2:i0f84bba906045b4af568ee102a52dcb" minOccurs="0"/>
                <xsd:element ref="ns2:RevIMDeletionDate" minOccurs="0"/>
                <xsd:element ref="ns2:RevIMEventDate" minOccurs="0"/>
                <xsd:element ref="ns2:RevIMComments" minOccurs="0"/>
                <xsd:element ref="ns2:RevIMDocumentOwner" minOccurs="0"/>
                <xsd:element ref="ns2:RevIMExtend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3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34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f8391-3ef5-4859-91f5-94f98ca1de6c" elementFormDefault="qualified">
    <xsd:import namespace="http://schemas.microsoft.com/office/2006/documentManagement/types"/>
    <xsd:import namespace="http://schemas.microsoft.com/office/infopath/2007/PartnerControls"/>
    <xsd:element name="b6c14c8a4d2e4b5186946cc347515f5b" ma:index="8" nillable="true" ma:taxonomy="true" ma:internalName="b6c14c8a4d2e4b5186946cc347515f5b" ma:taxonomyFieldName="LegalHoldTag" ma:displayName="LegalHold" ma:fieldId="{b6c14c8a-4d2e-4b51-8694-6cc347515f5b}" ma:taxonomyMulti="true" ma:sspId="d35d9ec1-ff0e-4daf-94ff-594c76aa1822" ma:termSetId="1d36a6df-4193-45ed-b3bc-3ba9643c5e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87e95f8-ca58-479f-93e5-d8f733cc83d9}" ma:internalName="TaxCatchAll" ma:showField="CatchAllData" ma:web="2d3f8391-3ef5-4859-91f5-94f98ca1de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87e95f8-ca58-479f-93e5-d8f733cc83d9}" ma:internalName="TaxCatchAllLabel" ma:readOnly="true" ma:showField="CatchAllDataLabel" ma:web="2d3f8391-3ef5-4859-91f5-94f98ca1de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13" nillable="true" ma:taxonomy="true" ma:internalName="i0f84bba906045b4af568ee102a52dcb" ma:taxonomyFieldName="RevIMBCS" ma:displayName="CSD Class" ma:readOnly="true" ma:default="1;#0.1 Initial category|0239cc7a-0c96-48a8-9e0e-a383e362571c" ma:fieldId="{20f84bba-9060-45b4-af56-8ee102a52dcb}" ma:sspId="d35d9ec1-ff0e-4daf-94ff-594c76aa1822" ma:termSetId="83f400d6-6f53-40a3-8fd2-b80b61df54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MDeletionDate" ma:index="14" nillable="true" ma:displayName="Deletion Date" ma:description="Deletion Date" ma:format="DateOnly" ma:internalName="RevIMDeletionDate" ma:readOnly="true">
      <xsd:simpleType>
        <xsd:restriction base="dms:DateTime"/>
      </xsd:simpleType>
    </xsd:element>
    <xsd:element name="RevIMEventDate" ma:index="15" nillable="true" ma:displayName="Event Date" ma:description="Event Date" ma:format="DateOnly" ma:internalName="RevIMEventDate" ma:readOnly="true">
      <xsd:simpleType>
        <xsd:restriction base="dms:DateTime"/>
      </xsd:simpleType>
    </xsd:element>
    <xsd:element name="RevIMComments" ma:index="16" nillable="true" ma:displayName="Event Comment" ma:internalName="RevIMComments" ma:readOnly="true">
      <xsd:simpleType>
        <xsd:restriction base="dms:Note">
          <xsd:maxLength value="255"/>
        </xsd:restriction>
      </xsd:simpleType>
    </xsd:element>
    <xsd:element name="RevIMDocumentOwner" ma:index="17" nillable="true" ma:displayName="Document Owner" ma:list="UserInfo" ma:internalName="RevIM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MExtends" ma:index="18" nillable="true" ma:displayName="RevIMExtends" ma:hidden="true" ma:internalName="RevIMExtends" ma:readOnly="true">
      <xsd:simpleType>
        <xsd:restriction base="dms:Note"/>
      </xsd:simpleType>
    </xsd:element>
    <xsd:element name="SharedWithUsers" ma:index="2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8bf42-176e-4575-814e-2ea30a02fe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Bildmarkierungen" ma:readOnly="false" ma:fieldId="{5cf76f15-5ced-4ddc-b409-7134ff3c332f}" ma:taxonomyMulti="true" ma:sspId="d35d9ec1-ff0e-4daf-94ff-594c76aa18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437B40-7FDF-41D1-9E6A-AD1050AFCD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88AA86-0CC7-4038-9708-4BE6C0B71DCE}">
  <ds:schemaRefs>
    <ds:schemaRef ds:uri="http://schemas.microsoft.com/office/2006/metadata/properties"/>
    <ds:schemaRef ds:uri="http://schemas.microsoft.com/office/infopath/2007/PartnerControls"/>
    <ds:schemaRef ds:uri="2d3f8391-3ef5-4859-91f5-94f98ca1de6c"/>
    <ds:schemaRef ds:uri="http://schemas.microsoft.com/sharepoint/v3"/>
    <ds:schemaRef ds:uri="a688bf42-176e-4575-814e-2ea30a02feb7"/>
  </ds:schemaRefs>
</ds:datastoreItem>
</file>

<file path=customXml/itemProps3.xml><?xml version="1.0" encoding="utf-8"?>
<ds:datastoreItem xmlns:ds="http://schemas.openxmlformats.org/officeDocument/2006/customXml" ds:itemID="{CFA3D78D-CFBC-446E-96E0-DB80E2DF51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d3f8391-3ef5-4859-91f5-94f98ca1de6c"/>
    <ds:schemaRef ds:uri="a688bf42-176e-4575-814e-2ea30a02f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f30fc12-c89a-4829-a476-5bf9e2086332}" enabled="1" method="Privileged" siteId="{d6b0bbee-7cd9-4d60-bce6-4a67b543e2ae}" removed="0"/>
  <clbl:label id="{b1c9b508-7c6e-42bd-bedf-808292653d6c}" enabled="1" method="Standard" siteId="{2882be50-2012-4d88-ac86-544124e120c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Masque présentation avec nouveau logo et format 16x9</Template>
  <TotalTime>0</TotalTime>
  <Words>696</Words>
  <Application>Microsoft Office PowerPoint</Application>
  <PresentationFormat>Widescreen</PresentationFormat>
  <Paragraphs>136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Masque présentation OICA</vt:lpstr>
      <vt:lpstr>Rear DI/Stop Signal Visibility</vt:lpstr>
      <vt:lpstr>Reminder of last GE proposal (SLR-71-04)</vt:lpstr>
      <vt:lpstr>Reminder of previous GE proposal (SLR-66-08/Rev.1) </vt:lpstr>
      <vt:lpstr>Presentazione standard di PowerPoint</vt:lpstr>
      <vt:lpstr>OICA Data</vt:lpstr>
      <vt:lpstr>OICA Data</vt:lpstr>
      <vt:lpstr>Presentazione standard di PowerPoint</vt:lpstr>
      <vt:lpstr>Presentazione standard di PowerPoint</vt:lpstr>
      <vt:lpstr>OICA Data</vt:lpstr>
      <vt:lpstr>OICA Data</vt:lpstr>
      <vt:lpstr>OICA Data</vt:lpstr>
      <vt:lpstr>OICA Data</vt:lpstr>
      <vt:lpstr>OICA Data</vt:lpstr>
      <vt:lpstr>OICA Data</vt:lpstr>
      <vt:lpstr>OICA Data</vt:lpstr>
      <vt:lpstr>OICA Data</vt:lpstr>
      <vt:lpstr>OICA Data</vt:lpstr>
      <vt:lpstr>OICA Data</vt:lpstr>
      <vt:lpstr>OICA Position for discussion only</vt:lpstr>
    </vt:vector>
  </TitlesOfParts>
  <Company>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OICA TC-180</dc:title>
  <dc:creator>Thomas Goldbach</dc:creator>
  <cp:lastModifiedBy>Davide Puglisi</cp:lastModifiedBy>
  <cp:revision>177</cp:revision>
  <dcterms:created xsi:type="dcterms:W3CDTF">2019-06-03T18:41:34Z</dcterms:created>
  <dcterms:modified xsi:type="dcterms:W3CDTF">2025-04-10T07:16:11Z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d53d93-3f4c-4b90-b511-bd6bdbb4fba9_Enabled">
    <vt:lpwstr>true</vt:lpwstr>
  </property>
  <property fmtid="{D5CDD505-2E9C-101B-9397-08002B2CF9AE}" pid="3" name="MSIP_Label_2fd53d93-3f4c-4b90-b511-bd6bdbb4fba9_SetDate">
    <vt:lpwstr>2021-05-25T08:25:50Z</vt:lpwstr>
  </property>
  <property fmtid="{D5CDD505-2E9C-101B-9397-08002B2CF9AE}" pid="4" name="MSIP_Label_2fd53d93-3f4c-4b90-b511-bd6bdbb4fba9_Method">
    <vt:lpwstr>Standard</vt:lpwstr>
  </property>
  <property fmtid="{D5CDD505-2E9C-101B-9397-08002B2CF9AE}" pid="5" name="MSIP_Label_2fd53d93-3f4c-4b90-b511-bd6bdbb4fba9_Name">
    <vt:lpwstr>2fd53d93-3f4c-4b90-b511-bd6bdbb4fba9</vt:lpwstr>
  </property>
  <property fmtid="{D5CDD505-2E9C-101B-9397-08002B2CF9AE}" pid="6" name="MSIP_Label_2fd53d93-3f4c-4b90-b511-bd6bdbb4fba9_SiteId">
    <vt:lpwstr>d852d5cd-724c-4128-8812-ffa5db3f8507</vt:lpwstr>
  </property>
  <property fmtid="{D5CDD505-2E9C-101B-9397-08002B2CF9AE}" pid="7" name="MSIP_Label_2fd53d93-3f4c-4b90-b511-bd6bdbb4fba9_ActionId">
    <vt:lpwstr>abf4defd-0079-446a-9940-b264ebd88b5b</vt:lpwstr>
  </property>
  <property fmtid="{D5CDD505-2E9C-101B-9397-08002B2CF9AE}" pid="8" name="MSIP_Label_2fd53d93-3f4c-4b90-b511-bd6bdbb4fba9_ContentBits">
    <vt:lpwstr>0</vt:lpwstr>
  </property>
  <property fmtid="{D5CDD505-2E9C-101B-9397-08002B2CF9AE}" pid="9" name="MSIP_Label_fd1c0902-ed92-4fed-896d-2e7725de02d4_Enabled">
    <vt:lpwstr>true</vt:lpwstr>
  </property>
  <property fmtid="{D5CDD505-2E9C-101B-9397-08002B2CF9AE}" pid="10" name="MSIP_Label_fd1c0902-ed92-4fed-896d-2e7725de02d4_SetDate">
    <vt:lpwstr>2022-09-29T09:11:21Z</vt:lpwstr>
  </property>
  <property fmtid="{D5CDD505-2E9C-101B-9397-08002B2CF9AE}" pid="11" name="MSIP_Label_fd1c0902-ed92-4fed-896d-2e7725de02d4_Method">
    <vt:lpwstr>Standard</vt:lpwstr>
  </property>
  <property fmtid="{D5CDD505-2E9C-101B-9397-08002B2CF9AE}" pid="12" name="MSIP_Label_fd1c0902-ed92-4fed-896d-2e7725de02d4_Name">
    <vt:lpwstr>Anyone (not protected)</vt:lpwstr>
  </property>
  <property fmtid="{D5CDD505-2E9C-101B-9397-08002B2CF9AE}" pid="13" name="MSIP_Label_fd1c0902-ed92-4fed-896d-2e7725de02d4_SiteId">
    <vt:lpwstr>d6b0bbee-7cd9-4d60-bce6-4a67b543e2ae</vt:lpwstr>
  </property>
  <property fmtid="{D5CDD505-2E9C-101B-9397-08002B2CF9AE}" pid="14" name="MSIP_Label_fd1c0902-ed92-4fed-896d-2e7725de02d4_ActionId">
    <vt:lpwstr>bde4aa03-615c-4347-88ed-baac0b156715</vt:lpwstr>
  </property>
  <property fmtid="{D5CDD505-2E9C-101B-9397-08002B2CF9AE}" pid="15" name="MSIP_Label_fd1c0902-ed92-4fed-896d-2e7725de02d4_ContentBits">
    <vt:lpwstr>2</vt:lpwstr>
  </property>
  <property fmtid="{D5CDD505-2E9C-101B-9397-08002B2CF9AE}" pid="16" name="_NewReviewCycle">
    <vt:lpwstr/>
  </property>
  <property fmtid="{D5CDD505-2E9C-101B-9397-08002B2CF9AE}" pid="17" name="ClassificationContentMarkingFooterLocations">
    <vt:lpwstr>Masque présentation OICA:4</vt:lpwstr>
  </property>
  <property fmtid="{D5CDD505-2E9C-101B-9397-08002B2CF9AE}" pid="18" name="ClassificationContentMarkingFooterText">
    <vt:lpwstr>INTERNAL</vt:lpwstr>
  </property>
  <property fmtid="{D5CDD505-2E9C-101B-9397-08002B2CF9AE}" pid="19" name="RevIMBCS">
    <vt:lpwstr>11;#0.2 Working documents|5815ef7b-d718-4687-845c-1f016238fb1d</vt:lpwstr>
  </property>
  <property fmtid="{D5CDD505-2E9C-101B-9397-08002B2CF9AE}" pid="20" name="MediaServiceImageTags">
    <vt:lpwstr/>
  </property>
  <property fmtid="{D5CDD505-2E9C-101B-9397-08002B2CF9AE}" pid="21" name="ContentTypeId">
    <vt:lpwstr>0x010100A251C6467B19EC4B8511680A335C6C79</vt:lpwstr>
  </property>
  <property fmtid="{D5CDD505-2E9C-101B-9397-08002B2CF9AE}" pid="22" name="LegalHoldTag">
    <vt:lpwstr/>
  </property>
</Properties>
</file>