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14"/>
  </p:notesMasterIdLst>
  <p:sldIdLst>
    <p:sldId id="331" r:id="rId5"/>
    <p:sldId id="351" r:id="rId6"/>
    <p:sldId id="358" r:id="rId7"/>
    <p:sldId id="354" r:id="rId8"/>
    <p:sldId id="359" r:id="rId9"/>
    <p:sldId id="360" r:id="rId10"/>
    <p:sldId id="361" r:id="rId11"/>
    <p:sldId id="362" r:id="rId12"/>
    <p:sldId id="363" r:id="rId13"/>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GOUVERNEMENT" id="{0B896E98-F45E-4768-8620-EDDF394BE181}">
          <p14:sldIdLst>
            <p14:sldId id="331"/>
            <p14:sldId id="351"/>
            <p14:sldId id="358"/>
            <p14:sldId id="354"/>
            <p14:sldId id="359"/>
            <p14:sldId id="360"/>
            <p14:sldId id="361"/>
            <p14:sldId id="362"/>
            <p14:sldId id="363"/>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77" autoAdjust="0"/>
    <p:restoredTop sz="94660"/>
  </p:normalViewPr>
  <p:slideViewPr>
    <p:cSldViewPr showGuides="1">
      <p:cViewPr varScale="1">
        <p:scale>
          <a:sx n="146" d="100"/>
          <a:sy n="146" d="100"/>
        </p:scale>
        <p:origin x="1188" y="114"/>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06/11/2025</a:t>
            </a:fld>
            <a:endParaRPr lang="fr-FR" dirty="0"/>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a:t>XX/XX/XXXX</a:t>
            </a:r>
            <a:endParaRPr lang="fr-FR" dirty="0"/>
          </a:p>
        </p:txBody>
      </p:sp>
      <p:sp>
        <p:nvSpPr>
          <p:cNvPr id="5" name="Espace réservé du pied de page 4"/>
          <p:cNvSpPr>
            <a:spLocks noGrp="1"/>
          </p:cNvSpPr>
          <p:nvPr>
            <p:ph type="ftr" sz="quarter" idx="11"/>
          </p:nvPr>
        </p:nvSpPr>
        <p:spPr bwMode="gray">
          <a:xfrm>
            <a:off x="720000" y="3919897"/>
            <a:ext cx="3240000" cy="900000"/>
          </a:xfrm>
        </p:spPr>
        <p:txBody>
          <a:bodyPr anchor="b" anchorCtr="0"/>
          <a:lstStyle>
            <a:lvl1pPr>
              <a:defRPr sz="1150"/>
            </a:lvl1pPr>
          </a:lstStyle>
          <a:p>
            <a:r>
              <a:rPr lang="fr-FR" dirty="0"/>
              <a:t>Intitulé de la direction/service interministérielle</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2" name="Imag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40000" y="359999"/>
            <a:ext cx="3780000" cy="2700870"/>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dirty="0"/>
              <a:t>07/02/2025</a:t>
            </a:r>
          </a:p>
        </p:txBody>
      </p:sp>
      <p:sp>
        <p:nvSpPr>
          <p:cNvPr id="3" name="Espace réservé du pied de page 2"/>
          <p:cNvSpPr>
            <a:spLocks noGrp="1"/>
          </p:cNvSpPr>
          <p:nvPr>
            <p:ph type="ftr" sz="quarter" idx="11"/>
          </p:nvPr>
        </p:nvSpPr>
        <p:spPr bwMode="gray"/>
        <p:txBody>
          <a:bodyPr/>
          <a:lstStyle/>
          <a:p>
            <a:r>
              <a:rPr lang="fr-FR"/>
              <a:t>Intitulé de la direction/service interministérielle</a:t>
            </a:r>
            <a:endParaRPr lang="fr-FR" dirty="0"/>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80000" y="179999"/>
            <a:ext cx="2163052" cy="1440000"/>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64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359999" y="900000"/>
            <a:ext cx="8424000" cy="720000"/>
          </a:xfrm>
        </p:spPr>
        <p:txBody>
          <a:bodyPr/>
          <a:lstStyle/>
          <a:p>
            <a:r>
              <a:rPr lang="fr-FR" noProof="0" dirty="0"/>
              <a:t>Titre</a:t>
            </a:r>
            <a:endParaRPr lang="fr-FR" dirty="0"/>
          </a:p>
        </p:txBody>
      </p:sp>
      <p:sp>
        <p:nvSpPr>
          <p:cNvPr id="5" name="Espace réservé de la date 4"/>
          <p:cNvSpPr>
            <a:spLocks noGrp="1"/>
          </p:cNvSpPr>
          <p:nvPr>
            <p:ph type="dt" sz="half" idx="10"/>
          </p:nvPr>
        </p:nvSpPr>
        <p:spPr bwMode="gray"/>
        <p:txBody>
          <a:bodyPr/>
          <a:lstStyle/>
          <a:p>
            <a:pPr algn="r"/>
            <a:r>
              <a:rPr lang="fr-FR" cap="all" dirty="0"/>
              <a:t>24/02/2025</a:t>
            </a:r>
          </a:p>
        </p:txBody>
      </p:sp>
      <p:sp>
        <p:nvSpPr>
          <p:cNvPr id="6" name="Espace réservé du pied de page 5"/>
          <p:cNvSpPr>
            <a:spLocks noGrp="1"/>
          </p:cNvSpPr>
          <p:nvPr>
            <p:ph type="ftr" sz="quarter" idx="11"/>
          </p:nvPr>
        </p:nvSpPr>
        <p:spPr bwMode="gray"/>
        <p:txBody>
          <a:bodyPr/>
          <a:lstStyle/>
          <a:p>
            <a:r>
              <a:rPr lang="fr-FR" dirty="0"/>
              <a:t>Intitulé de la direction/service interministérielle</a:t>
            </a:r>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9" name="Espace réservé du contenu 8"/>
          <p:cNvSpPr>
            <a:spLocks noGrp="1"/>
          </p:cNvSpPr>
          <p:nvPr>
            <p:ph sz="quarter" idx="14" hasCustomPrompt="1"/>
          </p:nvPr>
        </p:nvSpPr>
        <p:spPr bwMode="gray">
          <a:xfrm>
            <a:off x="359998" y="1836000"/>
            <a:ext cx="8424000" cy="2574000"/>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a:t>XX/XX/XXXX</a:t>
            </a:r>
            <a:endParaRPr lang="fr-FR" cap="all" dirty="0"/>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dirty="0"/>
              <a:t>Intitulé de la direction/service interministérielle</a:t>
            </a:r>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a:t>
            </a:fld>
            <a:endParaRPr lang="fr-FR" dirty="0"/>
          </a:p>
        </p:txBody>
      </p:sp>
      <p:cxnSp>
        <p:nvCxnSpPr>
          <p:cNvPr id="10" name="Connecteur droit 9"/>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bwMode="gray">
          <a:xfrm>
            <a:off x="288000" y="108000"/>
            <a:ext cx="720000" cy="540000"/>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798" r:id="rId6"/>
  </p:sldLayoutIdLst>
  <p:hf hdr="0"/>
  <p:txStyles>
    <p:title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mailto:fabrice.herveleu@utac.com" TargetMode="External"/><Relationship Id="rId2" Type="http://schemas.openxmlformats.org/officeDocument/2006/relationships/hyperlink" Target="mailto:pierre.bazzucchi@developpement-durable.gouv.fr" TargetMode="External"/><Relationship Id="rId1" Type="http://schemas.openxmlformats.org/officeDocument/2006/relationships/slideLayout" Target="../slideLayouts/slideLayout6.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360000" y="2346046"/>
            <a:ext cx="8532480" cy="2077200"/>
          </a:xfrm>
        </p:spPr>
        <p:txBody>
          <a:bodyPr/>
          <a:lstStyle/>
          <a:p>
            <a:pPr lvl="1"/>
            <a:r>
              <a:rPr lang="en-US" sz="2200" b="1" dirty="0"/>
              <a:t>Amendment of the Resolution on the Construction of Vehicles (R.E.3) </a:t>
            </a:r>
          </a:p>
          <a:p>
            <a:pPr lvl="1"/>
            <a:r>
              <a:rPr lang="en-US" sz="2200" b="1" dirty="0"/>
              <a:t>Proposal: Introduction of Virtual Testing</a:t>
            </a:r>
          </a:p>
        </p:txBody>
      </p:sp>
      <p:sp>
        <p:nvSpPr>
          <p:cNvPr id="7" name="Espace réservé de la date 6"/>
          <p:cNvSpPr>
            <a:spLocks noGrp="1"/>
          </p:cNvSpPr>
          <p:nvPr>
            <p:ph type="dt" sz="half" idx="10"/>
          </p:nvPr>
        </p:nvSpPr>
        <p:spPr/>
        <p:txBody>
          <a:bodyPr/>
          <a:lstStyle/>
          <a:p>
            <a:pPr algn="r"/>
            <a:r>
              <a:rPr lang="fr-FR" cap="all" dirty="0"/>
              <a:t>10/11/2025</a:t>
            </a:r>
          </a:p>
        </p:txBody>
      </p:sp>
      <p:sp>
        <p:nvSpPr>
          <p:cNvPr id="8" name="Espace réservé du pied de page 7"/>
          <p:cNvSpPr>
            <a:spLocks noGrp="1"/>
          </p:cNvSpPr>
          <p:nvPr>
            <p:ph type="ftr" sz="quarter" idx="11"/>
          </p:nvPr>
        </p:nvSpPr>
        <p:spPr/>
        <p:txBody>
          <a:bodyPr/>
          <a:lstStyle/>
          <a:p>
            <a:r>
              <a:rPr lang="fr-FR" dirty="0"/>
              <a:t>Bureau de la réglementation technique et de l’homologation des véhicules</a:t>
            </a:r>
          </a:p>
          <a:p>
            <a:endParaRPr lang="fr-FR" dirty="0"/>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a:t>
            </a:fld>
            <a:endParaRPr lang="fr-FR" dirty="0"/>
          </a:p>
        </p:txBody>
      </p:sp>
      <p:sp>
        <p:nvSpPr>
          <p:cNvPr id="10" name="Espace réservé du pied de page 7">
            <a:extLst>
              <a:ext uri="{FF2B5EF4-FFF2-40B4-BE49-F238E27FC236}">
                <a16:creationId xmlns:a16="http://schemas.microsoft.com/office/drawing/2014/main" id="{03FEC4E5-D964-4513-B13E-7AFBAED625BF}"/>
              </a:ext>
            </a:extLst>
          </p:cNvPr>
          <p:cNvSpPr txBox="1">
            <a:spLocks/>
          </p:cNvSpPr>
          <p:nvPr/>
        </p:nvSpPr>
        <p:spPr bwMode="gray">
          <a:xfrm>
            <a:off x="720000" y="3919897"/>
            <a:ext cx="8244488" cy="900000"/>
          </a:xfrm>
          <a:prstGeom prst="rect">
            <a:avLst/>
          </a:prstGeom>
        </p:spPr>
        <p:txBody>
          <a:bodyPr vert="horz" lIns="0" tIns="0" rIns="0" bIns="0" rtlCol="0" anchor="ctr" anchorCtr="0">
            <a:noAutofit/>
          </a:bodyPr>
          <a:lstStyle>
            <a:defPPr>
              <a:defRPr lang="fr-FR"/>
            </a:defPPr>
            <a:lvl1pPr marL="0" algn="l" defTabSz="914400" rtl="0" eaLnBrk="1" latinLnBrk="0" hangingPunct="1">
              <a:defRPr sz="75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100" dirty="0"/>
              <a:t>Direction générale de l’Energie et du Climat</a:t>
            </a:r>
          </a:p>
          <a:p>
            <a:r>
              <a:rPr lang="fr-FR" sz="1100" dirty="0"/>
              <a:t>Sous-direction de la sécurité et des émissions des véhicules</a:t>
            </a:r>
          </a:p>
          <a:p>
            <a:r>
              <a:rPr lang="fr-FR" sz="1100" dirty="0"/>
              <a:t>Bureau de la réglementation technique et de l’homologation des véhicules</a:t>
            </a:r>
          </a:p>
        </p:txBody>
      </p:sp>
      <p:sp>
        <p:nvSpPr>
          <p:cNvPr id="11" name="TextBox 2">
            <a:extLst>
              <a:ext uri="{FF2B5EF4-FFF2-40B4-BE49-F238E27FC236}">
                <a16:creationId xmlns:a16="http://schemas.microsoft.com/office/drawing/2014/main" id="{881E9068-1129-45A3-8C0F-F2ECB5259C40}"/>
              </a:ext>
            </a:extLst>
          </p:cNvPr>
          <p:cNvSpPr txBox="1"/>
          <p:nvPr/>
        </p:nvSpPr>
        <p:spPr>
          <a:xfrm>
            <a:off x="2699792" y="236472"/>
            <a:ext cx="2520280" cy="830997"/>
          </a:xfrm>
          <a:prstGeom prst="rect">
            <a:avLst/>
          </a:prstGeom>
          <a:noFill/>
        </p:spPr>
        <p:txBody>
          <a:bodyPr wrap="square" rtlCol="0">
            <a:spAutoFit/>
          </a:bodyPr>
          <a:lstStyle/>
          <a:p>
            <a:r>
              <a:rPr lang="en-US" sz="1600" dirty="0">
                <a:latin typeface="Arial" panose="020B0604020202020204" pitchFamily="34" charset="0"/>
              </a:rPr>
              <a:t>Transmitted</a:t>
            </a:r>
            <a:r>
              <a:rPr lang="en-US" sz="1600" dirty="0">
                <a:effectLst/>
                <a:latin typeface="Arial" panose="020B0604020202020204" pitchFamily="34" charset="0"/>
              </a:rPr>
              <a:t> by the expert </a:t>
            </a:r>
            <a:r>
              <a:rPr lang="en-US" sz="1600" dirty="0">
                <a:latin typeface="Arial" panose="020B0604020202020204" pitchFamily="34" charset="0"/>
              </a:rPr>
              <a:t>of </a:t>
            </a:r>
            <a:r>
              <a:rPr lang="en-US" sz="1600" dirty="0">
                <a:effectLst/>
                <a:latin typeface="Arial" panose="020B0604020202020204" pitchFamily="34" charset="0"/>
              </a:rPr>
              <a:t>France</a:t>
            </a:r>
          </a:p>
          <a:p>
            <a:endParaRPr lang="en-US" sz="1600" dirty="0"/>
          </a:p>
        </p:txBody>
      </p:sp>
      <p:sp>
        <p:nvSpPr>
          <p:cNvPr id="12" name="TextBox 1">
            <a:extLst>
              <a:ext uri="{FF2B5EF4-FFF2-40B4-BE49-F238E27FC236}">
                <a16:creationId xmlns:a16="http://schemas.microsoft.com/office/drawing/2014/main" id="{58BF672E-E524-43D7-B82A-FA9663E1AC78}"/>
              </a:ext>
            </a:extLst>
          </p:cNvPr>
          <p:cNvSpPr txBox="1"/>
          <p:nvPr/>
        </p:nvSpPr>
        <p:spPr>
          <a:xfrm>
            <a:off x="5796136" y="180000"/>
            <a:ext cx="3347864" cy="830997"/>
          </a:xfrm>
          <a:prstGeom prst="rect">
            <a:avLst/>
          </a:prstGeom>
          <a:noFill/>
        </p:spPr>
        <p:txBody>
          <a:bodyPr wrap="square" rtlCol="0">
            <a:spAutoFit/>
          </a:bodyPr>
          <a:lstStyle/>
          <a:p>
            <a:r>
              <a:rPr lang="en-US" sz="1600" u="sng" dirty="0">
                <a:effectLst/>
                <a:latin typeface="Arial" panose="020B0604020202020204" pitchFamily="34" charset="0"/>
              </a:rPr>
              <a:t>Informal document</a:t>
            </a:r>
            <a:r>
              <a:rPr lang="en-US" sz="1600" dirty="0">
                <a:effectLst/>
                <a:latin typeface="Arial" panose="020B0604020202020204" pitchFamily="34" charset="0"/>
              </a:rPr>
              <a:t> </a:t>
            </a:r>
            <a:r>
              <a:rPr lang="en-US" sz="1600" b="1" dirty="0">
                <a:effectLst/>
                <a:latin typeface="Arial" panose="020B0604020202020204" pitchFamily="34" charset="0"/>
              </a:rPr>
              <a:t>WP.29-197-15</a:t>
            </a:r>
          </a:p>
          <a:p>
            <a:r>
              <a:rPr lang="en-US" sz="1600" dirty="0">
                <a:effectLst/>
                <a:latin typeface="Arial" panose="020B0604020202020204" pitchFamily="34" charset="0"/>
              </a:rPr>
              <a:t>197</a:t>
            </a:r>
            <a:r>
              <a:rPr lang="en-US" sz="1600" baseline="30000" dirty="0">
                <a:effectLst/>
                <a:latin typeface="Arial" panose="020B0604020202020204" pitchFamily="34" charset="0"/>
              </a:rPr>
              <a:t>th</a:t>
            </a:r>
            <a:r>
              <a:rPr lang="en-US" sz="1600" dirty="0">
                <a:effectLst/>
                <a:latin typeface="Arial" panose="020B0604020202020204" pitchFamily="34" charset="0"/>
              </a:rPr>
              <a:t> WP.29, 11 to 14 Nov 2025</a:t>
            </a:r>
          </a:p>
          <a:p>
            <a:r>
              <a:rPr lang="en-US" sz="1600" dirty="0">
                <a:effectLst/>
                <a:latin typeface="Arial" panose="020B0604020202020204" pitchFamily="34" charset="0"/>
              </a:rPr>
              <a:t>Agenda item 4.14</a:t>
            </a:r>
          </a:p>
        </p:txBody>
      </p:sp>
    </p:spTree>
    <p:extLst>
      <p:ext uri="{BB962C8B-B14F-4D97-AF65-F5344CB8AC3E}">
        <p14:creationId xmlns:p14="http://schemas.microsoft.com/office/powerpoint/2010/main" val="4181515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60000" y="654750"/>
            <a:ext cx="8424000" cy="720000"/>
          </a:xfrm>
        </p:spPr>
        <p:txBody>
          <a:bodyPr/>
          <a:lstStyle/>
          <a:p>
            <a:r>
              <a:rPr lang="fr-FR" dirty="0"/>
              <a:t>CONTEXT</a:t>
            </a:r>
            <a:br>
              <a:rPr lang="fr-FR" dirty="0"/>
            </a:br>
            <a:endParaRPr lang="fr-FR" dirty="0"/>
          </a:p>
        </p:txBody>
      </p:sp>
      <p:sp>
        <p:nvSpPr>
          <p:cNvPr id="12" name="Espace réservé du contenu 11"/>
          <p:cNvSpPr>
            <a:spLocks noGrp="1"/>
          </p:cNvSpPr>
          <p:nvPr>
            <p:ph sz="quarter" idx="14"/>
          </p:nvPr>
        </p:nvSpPr>
        <p:spPr>
          <a:xfrm>
            <a:off x="321737" y="1024724"/>
            <a:ext cx="8424000" cy="178874"/>
          </a:xfrm>
        </p:spPr>
        <p:txBody>
          <a:bodyPr/>
          <a:lstStyle/>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endParaRPr lang="fr-FR" dirty="0"/>
          </a:p>
        </p:txBody>
      </p:sp>
      <p:sp>
        <p:nvSpPr>
          <p:cNvPr id="3" name="Espace réservé du pied de page 2"/>
          <p:cNvSpPr>
            <a:spLocks noGrp="1"/>
          </p:cNvSpPr>
          <p:nvPr>
            <p:ph type="ftr" sz="quarter" idx="11"/>
          </p:nvPr>
        </p:nvSpPr>
        <p:spPr/>
        <p:txBody>
          <a:bodyPr/>
          <a:lstStyle/>
          <a:p>
            <a:r>
              <a:rPr lang="fr-FR" dirty="0"/>
              <a:t>Bureau de la réglementation technique et de l’homologation des véhicules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2</a:t>
            </a:fld>
            <a:endParaRPr lang="fr-FR" dirty="0"/>
          </a:p>
        </p:txBody>
      </p:sp>
      <p:sp>
        <p:nvSpPr>
          <p:cNvPr id="5" name="ZoneTexte 4">
            <a:extLst>
              <a:ext uri="{FF2B5EF4-FFF2-40B4-BE49-F238E27FC236}">
                <a16:creationId xmlns:a16="http://schemas.microsoft.com/office/drawing/2014/main" id="{C1FC26F7-AB8E-4791-8B5D-4EC4CDEF5688}"/>
              </a:ext>
            </a:extLst>
          </p:cNvPr>
          <p:cNvSpPr txBox="1"/>
          <p:nvPr/>
        </p:nvSpPr>
        <p:spPr>
          <a:xfrm>
            <a:off x="539552" y="1388177"/>
            <a:ext cx="3744416" cy="3046988"/>
          </a:xfrm>
          <a:prstGeom prst="rect">
            <a:avLst/>
          </a:prstGeom>
          <a:noFill/>
        </p:spPr>
        <p:txBody>
          <a:bodyPr wrap="square" rtlCol="0">
            <a:spAutoFit/>
          </a:bodyPr>
          <a:lstStyle/>
          <a:p>
            <a:pPr algn="just"/>
            <a:r>
              <a:rPr lang="en-US" sz="1600" b="1" dirty="0"/>
              <a:t>The AEBS Regulations UN R152 for M1 and N1, and UN R131 for M2, N2, M3 and N3 have been amended by GRVA to introduce an alternative method for performing homologation tests using Virtual Testing.</a:t>
            </a:r>
          </a:p>
          <a:p>
            <a:pPr algn="just"/>
            <a:endParaRPr lang="en-US" sz="1600" b="1" dirty="0"/>
          </a:p>
          <a:p>
            <a:pPr algn="just"/>
            <a:r>
              <a:rPr lang="en-US" sz="1600" b="1" dirty="0"/>
              <a:t>It is based on specifications developed by GRVA/VMAD SG2 on credibility assessment</a:t>
            </a:r>
          </a:p>
          <a:p>
            <a:pPr algn="just"/>
            <a:endParaRPr lang="fr-FR" sz="1600" dirty="0"/>
          </a:p>
        </p:txBody>
      </p:sp>
      <p:pic>
        <p:nvPicPr>
          <p:cNvPr id="7" name="Image 6">
            <a:extLst>
              <a:ext uri="{FF2B5EF4-FFF2-40B4-BE49-F238E27FC236}">
                <a16:creationId xmlns:a16="http://schemas.microsoft.com/office/drawing/2014/main" id="{9F4ADD28-9058-422C-B714-1559DCF5E92E}"/>
              </a:ext>
            </a:extLst>
          </p:cNvPr>
          <p:cNvPicPr>
            <a:picLocks noChangeAspect="1"/>
          </p:cNvPicPr>
          <p:nvPr/>
        </p:nvPicPr>
        <p:blipFill>
          <a:blip r:embed="rId2"/>
          <a:stretch>
            <a:fillRect/>
          </a:stretch>
        </p:blipFill>
        <p:spPr>
          <a:xfrm>
            <a:off x="5004048" y="202338"/>
            <a:ext cx="3600400" cy="4572074"/>
          </a:xfrm>
          <a:prstGeom prst="rect">
            <a:avLst/>
          </a:prstGeom>
        </p:spPr>
      </p:pic>
    </p:spTree>
    <p:extLst>
      <p:ext uri="{BB962C8B-B14F-4D97-AF65-F5344CB8AC3E}">
        <p14:creationId xmlns:p14="http://schemas.microsoft.com/office/powerpoint/2010/main" val="1774326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60000" y="654750"/>
            <a:ext cx="8424000" cy="720000"/>
          </a:xfrm>
        </p:spPr>
        <p:txBody>
          <a:bodyPr/>
          <a:lstStyle/>
          <a:p>
            <a:r>
              <a:rPr lang="fr-FR" dirty="0"/>
              <a:t>OBJECTIVE</a:t>
            </a:r>
            <a:br>
              <a:rPr lang="fr-FR" dirty="0"/>
            </a:br>
            <a:br>
              <a:rPr lang="fr-FR" dirty="0"/>
            </a:br>
            <a:endParaRPr lang="fr-FR" dirty="0"/>
          </a:p>
        </p:txBody>
      </p:sp>
      <p:sp>
        <p:nvSpPr>
          <p:cNvPr id="12" name="Espace réservé du contenu 11"/>
          <p:cNvSpPr>
            <a:spLocks noGrp="1"/>
          </p:cNvSpPr>
          <p:nvPr>
            <p:ph sz="quarter" idx="14"/>
          </p:nvPr>
        </p:nvSpPr>
        <p:spPr>
          <a:xfrm>
            <a:off x="321737" y="1024724"/>
            <a:ext cx="8424000" cy="178874"/>
          </a:xfrm>
        </p:spPr>
        <p:txBody>
          <a:bodyPr/>
          <a:lstStyle/>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endParaRPr lang="fr-FR" dirty="0"/>
          </a:p>
        </p:txBody>
      </p:sp>
      <p:sp>
        <p:nvSpPr>
          <p:cNvPr id="3" name="Espace réservé du pied de page 2"/>
          <p:cNvSpPr>
            <a:spLocks noGrp="1"/>
          </p:cNvSpPr>
          <p:nvPr>
            <p:ph type="ftr" sz="quarter" idx="11"/>
          </p:nvPr>
        </p:nvSpPr>
        <p:spPr/>
        <p:txBody>
          <a:bodyPr/>
          <a:lstStyle/>
          <a:p>
            <a:r>
              <a:rPr lang="fr-FR" dirty="0"/>
              <a:t>Bureau de la réglementation technique et de l’homologation des véhicules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
        <p:nvSpPr>
          <p:cNvPr id="5" name="ZoneTexte 4">
            <a:extLst>
              <a:ext uri="{FF2B5EF4-FFF2-40B4-BE49-F238E27FC236}">
                <a16:creationId xmlns:a16="http://schemas.microsoft.com/office/drawing/2014/main" id="{C1FC26F7-AB8E-4791-8B5D-4EC4CDEF5688}"/>
              </a:ext>
            </a:extLst>
          </p:cNvPr>
          <p:cNvSpPr txBox="1"/>
          <p:nvPr/>
        </p:nvSpPr>
        <p:spPr>
          <a:xfrm>
            <a:off x="539552" y="1388177"/>
            <a:ext cx="6624736" cy="1477328"/>
          </a:xfrm>
          <a:prstGeom prst="rect">
            <a:avLst/>
          </a:prstGeom>
          <a:noFill/>
        </p:spPr>
        <p:txBody>
          <a:bodyPr wrap="square" rtlCol="0">
            <a:spAutoFit/>
          </a:bodyPr>
          <a:lstStyle/>
          <a:p>
            <a:pPr algn="just"/>
            <a:r>
              <a:rPr lang="en-US" b="1" dirty="0">
                <a:sym typeface="Wingdings" panose="05000000000000000000" pitchFamily="2" charset="2"/>
              </a:rPr>
              <a:t> </a:t>
            </a:r>
            <a:r>
              <a:rPr lang="en-US" b="1" dirty="0"/>
              <a:t>Promote a transversal approach in order to facilitate the introduction of Virtual Testing as an optional alternative of some of physical tests in relevant regulations</a:t>
            </a:r>
          </a:p>
          <a:p>
            <a:pPr algn="just"/>
            <a:endParaRPr lang="fr-FR" dirty="0"/>
          </a:p>
        </p:txBody>
      </p:sp>
    </p:spTree>
    <p:extLst>
      <p:ext uri="{BB962C8B-B14F-4D97-AF65-F5344CB8AC3E}">
        <p14:creationId xmlns:p14="http://schemas.microsoft.com/office/powerpoint/2010/main" val="1877334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60000" y="654750"/>
            <a:ext cx="8424000" cy="720000"/>
          </a:xfrm>
        </p:spPr>
        <p:txBody>
          <a:bodyPr/>
          <a:lstStyle/>
          <a:p>
            <a:r>
              <a:rPr lang="fr-FR" dirty="0"/>
              <a:t>PROPOSAL</a:t>
            </a:r>
            <a:br>
              <a:rPr lang="fr-FR" dirty="0"/>
            </a:br>
            <a:endParaRPr lang="fr-FR" dirty="0"/>
          </a:p>
        </p:txBody>
      </p:sp>
      <p:sp>
        <p:nvSpPr>
          <p:cNvPr id="12" name="Espace réservé du contenu 11"/>
          <p:cNvSpPr>
            <a:spLocks noGrp="1"/>
          </p:cNvSpPr>
          <p:nvPr>
            <p:ph sz="quarter" idx="14"/>
          </p:nvPr>
        </p:nvSpPr>
        <p:spPr>
          <a:xfrm>
            <a:off x="321737" y="1024724"/>
            <a:ext cx="8424000" cy="178874"/>
          </a:xfrm>
        </p:spPr>
        <p:txBody>
          <a:bodyPr/>
          <a:lstStyle/>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endParaRPr lang="fr-FR" dirty="0"/>
          </a:p>
        </p:txBody>
      </p:sp>
      <p:sp>
        <p:nvSpPr>
          <p:cNvPr id="3" name="Espace réservé du pied de page 2"/>
          <p:cNvSpPr>
            <a:spLocks noGrp="1"/>
          </p:cNvSpPr>
          <p:nvPr>
            <p:ph type="ftr" sz="quarter" idx="11"/>
          </p:nvPr>
        </p:nvSpPr>
        <p:spPr/>
        <p:txBody>
          <a:bodyPr/>
          <a:lstStyle/>
          <a:p>
            <a:r>
              <a:rPr lang="fr-FR" dirty="0"/>
              <a:t>Bureau de la réglementation technique et de l’homologation des véhicules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4</a:t>
            </a:fld>
            <a:endParaRPr lang="fr-FR" dirty="0"/>
          </a:p>
        </p:txBody>
      </p:sp>
      <p:sp>
        <p:nvSpPr>
          <p:cNvPr id="5" name="ZoneTexte 4">
            <a:extLst>
              <a:ext uri="{FF2B5EF4-FFF2-40B4-BE49-F238E27FC236}">
                <a16:creationId xmlns:a16="http://schemas.microsoft.com/office/drawing/2014/main" id="{C1FC26F7-AB8E-4791-8B5D-4EC4CDEF5688}"/>
              </a:ext>
            </a:extLst>
          </p:cNvPr>
          <p:cNvSpPr txBox="1"/>
          <p:nvPr/>
        </p:nvSpPr>
        <p:spPr>
          <a:xfrm>
            <a:off x="467544" y="1332674"/>
            <a:ext cx="7848872" cy="2862322"/>
          </a:xfrm>
          <a:prstGeom prst="rect">
            <a:avLst/>
          </a:prstGeom>
          <a:noFill/>
        </p:spPr>
        <p:txBody>
          <a:bodyPr wrap="square" rtlCol="0">
            <a:spAutoFit/>
          </a:bodyPr>
          <a:lstStyle/>
          <a:p>
            <a:pPr algn="just"/>
            <a:r>
              <a:rPr lang="en-US" b="1" dirty="0">
                <a:sym typeface="Wingdings" panose="05000000000000000000" pitchFamily="2" charset="2"/>
              </a:rPr>
              <a:t> </a:t>
            </a:r>
            <a:r>
              <a:rPr lang="en-US" b="1" dirty="0"/>
              <a:t>Add a new Annex 8 of the Resolution on the Construction of Vehicles (R.E.3) to introduce Virtual Testing as an alternative to physical tests</a:t>
            </a:r>
          </a:p>
          <a:p>
            <a:pPr algn="just"/>
            <a:endParaRPr lang="en-US" b="1" dirty="0"/>
          </a:p>
          <a:p>
            <a:pPr marL="285750" indent="-285750" algn="just">
              <a:buFont typeface="Wingdings" panose="05000000000000000000" pitchFamily="2" charset="2"/>
              <a:buChar char="ü"/>
            </a:pPr>
            <a:r>
              <a:rPr lang="en-US" b="1" dirty="0"/>
              <a:t>   Ensure consistency in how Virtual Testing is defined, validated, and applied across relevant regulations </a:t>
            </a:r>
          </a:p>
          <a:p>
            <a:pPr algn="just"/>
            <a:endParaRPr lang="en-US" b="1" dirty="0"/>
          </a:p>
          <a:p>
            <a:pPr marL="285750" indent="-285750" algn="just">
              <a:buFont typeface="Wingdings" panose="05000000000000000000" pitchFamily="2" charset="2"/>
              <a:buChar char="ü"/>
            </a:pPr>
            <a:r>
              <a:rPr lang="en-US" b="1" dirty="0"/>
              <a:t>   Avoid the repetitive and time-consuming process of amending each regulation separately</a:t>
            </a:r>
          </a:p>
          <a:p>
            <a:pPr algn="just"/>
            <a:endParaRPr lang="fr-FR" dirty="0"/>
          </a:p>
        </p:txBody>
      </p:sp>
    </p:spTree>
    <p:extLst>
      <p:ext uri="{BB962C8B-B14F-4D97-AF65-F5344CB8AC3E}">
        <p14:creationId xmlns:p14="http://schemas.microsoft.com/office/powerpoint/2010/main" val="1709076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contenu 11"/>
          <p:cNvSpPr>
            <a:spLocks noGrp="1"/>
          </p:cNvSpPr>
          <p:nvPr>
            <p:ph sz="quarter" idx="14"/>
          </p:nvPr>
        </p:nvSpPr>
        <p:spPr>
          <a:xfrm>
            <a:off x="321737" y="1024724"/>
            <a:ext cx="8424000" cy="178874"/>
          </a:xfrm>
        </p:spPr>
        <p:txBody>
          <a:bodyPr/>
          <a:lstStyle/>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endParaRPr lang="fr-FR" dirty="0"/>
          </a:p>
        </p:txBody>
      </p:sp>
      <p:sp>
        <p:nvSpPr>
          <p:cNvPr id="3" name="Espace réservé du pied de page 2"/>
          <p:cNvSpPr>
            <a:spLocks noGrp="1"/>
          </p:cNvSpPr>
          <p:nvPr>
            <p:ph type="ftr" sz="quarter" idx="11"/>
          </p:nvPr>
        </p:nvSpPr>
        <p:spPr/>
        <p:txBody>
          <a:bodyPr/>
          <a:lstStyle/>
          <a:p>
            <a:r>
              <a:rPr lang="fr-FR" dirty="0"/>
              <a:t>Bureau de la réglementation technique et de l’homologation des véhicules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5</a:t>
            </a:fld>
            <a:endParaRPr lang="fr-FR" dirty="0"/>
          </a:p>
        </p:txBody>
      </p:sp>
      <p:pic>
        <p:nvPicPr>
          <p:cNvPr id="7" name="Image 6">
            <a:extLst>
              <a:ext uri="{FF2B5EF4-FFF2-40B4-BE49-F238E27FC236}">
                <a16:creationId xmlns:a16="http://schemas.microsoft.com/office/drawing/2014/main" id="{A6583A20-FEB2-482D-88C1-039AA29912B8}"/>
              </a:ext>
            </a:extLst>
          </p:cNvPr>
          <p:cNvPicPr>
            <a:picLocks noChangeAspect="1"/>
          </p:cNvPicPr>
          <p:nvPr/>
        </p:nvPicPr>
        <p:blipFill>
          <a:blip r:embed="rId2"/>
          <a:stretch>
            <a:fillRect/>
          </a:stretch>
        </p:blipFill>
        <p:spPr>
          <a:xfrm>
            <a:off x="1090128" y="267494"/>
            <a:ext cx="8004290" cy="4516006"/>
          </a:xfrm>
          <a:prstGeom prst="rect">
            <a:avLst/>
          </a:prstGeom>
        </p:spPr>
      </p:pic>
    </p:spTree>
    <p:extLst>
      <p:ext uri="{BB962C8B-B14F-4D97-AF65-F5344CB8AC3E}">
        <p14:creationId xmlns:p14="http://schemas.microsoft.com/office/powerpoint/2010/main" val="2700596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60000" y="654750"/>
            <a:ext cx="8424000" cy="720000"/>
          </a:xfrm>
        </p:spPr>
        <p:txBody>
          <a:bodyPr/>
          <a:lstStyle/>
          <a:p>
            <a:r>
              <a:rPr lang="fr-FR" dirty="0"/>
              <a:t>PROPOSAL</a:t>
            </a:r>
            <a:br>
              <a:rPr lang="fr-FR" dirty="0"/>
            </a:br>
            <a:endParaRPr lang="fr-FR" dirty="0"/>
          </a:p>
        </p:txBody>
      </p:sp>
      <p:sp>
        <p:nvSpPr>
          <p:cNvPr id="12" name="Espace réservé du contenu 11"/>
          <p:cNvSpPr>
            <a:spLocks noGrp="1"/>
          </p:cNvSpPr>
          <p:nvPr>
            <p:ph sz="quarter" idx="14"/>
          </p:nvPr>
        </p:nvSpPr>
        <p:spPr>
          <a:xfrm>
            <a:off x="321737" y="1024724"/>
            <a:ext cx="8424000" cy="178874"/>
          </a:xfrm>
        </p:spPr>
        <p:txBody>
          <a:bodyPr/>
          <a:lstStyle/>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endParaRPr lang="fr-FR" dirty="0"/>
          </a:p>
        </p:txBody>
      </p:sp>
      <p:sp>
        <p:nvSpPr>
          <p:cNvPr id="3" name="Espace réservé du pied de page 2"/>
          <p:cNvSpPr>
            <a:spLocks noGrp="1"/>
          </p:cNvSpPr>
          <p:nvPr>
            <p:ph type="ftr" sz="quarter" idx="11"/>
          </p:nvPr>
        </p:nvSpPr>
        <p:spPr/>
        <p:txBody>
          <a:bodyPr/>
          <a:lstStyle/>
          <a:p>
            <a:r>
              <a:rPr lang="fr-FR" dirty="0"/>
              <a:t>Bureau de la réglementation technique et de l’homologation des véhicules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6</a:t>
            </a:fld>
            <a:endParaRPr lang="fr-FR" dirty="0"/>
          </a:p>
        </p:txBody>
      </p:sp>
      <p:sp>
        <p:nvSpPr>
          <p:cNvPr id="5" name="ZoneTexte 4">
            <a:extLst>
              <a:ext uri="{FF2B5EF4-FFF2-40B4-BE49-F238E27FC236}">
                <a16:creationId xmlns:a16="http://schemas.microsoft.com/office/drawing/2014/main" id="{C1FC26F7-AB8E-4791-8B5D-4EC4CDEF5688}"/>
              </a:ext>
            </a:extLst>
          </p:cNvPr>
          <p:cNvSpPr txBox="1"/>
          <p:nvPr/>
        </p:nvSpPr>
        <p:spPr>
          <a:xfrm>
            <a:off x="467544" y="1332674"/>
            <a:ext cx="7848872" cy="3416320"/>
          </a:xfrm>
          <a:prstGeom prst="rect">
            <a:avLst/>
          </a:prstGeom>
          <a:noFill/>
        </p:spPr>
        <p:txBody>
          <a:bodyPr wrap="square" rtlCol="0">
            <a:spAutoFit/>
          </a:bodyPr>
          <a:lstStyle/>
          <a:p>
            <a:pPr marL="285750" indent="-285750" algn="just">
              <a:buFont typeface="Wingdings" panose="05000000000000000000" pitchFamily="2" charset="2"/>
              <a:buChar char="è"/>
            </a:pPr>
            <a:r>
              <a:rPr lang="en-US" b="1" dirty="0"/>
              <a:t>Each GR may select the relevant regulations under its responsibility and introduce Virtual Testing as prescribed in the new annex of R.E.3</a:t>
            </a:r>
          </a:p>
          <a:p>
            <a:pPr algn="just"/>
            <a:r>
              <a:rPr lang="en-US" dirty="0"/>
              <a:t>(as it was done in Reg 152 and Reg 131)</a:t>
            </a:r>
          </a:p>
          <a:p>
            <a:pPr marL="285750" indent="-285750" algn="just">
              <a:buFont typeface="Wingdings" panose="05000000000000000000" pitchFamily="2" charset="2"/>
              <a:buChar char="è"/>
            </a:pPr>
            <a:endParaRPr lang="en-US" b="1" dirty="0"/>
          </a:p>
          <a:p>
            <a:pPr marL="285750" indent="-285750" algn="just">
              <a:buFont typeface="Wingdings" panose="05000000000000000000" pitchFamily="2" charset="2"/>
              <a:buChar char="è"/>
            </a:pPr>
            <a:endParaRPr lang="en-US" b="1" dirty="0"/>
          </a:p>
          <a:p>
            <a:pPr marL="285750" indent="-285750" algn="just">
              <a:buFont typeface="Wingdings" panose="05000000000000000000" pitchFamily="2" charset="2"/>
              <a:buChar char="è"/>
            </a:pPr>
            <a:endParaRPr lang="en-US" b="1" dirty="0"/>
          </a:p>
          <a:p>
            <a:pPr marL="285750" indent="-285750" algn="just">
              <a:buFont typeface="Wingdings" panose="05000000000000000000" pitchFamily="2" charset="2"/>
              <a:buChar char="è"/>
            </a:pPr>
            <a:r>
              <a:rPr lang="en-US" b="1" dirty="0"/>
              <a:t>Each GR may consider whether it is relevant or not to amend the regulations already using a Virtual Testing method with this new approach</a:t>
            </a:r>
          </a:p>
          <a:p>
            <a:pPr algn="just"/>
            <a:r>
              <a:rPr lang="en-US" dirty="0"/>
              <a:t>(as it could be in Reg 21, Reg 66 or Reg 29 as examples)</a:t>
            </a:r>
          </a:p>
          <a:p>
            <a:pPr algn="just"/>
            <a:endParaRPr lang="fr-FR" dirty="0"/>
          </a:p>
        </p:txBody>
      </p:sp>
    </p:spTree>
    <p:extLst>
      <p:ext uri="{BB962C8B-B14F-4D97-AF65-F5344CB8AC3E}">
        <p14:creationId xmlns:p14="http://schemas.microsoft.com/office/powerpoint/2010/main" val="853242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60000" y="654750"/>
            <a:ext cx="8424000" cy="720000"/>
          </a:xfrm>
        </p:spPr>
        <p:txBody>
          <a:bodyPr/>
          <a:lstStyle/>
          <a:p>
            <a:r>
              <a:rPr lang="fr-FR" dirty="0"/>
              <a:t>New R.E.3 </a:t>
            </a:r>
            <a:r>
              <a:rPr lang="fr-FR" dirty="0" err="1"/>
              <a:t>annex</a:t>
            </a:r>
            <a:r>
              <a:rPr lang="fr-FR" dirty="0"/>
              <a:t> </a:t>
            </a:r>
            <a:r>
              <a:rPr lang="fr-FR" dirty="0" err="1"/>
              <a:t>proposal</a:t>
            </a:r>
            <a:r>
              <a:rPr lang="fr-FR" dirty="0"/>
              <a:t> </a:t>
            </a:r>
            <a:r>
              <a:rPr lang="fr-FR" sz="1400" dirty="0"/>
              <a:t>(</a:t>
            </a:r>
            <a:r>
              <a:rPr lang="fr-FR" sz="1400" dirty="0" err="1"/>
              <a:t>see</a:t>
            </a:r>
            <a:r>
              <a:rPr lang="fr-FR" sz="1400" dirty="0"/>
              <a:t> </a:t>
            </a:r>
            <a:r>
              <a:rPr lang="fr-FR" sz="1400" dirty="0" err="1"/>
              <a:t>inf</a:t>
            </a:r>
            <a:r>
              <a:rPr lang="fr-FR" sz="1400" dirty="0"/>
              <a:t> WP.29-197-14)</a:t>
            </a:r>
            <a:br>
              <a:rPr lang="fr-FR" dirty="0"/>
            </a:br>
            <a:endParaRPr lang="fr-FR" dirty="0"/>
          </a:p>
        </p:txBody>
      </p:sp>
      <p:sp>
        <p:nvSpPr>
          <p:cNvPr id="12" name="Espace réservé du contenu 11"/>
          <p:cNvSpPr>
            <a:spLocks noGrp="1"/>
          </p:cNvSpPr>
          <p:nvPr>
            <p:ph sz="quarter" idx="14"/>
          </p:nvPr>
        </p:nvSpPr>
        <p:spPr>
          <a:xfrm>
            <a:off x="321737" y="1024724"/>
            <a:ext cx="8424000" cy="178874"/>
          </a:xfrm>
        </p:spPr>
        <p:txBody>
          <a:bodyPr/>
          <a:lstStyle/>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endParaRPr lang="fr-FR" dirty="0"/>
          </a:p>
        </p:txBody>
      </p:sp>
      <p:sp>
        <p:nvSpPr>
          <p:cNvPr id="3" name="Espace réservé du pied de page 2"/>
          <p:cNvSpPr>
            <a:spLocks noGrp="1"/>
          </p:cNvSpPr>
          <p:nvPr>
            <p:ph type="ftr" sz="quarter" idx="11"/>
          </p:nvPr>
        </p:nvSpPr>
        <p:spPr/>
        <p:txBody>
          <a:bodyPr/>
          <a:lstStyle/>
          <a:p>
            <a:r>
              <a:rPr lang="fr-FR" dirty="0"/>
              <a:t>Bureau de la réglementation technique et de l’homologation des véhicules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7</a:t>
            </a:fld>
            <a:endParaRPr lang="fr-FR" dirty="0"/>
          </a:p>
        </p:txBody>
      </p:sp>
      <p:sp>
        <p:nvSpPr>
          <p:cNvPr id="5" name="ZoneTexte 4">
            <a:extLst>
              <a:ext uri="{FF2B5EF4-FFF2-40B4-BE49-F238E27FC236}">
                <a16:creationId xmlns:a16="http://schemas.microsoft.com/office/drawing/2014/main" id="{C1FC26F7-AB8E-4791-8B5D-4EC4CDEF5688}"/>
              </a:ext>
            </a:extLst>
          </p:cNvPr>
          <p:cNvSpPr txBox="1"/>
          <p:nvPr/>
        </p:nvSpPr>
        <p:spPr>
          <a:xfrm>
            <a:off x="467544" y="1251966"/>
            <a:ext cx="7848872" cy="4031873"/>
          </a:xfrm>
          <a:prstGeom prst="rect">
            <a:avLst/>
          </a:prstGeom>
          <a:noFill/>
        </p:spPr>
        <p:txBody>
          <a:bodyPr wrap="square" rtlCol="0">
            <a:spAutoFit/>
          </a:bodyPr>
          <a:lstStyle/>
          <a:p>
            <a:pPr marL="285750" indent="-285750" algn="just">
              <a:buFont typeface="Wingdings" panose="05000000000000000000" pitchFamily="2" charset="2"/>
              <a:buChar char="è"/>
            </a:pPr>
            <a:r>
              <a:rPr lang="en-US" b="1" dirty="0"/>
              <a:t>Add a new annex 8 in R.E.3 called : “Virtual Testing Guideline with regards to Tests for Approval”</a:t>
            </a:r>
          </a:p>
          <a:p>
            <a:pPr marL="285750" indent="-285750" algn="just">
              <a:buFont typeface="Wingdings" panose="05000000000000000000" pitchFamily="2" charset="2"/>
              <a:buChar char="è"/>
            </a:pPr>
            <a:endParaRPr lang="en-US" b="1" dirty="0"/>
          </a:p>
          <a:p>
            <a:pPr marL="742950" lvl="1" indent="-285750" algn="just">
              <a:buFont typeface="Wingdings" panose="05000000000000000000" pitchFamily="2" charset="2"/>
              <a:buChar char="Ø"/>
            </a:pPr>
            <a:r>
              <a:rPr lang="en-US" b="1" dirty="0"/>
              <a:t>Introduction part </a:t>
            </a:r>
          </a:p>
          <a:p>
            <a:pPr marL="1200150" lvl="2" indent="-285750" algn="just">
              <a:buFont typeface="Wingdings" panose="05000000000000000000" pitchFamily="2" charset="2"/>
              <a:buChar char="Ø"/>
            </a:pPr>
            <a:r>
              <a:rPr lang="en-US" sz="1400" dirty="0"/>
              <a:t>(a)	Activity 1: The development, management, verification and validation of the toolchain; and,</a:t>
            </a:r>
          </a:p>
          <a:p>
            <a:pPr marL="1200150" lvl="2" indent="-285750" algn="just">
              <a:buFont typeface="Wingdings" panose="05000000000000000000" pitchFamily="2" charset="2"/>
              <a:buChar char="Ø"/>
            </a:pPr>
            <a:r>
              <a:rPr lang="en-US" sz="1400" dirty="0"/>
              <a:t>(b)	Activity 2: The use of virtual testing results to conduct testing required for approval process. </a:t>
            </a:r>
          </a:p>
          <a:p>
            <a:pPr marL="742950" lvl="1" indent="-285750" algn="just">
              <a:buFont typeface="Wingdings" panose="05000000000000000000" pitchFamily="2" charset="2"/>
              <a:buChar char="Ø"/>
            </a:pPr>
            <a:r>
              <a:rPr lang="en-US" b="1" dirty="0"/>
              <a:t>Definitions and requirements part</a:t>
            </a:r>
          </a:p>
          <a:p>
            <a:pPr marL="742950" lvl="1" indent="-285750" algn="just">
              <a:buFont typeface="Wingdings" panose="05000000000000000000" pitchFamily="2" charset="2"/>
              <a:buChar char="Ø"/>
            </a:pPr>
            <a:r>
              <a:rPr lang="en-US" b="1" dirty="0"/>
              <a:t>Necessary provisions for the relevant UN Regulations part</a:t>
            </a:r>
          </a:p>
          <a:p>
            <a:pPr algn="just"/>
            <a:r>
              <a:rPr lang="en-US" sz="1400" dirty="0"/>
              <a:t>With wording for the core of the concerned regulation and a new annex related to Activity 2:</a:t>
            </a:r>
          </a:p>
          <a:p>
            <a:pPr marL="285750" indent="-285750" algn="just">
              <a:buFont typeface="Arial" panose="020B0604020202020204" pitchFamily="34" charset="0"/>
              <a:buChar char="•"/>
            </a:pPr>
            <a:r>
              <a:rPr lang="en-US" sz="1400" i="1" dirty="0"/>
              <a:t>Activity 2: The use of virtual testing results to conduct testing required for approval process</a:t>
            </a:r>
          </a:p>
          <a:p>
            <a:pPr algn="just"/>
            <a:endParaRPr lang="en-US" b="1" dirty="0"/>
          </a:p>
          <a:p>
            <a:pPr algn="just"/>
            <a:endParaRPr lang="fr-FR" dirty="0"/>
          </a:p>
        </p:txBody>
      </p:sp>
    </p:spTree>
    <p:extLst>
      <p:ext uri="{BB962C8B-B14F-4D97-AF65-F5344CB8AC3E}">
        <p14:creationId xmlns:p14="http://schemas.microsoft.com/office/powerpoint/2010/main" val="3575792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60000" y="654750"/>
            <a:ext cx="8424000" cy="720000"/>
          </a:xfrm>
        </p:spPr>
        <p:txBody>
          <a:bodyPr/>
          <a:lstStyle/>
          <a:p>
            <a:r>
              <a:rPr lang="fr-FR" dirty="0"/>
              <a:t>NEXT STEPS </a:t>
            </a:r>
          </a:p>
        </p:txBody>
      </p:sp>
      <p:sp>
        <p:nvSpPr>
          <p:cNvPr id="12" name="Espace réservé du contenu 11"/>
          <p:cNvSpPr>
            <a:spLocks noGrp="1"/>
          </p:cNvSpPr>
          <p:nvPr>
            <p:ph sz="quarter" idx="14"/>
          </p:nvPr>
        </p:nvSpPr>
        <p:spPr>
          <a:xfrm>
            <a:off x="321737" y="1024724"/>
            <a:ext cx="8424000" cy="178874"/>
          </a:xfrm>
        </p:spPr>
        <p:txBody>
          <a:bodyPr/>
          <a:lstStyle/>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endParaRPr lang="fr-FR" dirty="0"/>
          </a:p>
        </p:txBody>
      </p:sp>
      <p:sp>
        <p:nvSpPr>
          <p:cNvPr id="3" name="Espace réservé du pied de page 2"/>
          <p:cNvSpPr>
            <a:spLocks noGrp="1"/>
          </p:cNvSpPr>
          <p:nvPr>
            <p:ph type="ftr" sz="quarter" idx="11"/>
          </p:nvPr>
        </p:nvSpPr>
        <p:spPr>
          <a:xfrm>
            <a:off x="360000" y="4769329"/>
            <a:ext cx="5904000" cy="360000"/>
          </a:xfrm>
        </p:spPr>
        <p:txBody>
          <a:bodyPr/>
          <a:lstStyle/>
          <a:p>
            <a:r>
              <a:rPr lang="fr-FR" dirty="0"/>
              <a:t>Bureau de la réglementation technique et de l’homologation des véhicules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8</a:t>
            </a:fld>
            <a:endParaRPr lang="fr-FR" dirty="0"/>
          </a:p>
        </p:txBody>
      </p:sp>
      <p:sp>
        <p:nvSpPr>
          <p:cNvPr id="5" name="ZoneTexte 4">
            <a:extLst>
              <a:ext uri="{FF2B5EF4-FFF2-40B4-BE49-F238E27FC236}">
                <a16:creationId xmlns:a16="http://schemas.microsoft.com/office/drawing/2014/main" id="{C1FC26F7-AB8E-4791-8B5D-4EC4CDEF5688}"/>
              </a:ext>
            </a:extLst>
          </p:cNvPr>
          <p:cNvSpPr txBox="1"/>
          <p:nvPr/>
        </p:nvSpPr>
        <p:spPr>
          <a:xfrm>
            <a:off x="467544" y="1251966"/>
            <a:ext cx="7848872" cy="3416320"/>
          </a:xfrm>
          <a:prstGeom prst="rect">
            <a:avLst/>
          </a:prstGeom>
          <a:noFill/>
        </p:spPr>
        <p:txBody>
          <a:bodyPr wrap="square" rtlCol="0">
            <a:spAutoFit/>
          </a:bodyPr>
          <a:lstStyle/>
          <a:p>
            <a:pPr marL="285750" indent="-285750" algn="just">
              <a:buFont typeface="Wingdings" panose="05000000000000000000" pitchFamily="2" charset="2"/>
              <a:buChar char="ü"/>
            </a:pPr>
            <a:r>
              <a:rPr lang="en-US" b="1" dirty="0"/>
              <a:t>WP.29 feedback on the proposed approach</a:t>
            </a:r>
          </a:p>
          <a:p>
            <a:pPr algn="just"/>
            <a:endParaRPr lang="en-US" b="1" dirty="0"/>
          </a:p>
          <a:p>
            <a:pPr marL="285750" indent="-285750" algn="just">
              <a:buFont typeface="Wingdings" panose="05000000000000000000" pitchFamily="2" charset="2"/>
              <a:buChar char="ü"/>
            </a:pPr>
            <a:r>
              <a:rPr lang="en-US" b="1" dirty="0"/>
              <a:t>Interested parties to reach out France (Pierre </a:t>
            </a:r>
            <a:r>
              <a:rPr lang="en-US" b="1" dirty="0" err="1"/>
              <a:t>Bazzucchi</a:t>
            </a:r>
            <a:r>
              <a:rPr lang="en-US" b="1" dirty="0"/>
              <a:t>) for questions/comments/suggestions</a:t>
            </a:r>
          </a:p>
          <a:p>
            <a:pPr marL="285750" indent="-285750" algn="just">
              <a:buFont typeface="Wingdings" panose="05000000000000000000" pitchFamily="2" charset="2"/>
              <a:buChar char="ü"/>
            </a:pPr>
            <a:endParaRPr lang="en-US" b="1" dirty="0"/>
          </a:p>
          <a:p>
            <a:pPr marL="285750" indent="-285750" algn="just">
              <a:buFont typeface="Wingdings" panose="05000000000000000000" pitchFamily="2" charset="2"/>
              <a:buChar char="ü"/>
            </a:pPr>
            <a:r>
              <a:rPr lang="en-US" b="1" dirty="0"/>
              <a:t>If agreement, kindly request the GRSG 2026 session to consider WP.29-197-14 (or amended version) as a basis for discussion</a:t>
            </a:r>
          </a:p>
          <a:p>
            <a:pPr marL="285750" indent="-285750" algn="just">
              <a:buFont typeface="Wingdings" panose="05000000000000000000" pitchFamily="2" charset="2"/>
              <a:buChar char="ü"/>
            </a:pPr>
            <a:endParaRPr lang="en-US" b="1" dirty="0"/>
          </a:p>
          <a:p>
            <a:pPr marL="285750" indent="-285750" algn="just">
              <a:buFont typeface="Wingdings" panose="05000000000000000000" pitchFamily="2" charset="2"/>
              <a:buChar char="ü"/>
            </a:pPr>
            <a:r>
              <a:rPr lang="en-US" b="1" dirty="0"/>
              <a:t>If necessary, depending on the received questions/comments/suggestions, workshop to be organized in between with interested parties</a:t>
            </a:r>
          </a:p>
          <a:p>
            <a:pPr marL="285750" indent="-285750" algn="just">
              <a:buFont typeface="Wingdings" panose="05000000000000000000" pitchFamily="2" charset="2"/>
              <a:buChar char="ü"/>
            </a:pPr>
            <a:endParaRPr lang="en-US" b="1" dirty="0"/>
          </a:p>
          <a:p>
            <a:pPr algn="just"/>
            <a:endParaRPr lang="fr-FR" dirty="0"/>
          </a:p>
        </p:txBody>
      </p:sp>
    </p:spTree>
    <p:extLst>
      <p:ext uri="{BB962C8B-B14F-4D97-AF65-F5344CB8AC3E}">
        <p14:creationId xmlns:p14="http://schemas.microsoft.com/office/powerpoint/2010/main" val="316379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contenu 11"/>
          <p:cNvSpPr>
            <a:spLocks noGrp="1"/>
          </p:cNvSpPr>
          <p:nvPr>
            <p:ph sz="quarter" idx="14"/>
          </p:nvPr>
        </p:nvSpPr>
        <p:spPr>
          <a:xfrm>
            <a:off x="321737" y="1024724"/>
            <a:ext cx="8424000" cy="178874"/>
          </a:xfrm>
        </p:spPr>
        <p:txBody>
          <a:bodyPr/>
          <a:lstStyle/>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pPr marL="228600" indent="-228600">
              <a:buAutoNum type="arabicPeriod"/>
            </a:pPr>
            <a:endParaRPr lang="fr-FR" dirty="0"/>
          </a:p>
          <a:p>
            <a:endParaRPr lang="fr-FR" dirty="0"/>
          </a:p>
        </p:txBody>
      </p:sp>
      <p:sp>
        <p:nvSpPr>
          <p:cNvPr id="3" name="Espace réservé du pied de page 2"/>
          <p:cNvSpPr>
            <a:spLocks noGrp="1"/>
          </p:cNvSpPr>
          <p:nvPr>
            <p:ph type="ftr" sz="quarter" idx="11"/>
          </p:nvPr>
        </p:nvSpPr>
        <p:spPr>
          <a:xfrm>
            <a:off x="360000" y="4769329"/>
            <a:ext cx="5904000" cy="360000"/>
          </a:xfrm>
        </p:spPr>
        <p:txBody>
          <a:bodyPr/>
          <a:lstStyle/>
          <a:p>
            <a:r>
              <a:rPr lang="fr-FR" dirty="0"/>
              <a:t>Bureau de la réglementation technique et de l’homologation des véhicules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9</a:t>
            </a:fld>
            <a:endParaRPr lang="fr-FR" dirty="0"/>
          </a:p>
        </p:txBody>
      </p:sp>
      <p:sp>
        <p:nvSpPr>
          <p:cNvPr id="5" name="ZoneTexte 4">
            <a:extLst>
              <a:ext uri="{FF2B5EF4-FFF2-40B4-BE49-F238E27FC236}">
                <a16:creationId xmlns:a16="http://schemas.microsoft.com/office/drawing/2014/main" id="{C1FC26F7-AB8E-4791-8B5D-4EC4CDEF5688}"/>
              </a:ext>
            </a:extLst>
          </p:cNvPr>
          <p:cNvSpPr txBox="1"/>
          <p:nvPr/>
        </p:nvSpPr>
        <p:spPr>
          <a:xfrm>
            <a:off x="755576" y="1601468"/>
            <a:ext cx="7848872" cy="3570208"/>
          </a:xfrm>
          <a:prstGeom prst="rect">
            <a:avLst/>
          </a:prstGeom>
          <a:noFill/>
        </p:spPr>
        <p:txBody>
          <a:bodyPr wrap="square" rtlCol="0">
            <a:spAutoFit/>
          </a:bodyPr>
          <a:lstStyle/>
          <a:p>
            <a:pPr algn="ctr"/>
            <a:r>
              <a:rPr lang="en-GB" sz="4000" dirty="0"/>
              <a:t>Thank you </a:t>
            </a:r>
            <a:br>
              <a:rPr lang="en-GB" sz="4000" dirty="0"/>
            </a:br>
            <a:r>
              <a:rPr lang="en-GB" sz="4000" dirty="0"/>
              <a:t>for your attention</a:t>
            </a:r>
          </a:p>
          <a:p>
            <a:pPr algn="ctr"/>
            <a:endParaRPr lang="en-GB" sz="4000" b="1" dirty="0"/>
          </a:p>
          <a:p>
            <a:pPr algn="ctr"/>
            <a:endParaRPr lang="en-GB" sz="4000" b="1" dirty="0"/>
          </a:p>
          <a:p>
            <a:r>
              <a:rPr lang="en-GB" sz="1200" dirty="0"/>
              <a:t>Contact details :</a:t>
            </a:r>
          </a:p>
          <a:p>
            <a:r>
              <a:rPr lang="en-US" sz="1200" dirty="0"/>
              <a:t>Pierre </a:t>
            </a:r>
            <a:r>
              <a:rPr lang="en-US" sz="1200" dirty="0" err="1"/>
              <a:t>Bazzucchi</a:t>
            </a:r>
            <a:r>
              <a:rPr lang="en-US" sz="1200" dirty="0"/>
              <a:t> (</a:t>
            </a:r>
            <a:r>
              <a:rPr lang="en-US" sz="1200" dirty="0">
                <a:hlinkClick r:id="rId2"/>
              </a:rPr>
              <a:t>pierre.bazzucchi@developpement-durable.gouv.fr</a:t>
            </a:r>
            <a:r>
              <a:rPr lang="en-US" sz="1200" dirty="0"/>
              <a:t>)</a:t>
            </a:r>
          </a:p>
          <a:p>
            <a:r>
              <a:rPr lang="en-US" sz="1200" dirty="0"/>
              <a:t>Fabrice </a:t>
            </a:r>
            <a:r>
              <a:rPr lang="en-US" sz="1200" dirty="0" err="1"/>
              <a:t>Herveleu</a:t>
            </a:r>
            <a:r>
              <a:rPr lang="en-US" sz="1200" dirty="0"/>
              <a:t> (</a:t>
            </a:r>
            <a:r>
              <a:rPr lang="en-US" sz="1200" dirty="0">
                <a:hlinkClick r:id="rId3"/>
              </a:rPr>
              <a:t>fabrice.herveleu@utac.com</a:t>
            </a:r>
            <a:r>
              <a:rPr lang="en-US" sz="1200" dirty="0"/>
              <a:t>)</a:t>
            </a:r>
          </a:p>
          <a:p>
            <a:endParaRPr lang="en-US" sz="1200" dirty="0"/>
          </a:p>
          <a:p>
            <a:pPr algn="just"/>
            <a:endParaRPr lang="fr-FR" dirty="0"/>
          </a:p>
        </p:txBody>
      </p:sp>
      <p:pic>
        <p:nvPicPr>
          <p:cNvPr id="6" name="Grafik 15">
            <a:extLst>
              <a:ext uri="{FF2B5EF4-FFF2-40B4-BE49-F238E27FC236}">
                <a16:creationId xmlns:a16="http://schemas.microsoft.com/office/drawing/2014/main" id="{02DD3A58-38FD-7456-1D42-54C3E7F5DBDF}"/>
              </a:ext>
            </a:extLst>
          </p:cNvPr>
          <p:cNvPicPr>
            <a:picLocks noChangeAspect="1"/>
          </p:cNvPicPr>
          <p:nvPr/>
        </p:nvPicPr>
        <p:blipFill>
          <a:blip r:embed="rId4"/>
          <a:srcRect/>
          <a:stretch/>
        </p:blipFill>
        <p:spPr>
          <a:xfrm>
            <a:off x="154179" y="4455902"/>
            <a:ext cx="622661" cy="198120"/>
          </a:xfrm>
          <a:prstGeom prst="rect">
            <a:avLst/>
          </a:prstGeom>
        </p:spPr>
      </p:pic>
    </p:spTree>
    <p:extLst>
      <p:ext uri="{BB962C8B-B14F-4D97-AF65-F5344CB8AC3E}">
        <p14:creationId xmlns:p14="http://schemas.microsoft.com/office/powerpoint/2010/main" val="2374074883"/>
      </p:ext>
    </p:extLst>
  </p:cSld>
  <p:clrMapOvr>
    <a:masterClrMapping/>
  </p:clrMapOvr>
</p:sld>
</file>

<file path=ppt/theme/theme1.xml><?xml version="1.0" encoding="utf-8"?>
<a:theme xmlns:a="http://schemas.openxmlformats.org/drawingml/2006/main" name="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1e1168dfda12cc40e58f638d3264b37f">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607875db6e0823ed57cf9ee021e104ea"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TaxCatchAll xmlns="985ec44e-1bab-4c0b-9df0-6ba128686fc9" xsi:nil="true"/>
    <Path xmlns="acccb6d4-dbe5-46d2-b4d3-5733603d8cc6" xsi:nil="true"/>
  </documentManagement>
</p:properties>
</file>

<file path=customXml/itemProps1.xml><?xml version="1.0" encoding="utf-8"?>
<ds:datastoreItem xmlns:ds="http://schemas.openxmlformats.org/officeDocument/2006/customXml" ds:itemID="{1FC578DE-1841-4122-A0FB-3D7A906FB58A}">
  <ds:schemaRefs>
    <ds:schemaRef ds:uri="http://schemas.microsoft.com/sharepoint/v3/contenttype/forms"/>
  </ds:schemaRefs>
</ds:datastoreItem>
</file>

<file path=customXml/itemProps2.xml><?xml version="1.0" encoding="utf-8"?>
<ds:datastoreItem xmlns:ds="http://schemas.openxmlformats.org/officeDocument/2006/customXml" ds:itemID="{E28D3B1B-2B3E-4B9E-B038-893F0E2F05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E75E1D6-E77A-46AF-B7D0-B05DF606DD04}">
  <ds:schemaRefs>
    <ds:schemaRef ds:uri="http://schemas.microsoft.com/office/2006/metadata/properties"/>
    <ds:schemaRef ds:uri="http://schemas.microsoft.com/office/infopath/2007/PartnerControls"/>
    <ds:schemaRef ds:uri="acccb6d4-dbe5-46d2-b4d3-5733603d8cc6"/>
    <ds:schemaRef ds:uri="985ec44e-1bab-4c0b-9df0-6ba128686fc9"/>
  </ds:schemaRefs>
</ds:datastoreItem>
</file>

<file path=docMetadata/LabelInfo.xml><?xml version="1.0" encoding="utf-8"?>
<clbl:labelList xmlns:clbl="http://schemas.microsoft.com/office/2020/mipLabelMetadata">
  <clbl:label id="{606bed3f-efae-4d70-a15b-866bb27c918d}" enabled="1" method="Privileged" siteId="{0f9e35db-544f-4f60-bdcc-5ea416e6dc70}" removed="0"/>
  <clbl:label id="{6501eca1-87bf-404d-9090-4f3d6ac13224}" enabled="1" method="Standard" siteId="{95579480-b619-4d86-9f0d-74f0cdef4bfb}" removed="0"/>
</clbl:labelList>
</file>

<file path=docProps/app.xml><?xml version="1.0" encoding="utf-8"?>
<Properties xmlns="http://schemas.openxmlformats.org/officeDocument/2006/extended-properties" xmlns:vt="http://schemas.openxmlformats.org/officeDocument/2006/docPropsVTypes">
  <Template>ppt_gouvernement_marianne</Template>
  <TotalTime>2901</TotalTime>
  <Words>634</Words>
  <Application>Microsoft Office PowerPoint</Application>
  <PresentationFormat>On-screen Show (16:9)</PresentationFormat>
  <Paragraphs>96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Marianne</vt:lpstr>
      <vt:lpstr>Arial</vt:lpstr>
      <vt:lpstr>Wingdings</vt:lpstr>
      <vt:lpstr>GOUVERNEMENT</vt:lpstr>
      <vt:lpstr>PowerPoint Presentation</vt:lpstr>
      <vt:lpstr>CONTEXT </vt:lpstr>
      <vt:lpstr>OBJECTIVE  </vt:lpstr>
      <vt:lpstr>PROPOSAL </vt:lpstr>
      <vt:lpstr>PowerPoint Presentation</vt:lpstr>
      <vt:lpstr>PROPOSAL </vt:lpstr>
      <vt:lpstr>New R.E.3 annex proposal (see inf WP.29-197-14) </vt:lpstr>
      <vt:lpstr>NEXT STEPS </vt:lpstr>
      <vt:lpstr>PowerPoint Presentation</vt:lpstr>
    </vt:vector>
  </TitlesOfParts>
  <Manager>Client</Manager>
  <Company>Client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TAPI Florence</dc:creator>
  <cp:lastModifiedBy>Secretariat</cp:lastModifiedBy>
  <cp:revision>107</cp:revision>
  <dcterms:created xsi:type="dcterms:W3CDTF">2025-01-22T09:23:56Z</dcterms:created>
  <dcterms:modified xsi:type="dcterms:W3CDTF">2025-11-06T09:17:46Z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0x0101003B8422D08C252547BB1CFA7F78E2CB83</vt:lpwstr>
  </property>
  <property fmtid="{D5CDD505-2E9C-101B-9397-08002B2CF9AE}" pid="3" name="MediaServiceImageTags">
    <vt:lpwstr/>
  </property>
  <property fmtid="{D5CDD505-2E9C-101B-9397-08002B2CF9AE}" pid="4" name="gba66df640194346a5267c50f24d4797">
    <vt:lpwstr/>
  </property>
  <property fmtid="{D5CDD505-2E9C-101B-9397-08002B2CF9AE}" pid="5" name="Office_x0020_of_x0020_Origin">
    <vt:lpwstr/>
  </property>
  <property fmtid="{D5CDD505-2E9C-101B-9397-08002B2CF9AE}" pid="6" name="Office of Origin">
    <vt:lpwstr/>
  </property>
</Properties>
</file>