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modernComment_12E_75C81050.xml" ContentType="application/vnd.ms-powerpoint.comments+xml"/>
  <Override PartName="/ppt/comments/modernComment_130_7522C76D.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3"/>
    <p:sldMasterId id="2147483672" r:id="rId4"/>
  </p:sldMasterIdLst>
  <p:notesMasterIdLst>
    <p:notesMasterId r:id="rId23"/>
  </p:notesMasterIdLst>
  <p:sldIdLst>
    <p:sldId id="256" r:id="rId5"/>
    <p:sldId id="286" r:id="rId6"/>
    <p:sldId id="298" r:id="rId7"/>
    <p:sldId id="294" r:id="rId8"/>
    <p:sldId id="299" r:id="rId9"/>
    <p:sldId id="287" r:id="rId10"/>
    <p:sldId id="292" r:id="rId11"/>
    <p:sldId id="291" r:id="rId12"/>
    <p:sldId id="296" r:id="rId13"/>
    <p:sldId id="300" r:id="rId14"/>
    <p:sldId id="302" r:id="rId15"/>
    <p:sldId id="304" r:id="rId16"/>
    <p:sldId id="310" r:id="rId17"/>
    <p:sldId id="303" r:id="rId18"/>
    <p:sldId id="306" r:id="rId19"/>
    <p:sldId id="307" r:id="rId20"/>
    <p:sldId id="308" r:id="rId21"/>
    <p:sldId id="309" r:id="rId22"/>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D52F371-2848-8EF4-0329-FD903F985312}" name="Schwenkschuster, Lukas" initials="SL" userId="S-1-5-21-3646109122-1906476339-2061313790-204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chwenkschuster, Lukas" initials="SL"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43" autoAdjust="0"/>
    <p:restoredTop sz="94660"/>
  </p:normalViewPr>
  <p:slideViewPr>
    <p:cSldViewPr snapToGrid="0">
      <p:cViewPr varScale="1">
        <p:scale>
          <a:sx n="99" d="100"/>
          <a:sy n="99" d="100"/>
        </p:scale>
        <p:origin x="84" y="282"/>
      </p:cViewPr>
      <p:guideLst>
        <p:guide orient="horz" pos="2160"/>
        <p:guide pos="3840"/>
      </p:guideLst>
    </p:cSldViewPr>
  </p:slid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slideMaster" Target="slideMasters/slideMaster1.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omments/modernComment_12E_75C81050.xml><?xml version="1.0" encoding="utf-8"?>
<p188:cmLst xmlns:a="http://schemas.openxmlformats.org/drawingml/2006/main" xmlns:r="http://schemas.openxmlformats.org/officeDocument/2006/relationships" xmlns:p188="http://schemas.microsoft.com/office/powerpoint/2018/8/main">
  <p188:cm id="{DA47BEC0-DDF2-453B-A7B0-A080D6C0B2D7}" authorId="{BD52F371-2848-8EF4-0329-FD903F985312}" created="2025-03-11T08:50:58.039">
    <ac:txMkLst xmlns:ac="http://schemas.microsoft.com/office/drawing/2013/main/command">
      <pc:docMk xmlns:pc="http://schemas.microsoft.com/office/powerpoint/2013/main/command"/>
      <pc:sldMk xmlns:pc="http://schemas.microsoft.com/office/powerpoint/2013/main/command" cId="1976045648" sldId="302"/>
      <ac:spMk id="5" creationId="{12DAF26A-FD6D-F5B2-DEF6-0A799DD60271}"/>
      <ac:txMk cp="175" len="3">
        <ac:context len="721" hash="2355409398"/>
      </ac:txMk>
    </ac:txMkLst>
    <p188:pos x="2950594" y="1000282"/>
    <p188:txBody>
      <a:bodyPr/>
      <a:lstStyle/>
      <a:p>
        <a:r>
          <a:rPr lang="de-DE"/>
          <a:t>Whilst an ADS feature is active, warning signals (e.g. failure status) as described in paragraph X.Y. and/or Annex Z shall be transmitted to the ADS.
The means by which it is ensured that existing detected faults are transmitted to the ADS before an ADS feature becomes active (e.g. previously detected faults which remain present) shall be documented by the manufacturer and demonstrated in accordance with Annex Z.</a:t>
        </a:r>
      </a:p>
    </p188:txBody>
  </p188:cm>
</p188:cmLst>
</file>

<file path=ppt/comments/modernComment_130_7522C76D.xml><?xml version="1.0" encoding="utf-8"?>
<p188:cmLst xmlns:a="http://schemas.openxmlformats.org/drawingml/2006/main" xmlns:r="http://schemas.openxmlformats.org/officeDocument/2006/relationships" xmlns:p188="http://schemas.microsoft.com/office/powerpoint/2018/8/main">
  <p188:cm id="{49D3D4A0-5B1C-43E2-8F5C-8DD5DBB9E7F3}" authorId="{BD52F371-2848-8EF4-0329-FD903F985312}" created="2025-03-11T09:29:37.718">
    <ac:txMkLst xmlns:ac="http://schemas.microsoft.com/office/drawing/2013/main/command">
      <pc:docMk xmlns:pc="http://schemas.microsoft.com/office/powerpoint/2013/main/command"/>
      <pc:sldMk xmlns:pc="http://schemas.microsoft.com/office/powerpoint/2013/main/command" cId="1965213549" sldId="304"/>
      <ac:spMk id="5" creationId="{12DAF26A-FD6D-F5B2-DEF6-0A799DD60271}"/>
      <ac:txMk cp="226" len="3">
        <ac:context len="748" hash="3867590696"/>
      </ac:txMk>
    </ac:txMkLst>
    <p188:pos x="7310838" y="1002255"/>
    <p188:txBody>
      <a:bodyPr/>
      <a:lstStyle/>
      <a:p>
        <a:r>
          <a:rPr lang="de-DE"/>
          <a:t>The requirement is in 5.8.1. in R79, already in force from January 10th:
"5.8.1. An ADS may control the vehicle's steering equipment providing that the ADS is designed to comply with relevant national and/or international technical regulations and relevant national legislation governing operation, and providing that its activation is restricted by technical means to the jurisdiction(s) where these apply. Compliance with this requirement shall be declared by the manufacturer at the time of the application for approval."</a:t>
        </a:r>
      </a:p>
    </p188:txBody>
  </p188:cm>
  <p188:cm id="{23B7EF39-5979-4065-A021-B1303A2557AA}" authorId="{BD52F371-2848-8EF4-0329-FD903F985312}" created="2025-03-11T10:17:05.385">
    <ac:txMkLst xmlns:ac="http://schemas.microsoft.com/office/drawing/2013/main/command">
      <pc:docMk xmlns:pc="http://schemas.microsoft.com/office/powerpoint/2013/main/command"/>
      <pc:sldMk xmlns:pc="http://schemas.microsoft.com/office/powerpoint/2013/main/command" cId="1965213549" sldId="304"/>
      <ac:spMk id="5" creationId="{12DAF26A-FD6D-F5B2-DEF6-0A799DD60271}"/>
      <ac:txMk cp="233" len="5">
        <ac:context len="748" hash="3867590696"/>
      </ac:txMk>
    </ac:txMkLst>
    <p188:pos x="861912" y="1445017"/>
    <p188:txBody>
      <a:bodyPr/>
      <a:lstStyle/>
      <a:p>
        <a:r>
          <a:rPr lang="de-DE"/>
          <a:t>favoured option</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8163" cy="511175"/>
          </a:xfrm>
          <a:prstGeom prst="rect">
            <a:avLst/>
          </a:prstGeom>
        </p:spPr>
        <p:txBody>
          <a:bodyPr vert="horz" lIns="91440" tIns="45720" rIns="91440" bIns="45720" rtlCol="0"/>
          <a:lstStyle>
            <a:lvl1pPr algn="l">
              <a:defRPr sz="1200"/>
            </a:lvl1pPr>
          </a:lstStyle>
          <a:p>
            <a:endParaRPr lang="en-GB" dirty="0"/>
          </a:p>
        </p:txBody>
      </p:sp>
      <p:sp>
        <p:nvSpPr>
          <p:cNvPr id="3" name="Datumsplatzhalter 2"/>
          <p:cNvSpPr>
            <a:spLocks noGrp="1"/>
          </p:cNvSpPr>
          <p:nvPr>
            <p:ph type="dt" idx="1"/>
          </p:nvPr>
        </p:nvSpPr>
        <p:spPr>
          <a:xfrm>
            <a:off x="4024313" y="0"/>
            <a:ext cx="3078162" cy="511175"/>
          </a:xfrm>
          <a:prstGeom prst="rect">
            <a:avLst/>
          </a:prstGeom>
        </p:spPr>
        <p:txBody>
          <a:bodyPr vert="horz" lIns="91440" tIns="45720" rIns="91440" bIns="45720" rtlCol="0"/>
          <a:lstStyle>
            <a:lvl1pPr algn="r">
              <a:defRPr sz="1200"/>
            </a:lvl1pPr>
          </a:lstStyle>
          <a:p>
            <a:fld id="{988AFB53-3AB4-4894-B826-814E373C4DB6}" type="datetimeFigureOut">
              <a:rPr lang="en-GB" smtClean="0"/>
              <a:t>11/03/2025</a:t>
            </a:fld>
            <a:endParaRPr lang="en-GB" dirty="0"/>
          </a:p>
        </p:txBody>
      </p:sp>
      <p:sp>
        <p:nvSpPr>
          <p:cNvPr id="4" name="Folienbildplatzhalter 3"/>
          <p:cNvSpPr>
            <a:spLocks noGrp="1" noRot="1" noChangeAspect="1"/>
          </p:cNvSpPr>
          <p:nvPr>
            <p:ph type="sldImg" idx="2"/>
          </p:nvPr>
        </p:nvSpPr>
        <p:spPr>
          <a:xfrm>
            <a:off x="142875" y="768350"/>
            <a:ext cx="6818313" cy="3836988"/>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izenplatzhalter 4"/>
          <p:cNvSpPr>
            <a:spLocks noGrp="1"/>
          </p:cNvSpPr>
          <p:nvPr>
            <p:ph type="body" sz="quarter" idx="3"/>
          </p:nvPr>
        </p:nvSpPr>
        <p:spPr>
          <a:xfrm>
            <a:off x="711200" y="4860925"/>
            <a:ext cx="5683250" cy="4605338"/>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4"/>
          </p:nvPr>
        </p:nvSpPr>
        <p:spPr>
          <a:xfrm>
            <a:off x="0" y="9721850"/>
            <a:ext cx="3078163" cy="511175"/>
          </a:xfrm>
          <a:prstGeom prst="rect">
            <a:avLst/>
          </a:prstGeom>
        </p:spPr>
        <p:txBody>
          <a:bodyPr vert="horz" lIns="91440" tIns="45720" rIns="91440" bIns="45720" rtlCol="0" anchor="b"/>
          <a:lstStyle>
            <a:lvl1pPr algn="l">
              <a:defRPr sz="1200"/>
            </a:lvl1pPr>
          </a:lstStyle>
          <a:p>
            <a:endParaRPr lang="en-GB" dirty="0"/>
          </a:p>
        </p:txBody>
      </p:sp>
      <p:sp>
        <p:nvSpPr>
          <p:cNvPr id="7" name="Foliennummernplatzhalter 6"/>
          <p:cNvSpPr>
            <a:spLocks noGrp="1"/>
          </p:cNvSpPr>
          <p:nvPr>
            <p:ph type="sldNum" sz="quarter" idx="5"/>
          </p:nvPr>
        </p:nvSpPr>
        <p:spPr>
          <a:xfrm>
            <a:off x="4024313" y="9721850"/>
            <a:ext cx="3078162" cy="511175"/>
          </a:xfrm>
          <a:prstGeom prst="rect">
            <a:avLst/>
          </a:prstGeom>
        </p:spPr>
        <p:txBody>
          <a:bodyPr vert="horz" lIns="91440" tIns="45720" rIns="91440" bIns="45720" rtlCol="0" anchor="b"/>
          <a:lstStyle>
            <a:lvl1pPr algn="r">
              <a:defRPr sz="1200"/>
            </a:lvl1pPr>
          </a:lstStyle>
          <a:p>
            <a:fld id="{F27F7738-4FFB-4E0D-BA36-2862DEA2389C}" type="slidenum">
              <a:rPr lang="en-GB" smtClean="0"/>
              <a:t>‹Nr.›</a:t>
            </a:fld>
            <a:endParaRPr lang="en-GB" dirty="0"/>
          </a:p>
        </p:txBody>
      </p:sp>
    </p:spTree>
    <p:extLst>
      <p:ext uri="{BB962C8B-B14F-4D97-AF65-F5344CB8AC3E}">
        <p14:creationId xmlns:p14="http://schemas.microsoft.com/office/powerpoint/2010/main" val="3605950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Titelmasterformat durch Klicken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378B65B5-4BAA-41EF-A5C0-9177A213AA02}" type="datetime1">
              <a:rPr lang="de-DE" smtClean="0"/>
              <a:t>11.03.2025</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920A611A-B439-47EC-9AB0-62E646C29293}"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8555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DF21D98-AE6B-4DD3-A0DF-308F9B89567E}" type="datetime1">
              <a:rPr lang="de-DE" smtClean="0"/>
              <a:t>11.03.2025</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920A611A-B439-47EC-9AB0-62E646C29293}" type="slidenum">
              <a:rPr lang="de-DE" smtClean="0"/>
              <a:t>‹Nr.›</a:t>
            </a:fld>
            <a:endParaRPr lang="de-DE" dirty="0"/>
          </a:p>
        </p:txBody>
      </p:sp>
    </p:spTree>
    <p:extLst>
      <p:ext uri="{BB962C8B-B14F-4D97-AF65-F5344CB8AC3E}">
        <p14:creationId xmlns:p14="http://schemas.microsoft.com/office/powerpoint/2010/main" val="4096896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7533D0AA-ED3B-4526-A157-4B2AF59719C2}" type="datetime1">
              <a:rPr lang="de-DE" smtClean="0"/>
              <a:t>11.03.2025</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920A611A-B439-47EC-9AB0-62E646C29293}" type="slidenum">
              <a:rPr lang="de-DE" smtClean="0"/>
              <a:t>‹Nr.›</a:t>
            </a:fld>
            <a:endParaRPr lang="de-DE" dirty="0"/>
          </a:p>
        </p:txBody>
      </p:sp>
    </p:spTree>
    <p:extLst>
      <p:ext uri="{BB962C8B-B14F-4D97-AF65-F5344CB8AC3E}">
        <p14:creationId xmlns:p14="http://schemas.microsoft.com/office/powerpoint/2010/main" val="2735561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Titelmasterformat durch Klicken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378B65B5-4BAA-41EF-A5C0-9177A213AA02}" type="datetime1">
              <a:rPr lang="de-DE" smtClean="0"/>
              <a:t>11.03.2025</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920A611A-B439-47EC-9AB0-62E646C29293}"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1821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382AF93-2127-45ED-81F5-18D29CEE4D92}" type="datetime1">
              <a:rPr lang="de-DE" smtClean="0"/>
              <a:t>11.03.2025</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920A611A-B439-47EC-9AB0-62E646C29293}" type="slidenum">
              <a:rPr lang="de-DE" smtClean="0"/>
              <a:t>‹Nr.›</a:t>
            </a:fld>
            <a:endParaRPr lang="de-DE" dirty="0"/>
          </a:p>
        </p:txBody>
      </p:sp>
      <p:sp>
        <p:nvSpPr>
          <p:cNvPr id="7" name="Textfeld 6"/>
          <p:cNvSpPr txBox="1"/>
          <p:nvPr userDrawn="1"/>
        </p:nvSpPr>
        <p:spPr>
          <a:xfrm>
            <a:off x="5212861" y="6488668"/>
            <a:ext cx="1430216" cy="369332"/>
          </a:xfrm>
          <a:prstGeom prst="rect">
            <a:avLst/>
          </a:prstGeom>
          <a:noFill/>
        </p:spPr>
        <p:txBody>
          <a:bodyPr wrap="square" rtlCol="0">
            <a:spAutoFit/>
          </a:bodyPr>
          <a:lstStyle/>
          <a:p>
            <a:r>
              <a:rPr lang="en-GB" dirty="0"/>
              <a:t>GRE TF AVSR</a:t>
            </a:r>
          </a:p>
        </p:txBody>
      </p:sp>
    </p:spTree>
    <p:extLst>
      <p:ext uri="{BB962C8B-B14F-4D97-AF65-F5344CB8AC3E}">
        <p14:creationId xmlns:p14="http://schemas.microsoft.com/office/powerpoint/2010/main" val="27858237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a:t>Titelmasterformat durch Klicken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0BEF5E91-7D5D-4377-BEAD-441602185180}" type="datetime1">
              <a:rPr lang="de-DE" smtClean="0"/>
              <a:t>11.03.2025</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920A611A-B439-47EC-9AB0-62E646C29293}"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1284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62D793C6-5594-4BBB-900D-E1A4D8318526}" type="datetime1">
              <a:rPr lang="de-DE" smtClean="0"/>
              <a:t>11.03.2025</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fld id="{920A611A-B439-47EC-9AB0-62E646C29293}" type="slidenum">
              <a:rPr lang="de-DE" smtClean="0"/>
              <a:t>‹Nr.›</a:t>
            </a:fld>
            <a:endParaRPr lang="de-DE" dirty="0"/>
          </a:p>
        </p:txBody>
      </p:sp>
    </p:spTree>
    <p:extLst>
      <p:ext uri="{BB962C8B-B14F-4D97-AF65-F5344CB8AC3E}">
        <p14:creationId xmlns:p14="http://schemas.microsoft.com/office/powerpoint/2010/main" val="26880054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6847C44E-CF57-4807-A1EF-69A91F08CD6C}" type="datetime1">
              <a:rPr lang="de-DE" smtClean="0"/>
              <a:t>11.03.2025</a:t>
            </a:fld>
            <a:endParaRPr lang="de-DE" dirty="0"/>
          </a:p>
        </p:txBody>
      </p:sp>
      <p:sp>
        <p:nvSpPr>
          <p:cNvPr id="8" name="Footer Placeholder 7"/>
          <p:cNvSpPr>
            <a:spLocks noGrp="1"/>
          </p:cNvSpPr>
          <p:nvPr>
            <p:ph type="ftr" sz="quarter" idx="11"/>
          </p:nvPr>
        </p:nvSpPr>
        <p:spPr/>
        <p:txBody>
          <a:bodyPr/>
          <a:lstStyle/>
          <a:p>
            <a:endParaRPr lang="de-DE" dirty="0"/>
          </a:p>
        </p:txBody>
      </p:sp>
      <p:sp>
        <p:nvSpPr>
          <p:cNvPr id="9" name="Slide Number Placeholder 8"/>
          <p:cNvSpPr>
            <a:spLocks noGrp="1"/>
          </p:cNvSpPr>
          <p:nvPr>
            <p:ph type="sldNum" sz="quarter" idx="12"/>
          </p:nvPr>
        </p:nvSpPr>
        <p:spPr/>
        <p:txBody>
          <a:bodyPr/>
          <a:lstStyle/>
          <a:p>
            <a:fld id="{920A611A-B439-47EC-9AB0-62E646C29293}" type="slidenum">
              <a:rPr lang="de-DE" smtClean="0"/>
              <a:t>‹Nr.›</a:t>
            </a:fld>
            <a:endParaRPr lang="de-DE" dirty="0"/>
          </a:p>
        </p:txBody>
      </p:sp>
    </p:spTree>
    <p:extLst>
      <p:ext uri="{BB962C8B-B14F-4D97-AF65-F5344CB8AC3E}">
        <p14:creationId xmlns:p14="http://schemas.microsoft.com/office/powerpoint/2010/main" val="17151036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578FF296-2D96-4C4A-91CE-32BA7C2FAA9B}" type="datetime1">
              <a:rPr lang="de-DE" smtClean="0"/>
              <a:t>11.03.2025</a:t>
            </a:fld>
            <a:endParaRPr lang="de-DE" dirty="0"/>
          </a:p>
        </p:txBody>
      </p:sp>
      <p:sp>
        <p:nvSpPr>
          <p:cNvPr id="4" name="Footer Placeholder 3"/>
          <p:cNvSpPr>
            <a:spLocks noGrp="1"/>
          </p:cNvSpPr>
          <p:nvPr>
            <p:ph type="ftr" sz="quarter" idx="11"/>
          </p:nvPr>
        </p:nvSpPr>
        <p:spPr/>
        <p:txBody>
          <a:bodyPr/>
          <a:lstStyle/>
          <a:p>
            <a:endParaRPr lang="de-DE" dirty="0"/>
          </a:p>
        </p:txBody>
      </p:sp>
      <p:sp>
        <p:nvSpPr>
          <p:cNvPr id="5" name="Slide Number Placeholder 4"/>
          <p:cNvSpPr>
            <a:spLocks noGrp="1"/>
          </p:cNvSpPr>
          <p:nvPr>
            <p:ph type="sldNum" sz="quarter" idx="12"/>
          </p:nvPr>
        </p:nvSpPr>
        <p:spPr/>
        <p:txBody>
          <a:bodyPr/>
          <a:lstStyle/>
          <a:p>
            <a:fld id="{920A611A-B439-47EC-9AB0-62E646C29293}" type="slidenum">
              <a:rPr lang="de-DE" smtClean="0"/>
              <a:t>‹Nr.›</a:t>
            </a:fld>
            <a:endParaRPr lang="de-DE" dirty="0"/>
          </a:p>
        </p:txBody>
      </p:sp>
      <p:sp>
        <p:nvSpPr>
          <p:cNvPr id="6" name="Textfeld 5"/>
          <p:cNvSpPr txBox="1"/>
          <p:nvPr userDrawn="1"/>
        </p:nvSpPr>
        <p:spPr>
          <a:xfrm>
            <a:off x="5408245" y="6480853"/>
            <a:ext cx="1430216" cy="369332"/>
          </a:xfrm>
          <a:prstGeom prst="rect">
            <a:avLst/>
          </a:prstGeom>
          <a:noFill/>
        </p:spPr>
        <p:txBody>
          <a:bodyPr wrap="square" rtlCol="0">
            <a:spAutoFit/>
          </a:bodyPr>
          <a:lstStyle/>
          <a:p>
            <a:r>
              <a:rPr lang="en-GB" dirty="0"/>
              <a:t>GRE TF AVSR</a:t>
            </a:r>
          </a:p>
        </p:txBody>
      </p:sp>
    </p:spTree>
    <p:extLst>
      <p:ext uri="{BB962C8B-B14F-4D97-AF65-F5344CB8AC3E}">
        <p14:creationId xmlns:p14="http://schemas.microsoft.com/office/powerpoint/2010/main" val="15295708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D12AE09-9577-4D67-A65D-2F47A4B1CDF1}" type="datetime1">
              <a:rPr lang="de-DE" smtClean="0"/>
              <a:t>11.03.2025</a:t>
            </a:fld>
            <a:endParaRPr lang="de-DE"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de-DE" dirty="0"/>
          </a:p>
        </p:txBody>
      </p:sp>
      <p:sp>
        <p:nvSpPr>
          <p:cNvPr id="9" name="Slide Number Placeholder 8"/>
          <p:cNvSpPr>
            <a:spLocks noGrp="1"/>
          </p:cNvSpPr>
          <p:nvPr>
            <p:ph type="sldNum" sz="quarter" idx="12"/>
          </p:nvPr>
        </p:nvSpPr>
        <p:spPr/>
        <p:txBody>
          <a:bodyPr/>
          <a:lstStyle/>
          <a:p>
            <a:fld id="{920A611A-B439-47EC-9AB0-62E646C29293}" type="slidenum">
              <a:rPr lang="de-DE" smtClean="0"/>
              <a:t>‹Nr.›</a:t>
            </a:fld>
            <a:endParaRPr lang="de-DE" dirty="0"/>
          </a:p>
        </p:txBody>
      </p:sp>
    </p:spTree>
    <p:extLst>
      <p:ext uri="{BB962C8B-B14F-4D97-AF65-F5344CB8AC3E}">
        <p14:creationId xmlns:p14="http://schemas.microsoft.com/office/powerpoint/2010/main" val="742288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Titelmasterformat durch Klicken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2BBBDA8-411B-4E3F-BC36-AC74BDA4D120}" type="datetime1">
              <a:rPr lang="de-DE" smtClean="0"/>
              <a:t>11.03.2025</a:t>
            </a:fld>
            <a:endParaRPr lang="de-DE"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de-DE"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20A611A-B439-47EC-9AB0-62E646C29293}" type="slidenum">
              <a:rPr lang="de-DE" smtClean="0"/>
              <a:t>‹Nr.›</a:t>
            </a:fld>
            <a:endParaRPr lang="de-DE" dirty="0"/>
          </a:p>
        </p:txBody>
      </p:sp>
    </p:spTree>
    <p:extLst>
      <p:ext uri="{BB962C8B-B14F-4D97-AF65-F5344CB8AC3E}">
        <p14:creationId xmlns:p14="http://schemas.microsoft.com/office/powerpoint/2010/main" val="3605125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382AF93-2127-45ED-81F5-18D29CEE4D92}" type="datetime1">
              <a:rPr lang="de-DE" smtClean="0"/>
              <a:t>11.03.2025</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920A611A-B439-47EC-9AB0-62E646C29293}" type="slidenum">
              <a:rPr lang="de-DE" smtClean="0"/>
              <a:t>‹Nr.›</a:t>
            </a:fld>
            <a:endParaRPr lang="de-DE" dirty="0"/>
          </a:p>
        </p:txBody>
      </p:sp>
      <p:sp>
        <p:nvSpPr>
          <p:cNvPr id="7" name="Textfeld 6"/>
          <p:cNvSpPr txBox="1"/>
          <p:nvPr userDrawn="1"/>
        </p:nvSpPr>
        <p:spPr>
          <a:xfrm>
            <a:off x="5212861" y="6488668"/>
            <a:ext cx="1430216" cy="369332"/>
          </a:xfrm>
          <a:prstGeom prst="rect">
            <a:avLst/>
          </a:prstGeom>
          <a:noFill/>
        </p:spPr>
        <p:txBody>
          <a:bodyPr wrap="square" rtlCol="0">
            <a:spAutoFit/>
          </a:bodyPr>
          <a:lstStyle/>
          <a:p>
            <a:r>
              <a:rPr lang="en-GB" dirty="0"/>
              <a:t>GRE TF AVSR</a:t>
            </a:r>
          </a:p>
        </p:txBody>
      </p:sp>
    </p:spTree>
    <p:extLst>
      <p:ext uri="{BB962C8B-B14F-4D97-AF65-F5344CB8AC3E}">
        <p14:creationId xmlns:p14="http://schemas.microsoft.com/office/powerpoint/2010/main" val="24263178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dirty="0"/>
              <a:t>Bild durch Klicken auf Symbol hinzufügen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A1E6B888-9425-4003-9B79-D9388B8321D2}" type="datetime1">
              <a:rPr lang="de-DE" smtClean="0"/>
              <a:t>11.03.2025</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fld id="{920A611A-B439-47EC-9AB0-62E646C29293}" type="slidenum">
              <a:rPr lang="de-DE" smtClean="0"/>
              <a:t>‹Nr.›</a:t>
            </a:fld>
            <a:endParaRPr lang="de-DE" dirty="0"/>
          </a:p>
        </p:txBody>
      </p:sp>
    </p:spTree>
    <p:extLst>
      <p:ext uri="{BB962C8B-B14F-4D97-AF65-F5344CB8AC3E}">
        <p14:creationId xmlns:p14="http://schemas.microsoft.com/office/powerpoint/2010/main" val="11834142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DF21D98-AE6B-4DD3-A0DF-308F9B89567E}" type="datetime1">
              <a:rPr lang="de-DE" smtClean="0"/>
              <a:t>11.03.2025</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920A611A-B439-47EC-9AB0-62E646C29293}" type="slidenum">
              <a:rPr lang="de-DE" smtClean="0"/>
              <a:t>‹Nr.›</a:t>
            </a:fld>
            <a:endParaRPr lang="de-DE" dirty="0"/>
          </a:p>
        </p:txBody>
      </p:sp>
    </p:spTree>
    <p:extLst>
      <p:ext uri="{BB962C8B-B14F-4D97-AF65-F5344CB8AC3E}">
        <p14:creationId xmlns:p14="http://schemas.microsoft.com/office/powerpoint/2010/main" val="6177765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7533D0AA-ED3B-4526-A157-4B2AF59719C2}" type="datetime1">
              <a:rPr lang="de-DE" smtClean="0"/>
              <a:t>11.03.2025</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920A611A-B439-47EC-9AB0-62E646C29293}" type="slidenum">
              <a:rPr lang="de-DE" smtClean="0"/>
              <a:t>‹Nr.›</a:t>
            </a:fld>
            <a:endParaRPr lang="de-DE" dirty="0"/>
          </a:p>
        </p:txBody>
      </p:sp>
    </p:spTree>
    <p:extLst>
      <p:ext uri="{BB962C8B-B14F-4D97-AF65-F5344CB8AC3E}">
        <p14:creationId xmlns:p14="http://schemas.microsoft.com/office/powerpoint/2010/main" val="3301639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a:t>Titelmasterformat durch Klicken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0BEF5E91-7D5D-4377-BEAD-441602185180}" type="datetime1">
              <a:rPr lang="de-DE" smtClean="0"/>
              <a:t>11.03.2025</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920A611A-B439-47EC-9AB0-62E646C29293}"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2215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62D793C6-5594-4BBB-900D-E1A4D8318526}" type="datetime1">
              <a:rPr lang="de-DE" smtClean="0"/>
              <a:t>11.03.2025</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fld id="{920A611A-B439-47EC-9AB0-62E646C29293}" type="slidenum">
              <a:rPr lang="de-DE" smtClean="0"/>
              <a:t>‹Nr.›</a:t>
            </a:fld>
            <a:endParaRPr lang="de-DE" dirty="0"/>
          </a:p>
        </p:txBody>
      </p:sp>
    </p:spTree>
    <p:extLst>
      <p:ext uri="{BB962C8B-B14F-4D97-AF65-F5344CB8AC3E}">
        <p14:creationId xmlns:p14="http://schemas.microsoft.com/office/powerpoint/2010/main" val="3976803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6847C44E-CF57-4807-A1EF-69A91F08CD6C}" type="datetime1">
              <a:rPr lang="de-DE" smtClean="0"/>
              <a:t>11.03.2025</a:t>
            </a:fld>
            <a:endParaRPr lang="de-DE" dirty="0"/>
          </a:p>
        </p:txBody>
      </p:sp>
      <p:sp>
        <p:nvSpPr>
          <p:cNvPr id="8" name="Footer Placeholder 7"/>
          <p:cNvSpPr>
            <a:spLocks noGrp="1"/>
          </p:cNvSpPr>
          <p:nvPr>
            <p:ph type="ftr" sz="quarter" idx="11"/>
          </p:nvPr>
        </p:nvSpPr>
        <p:spPr/>
        <p:txBody>
          <a:bodyPr/>
          <a:lstStyle/>
          <a:p>
            <a:endParaRPr lang="de-DE" dirty="0"/>
          </a:p>
        </p:txBody>
      </p:sp>
      <p:sp>
        <p:nvSpPr>
          <p:cNvPr id="9" name="Slide Number Placeholder 8"/>
          <p:cNvSpPr>
            <a:spLocks noGrp="1"/>
          </p:cNvSpPr>
          <p:nvPr>
            <p:ph type="sldNum" sz="quarter" idx="12"/>
          </p:nvPr>
        </p:nvSpPr>
        <p:spPr/>
        <p:txBody>
          <a:bodyPr/>
          <a:lstStyle/>
          <a:p>
            <a:fld id="{920A611A-B439-47EC-9AB0-62E646C29293}" type="slidenum">
              <a:rPr lang="de-DE" smtClean="0"/>
              <a:t>‹Nr.›</a:t>
            </a:fld>
            <a:endParaRPr lang="de-DE" dirty="0"/>
          </a:p>
        </p:txBody>
      </p:sp>
    </p:spTree>
    <p:extLst>
      <p:ext uri="{BB962C8B-B14F-4D97-AF65-F5344CB8AC3E}">
        <p14:creationId xmlns:p14="http://schemas.microsoft.com/office/powerpoint/2010/main" val="3469584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578FF296-2D96-4C4A-91CE-32BA7C2FAA9B}" type="datetime1">
              <a:rPr lang="de-DE" smtClean="0"/>
              <a:t>11.03.2025</a:t>
            </a:fld>
            <a:endParaRPr lang="de-DE" dirty="0"/>
          </a:p>
        </p:txBody>
      </p:sp>
      <p:sp>
        <p:nvSpPr>
          <p:cNvPr id="4" name="Footer Placeholder 3"/>
          <p:cNvSpPr>
            <a:spLocks noGrp="1"/>
          </p:cNvSpPr>
          <p:nvPr>
            <p:ph type="ftr" sz="quarter" idx="11"/>
          </p:nvPr>
        </p:nvSpPr>
        <p:spPr/>
        <p:txBody>
          <a:bodyPr/>
          <a:lstStyle/>
          <a:p>
            <a:endParaRPr lang="de-DE" dirty="0"/>
          </a:p>
        </p:txBody>
      </p:sp>
      <p:sp>
        <p:nvSpPr>
          <p:cNvPr id="5" name="Slide Number Placeholder 4"/>
          <p:cNvSpPr>
            <a:spLocks noGrp="1"/>
          </p:cNvSpPr>
          <p:nvPr>
            <p:ph type="sldNum" sz="quarter" idx="12"/>
          </p:nvPr>
        </p:nvSpPr>
        <p:spPr/>
        <p:txBody>
          <a:bodyPr/>
          <a:lstStyle/>
          <a:p>
            <a:fld id="{920A611A-B439-47EC-9AB0-62E646C29293}" type="slidenum">
              <a:rPr lang="de-DE" smtClean="0"/>
              <a:t>‹Nr.›</a:t>
            </a:fld>
            <a:endParaRPr lang="de-DE" dirty="0"/>
          </a:p>
        </p:txBody>
      </p:sp>
      <p:sp>
        <p:nvSpPr>
          <p:cNvPr id="6" name="Textfeld 5"/>
          <p:cNvSpPr txBox="1"/>
          <p:nvPr userDrawn="1"/>
        </p:nvSpPr>
        <p:spPr>
          <a:xfrm>
            <a:off x="5408245" y="6480853"/>
            <a:ext cx="1430216" cy="369332"/>
          </a:xfrm>
          <a:prstGeom prst="rect">
            <a:avLst/>
          </a:prstGeom>
          <a:noFill/>
        </p:spPr>
        <p:txBody>
          <a:bodyPr wrap="square" rtlCol="0">
            <a:spAutoFit/>
          </a:bodyPr>
          <a:lstStyle/>
          <a:p>
            <a:r>
              <a:rPr lang="en-GB" dirty="0"/>
              <a:t>GRE TF AVSR</a:t>
            </a:r>
          </a:p>
        </p:txBody>
      </p:sp>
    </p:spTree>
    <p:extLst>
      <p:ext uri="{BB962C8B-B14F-4D97-AF65-F5344CB8AC3E}">
        <p14:creationId xmlns:p14="http://schemas.microsoft.com/office/powerpoint/2010/main" val="2957350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D12AE09-9577-4D67-A65D-2F47A4B1CDF1}" type="datetime1">
              <a:rPr lang="de-DE" smtClean="0"/>
              <a:t>11.03.2025</a:t>
            </a:fld>
            <a:endParaRPr lang="de-DE"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de-DE" dirty="0"/>
          </a:p>
        </p:txBody>
      </p:sp>
      <p:sp>
        <p:nvSpPr>
          <p:cNvPr id="9" name="Slide Number Placeholder 8"/>
          <p:cNvSpPr>
            <a:spLocks noGrp="1"/>
          </p:cNvSpPr>
          <p:nvPr>
            <p:ph type="sldNum" sz="quarter" idx="12"/>
          </p:nvPr>
        </p:nvSpPr>
        <p:spPr/>
        <p:txBody>
          <a:bodyPr/>
          <a:lstStyle/>
          <a:p>
            <a:fld id="{920A611A-B439-47EC-9AB0-62E646C29293}" type="slidenum">
              <a:rPr lang="de-DE" smtClean="0"/>
              <a:t>‹Nr.›</a:t>
            </a:fld>
            <a:endParaRPr lang="de-DE" dirty="0"/>
          </a:p>
        </p:txBody>
      </p:sp>
      <p:sp>
        <p:nvSpPr>
          <p:cNvPr id="10" name="Textfeld 9"/>
          <p:cNvSpPr txBox="1"/>
          <p:nvPr userDrawn="1"/>
        </p:nvSpPr>
        <p:spPr>
          <a:xfrm>
            <a:off x="5212861" y="6488668"/>
            <a:ext cx="1430216" cy="369332"/>
          </a:xfrm>
          <a:prstGeom prst="rect">
            <a:avLst/>
          </a:prstGeom>
          <a:noFill/>
        </p:spPr>
        <p:txBody>
          <a:bodyPr wrap="square" rtlCol="0">
            <a:spAutoFit/>
          </a:bodyPr>
          <a:lstStyle/>
          <a:p>
            <a:r>
              <a:rPr lang="en-GB" dirty="0"/>
              <a:t>GRE TF AVSR</a:t>
            </a:r>
          </a:p>
        </p:txBody>
      </p:sp>
    </p:spTree>
    <p:extLst>
      <p:ext uri="{BB962C8B-B14F-4D97-AF65-F5344CB8AC3E}">
        <p14:creationId xmlns:p14="http://schemas.microsoft.com/office/powerpoint/2010/main" val="2474123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Titelmasterformat durch Klicken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2BBBDA8-411B-4E3F-BC36-AC74BDA4D120}" type="datetime1">
              <a:rPr lang="de-DE" smtClean="0"/>
              <a:t>11.03.2025</a:t>
            </a:fld>
            <a:endParaRPr lang="de-DE"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de-DE"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20A611A-B439-47EC-9AB0-62E646C29293}" type="slidenum">
              <a:rPr lang="de-DE" smtClean="0"/>
              <a:t>‹Nr.›</a:t>
            </a:fld>
            <a:endParaRPr lang="de-DE" dirty="0"/>
          </a:p>
        </p:txBody>
      </p:sp>
    </p:spTree>
    <p:extLst>
      <p:ext uri="{BB962C8B-B14F-4D97-AF65-F5344CB8AC3E}">
        <p14:creationId xmlns:p14="http://schemas.microsoft.com/office/powerpoint/2010/main" val="583606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dirty="0"/>
              <a:t>Bild durch Klicken auf Symbol hinzufügen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A1E6B888-9425-4003-9B79-D9388B8321D2}" type="datetime1">
              <a:rPr lang="de-DE" smtClean="0"/>
              <a:t>11.03.2025</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fld id="{920A611A-B439-47EC-9AB0-62E646C29293}" type="slidenum">
              <a:rPr lang="de-DE" smtClean="0"/>
              <a:t>‹Nr.›</a:t>
            </a:fld>
            <a:endParaRPr lang="de-DE" dirty="0"/>
          </a:p>
        </p:txBody>
      </p:sp>
    </p:spTree>
    <p:extLst>
      <p:ext uri="{BB962C8B-B14F-4D97-AF65-F5344CB8AC3E}">
        <p14:creationId xmlns:p14="http://schemas.microsoft.com/office/powerpoint/2010/main" val="1392883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C130158-5B84-414A-8BA9-18BC474C3A01}" type="datetime1">
              <a:rPr lang="de-DE" smtClean="0"/>
              <a:t>11.03.2025</a:t>
            </a:fld>
            <a:endParaRPr lang="de-DE"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de-DE"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20A611A-B439-47EC-9AB0-62E646C29293}" type="slidenum">
              <a:rPr lang="de-DE" smtClean="0"/>
              <a:t>‹Nr.›</a:t>
            </a:fld>
            <a:endParaRPr lang="de-DE"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74540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C130158-5B84-414A-8BA9-18BC474C3A01}" type="datetime1">
              <a:rPr lang="de-DE" smtClean="0"/>
              <a:t>11.03.2025</a:t>
            </a:fld>
            <a:endParaRPr lang="de-DE"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de-DE"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20A611A-B439-47EC-9AB0-62E646C29293}" type="slidenum">
              <a:rPr lang="de-DE" smtClean="0"/>
              <a:t>‹Nr.›</a:t>
            </a:fld>
            <a:endParaRPr lang="de-DE"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47889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microsoft.com/office/2018/10/relationships/comments" Target="../comments/modernComment_12E_75C8105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microsoft.com/office/2018/10/relationships/comments" Target="../comments/modernComment_130_7522C76D.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913476" y="2080434"/>
            <a:ext cx="10884272" cy="2346537"/>
          </a:xfrm>
        </p:spPr>
        <p:txBody>
          <a:bodyPr>
            <a:normAutofit/>
          </a:bodyPr>
          <a:lstStyle/>
          <a:p>
            <a:r>
              <a:rPr lang="de-DE" dirty="0" err="1"/>
              <a:t>Answers</a:t>
            </a:r>
            <a:br>
              <a:rPr lang="de-DE" dirty="0"/>
            </a:br>
            <a:r>
              <a:rPr lang="de-DE" dirty="0" err="1"/>
              <a:t>from</a:t>
            </a:r>
            <a:r>
              <a:rPr lang="de-DE" dirty="0"/>
              <a:t> „GRE TF AVSR“</a:t>
            </a:r>
          </a:p>
        </p:txBody>
      </p:sp>
      <p:sp>
        <p:nvSpPr>
          <p:cNvPr id="3" name="Untertitel 2"/>
          <p:cNvSpPr>
            <a:spLocks noGrp="1"/>
          </p:cNvSpPr>
          <p:nvPr>
            <p:ph type="subTitle" idx="1"/>
          </p:nvPr>
        </p:nvSpPr>
        <p:spPr>
          <a:xfrm>
            <a:off x="1066799" y="4972962"/>
            <a:ext cx="10058400" cy="1143000"/>
          </a:xfrm>
        </p:spPr>
        <p:txBody>
          <a:bodyPr/>
          <a:lstStyle/>
          <a:p>
            <a:r>
              <a:rPr lang="de-DE" dirty="0"/>
              <a:t>Dr. K. Manz, DE – </a:t>
            </a:r>
            <a:r>
              <a:rPr lang="en-GB" dirty="0"/>
              <a:t>Chair</a:t>
            </a:r>
          </a:p>
          <a:p>
            <a:r>
              <a:rPr lang="de-DE" dirty="0"/>
              <a:t>L. Schwenkschuster, GTB - Secretary</a:t>
            </a:r>
          </a:p>
        </p:txBody>
      </p:sp>
      <p:sp>
        <p:nvSpPr>
          <p:cNvPr id="5" name="CasellaDiTesto 3">
            <a:extLst>
              <a:ext uri="{FF2B5EF4-FFF2-40B4-BE49-F238E27FC236}">
                <a16:creationId xmlns:a16="http://schemas.microsoft.com/office/drawing/2014/main" id="{40D1E9DC-0409-4E14-A9B9-CA06E041CB5F}"/>
              </a:ext>
            </a:extLst>
          </p:cNvPr>
          <p:cNvSpPr txBox="1"/>
          <p:nvPr/>
        </p:nvSpPr>
        <p:spPr>
          <a:xfrm>
            <a:off x="10737214" y="5544462"/>
            <a:ext cx="1312026" cy="369332"/>
          </a:xfrm>
          <a:prstGeom prst="rect">
            <a:avLst/>
          </a:prstGeom>
          <a:noFill/>
          <a:ln w="28575">
            <a:solidFill>
              <a:srgbClr val="00B0F0"/>
            </a:solidFill>
          </a:ln>
        </p:spPr>
        <p:txBody>
          <a:bodyPr wrap="square" rtlCol="0">
            <a:spAutoFit/>
          </a:bodyPr>
          <a:lstStyle/>
          <a:p>
            <a:pPr algn="r"/>
            <a:r>
              <a:rPr lang="it-IT" b="1" dirty="0">
                <a:solidFill>
                  <a:srgbClr val="00B0F0"/>
                </a:solidFill>
              </a:rPr>
              <a:t>AVSR-23-03</a:t>
            </a:r>
          </a:p>
        </p:txBody>
      </p:sp>
      <p:sp>
        <p:nvSpPr>
          <p:cNvPr id="4" name="Foliennummernplatzhalter 3"/>
          <p:cNvSpPr>
            <a:spLocks noGrp="1"/>
          </p:cNvSpPr>
          <p:nvPr>
            <p:ph type="sldNum" sz="quarter" idx="12"/>
          </p:nvPr>
        </p:nvSpPr>
        <p:spPr/>
        <p:txBody>
          <a:bodyPr/>
          <a:lstStyle/>
          <a:p>
            <a:fld id="{920A611A-B439-47EC-9AB0-62E646C29293}" type="slidenum">
              <a:rPr lang="de-DE" smtClean="0"/>
              <a:t>1</a:t>
            </a:fld>
            <a:endParaRPr lang="de-DE" dirty="0"/>
          </a:p>
        </p:txBody>
      </p:sp>
    </p:spTree>
    <p:extLst>
      <p:ext uri="{BB962C8B-B14F-4D97-AF65-F5344CB8AC3E}">
        <p14:creationId xmlns:p14="http://schemas.microsoft.com/office/powerpoint/2010/main" val="197410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920A611A-B439-47EC-9AB0-62E646C29293}" type="slidenum">
              <a:rPr lang="en-GB" noProof="0" smtClean="0"/>
              <a:t>10</a:t>
            </a:fld>
            <a:endParaRPr lang="en-GB" noProof="0" dirty="0"/>
          </a:p>
        </p:txBody>
      </p:sp>
      <p:sp>
        <p:nvSpPr>
          <p:cNvPr id="4" name="Textfeld 3">
            <a:extLst>
              <a:ext uri="{FF2B5EF4-FFF2-40B4-BE49-F238E27FC236}">
                <a16:creationId xmlns:a16="http://schemas.microsoft.com/office/drawing/2014/main" id="{B4441EA9-8B97-E2E0-70E1-F52A92C43FFA}"/>
              </a:ext>
            </a:extLst>
          </p:cNvPr>
          <p:cNvSpPr txBox="1"/>
          <p:nvPr/>
        </p:nvSpPr>
        <p:spPr>
          <a:xfrm>
            <a:off x="1217145" y="511277"/>
            <a:ext cx="8019393" cy="584775"/>
          </a:xfrm>
          <a:prstGeom prst="rect">
            <a:avLst/>
          </a:prstGeom>
          <a:noFill/>
        </p:spPr>
        <p:txBody>
          <a:bodyPr wrap="square" rtlCol="0">
            <a:spAutoFit/>
          </a:bodyPr>
          <a:lstStyle/>
          <a:p>
            <a:r>
              <a:rPr lang="en-GB" sz="3200" b="1" noProof="0" dirty="0"/>
              <a:t>Answers to 3. Question(s):</a:t>
            </a:r>
          </a:p>
        </p:txBody>
      </p:sp>
      <p:sp>
        <p:nvSpPr>
          <p:cNvPr id="5" name="Textfeld 4">
            <a:extLst>
              <a:ext uri="{FF2B5EF4-FFF2-40B4-BE49-F238E27FC236}">
                <a16:creationId xmlns:a16="http://schemas.microsoft.com/office/drawing/2014/main" id="{12DAF26A-FD6D-F5B2-DEF6-0A799DD60271}"/>
              </a:ext>
            </a:extLst>
          </p:cNvPr>
          <p:cNvSpPr txBox="1"/>
          <p:nvPr/>
        </p:nvSpPr>
        <p:spPr>
          <a:xfrm>
            <a:off x="1217145" y="1145299"/>
            <a:ext cx="9995338" cy="5201424"/>
          </a:xfrm>
          <a:prstGeom prst="rect">
            <a:avLst/>
          </a:prstGeom>
          <a:noFill/>
        </p:spPr>
        <p:txBody>
          <a:bodyPr wrap="square" rtlCol="0">
            <a:spAutoFit/>
          </a:bodyPr>
          <a:lstStyle/>
          <a:p>
            <a:pPr algn="just">
              <a:spcAft>
                <a:spcPts val="600"/>
              </a:spcAft>
            </a:pPr>
            <a:r>
              <a:rPr lang="en-US" sz="2400" noProof="0" dirty="0">
                <a:effectLst/>
                <a:latin typeface="Calibri" panose="020F0502020204030204" pitchFamily="34" charset="0"/>
                <a:ea typeface="Calibri" panose="020F0502020204030204" pitchFamily="34" charset="0"/>
                <a:cs typeface="Calibri" panose="020F0502020204030204" pitchFamily="34" charset="0"/>
              </a:rPr>
              <a:t>“2.3.12.6. Any automatic lighting functionality, which requires the driver to permanently monitor the environment and the vehicle/system performance, is not an ADS.”</a:t>
            </a:r>
          </a:p>
          <a:p>
            <a:pPr algn="just">
              <a:spcAft>
                <a:spcPts val="600"/>
              </a:spcAft>
            </a:pPr>
            <a:r>
              <a:rPr lang="en-US" sz="2400" noProof="0" dirty="0">
                <a:effectLst/>
                <a:latin typeface="Calibri" panose="020F0502020204030204" pitchFamily="34" charset="0"/>
                <a:ea typeface="Calibri" panose="020F0502020204030204" pitchFamily="34" charset="0"/>
                <a:cs typeface="Calibri" panose="020F0502020204030204" pitchFamily="34" charset="0"/>
              </a:rPr>
              <a:t>Comment: I do not recommend including this paragraph (at least not as currently worded), as it creates more questions than it solves.</a:t>
            </a:r>
          </a:p>
          <a:p>
            <a:pPr algn="just">
              <a:spcAft>
                <a:spcPts val="600"/>
              </a:spcAft>
            </a:pPr>
            <a:endParaRPr lang="en-US" sz="2400" dirty="0">
              <a:latin typeface="Calibri" panose="020F0502020204030204" pitchFamily="34" charset="0"/>
              <a:ea typeface="Calibri" panose="020F0502020204030204" pitchFamily="34" charset="0"/>
              <a:cs typeface="Calibri" panose="020F0502020204030204" pitchFamily="34" charset="0"/>
            </a:endParaRPr>
          </a:p>
          <a:p>
            <a:pPr algn="just">
              <a:spcAft>
                <a:spcPts val="600"/>
              </a:spcAft>
            </a:pPr>
            <a:r>
              <a:rPr lang="en-US" sz="2400" noProof="0" dirty="0">
                <a:effectLst/>
                <a:latin typeface="Calibri" panose="020F0502020204030204" pitchFamily="34" charset="0"/>
                <a:ea typeface="Calibri" panose="020F0502020204030204" pitchFamily="34" charset="0"/>
                <a:cs typeface="Calibri" panose="020F0502020204030204" pitchFamily="34" charset="0"/>
              </a:rPr>
              <a:t>“5.36. Automatic lighting or driving functionalities which requires the driver to permanently monitor the environment shall not be activated whilst an ADS is active.”</a:t>
            </a:r>
          </a:p>
          <a:p>
            <a:pPr algn="just">
              <a:spcAft>
                <a:spcPts val="600"/>
              </a:spcAft>
            </a:pPr>
            <a:r>
              <a:rPr lang="en-US" sz="2400" noProof="0" dirty="0">
                <a:effectLst/>
                <a:latin typeface="Calibri" panose="020F0502020204030204" pitchFamily="34" charset="0"/>
                <a:ea typeface="Calibri" panose="020F0502020204030204" pitchFamily="34" charset="0"/>
                <a:cs typeface="Calibri" panose="020F0502020204030204" pitchFamily="34" charset="0"/>
              </a:rPr>
              <a:t>Comment: Here is the wording we used in R79: "...shall not be active, or be able to be activated, whilst an ADS feature is active". However, this should not prohibit functionalities like AFS from being used by the ADS if it is able to monitor their use like a human driver would.</a:t>
            </a:r>
          </a:p>
        </p:txBody>
      </p:sp>
    </p:spTree>
    <p:extLst>
      <p:ext uri="{BB962C8B-B14F-4D97-AF65-F5344CB8AC3E}">
        <p14:creationId xmlns:p14="http://schemas.microsoft.com/office/powerpoint/2010/main" val="1917998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920A611A-B439-47EC-9AB0-62E646C29293}" type="slidenum">
              <a:rPr lang="en-GB" noProof="0" smtClean="0"/>
              <a:t>11</a:t>
            </a:fld>
            <a:endParaRPr lang="en-GB" noProof="0" dirty="0"/>
          </a:p>
        </p:txBody>
      </p:sp>
      <p:sp>
        <p:nvSpPr>
          <p:cNvPr id="4" name="Textfeld 3">
            <a:extLst>
              <a:ext uri="{FF2B5EF4-FFF2-40B4-BE49-F238E27FC236}">
                <a16:creationId xmlns:a16="http://schemas.microsoft.com/office/drawing/2014/main" id="{B4441EA9-8B97-E2E0-70E1-F52A92C43FFA}"/>
              </a:ext>
            </a:extLst>
          </p:cNvPr>
          <p:cNvSpPr txBox="1"/>
          <p:nvPr/>
        </p:nvSpPr>
        <p:spPr>
          <a:xfrm>
            <a:off x="1217145" y="511277"/>
            <a:ext cx="8019393" cy="584775"/>
          </a:xfrm>
          <a:prstGeom prst="rect">
            <a:avLst/>
          </a:prstGeom>
          <a:noFill/>
        </p:spPr>
        <p:txBody>
          <a:bodyPr wrap="square" rtlCol="0">
            <a:spAutoFit/>
          </a:bodyPr>
          <a:lstStyle/>
          <a:p>
            <a:r>
              <a:rPr lang="en-GB" sz="3200" b="1" noProof="0" dirty="0"/>
              <a:t>Answers to 3. Question(s) continued:</a:t>
            </a:r>
          </a:p>
        </p:txBody>
      </p:sp>
      <p:sp>
        <p:nvSpPr>
          <p:cNvPr id="5" name="Textfeld 4">
            <a:extLst>
              <a:ext uri="{FF2B5EF4-FFF2-40B4-BE49-F238E27FC236}">
                <a16:creationId xmlns:a16="http://schemas.microsoft.com/office/drawing/2014/main" id="{12DAF26A-FD6D-F5B2-DEF6-0A799DD60271}"/>
              </a:ext>
            </a:extLst>
          </p:cNvPr>
          <p:cNvSpPr txBox="1"/>
          <p:nvPr/>
        </p:nvSpPr>
        <p:spPr>
          <a:xfrm>
            <a:off x="1217145" y="1076921"/>
            <a:ext cx="9995338" cy="5432256"/>
          </a:xfrm>
          <a:prstGeom prst="rect">
            <a:avLst/>
          </a:prstGeom>
          <a:noFill/>
        </p:spPr>
        <p:txBody>
          <a:bodyPr wrap="square" rtlCol="0">
            <a:spAutoFit/>
          </a:bodyPr>
          <a:lstStyle/>
          <a:p>
            <a:pPr algn="just">
              <a:spcAft>
                <a:spcPts val="600"/>
              </a:spcAft>
            </a:pPr>
            <a:r>
              <a:rPr lang="en-US" sz="2400" noProof="0" dirty="0">
                <a:effectLst/>
                <a:latin typeface="Calibri" panose="020F0502020204030204" pitchFamily="34" charset="0"/>
                <a:ea typeface="Calibri" panose="020F0502020204030204" pitchFamily="34" charset="0"/>
                <a:cs typeface="Calibri" panose="020F0502020204030204" pitchFamily="34" charset="0"/>
              </a:rPr>
              <a:t>“5.37.  Whilst </a:t>
            </a:r>
            <a:r>
              <a:rPr lang="en-US" sz="2400" strike="sngStrike"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the</a:t>
            </a:r>
            <a:r>
              <a:rPr lang="en-US" sz="2400"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an</a:t>
            </a:r>
            <a:r>
              <a:rPr lang="en-US" sz="2400" noProof="0" dirty="0">
                <a:effectLst/>
                <a:latin typeface="Calibri" panose="020F0502020204030204" pitchFamily="34" charset="0"/>
                <a:ea typeface="Calibri" panose="020F0502020204030204" pitchFamily="34" charset="0"/>
                <a:cs typeface="Calibri" panose="020F0502020204030204" pitchFamily="34" charset="0"/>
              </a:rPr>
              <a:t> ADS </a:t>
            </a:r>
            <a:r>
              <a:rPr lang="en-US" sz="2400"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feature</a:t>
            </a:r>
            <a:r>
              <a:rPr lang="en-US" sz="2400" noProof="0" dirty="0">
                <a:effectLst/>
                <a:latin typeface="Calibri" panose="020F0502020204030204" pitchFamily="34" charset="0"/>
                <a:ea typeface="Calibri" panose="020F0502020204030204" pitchFamily="34" charset="0"/>
                <a:cs typeface="Calibri" panose="020F0502020204030204" pitchFamily="34" charset="0"/>
              </a:rPr>
              <a:t> is active, any </a:t>
            </a:r>
            <a:r>
              <a:rPr lang="en-US" sz="2400" strike="sngStrike"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tell-tale</a:t>
            </a:r>
            <a:r>
              <a:rPr lang="en-US" sz="2400" noProof="0" dirty="0">
                <a:effectLst/>
                <a:latin typeface="Calibri" panose="020F0502020204030204" pitchFamily="34" charset="0"/>
                <a:ea typeface="Calibri" panose="020F0502020204030204" pitchFamily="34" charset="0"/>
                <a:cs typeface="Calibri" panose="020F0502020204030204" pitchFamily="34" charset="0"/>
              </a:rPr>
              <a:t> information</a:t>
            </a:r>
            <a:r>
              <a:rPr lang="en-US" sz="2400"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warning or tell tale </a:t>
            </a:r>
            <a:r>
              <a:rPr lang="en-US" sz="2400" noProof="0" dirty="0">
                <a:effectLst/>
                <a:latin typeface="Calibri" panose="020F0502020204030204" pitchFamily="34" charset="0"/>
                <a:ea typeface="Calibri" panose="020F0502020204030204" pitchFamily="34" charset="0"/>
                <a:cs typeface="Calibri" panose="020F0502020204030204" pitchFamily="34" charset="0"/>
              </a:rPr>
              <a:t>specified in paragraphs 5 and 6 of this UN Regulation shall be transmitted to the ADS. ”</a:t>
            </a:r>
          </a:p>
          <a:p>
            <a:pPr algn="just">
              <a:spcBef>
                <a:spcPts val="1200"/>
              </a:spcBef>
            </a:pPr>
            <a:r>
              <a:rPr lang="en-US" sz="2400" noProof="0" dirty="0">
                <a:effectLst/>
                <a:latin typeface="Calibri" panose="020F0502020204030204" pitchFamily="34" charset="0"/>
                <a:ea typeface="Calibri" panose="020F0502020204030204" pitchFamily="34" charset="0"/>
                <a:cs typeface="Calibri" panose="020F0502020204030204" pitchFamily="34" charset="0"/>
              </a:rPr>
              <a:t>Comment: I fully agree with the spirit of the paragraph. Please make sure that this paragraph also refers to any "faults", "failures" or other types of information if they appear in R48.</a:t>
            </a:r>
          </a:p>
          <a:p>
            <a:pPr algn="just">
              <a:spcAft>
                <a:spcPts val="600"/>
              </a:spcAft>
            </a:pPr>
            <a:endParaRPr lang="en-US" sz="2400" dirty="0">
              <a:latin typeface="Calibri" panose="020F0502020204030204" pitchFamily="34" charset="0"/>
              <a:ea typeface="Calibri" panose="020F0502020204030204" pitchFamily="34" charset="0"/>
              <a:cs typeface="Calibri" panose="020F0502020204030204" pitchFamily="34" charset="0"/>
            </a:endParaRPr>
          </a:p>
          <a:p>
            <a:pPr algn="just">
              <a:spcAft>
                <a:spcPts val="600"/>
              </a:spcAft>
            </a:pPr>
            <a:r>
              <a:rPr lang="en-US" sz="2400" noProof="0" dirty="0">
                <a:effectLst/>
                <a:latin typeface="Calibri" panose="020F0502020204030204" pitchFamily="34" charset="0"/>
                <a:ea typeface="Calibri" panose="020F0502020204030204" pitchFamily="34" charset="0"/>
                <a:cs typeface="Calibri" panose="020F0502020204030204" pitchFamily="34" charset="0"/>
              </a:rPr>
              <a:t>“5.38. If not otherwise specified, all Requirements of this Regulation, related to the “driver” or “manual operation”</a:t>
            </a:r>
            <a:r>
              <a:rPr lang="en-US" sz="2400"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t>
            </a:r>
            <a:r>
              <a:rPr lang="en-US" sz="2400" noProof="0" dirty="0">
                <a:effectLst/>
                <a:latin typeface="Calibri" panose="020F0502020204030204" pitchFamily="34" charset="0"/>
                <a:ea typeface="Calibri" panose="020F0502020204030204" pitchFamily="34" charset="0"/>
                <a:cs typeface="Calibri" panose="020F0502020204030204" pitchFamily="34" charset="0"/>
              </a:rPr>
              <a:t> </a:t>
            </a:r>
            <a:r>
              <a:rPr lang="en-US" sz="2400" strike="sngStrike"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assuming</a:t>
            </a:r>
            <a:r>
              <a:rPr lang="en-US" sz="2400"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assume</a:t>
            </a:r>
            <a:r>
              <a:rPr lang="en-US" sz="2400" noProof="0" dirty="0">
                <a:effectLst/>
                <a:latin typeface="Calibri" panose="020F0502020204030204" pitchFamily="34" charset="0"/>
                <a:ea typeface="Calibri" panose="020F0502020204030204" pitchFamily="34" charset="0"/>
                <a:cs typeface="Calibri" panose="020F0502020204030204" pitchFamily="34" charset="0"/>
              </a:rPr>
              <a:t> that </a:t>
            </a:r>
            <a:r>
              <a:rPr lang="en-US" sz="2400" strike="sngStrike"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the</a:t>
            </a:r>
            <a:r>
              <a:rPr lang="en-US" sz="2400"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no</a:t>
            </a:r>
            <a:r>
              <a:rPr lang="en-US" sz="2400" noProof="0" dirty="0">
                <a:effectLst/>
                <a:latin typeface="Calibri" panose="020F0502020204030204" pitchFamily="34" charset="0"/>
                <a:ea typeface="Calibri" panose="020F0502020204030204" pitchFamily="34" charset="0"/>
                <a:cs typeface="Calibri" panose="020F0502020204030204" pitchFamily="34" charset="0"/>
              </a:rPr>
              <a:t> “ADS </a:t>
            </a:r>
            <a:r>
              <a:rPr lang="en-US" sz="2400"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feature</a:t>
            </a:r>
            <a:r>
              <a:rPr lang="en-US" sz="2400" noProof="0" dirty="0">
                <a:effectLst/>
                <a:latin typeface="Calibri" panose="020F0502020204030204" pitchFamily="34" charset="0"/>
                <a:ea typeface="Calibri" panose="020F0502020204030204" pitchFamily="34" charset="0"/>
                <a:cs typeface="Calibri" panose="020F0502020204030204" pitchFamily="34" charset="0"/>
              </a:rPr>
              <a:t>” is </a:t>
            </a:r>
            <a:r>
              <a:rPr lang="en-US" sz="2400" strike="sngStrike"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not</a:t>
            </a:r>
            <a:r>
              <a:rPr lang="en-US" sz="2400" noProof="0" dirty="0">
                <a:effectLst/>
                <a:latin typeface="Calibri" panose="020F0502020204030204" pitchFamily="34" charset="0"/>
                <a:ea typeface="Calibri" panose="020F0502020204030204" pitchFamily="34" charset="0"/>
                <a:cs typeface="Calibri" panose="020F0502020204030204" pitchFamily="34" charset="0"/>
              </a:rPr>
              <a:t> active.”</a:t>
            </a:r>
          </a:p>
          <a:p>
            <a:pPr algn="just">
              <a:spcBef>
                <a:spcPts val="1200"/>
              </a:spcBef>
            </a:pPr>
            <a:r>
              <a:rPr lang="en-US" sz="2400" noProof="0" dirty="0">
                <a:effectLst/>
                <a:latin typeface="Calibri" panose="020F0502020204030204" pitchFamily="34" charset="0"/>
                <a:ea typeface="Calibri" panose="020F0502020204030204" pitchFamily="34" charset="0"/>
                <a:cs typeface="Calibri" panose="020F0502020204030204" pitchFamily="34" charset="0"/>
              </a:rPr>
              <a:t>Comment: I do not recommend including this paragraph, because it is a direct consequence of the definition of an ADS, and we would have to include it in every UN Regulation.</a:t>
            </a:r>
          </a:p>
        </p:txBody>
      </p:sp>
    </p:spTree>
    <p:extLst>
      <p:ext uri="{BB962C8B-B14F-4D97-AF65-F5344CB8AC3E}">
        <p14:creationId xmlns:p14="http://schemas.microsoft.com/office/powerpoint/2010/main" val="1976045648"/>
      </p:ext>
    </p:extLst>
  </p:cSld>
  <p:clrMapOvr>
    <a:masterClrMapping/>
  </p:clrMapOvr>
  <p:extLst>
    <p:ext uri="{6950BFC3-D8DA-4A85-94F7-54DA5524770B}">
      <p188:commentRel xmlns:p188="http://schemas.microsoft.com/office/powerpoint/2018/8/main" r:id="rId2"/>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920A611A-B439-47EC-9AB0-62E646C29293}" type="slidenum">
              <a:rPr lang="en-GB" noProof="0" smtClean="0"/>
              <a:t>12</a:t>
            </a:fld>
            <a:endParaRPr lang="en-GB" noProof="0" dirty="0"/>
          </a:p>
        </p:txBody>
      </p:sp>
      <p:sp>
        <p:nvSpPr>
          <p:cNvPr id="4" name="Textfeld 3">
            <a:extLst>
              <a:ext uri="{FF2B5EF4-FFF2-40B4-BE49-F238E27FC236}">
                <a16:creationId xmlns:a16="http://schemas.microsoft.com/office/drawing/2014/main" id="{B4441EA9-8B97-E2E0-70E1-F52A92C43FFA}"/>
              </a:ext>
            </a:extLst>
          </p:cNvPr>
          <p:cNvSpPr txBox="1"/>
          <p:nvPr/>
        </p:nvSpPr>
        <p:spPr>
          <a:xfrm>
            <a:off x="1217145" y="511277"/>
            <a:ext cx="8019393" cy="584775"/>
          </a:xfrm>
          <a:prstGeom prst="rect">
            <a:avLst/>
          </a:prstGeom>
          <a:noFill/>
        </p:spPr>
        <p:txBody>
          <a:bodyPr wrap="square" rtlCol="0">
            <a:spAutoFit/>
          </a:bodyPr>
          <a:lstStyle/>
          <a:p>
            <a:r>
              <a:rPr lang="en-GB" sz="3200" b="1" noProof="0" dirty="0"/>
              <a:t>Answers to 3. Question(s) continued:</a:t>
            </a:r>
          </a:p>
        </p:txBody>
      </p:sp>
      <p:sp>
        <p:nvSpPr>
          <p:cNvPr id="5" name="Textfeld 4">
            <a:extLst>
              <a:ext uri="{FF2B5EF4-FFF2-40B4-BE49-F238E27FC236}">
                <a16:creationId xmlns:a16="http://schemas.microsoft.com/office/drawing/2014/main" id="{12DAF26A-FD6D-F5B2-DEF6-0A799DD60271}"/>
              </a:ext>
            </a:extLst>
          </p:cNvPr>
          <p:cNvSpPr txBox="1"/>
          <p:nvPr/>
        </p:nvSpPr>
        <p:spPr>
          <a:xfrm>
            <a:off x="1217145" y="1096052"/>
            <a:ext cx="9995338" cy="4832092"/>
          </a:xfrm>
          <a:prstGeom prst="rect">
            <a:avLst/>
          </a:prstGeom>
          <a:noFill/>
        </p:spPr>
        <p:txBody>
          <a:bodyPr wrap="square" rtlCol="0">
            <a:spAutoFit/>
          </a:bodyPr>
          <a:lstStyle/>
          <a:p>
            <a:pPr algn="just">
              <a:spcAft>
                <a:spcPts val="600"/>
              </a:spcAft>
            </a:pPr>
            <a:r>
              <a:rPr lang="en-US" sz="2400" noProof="0" dirty="0">
                <a:effectLst/>
                <a:latin typeface="Calibri" panose="020F0502020204030204" pitchFamily="34" charset="0"/>
                <a:ea typeface="Calibri" panose="020F0502020204030204" pitchFamily="34" charset="0"/>
                <a:cs typeface="Calibri" panose="020F0502020204030204" pitchFamily="34" charset="0"/>
              </a:rPr>
              <a:t>“5.39.  If an ADS </a:t>
            </a:r>
            <a:r>
              <a:rPr lang="en-US" sz="2400"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feature</a:t>
            </a:r>
            <a:r>
              <a:rPr lang="en-US" sz="2400" noProof="0" dirty="0">
                <a:effectLst/>
                <a:latin typeface="Calibri" panose="020F0502020204030204" pitchFamily="34" charset="0"/>
                <a:ea typeface="Calibri" panose="020F0502020204030204" pitchFamily="34" charset="0"/>
                <a:cs typeface="Calibri" panose="020F0502020204030204" pitchFamily="34" charset="0"/>
              </a:rPr>
              <a:t> is active </a:t>
            </a:r>
            <a:r>
              <a:rPr lang="en-US" sz="2400"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t>
            </a:r>
            <a:r>
              <a:rPr lang="en-US" sz="2400" noProof="0" dirty="0">
                <a:effectLst/>
                <a:latin typeface="Calibri" panose="020F0502020204030204" pitchFamily="34" charset="0"/>
                <a:ea typeface="Calibri" panose="020F0502020204030204" pitchFamily="34" charset="0"/>
                <a:cs typeface="Calibri" panose="020F0502020204030204" pitchFamily="34" charset="0"/>
              </a:rPr>
              <a:t>and unless specified otherwise</a:t>
            </a:r>
            <a:r>
              <a:rPr lang="en-US" sz="2400"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t>
            </a:r>
            <a:r>
              <a:rPr lang="en-US" sz="2400" noProof="0" dirty="0">
                <a:effectLst/>
                <a:latin typeface="Calibri" panose="020F0502020204030204" pitchFamily="34" charset="0"/>
                <a:ea typeface="Calibri" panose="020F0502020204030204" pitchFamily="34" charset="0"/>
                <a:cs typeface="Calibri" panose="020F0502020204030204" pitchFamily="34" charset="0"/>
              </a:rPr>
              <a:t>, all </a:t>
            </a:r>
            <a:r>
              <a:rPr lang="en-US" sz="2400" strike="sngStrike"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active</a:t>
            </a:r>
            <a:r>
              <a:rPr lang="en-US" sz="2400" noProof="0" dirty="0">
                <a:effectLst/>
                <a:latin typeface="Calibri" panose="020F0502020204030204" pitchFamily="34" charset="0"/>
                <a:ea typeface="Calibri" panose="020F0502020204030204" pitchFamily="34" charset="0"/>
                <a:cs typeface="Calibri" panose="020F0502020204030204" pitchFamily="34" charset="0"/>
              </a:rPr>
              <a:t> lighting functions </a:t>
            </a:r>
            <a:r>
              <a:rPr lang="en-US" sz="2400"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(excl. retro-reflectors)</a:t>
            </a:r>
            <a:r>
              <a:rPr lang="en-US" sz="2400" noProof="0" dirty="0">
                <a:effectLst/>
                <a:latin typeface="Calibri" panose="020F0502020204030204" pitchFamily="34" charset="0"/>
                <a:ea typeface="Calibri" panose="020F0502020204030204" pitchFamily="34" charset="0"/>
                <a:cs typeface="Calibri" panose="020F0502020204030204" pitchFamily="34" charset="0"/>
              </a:rPr>
              <a:t> prescribed in this Regulation shall be </a:t>
            </a:r>
            <a:r>
              <a:rPr lang="en-US" sz="2400" strike="sngStrike"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operated</a:t>
            </a:r>
            <a:r>
              <a:rPr lang="en-US" sz="2400"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able to be controlled and maintained </a:t>
            </a:r>
            <a:r>
              <a:rPr lang="en-US" sz="2400" noProof="0" dirty="0">
                <a:effectLst/>
                <a:latin typeface="Calibri" panose="020F0502020204030204" pitchFamily="34" charset="0"/>
                <a:ea typeface="Calibri" panose="020F0502020204030204" pitchFamily="34" charset="0"/>
                <a:cs typeface="Calibri" panose="020F0502020204030204" pitchFamily="34" charset="0"/>
              </a:rPr>
              <a:t>by </a:t>
            </a:r>
            <a:r>
              <a:rPr lang="en-US" sz="2400"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means of </a:t>
            </a:r>
            <a:r>
              <a:rPr lang="en-US" sz="2400" noProof="0" dirty="0">
                <a:effectLst/>
                <a:latin typeface="Calibri" panose="020F0502020204030204" pitchFamily="34" charset="0"/>
                <a:ea typeface="Calibri" panose="020F0502020204030204" pitchFamily="34" charset="0"/>
                <a:cs typeface="Calibri" panose="020F0502020204030204" pitchFamily="34" charset="0"/>
              </a:rPr>
              <a:t>the ADS.”</a:t>
            </a:r>
          </a:p>
          <a:p>
            <a:pPr algn="just">
              <a:spcAft>
                <a:spcPts val="600"/>
              </a:spcAft>
            </a:pPr>
            <a:r>
              <a:rPr lang="en-US" sz="2400" noProof="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“5.39.  If an ADS </a:t>
            </a:r>
            <a:r>
              <a:rPr lang="en-US" sz="2400" noProof="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feature</a:t>
            </a:r>
            <a:r>
              <a:rPr lang="en-US" sz="2400" noProof="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is active </a:t>
            </a:r>
            <a:r>
              <a:rPr lang="en-US" sz="2400" noProof="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a:t>
            </a:r>
            <a:r>
              <a:rPr lang="en-US" sz="2400" noProof="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and unless specified otherwise</a:t>
            </a:r>
            <a:r>
              <a:rPr lang="en-US" sz="2400" noProof="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a:t>
            </a:r>
            <a:r>
              <a:rPr lang="en-US" sz="2400" noProof="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the </a:t>
            </a:r>
            <a:r>
              <a:rPr lang="en-US" sz="2400" noProof="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control of </a:t>
            </a:r>
            <a:r>
              <a:rPr lang="en-US" sz="2400" noProof="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all </a:t>
            </a:r>
            <a:r>
              <a:rPr lang="en-US" sz="2400" strike="sngStrike" noProof="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active</a:t>
            </a:r>
            <a:r>
              <a:rPr lang="en-US" sz="2400" noProof="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lighting </a:t>
            </a:r>
            <a:r>
              <a:rPr lang="en-US" sz="2400" noProof="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and light </a:t>
            </a:r>
            <a:r>
              <a:rPr lang="en-US" sz="2400" noProof="0" dirty="0" err="1">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signalling</a:t>
            </a:r>
            <a:r>
              <a:rPr lang="en-US" sz="2400" noProof="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r>
              <a:rPr lang="en-US" sz="2400" noProof="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functions prescribed in this Regulation shall be </a:t>
            </a:r>
            <a:r>
              <a:rPr lang="en-US" sz="2400" strike="sngStrike" noProof="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operated</a:t>
            </a:r>
            <a:r>
              <a:rPr lang="en-US" sz="2400" noProof="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 taken over </a:t>
            </a:r>
            <a:r>
              <a:rPr lang="en-US" sz="2400" noProof="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by the ADS.”</a:t>
            </a:r>
            <a:endParaRPr lang="en-US" sz="2400" dirty="0">
              <a:highlight>
                <a:srgbClr val="FFFF00"/>
              </a:highlight>
              <a:latin typeface="Calibri" panose="020F0502020204030204" pitchFamily="34" charset="0"/>
              <a:ea typeface="Calibri" panose="020F0502020204030204" pitchFamily="34" charset="0"/>
              <a:cs typeface="Calibri" panose="020F0502020204030204" pitchFamily="34" charset="0"/>
            </a:endParaRPr>
          </a:p>
          <a:p>
            <a:pPr algn="just">
              <a:spcAft>
                <a:spcPts val="600"/>
              </a:spcAft>
            </a:pPr>
            <a:r>
              <a:rPr lang="en-US" sz="2400" noProof="0" dirty="0">
                <a:effectLst/>
                <a:latin typeface="Calibri" panose="020F0502020204030204" pitchFamily="34" charset="0"/>
                <a:ea typeface="Calibri" panose="020F0502020204030204" pitchFamily="34" charset="0"/>
                <a:cs typeface="Calibri" panose="020F0502020204030204" pitchFamily="34" charset="0"/>
              </a:rPr>
              <a:t>“5.39.  If an ADS </a:t>
            </a:r>
            <a:r>
              <a:rPr lang="en-US" sz="2400"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feature</a:t>
            </a:r>
            <a:r>
              <a:rPr lang="en-US" sz="2400" noProof="0" dirty="0">
                <a:effectLst/>
                <a:latin typeface="Calibri" panose="020F0502020204030204" pitchFamily="34" charset="0"/>
                <a:ea typeface="Calibri" panose="020F0502020204030204" pitchFamily="34" charset="0"/>
                <a:cs typeface="Calibri" panose="020F0502020204030204" pitchFamily="34" charset="0"/>
              </a:rPr>
              <a:t> is active </a:t>
            </a:r>
            <a:r>
              <a:rPr lang="en-US" sz="2400"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t>
            </a:r>
            <a:r>
              <a:rPr lang="en-US" sz="2400" noProof="0" dirty="0">
                <a:effectLst/>
                <a:latin typeface="Calibri" panose="020F0502020204030204" pitchFamily="34" charset="0"/>
                <a:ea typeface="Calibri" panose="020F0502020204030204" pitchFamily="34" charset="0"/>
                <a:cs typeface="Calibri" panose="020F0502020204030204" pitchFamily="34" charset="0"/>
              </a:rPr>
              <a:t>and unless specified otherwise</a:t>
            </a:r>
            <a:r>
              <a:rPr lang="en-US" sz="2400"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t>
            </a:r>
            <a:r>
              <a:rPr lang="en-US" sz="2400" noProof="0" dirty="0">
                <a:effectLst/>
                <a:latin typeface="Calibri" panose="020F0502020204030204" pitchFamily="34" charset="0"/>
                <a:ea typeface="Calibri" panose="020F0502020204030204" pitchFamily="34" charset="0"/>
                <a:cs typeface="Calibri" panose="020F0502020204030204" pitchFamily="34" charset="0"/>
              </a:rPr>
              <a:t>, </a:t>
            </a:r>
            <a:r>
              <a:rPr lang="en-US" sz="2400"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the switching conditions mentioned in paragraphs [5 and] 6 shall be fulfilled</a:t>
            </a:r>
            <a:r>
              <a:rPr lang="en-US" sz="2400" noProof="0" dirty="0">
                <a:effectLst/>
                <a:latin typeface="Calibri" panose="020F0502020204030204" pitchFamily="34" charset="0"/>
                <a:ea typeface="Calibri" panose="020F0502020204030204" pitchFamily="34" charset="0"/>
                <a:cs typeface="Calibri" panose="020F0502020204030204" pitchFamily="34" charset="0"/>
              </a:rPr>
              <a:t>.”</a:t>
            </a:r>
            <a:endParaRPr lang="en-US" sz="2400" dirty="0">
              <a:latin typeface="Calibri" panose="020F0502020204030204" pitchFamily="34" charset="0"/>
              <a:ea typeface="Calibri" panose="020F0502020204030204" pitchFamily="34" charset="0"/>
              <a:cs typeface="Calibri" panose="020F0502020204030204" pitchFamily="34" charset="0"/>
            </a:endParaRPr>
          </a:p>
          <a:p>
            <a:pPr algn="just">
              <a:spcAft>
                <a:spcPts val="600"/>
              </a:spcAft>
            </a:pPr>
            <a:endParaRPr lang="en-US" sz="2400" noProof="0" dirty="0">
              <a:effectLst/>
              <a:latin typeface="Calibri" panose="020F0502020204030204" pitchFamily="34" charset="0"/>
              <a:ea typeface="Calibri" panose="020F0502020204030204" pitchFamily="34" charset="0"/>
              <a:cs typeface="Calibri" panose="020F0502020204030204" pitchFamily="34" charset="0"/>
            </a:endParaRPr>
          </a:p>
          <a:p>
            <a:pPr algn="just">
              <a:spcAft>
                <a:spcPts val="600"/>
              </a:spcAft>
            </a:pPr>
            <a:r>
              <a:rPr lang="en-US" sz="2400" noProof="0" dirty="0">
                <a:effectLst/>
                <a:latin typeface="Calibri" panose="020F0502020204030204" pitchFamily="34" charset="0"/>
                <a:ea typeface="Calibri" panose="020F0502020204030204" pitchFamily="34" charset="0"/>
                <a:cs typeface="Calibri" panose="020F0502020204030204" pitchFamily="34" charset="0"/>
              </a:rPr>
              <a:t>Comment: As mentioned above, this should say "ADS feature". Also see my comment on 5.36. to make sure that AFS can still operate at the same time as an ADS.</a:t>
            </a:r>
          </a:p>
        </p:txBody>
      </p:sp>
      <p:sp>
        <p:nvSpPr>
          <p:cNvPr id="3" name="Textfeld 2">
            <a:extLst>
              <a:ext uri="{FF2B5EF4-FFF2-40B4-BE49-F238E27FC236}">
                <a16:creationId xmlns:a16="http://schemas.microsoft.com/office/drawing/2014/main" id="{0EE40E94-1A43-0E4C-F36B-1038DF7E82EC}"/>
              </a:ext>
            </a:extLst>
          </p:cNvPr>
          <p:cNvSpPr txBox="1"/>
          <p:nvPr/>
        </p:nvSpPr>
        <p:spPr>
          <a:xfrm>
            <a:off x="375385" y="1318662"/>
            <a:ext cx="606392" cy="523220"/>
          </a:xfrm>
          <a:prstGeom prst="rect">
            <a:avLst/>
          </a:prstGeom>
          <a:noFill/>
        </p:spPr>
        <p:txBody>
          <a:bodyPr wrap="square" rtlCol="0">
            <a:spAutoFit/>
          </a:bodyPr>
          <a:lstStyle/>
          <a:p>
            <a:r>
              <a:rPr lang="de-DE" sz="2800" dirty="0"/>
              <a:t>1.</a:t>
            </a:r>
          </a:p>
        </p:txBody>
      </p:sp>
      <p:sp>
        <p:nvSpPr>
          <p:cNvPr id="6" name="Textfeld 5">
            <a:extLst>
              <a:ext uri="{FF2B5EF4-FFF2-40B4-BE49-F238E27FC236}">
                <a16:creationId xmlns:a16="http://schemas.microsoft.com/office/drawing/2014/main" id="{5BCB58FF-8437-393C-62A7-5B317A23A6B5}"/>
              </a:ext>
            </a:extLst>
          </p:cNvPr>
          <p:cNvSpPr txBox="1"/>
          <p:nvPr/>
        </p:nvSpPr>
        <p:spPr>
          <a:xfrm>
            <a:off x="375385" y="2618072"/>
            <a:ext cx="606392" cy="523220"/>
          </a:xfrm>
          <a:prstGeom prst="rect">
            <a:avLst/>
          </a:prstGeom>
          <a:noFill/>
        </p:spPr>
        <p:txBody>
          <a:bodyPr wrap="square" rtlCol="0">
            <a:spAutoFit/>
          </a:bodyPr>
          <a:lstStyle/>
          <a:p>
            <a:r>
              <a:rPr lang="de-DE" sz="2800" dirty="0"/>
              <a:t>2.</a:t>
            </a:r>
          </a:p>
        </p:txBody>
      </p:sp>
      <p:sp>
        <p:nvSpPr>
          <p:cNvPr id="7" name="Textfeld 6">
            <a:extLst>
              <a:ext uri="{FF2B5EF4-FFF2-40B4-BE49-F238E27FC236}">
                <a16:creationId xmlns:a16="http://schemas.microsoft.com/office/drawing/2014/main" id="{C10682AC-2A52-DBF6-CDDF-844FC4C391C3}"/>
              </a:ext>
            </a:extLst>
          </p:cNvPr>
          <p:cNvSpPr txBox="1"/>
          <p:nvPr/>
        </p:nvSpPr>
        <p:spPr>
          <a:xfrm>
            <a:off x="375385" y="3589681"/>
            <a:ext cx="606392" cy="523220"/>
          </a:xfrm>
          <a:prstGeom prst="rect">
            <a:avLst/>
          </a:prstGeom>
          <a:noFill/>
        </p:spPr>
        <p:txBody>
          <a:bodyPr wrap="square" rtlCol="0">
            <a:spAutoFit/>
          </a:bodyPr>
          <a:lstStyle/>
          <a:p>
            <a:r>
              <a:rPr lang="de-DE" sz="2800" dirty="0"/>
              <a:t>3.</a:t>
            </a:r>
          </a:p>
        </p:txBody>
      </p:sp>
    </p:spTree>
    <p:extLst>
      <p:ext uri="{BB962C8B-B14F-4D97-AF65-F5344CB8AC3E}">
        <p14:creationId xmlns:p14="http://schemas.microsoft.com/office/powerpoint/2010/main" val="1965213549"/>
      </p:ext>
    </p:extLst>
  </p:cSld>
  <p:clrMapOvr>
    <a:masterClrMapping/>
  </p:clrMapOvr>
  <p:extLst>
    <p:ext uri="{6950BFC3-D8DA-4A85-94F7-54DA5524770B}">
      <p188:commentRel xmlns:p188="http://schemas.microsoft.com/office/powerpoint/2018/8/main" r:id="rId2"/>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920A611A-B439-47EC-9AB0-62E646C29293}" type="slidenum">
              <a:rPr lang="en-GB" noProof="0" smtClean="0"/>
              <a:t>13</a:t>
            </a:fld>
            <a:endParaRPr lang="en-GB" noProof="0" dirty="0"/>
          </a:p>
        </p:txBody>
      </p:sp>
      <p:sp>
        <p:nvSpPr>
          <p:cNvPr id="4" name="Textfeld 3">
            <a:extLst>
              <a:ext uri="{FF2B5EF4-FFF2-40B4-BE49-F238E27FC236}">
                <a16:creationId xmlns:a16="http://schemas.microsoft.com/office/drawing/2014/main" id="{B4441EA9-8B97-E2E0-70E1-F52A92C43FFA}"/>
              </a:ext>
            </a:extLst>
          </p:cNvPr>
          <p:cNvSpPr txBox="1"/>
          <p:nvPr/>
        </p:nvSpPr>
        <p:spPr>
          <a:xfrm>
            <a:off x="1217145" y="511277"/>
            <a:ext cx="8019393" cy="584775"/>
          </a:xfrm>
          <a:prstGeom prst="rect">
            <a:avLst/>
          </a:prstGeom>
          <a:noFill/>
        </p:spPr>
        <p:txBody>
          <a:bodyPr wrap="square" rtlCol="0">
            <a:spAutoFit/>
          </a:bodyPr>
          <a:lstStyle/>
          <a:p>
            <a:r>
              <a:rPr lang="en-GB" sz="3200" b="1" noProof="0" dirty="0"/>
              <a:t>Answers to 3. Question(s) continued:</a:t>
            </a:r>
          </a:p>
        </p:txBody>
      </p:sp>
      <p:sp>
        <p:nvSpPr>
          <p:cNvPr id="5" name="Textfeld 4">
            <a:extLst>
              <a:ext uri="{FF2B5EF4-FFF2-40B4-BE49-F238E27FC236}">
                <a16:creationId xmlns:a16="http://schemas.microsoft.com/office/drawing/2014/main" id="{12DAF26A-FD6D-F5B2-DEF6-0A799DD60271}"/>
              </a:ext>
            </a:extLst>
          </p:cNvPr>
          <p:cNvSpPr txBox="1"/>
          <p:nvPr/>
        </p:nvSpPr>
        <p:spPr>
          <a:xfrm>
            <a:off x="1217145" y="1096052"/>
            <a:ext cx="9995338" cy="2908489"/>
          </a:xfrm>
          <a:prstGeom prst="rect">
            <a:avLst/>
          </a:prstGeom>
          <a:noFill/>
        </p:spPr>
        <p:txBody>
          <a:bodyPr wrap="square" rtlCol="0">
            <a:spAutoFit/>
          </a:bodyPr>
          <a:lstStyle/>
          <a:p>
            <a:pPr algn="just">
              <a:spcAft>
                <a:spcPts val="600"/>
              </a:spcAft>
            </a:pPr>
            <a:r>
              <a:rPr lang="en-US" sz="2400" noProof="0" dirty="0">
                <a:effectLst/>
                <a:latin typeface="Calibri" panose="020F0502020204030204" pitchFamily="34" charset="0"/>
                <a:ea typeface="Calibri" panose="020F0502020204030204" pitchFamily="34" charset="0"/>
                <a:cs typeface="Calibri" panose="020F0502020204030204" pitchFamily="34" charset="0"/>
              </a:rPr>
              <a:t>“5. 40.    In the case of vehicles categories X and Y  the following specifications will be apply:</a:t>
            </a:r>
          </a:p>
          <a:p>
            <a:pPr algn="just">
              <a:spcAft>
                <a:spcPts val="600"/>
              </a:spcAft>
            </a:pPr>
            <a:r>
              <a:rPr lang="en-US" sz="2400" noProof="0" dirty="0">
                <a:effectLst/>
                <a:latin typeface="Calibri" panose="020F0502020204030204" pitchFamily="34" charset="0"/>
                <a:ea typeface="Calibri" panose="020F0502020204030204" pitchFamily="34" charset="0"/>
                <a:cs typeface="Calibri" panose="020F0502020204030204" pitchFamily="34" charset="0"/>
              </a:rPr>
              <a:t>5.40.1.    for vehicles of Category X will be disregard the presence of:</a:t>
            </a:r>
          </a:p>
          <a:p>
            <a:pPr algn="just">
              <a:spcAft>
                <a:spcPts val="600"/>
              </a:spcAft>
            </a:pPr>
            <a:r>
              <a:rPr lang="en-US" sz="2400" noProof="0" dirty="0">
                <a:effectLst/>
                <a:latin typeface="Calibri" panose="020F0502020204030204" pitchFamily="34" charset="0"/>
                <a:ea typeface="Calibri" panose="020F0502020204030204" pitchFamily="34" charset="0"/>
                <a:cs typeface="Calibri" panose="020F0502020204030204" pitchFamily="34" charset="0"/>
              </a:rPr>
              <a:t>- a driver [and the related specifications];”</a:t>
            </a:r>
          </a:p>
          <a:p>
            <a:pPr algn="just">
              <a:spcAft>
                <a:spcPts val="600"/>
              </a:spcAft>
            </a:pPr>
            <a:r>
              <a:rPr lang="en-US" sz="2400" noProof="0" dirty="0">
                <a:effectLst/>
                <a:latin typeface="Calibri" panose="020F0502020204030204" pitchFamily="34" charset="0"/>
                <a:ea typeface="Calibri" panose="020F0502020204030204" pitchFamily="34" charset="0"/>
                <a:cs typeface="Calibri" panose="020F0502020204030204" pitchFamily="34" charset="0"/>
              </a:rPr>
              <a:t>Comment: The presence of a driver should also be disregarded for vehicles with an ADS that are not category X. The difference is that a vehicle of category X does not have a driver's seat, manual switches, etc..</a:t>
            </a:r>
          </a:p>
        </p:txBody>
      </p:sp>
    </p:spTree>
    <p:extLst>
      <p:ext uri="{BB962C8B-B14F-4D97-AF65-F5344CB8AC3E}">
        <p14:creationId xmlns:p14="http://schemas.microsoft.com/office/powerpoint/2010/main" val="4056955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920A611A-B439-47EC-9AB0-62E646C29293}" type="slidenum">
              <a:rPr lang="en-GB" noProof="0" smtClean="0"/>
              <a:t>14</a:t>
            </a:fld>
            <a:endParaRPr lang="en-GB" noProof="0" dirty="0"/>
          </a:p>
        </p:txBody>
      </p:sp>
      <p:sp>
        <p:nvSpPr>
          <p:cNvPr id="4" name="Textfeld 3">
            <a:extLst>
              <a:ext uri="{FF2B5EF4-FFF2-40B4-BE49-F238E27FC236}">
                <a16:creationId xmlns:a16="http://schemas.microsoft.com/office/drawing/2014/main" id="{B4441EA9-8B97-E2E0-70E1-F52A92C43FFA}"/>
              </a:ext>
            </a:extLst>
          </p:cNvPr>
          <p:cNvSpPr txBox="1"/>
          <p:nvPr/>
        </p:nvSpPr>
        <p:spPr>
          <a:xfrm>
            <a:off x="1217145" y="511277"/>
            <a:ext cx="8019393" cy="584775"/>
          </a:xfrm>
          <a:prstGeom prst="rect">
            <a:avLst/>
          </a:prstGeom>
          <a:noFill/>
        </p:spPr>
        <p:txBody>
          <a:bodyPr wrap="square" rtlCol="0">
            <a:spAutoFit/>
          </a:bodyPr>
          <a:lstStyle/>
          <a:p>
            <a:r>
              <a:rPr lang="en-GB" sz="3200" b="1" noProof="0" dirty="0"/>
              <a:t>Answers to 3. Question(s) continued:</a:t>
            </a:r>
          </a:p>
        </p:txBody>
      </p:sp>
      <p:sp>
        <p:nvSpPr>
          <p:cNvPr id="5" name="Textfeld 4">
            <a:extLst>
              <a:ext uri="{FF2B5EF4-FFF2-40B4-BE49-F238E27FC236}">
                <a16:creationId xmlns:a16="http://schemas.microsoft.com/office/drawing/2014/main" id="{12DAF26A-FD6D-F5B2-DEF6-0A799DD60271}"/>
              </a:ext>
            </a:extLst>
          </p:cNvPr>
          <p:cNvSpPr txBox="1"/>
          <p:nvPr/>
        </p:nvSpPr>
        <p:spPr>
          <a:xfrm>
            <a:off x="1217145" y="1348282"/>
            <a:ext cx="9995338" cy="2693045"/>
          </a:xfrm>
          <a:prstGeom prst="rect">
            <a:avLst/>
          </a:prstGeom>
          <a:noFill/>
        </p:spPr>
        <p:txBody>
          <a:bodyPr wrap="square" rtlCol="0">
            <a:spAutoFit/>
          </a:bodyPr>
          <a:lstStyle/>
          <a:p>
            <a:pPr algn="just">
              <a:spcAft>
                <a:spcPts val="600"/>
              </a:spcAft>
            </a:pPr>
            <a:r>
              <a:rPr lang="en-US" sz="2400" noProof="0" dirty="0">
                <a:effectLst/>
                <a:latin typeface="Calibri" panose="020F0502020204030204" pitchFamily="34" charset="0"/>
                <a:ea typeface="Calibri" panose="020F0502020204030204" pitchFamily="34" charset="0"/>
                <a:cs typeface="Calibri" panose="020F0502020204030204" pitchFamily="34" charset="0"/>
              </a:rPr>
              <a:t>“5.40.2. for vehicles of the Category Y will be disregard the presence of:</a:t>
            </a:r>
          </a:p>
          <a:p>
            <a:pPr algn="just">
              <a:spcAft>
                <a:spcPts val="600"/>
              </a:spcAft>
            </a:pPr>
            <a:r>
              <a:rPr lang="en-US" sz="2400" noProof="0" dirty="0">
                <a:effectLst/>
                <a:latin typeface="Calibri" panose="020F0502020204030204" pitchFamily="34" charset="0"/>
                <a:ea typeface="Calibri" panose="020F0502020204030204" pitchFamily="34" charset="0"/>
                <a:cs typeface="Calibri" panose="020F0502020204030204" pitchFamily="34" charset="0"/>
              </a:rPr>
              <a:t>- Any person;</a:t>
            </a:r>
          </a:p>
          <a:p>
            <a:pPr algn="just">
              <a:spcAft>
                <a:spcPts val="600"/>
              </a:spcAft>
            </a:pPr>
            <a:r>
              <a:rPr lang="en-US" sz="2400" noProof="0" dirty="0">
                <a:effectLst/>
                <a:latin typeface="Calibri" panose="020F0502020204030204" pitchFamily="34" charset="0"/>
                <a:ea typeface="Calibri" panose="020F0502020204030204" pitchFamily="34" charset="0"/>
                <a:cs typeface="Calibri" panose="020F0502020204030204" pitchFamily="34" charset="0"/>
              </a:rPr>
              <a:t>- Visible or audible tell-tales;</a:t>
            </a:r>
          </a:p>
          <a:p>
            <a:pPr algn="just">
              <a:spcAft>
                <a:spcPts val="600"/>
              </a:spcAft>
            </a:pPr>
            <a:r>
              <a:rPr lang="en-US" sz="2400" noProof="0" dirty="0">
                <a:effectLst/>
                <a:latin typeface="Calibri" panose="020F0502020204030204" pitchFamily="34" charset="0"/>
                <a:ea typeface="Calibri" panose="020F0502020204030204" pitchFamily="34" charset="0"/>
                <a:cs typeface="Calibri" panose="020F0502020204030204" pitchFamily="34" charset="0"/>
              </a:rPr>
              <a:t>- Any </a:t>
            </a:r>
            <a:r>
              <a:rPr lang="en-US" sz="2400" dirty="0">
                <a:latin typeface="Calibri" panose="020F0502020204030204" pitchFamily="34" charset="0"/>
                <a:cs typeface="Calibri" panose="020F0502020204030204" pitchFamily="34" charset="0"/>
              </a:rPr>
              <a:t>manual functions ( e. g. </a:t>
            </a:r>
            <a:r>
              <a:rPr lang="en-US" sz="2400" dirty="0" err="1">
                <a:latin typeface="Calibri" panose="020F0502020204030204" pitchFamily="34" charset="0"/>
                <a:cs typeface="Calibri" panose="020F0502020204030204" pitchFamily="34" charset="0"/>
              </a:rPr>
              <a:t>swiches</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etc</a:t>
            </a:r>
            <a:r>
              <a:rPr lang="en-US" sz="2400" dirty="0">
                <a:latin typeface="Calibri" panose="020F0502020204030204" pitchFamily="34" charset="0"/>
                <a:cs typeface="Calibri" panose="020F0502020204030204" pitchFamily="34" charset="0"/>
              </a:rPr>
              <a:t>….).”</a:t>
            </a:r>
          </a:p>
          <a:p>
            <a:pPr algn="just">
              <a:spcAft>
                <a:spcPts val="600"/>
              </a:spcAft>
            </a:pPr>
            <a:r>
              <a:rPr lang="en-US" sz="2400" dirty="0">
                <a:latin typeface="Calibri" panose="020F0502020204030204" pitchFamily="34" charset="0"/>
                <a:cs typeface="Calibri" panose="020F0502020204030204" pitchFamily="34" charset="0"/>
              </a:rPr>
              <a:t> </a:t>
            </a:r>
          </a:p>
          <a:p>
            <a:pPr algn="just">
              <a:spcAft>
                <a:spcPts val="600"/>
              </a:spcAft>
            </a:pPr>
            <a:r>
              <a:rPr lang="en-US" sz="2400" dirty="0">
                <a:latin typeface="Calibri" panose="020F0502020204030204" pitchFamily="34" charset="0"/>
                <a:cs typeface="Calibri" panose="020F0502020204030204" pitchFamily="34" charset="0"/>
              </a:rPr>
              <a:t>Comment: </a:t>
            </a:r>
            <a:r>
              <a:rPr lang="de-DE" sz="2400" dirty="0">
                <a:latin typeface="Calibri" panose="020F0502020204030204" pitchFamily="34" charset="0"/>
                <a:cs typeface="Calibri" panose="020F0502020204030204" pitchFamily="34" charset="0"/>
              </a:rPr>
              <a:t>The </a:t>
            </a:r>
            <a:r>
              <a:rPr lang="de-DE" sz="2400" dirty="0" err="1">
                <a:latin typeface="Calibri" panose="020F0502020204030204" pitchFamily="34" charset="0"/>
                <a:cs typeface="Calibri" panose="020F0502020204030204" pitchFamily="34" charset="0"/>
              </a:rPr>
              <a:t>second</a:t>
            </a:r>
            <a:r>
              <a:rPr lang="de-DE" sz="2400" dirty="0">
                <a:latin typeface="Calibri" panose="020F0502020204030204" pitchFamily="34" charset="0"/>
                <a:cs typeface="Calibri" panose="020F0502020204030204" pitchFamily="34" charset="0"/>
              </a:rPr>
              <a:t> and </a:t>
            </a:r>
            <a:r>
              <a:rPr lang="de-DE" sz="2400" dirty="0" err="1">
                <a:latin typeface="Calibri" panose="020F0502020204030204" pitchFamily="34" charset="0"/>
                <a:cs typeface="Calibri" panose="020F0502020204030204" pitchFamily="34" charset="0"/>
              </a:rPr>
              <a:t>third</a:t>
            </a:r>
            <a:r>
              <a:rPr lang="de-DE" sz="2400" dirty="0">
                <a:latin typeface="Calibri" panose="020F0502020204030204" pitchFamily="34" charset="0"/>
                <a:cs typeface="Calibri" panose="020F0502020204030204" pitchFamily="34" charset="0"/>
              </a:rPr>
              <a:t> </a:t>
            </a:r>
            <a:r>
              <a:rPr lang="de-DE" sz="2400" dirty="0" err="1">
                <a:latin typeface="Calibri" panose="020F0502020204030204" pitchFamily="34" charset="0"/>
                <a:cs typeface="Calibri" panose="020F0502020204030204" pitchFamily="34" charset="0"/>
              </a:rPr>
              <a:t>bullet</a:t>
            </a:r>
            <a:r>
              <a:rPr lang="de-DE" sz="2400" dirty="0">
                <a:latin typeface="Calibri" panose="020F0502020204030204" pitchFamily="34" charset="0"/>
                <a:cs typeface="Calibri" panose="020F0502020204030204" pitchFamily="34" charset="0"/>
              </a:rPr>
              <a:t> </a:t>
            </a:r>
            <a:r>
              <a:rPr lang="de-DE" sz="2400" dirty="0" err="1">
                <a:latin typeface="Calibri" panose="020F0502020204030204" pitchFamily="34" charset="0"/>
                <a:cs typeface="Calibri" panose="020F0502020204030204" pitchFamily="34" charset="0"/>
              </a:rPr>
              <a:t>point</a:t>
            </a:r>
            <a:r>
              <a:rPr lang="de-DE" sz="2400" dirty="0">
                <a:latin typeface="Calibri" panose="020F0502020204030204" pitchFamily="34" charset="0"/>
                <a:cs typeface="Calibri" panose="020F0502020204030204" pitchFamily="34" charset="0"/>
              </a:rPr>
              <a:t> </a:t>
            </a:r>
            <a:r>
              <a:rPr lang="de-DE" sz="2400" dirty="0" err="1">
                <a:latin typeface="Calibri" panose="020F0502020204030204" pitchFamily="34" charset="0"/>
                <a:cs typeface="Calibri" panose="020F0502020204030204" pitchFamily="34" charset="0"/>
              </a:rPr>
              <a:t>should</a:t>
            </a:r>
            <a:r>
              <a:rPr lang="de-DE" sz="2400" dirty="0">
                <a:latin typeface="Calibri" panose="020F0502020204030204" pitchFamily="34" charset="0"/>
                <a:cs typeface="Calibri" panose="020F0502020204030204" pitchFamily="34" charset="0"/>
              </a:rPr>
              <a:t> </a:t>
            </a:r>
            <a:r>
              <a:rPr lang="de-DE" sz="2400" dirty="0" err="1">
                <a:latin typeface="Calibri" panose="020F0502020204030204" pitchFamily="34" charset="0"/>
                <a:cs typeface="Calibri" panose="020F0502020204030204" pitchFamily="34" charset="0"/>
              </a:rPr>
              <a:t>be</a:t>
            </a:r>
            <a:r>
              <a:rPr lang="de-DE" sz="2400" dirty="0">
                <a:latin typeface="Calibri" panose="020F0502020204030204" pitchFamily="34" charset="0"/>
                <a:cs typeface="Calibri" panose="020F0502020204030204" pitchFamily="34" charset="0"/>
              </a:rPr>
              <a:t> </a:t>
            </a:r>
            <a:r>
              <a:rPr lang="de-DE" sz="2400" dirty="0" err="1">
                <a:latin typeface="Calibri" panose="020F0502020204030204" pitchFamily="34" charset="0"/>
                <a:cs typeface="Calibri" panose="020F0502020204030204" pitchFamily="34" charset="0"/>
              </a:rPr>
              <a:t>moved</a:t>
            </a:r>
            <a:r>
              <a:rPr lang="de-DE" sz="2400" dirty="0">
                <a:latin typeface="Calibri" panose="020F0502020204030204" pitchFamily="34" charset="0"/>
                <a:cs typeface="Calibri" panose="020F0502020204030204" pitchFamily="34" charset="0"/>
              </a:rPr>
              <a:t> </a:t>
            </a:r>
            <a:r>
              <a:rPr lang="de-DE" sz="2400" dirty="0" err="1">
                <a:latin typeface="Calibri" panose="020F0502020204030204" pitchFamily="34" charset="0"/>
                <a:cs typeface="Calibri" panose="020F0502020204030204" pitchFamily="34" charset="0"/>
              </a:rPr>
              <a:t>to</a:t>
            </a:r>
            <a:r>
              <a:rPr lang="de-DE" sz="2400" dirty="0">
                <a:latin typeface="Calibri" panose="020F0502020204030204" pitchFamily="34" charset="0"/>
                <a:cs typeface="Calibri" panose="020F0502020204030204" pitchFamily="34" charset="0"/>
              </a:rPr>
              <a:t> 5.40.1</a:t>
            </a:r>
            <a:r>
              <a:rPr lang="en-US" sz="24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917615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920A611A-B439-47EC-9AB0-62E646C29293}" type="slidenum">
              <a:rPr lang="en-GB" noProof="0" smtClean="0"/>
              <a:t>15</a:t>
            </a:fld>
            <a:endParaRPr lang="en-GB" noProof="0" dirty="0"/>
          </a:p>
        </p:txBody>
      </p:sp>
      <p:sp>
        <p:nvSpPr>
          <p:cNvPr id="4" name="Textfeld 3">
            <a:extLst>
              <a:ext uri="{FF2B5EF4-FFF2-40B4-BE49-F238E27FC236}">
                <a16:creationId xmlns:a16="http://schemas.microsoft.com/office/drawing/2014/main" id="{B4441EA9-8B97-E2E0-70E1-F52A92C43FFA}"/>
              </a:ext>
            </a:extLst>
          </p:cNvPr>
          <p:cNvSpPr txBox="1"/>
          <p:nvPr/>
        </p:nvSpPr>
        <p:spPr>
          <a:xfrm>
            <a:off x="1217145" y="511277"/>
            <a:ext cx="8019393" cy="584775"/>
          </a:xfrm>
          <a:prstGeom prst="rect">
            <a:avLst/>
          </a:prstGeom>
          <a:noFill/>
        </p:spPr>
        <p:txBody>
          <a:bodyPr wrap="square" rtlCol="0">
            <a:spAutoFit/>
          </a:bodyPr>
          <a:lstStyle/>
          <a:p>
            <a:r>
              <a:rPr lang="en-GB" sz="3200" b="1" noProof="0" dirty="0"/>
              <a:t>Answers to 3. Question(s) continued:</a:t>
            </a:r>
          </a:p>
        </p:txBody>
      </p:sp>
      <p:sp>
        <p:nvSpPr>
          <p:cNvPr id="5" name="Textfeld 4">
            <a:extLst>
              <a:ext uri="{FF2B5EF4-FFF2-40B4-BE49-F238E27FC236}">
                <a16:creationId xmlns:a16="http://schemas.microsoft.com/office/drawing/2014/main" id="{12DAF26A-FD6D-F5B2-DEF6-0A799DD60271}"/>
              </a:ext>
            </a:extLst>
          </p:cNvPr>
          <p:cNvSpPr txBox="1"/>
          <p:nvPr/>
        </p:nvSpPr>
        <p:spPr>
          <a:xfrm>
            <a:off x="1217145" y="1348282"/>
            <a:ext cx="9995338" cy="4678204"/>
          </a:xfrm>
          <a:prstGeom prst="rect">
            <a:avLst/>
          </a:prstGeom>
          <a:noFill/>
        </p:spPr>
        <p:txBody>
          <a:bodyPr wrap="square" rtlCol="0">
            <a:spAutoFit/>
          </a:bodyPr>
          <a:lstStyle/>
          <a:p>
            <a:pPr algn="just">
              <a:spcAft>
                <a:spcPts val="600"/>
              </a:spcAft>
            </a:pPr>
            <a:r>
              <a:rPr lang="en-US" sz="2400" noProof="0" dirty="0">
                <a:effectLst/>
                <a:latin typeface="Calibri" panose="020F0502020204030204" pitchFamily="34" charset="0"/>
                <a:ea typeface="Calibri" panose="020F0502020204030204" pitchFamily="34" charset="0"/>
                <a:cs typeface="Calibri" panose="020F0502020204030204" pitchFamily="34" charset="0"/>
              </a:rPr>
              <a:t>“5.41.    To verify, whether, according to this Regulation, the active ADS operation of all lighting functions does not cause any discomfort, the technical service shall perform a test drive which comprises any situation relevant to the system control on the basis of the applicants description and in accordance with Regulation GRVA; it shall be notified whether all modes are activated, performing and de-activated according to the applicant's description; obvious malfunctioning, if any, shall be contested (e.g. excessive angular movement or flicker).</a:t>
            </a:r>
            <a:r>
              <a:rPr lang="en-US" sz="2400" dirty="0">
                <a:latin typeface="Calibri" panose="020F0502020204030204" pitchFamily="34" charset="0"/>
                <a:cs typeface="Calibri" panose="020F0502020204030204" pitchFamily="34" charset="0"/>
              </a:rPr>
              <a:t>”</a:t>
            </a:r>
          </a:p>
          <a:p>
            <a:pPr algn="just">
              <a:spcAft>
                <a:spcPts val="600"/>
              </a:spcAft>
            </a:pPr>
            <a:r>
              <a:rPr lang="en-US" sz="2400" dirty="0">
                <a:latin typeface="Calibri" panose="020F0502020204030204" pitchFamily="34" charset="0"/>
                <a:cs typeface="Calibri" panose="020F0502020204030204" pitchFamily="34" charset="0"/>
              </a:rPr>
              <a:t> </a:t>
            </a:r>
          </a:p>
          <a:p>
            <a:pPr algn="just">
              <a:spcAft>
                <a:spcPts val="600"/>
              </a:spcAft>
            </a:pPr>
            <a:r>
              <a:rPr lang="en-US" sz="2400" dirty="0">
                <a:latin typeface="Calibri" panose="020F0502020204030204" pitchFamily="34" charset="0"/>
                <a:cs typeface="Calibri" panose="020F0502020204030204" pitchFamily="34" charset="0"/>
              </a:rPr>
              <a:t>Comment: I understand the spirit of this paragraph, but this looks like an ADS requirement rather than a R48 requirement. I will forward this question to the IWG ADS and put you in CC.</a:t>
            </a:r>
          </a:p>
        </p:txBody>
      </p:sp>
    </p:spTree>
    <p:extLst>
      <p:ext uri="{BB962C8B-B14F-4D97-AF65-F5344CB8AC3E}">
        <p14:creationId xmlns:p14="http://schemas.microsoft.com/office/powerpoint/2010/main" val="1201975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920A611A-B439-47EC-9AB0-62E646C29293}" type="slidenum">
              <a:rPr lang="en-GB" noProof="0" smtClean="0"/>
              <a:t>16</a:t>
            </a:fld>
            <a:endParaRPr lang="en-GB" noProof="0" dirty="0"/>
          </a:p>
        </p:txBody>
      </p:sp>
      <p:sp>
        <p:nvSpPr>
          <p:cNvPr id="4" name="Textfeld 3">
            <a:extLst>
              <a:ext uri="{FF2B5EF4-FFF2-40B4-BE49-F238E27FC236}">
                <a16:creationId xmlns:a16="http://schemas.microsoft.com/office/drawing/2014/main" id="{B4441EA9-8B97-E2E0-70E1-F52A92C43FFA}"/>
              </a:ext>
            </a:extLst>
          </p:cNvPr>
          <p:cNvSpPr txBox="1"/>
          <p:nvPr/>
        </p:nvSpPr>
        <p:spPr>
          <a:xfrm>
            <a:off x="1217145" y="511277"/>
            <a:ext cx="8019393" cy="584775"/>
          </a:xfrm>
          <a:prstGeom prst="rect">
            <a:avLst/>
          </a:prstGeom>
          <a:noFill/>
        </p:spPr>
        <p:txBody>
          <a:bodyPr wrap="square" rtlCol="0">
            <a:spAutoFit/>
          </a:bodyPr>
          <a:lstStyle/>
          <a:p>
            <a:r>
              <a:rPr lang="en-GB" sz="3200" b="1" noProof="0" dirty="0"/>
              <a:t>Answers to 3. Question(s) continued:</a:t>
            </a:r>
          </a:p>
        </p:txBody>
      </p:sp>
      <p:sp>
        <p:nvSpPr>
          <p:cNvPr id="5" name="Textfeld 4">
            <a:extLst>
              <a:ext uri="{FF2B5EF4-FFF2-40B4-BE49-F238E27FC236}">
                <a16:creationId xmlns:a16="http://schemas.microsoft.com/office/drawing/2014/main" id="{12DAF26A-FD6D-F5B2-DEF6-0A799DD60271}"/>
              </a:ext>
            </a:extLst>
          </p:cNvPr>
          <p:cNvSpPr txBox="1"/>
          <p:nvPr/>
        </p:nvSpPr>
        <p:spPr>
          <a:xfrm>
            <a:off x="1217145" y="1348282"/>
            <a:ext cx="9995338" cy="3354765"/>
          </a:xfrm>
          <a:prstGeom prst="rect">
            <a:avLst/>
          </a:prstGeom>
          <a:noFill/>
        </p:spPr>
        <p:txBody>
          <a:bodyPr wrap="square" rtlCol="0">
            <a:spAutoFit/>
          </a:bodyPr>
          <a:lstStyle/>
          <a:p>
            <a:pPr algn="just">
              <a:spcAft>
                <a:spcPts val="600"/>
              </a:spcAft>
            </a:pPr>
            <a:r>
              <a:rPr lang="en-US" sz="2400" noProof="0" dirty="0">
                <a:effectLst/>
                <a:latin typeface="Calibri" panose="020F0502020204030204" pitchFamily="34" charset="0"/>
                <a:ea typeface="Calibri" panose="020F0502020204030204" pitchFamily="34" charset="0"/>
                <a:cs typeface="Calibri" panose="020F0502020204030204" pitchFamily="34" charset="0"/>
              </a:rPr>
              <a:t>“6.1.7.2.1. Whilst an ADS feature is active, either: </a:t>
            </a:r>
          </a:p>
          <a:p>
            <a:pPr algn="just">
              <a:spcAft>
                <a:spcPts val="600"/>
              </a:spcAft>
            </a:pPr>
            <a:r>
              <a:rPr lang="en-US" sz="2400" noProof="0" dirty="0">
                <a:effectLst/>
                <a:latin typeface="Calibri" panose="020F0502020204030204" pitchFamily="34" charset="0"/>
                <a:ea typeface="Calibri" panose="020F0502020204030204" pitchFamily="34" charset="0"/>
                <a:cs typeface="Calibri" panose="020F0502020204030204" pitchFamily="34" charset="0"/>
              </a:rPr>
              <a:t>- the applicant shall prove to the satisfaction of the Type-Approval Authority that the automatic main-beam operation is controlled [or monitored] by the ADS to avoid causing discomfort, distraction or glare to other road users; or </a:t>
            </a:r>
          </a:p>
          <a:p>
            <a:pPr algn="just">
              <a:spcAft>
                <a:spcPts val="600"/>
              </a:spcAft>
            </a:pPr>
            <a:r>
              <a:rPr lang="en-US" sz="2400" noProof="0" dirty="0">
                <a:effectLst/>
                <a:latin typeface="Calibri" panose="020F0502020204030204" pitchFamily="34" charset="0"/>
                <a:ea typeface="Calibri" panose="020F0502020204030204" pitchFamily="34" charset="0"/>
                <a:cs typeface="Calibri" panose="020F0502020204030204" pitchFamily="34" charset="0"/>
              </a:rPr>
              <a:t>- the main-beam headlamps shall be deactivated.</a:t>
            </a:r>
            <a:r>
              <a:rPr lang="en-US" sz="2400" dirty="0">
                <a:latin typeface="Calibri" panose="020F0502020204030204" pitchFamily="34" charset="0"/>
                <a:cs typeface="Calibri" panose="020F0502020204030204" pitchFamily="34" charset="0"/>
              </a:rPr>
              <a:t>”</a:t>
            </a:r>
          </a:p>
          <a:p>
            <a:pPr algn="just">
              <a:spcAft>
                <a:spcPts val="600"/>
              </a:spcAft>
            </a:pPr>
            <a:r>
              <a:rPr lang="en-US" sz="2400" dirty="0">
                <a:latin typeface="Calibri" panose="020F0502020204030204" pitchFamily="34" charset="0"/>
                <a:cs typeface="Calibri" panose="020F0502020204030204" pitchFamily="34" charset="0"/>
              </a:rPr>
              <a:t> </a:t>
            </a:r>
          </a:p>
          <a:p>
            <a:pPr algn="just">
              <a:spcAft>
                <a:spcPts val="600"/>
              </a:spcAft>
            </a:pPr>
            <a:r>
              <a:rPr lang="en-US" sz="2400" dirty="0">
                <a:latin typeface="Calibri" panose="020F0502020204030204" pitchFamily="34" charset="0"/>
                <a:cs typeface="Calibri" panose="020F0502020204030204" pitchFamily="34" charset="0"/>
              </a:rPr>
              <a:t>Comment: As worded above with a few changes, I believe that this is a valid addition.</a:t>
            </a:r>
          </a:p>
        </p:txBody>
      </p:sp>
    </p:spTree>
    <p:extLst>
      <p:ext uri="{BB962C8B-B14F-4D97-AF65-F5344CB8AC3E}">
        <p14:creationId xmlns:p14="http://schemas.microsoft.com/office/powerpoint/2010/main" val="832746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920A611A-B439-47EC-9AB0-62E646C29293}" type="slidenum">
              <a:rPr lang="en-GB" noProof="0" smtClean="0"/>
              <a:t>17</a:t>
            </a:fld>
            <a:endParaRPr lang="en-GB" noProof="0" dirty="0"/>
          </a:p>
        </p:txBody>
      </p:sp>
      <p:sp>
        <p:nvSpPr>
          <p:cNvPr id="4" name="Textfeld 3">
            <a:extLst>
              <a:ext uri="{FF2B5EF4-FFF2-40B4-BE49-F238E27FC236}">
                <a16:creationId xmlns:a16="http://schemas.microsoft.com/office/drawing/2014/main" id="{B4441EA9-8B97-E2E0-70E1-F52A92C43FFA}"/>
              </a:ext>
            </a:extLst>
          </p:cNvPr>
          <p:cNvSpPr txBox="1"/>
          <p:nvPr/>
        </p:nvSpPr>
        <p:spPr>
          <a:xfrm>
            <a:off x="1217145" y="511277"/>
            <a:ext cx="8019393" cy="584775"/>
          </a:xfrm>
          <a:prstGeom prst="rect">
            <a:avLst/>
          </a:prstGeom>
          <a:noFill/>
        </p:spPr>
        <p:txBody>
          <a:bodyPr wrap="square" rtlCol="0">
            <a:spAutoFit/>
          </a:bodyPr>
          <a:lstStyle/>
          <a:p>
            <a:r>
              <a:rPr lang="en-GB" sz="3200" b="1" noProof="0" dirty="0"/>
              <a:t>Answers to 3. Question(s) continued:</a:t>
            </a:r>
          </a:p>
        </p:txBody>
      </p:sp>
      <p:sp>
        <p:nvSpPr>
          <p:cNvPr id="5" name="Textfeld 4">
            <a:extLst>
              <a:ext uri="{FF2B5EF4-FFF2-40B4-BE49-F238E27FC236}">
                <a16:creationId xmlns:a16="http://schemas.microsoft.com/office/drawing/2014/main" id="{12DAF26A-FD6D-F5B2-DEF6-0A799DD60271}"/>
              </a:ext>
            </a:extLst>
          </p:cNvPr>
          <p:cNvSpPr txBox="1"/>
          <p:nvPr/>
        </p:nvSpPr>
        <p:spPr>
          <a:xfrm>
            <a:off x="1217145" y="1348282"/>
            <a:ext cx="9995338" cy="4462760"/>
          </a:xfrm>
          <a:prstGeom prst="rect">
            <a:avLst/>
          </a:prstGeom>
          <a:noFill/>
        </p:spPr>
        <p:txBody>
          <a:bodyPr wrap="square" rtlCol="0">
            <a:spAutoFit/>
          </a:bodyPr>
          <a:lstStyle/>
          <a:p>
            <a:pPr algn="just">
              <a:spcAft>
                <a:spcPts val="600"/>
              </a:spcAft>
            </a:pPr>
            <a:r>
              <a:rPr lang="en-US" sz="2400" noProof="0" dirty="0">
                <a:effectLst/>
                <a:latin typeface="Calibri" panose="020F0502020204030204" pitchFamily="34" charset="0"/>
                <a:ea typeface="Calibri" panose="020F0502020204030204" pitchFamily="34" charset="0"/>
                <a:cs typeface="Calibri" panose="020F0502020204030204" pitchFamily="34" charset="0"/>
              </a:rPr>
              <a:t>“6.1.7.3.   It shall always be possible for the driver to manually switch the main-beam headlamps ON and OFF, and to manually switch OFF the automatic control of the main-beam headlamps.</a:t>
            </a:r>
            <a:r>
              <a:rPr lang="en-US" sz="2400" dirty="0">
                <a:latin typeface="Calibri" panose="020F0502020204030204" pitchFamily="34" charset="0"/>
                <a:cs typeface="Calibri" panose="020F0502020204030204" pitchFamily="34" charset="0"/>
              </a:rPr>
              <a:t>”</a:t>
            </a:r>
          </a:p>
          <a:p>
            <a:pPr algn="just">
              <a:spcAft>
                <a:spcPts val="600"/>
              </a:spcAft>
            </a:pPr>
            <a:r>
              <a:rPr lang="en-US" sz="2400" dirty="0">
                <a:latin typeface="Calibri" panose="020F0502020204030204" pitchFamily="34" charset="0"/>
                <a:cs typeface="Calibri" panose="020F0502020204030204" pitchFamily="34" charset="0"/>
              </a:rPr>
              <a:t> </a:t>
            </a:r>
          </a:p>
          <a:p>
            <a:pPr algn="just">
              <a:spcAft>
                <a:spcPts val="600"/>
              </a:spcAft>
            </a:pPr>
            <a:r>
              <a:rPr lang="en-US" sz="2400" dirty="0">
                <a:latin typeface="Calibri" panose="020F0502020204030204" pitchFamily="34" charset="0"/>
                <a:cs typeface="Calibri" panose="020F0502020204030204" pitchFamily="34" charset="0"/>
              </a:rPr>
              <a:t>Comment: I agree with this paragraph as worded above, since this was clearly meant for human drivers. </a:t>
            </a:r>
          </a:p>
          <a:p>
            <a:pPr algn="just">
              <a:spcAft>
                <a:spcPts val="600"/>
              </a:spcAft>
            </a:pPr>
            <a:r>
              <a:rPr lang="en-US" sz="2400" dirty="0">
                <a:latin typeface="Calibri" panose="020F0502020204030204" pitchFamily="34" charset="0"/>
                <a:cs typeface="Calibri" panose="020F0502020204030204" pitchFamily="34" charset="0"/>
              </a:rPr>
              <a:t>Unfortunately, I am not sure whether I will be able to join the meeting on 11 March due to TCMV being in the same time slot, but if you can provide me with a latest draft of R48 after the meeting, we can try to schedule a short meeting with interested FADS participants to discuss the items above.</a:t>
            </a:r>
          </a:p>
          <a:p>
            <a:pPr algn="just">
              <a:spcAft>
                <a:spcPts val="600"/>
              </a:spcAft>
            </a:pP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56204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920A611A-B439-47EC-9AB0-62E646C29293}" type="slidenum">
              <a:rPr lang="en-GB" noProof="0" smtClean="0"/>
              <a:t>18</a:t>
            </a:fld>
            <a:endParaRPr lang="en-GB" noProof="0" dirty="0"/>
          </a:p>
        </p:txBody>
      </p:sp>
      <p:sp>
        <p:nvSpPr>
          <p:cNvPr id="4" name="Textfeld 3">
            <a:extLst>
              <a:ext uri="{FF2B5EF4-FFF2-40B4-BE49-F238E27FC236}">
                <a16:creationId xmlns:a16="http://schemas.microsoft.com/office/drawing/2014/main" id="{B4441EA9-8B97-E2E0-70E1-F52A92C43FFA}"/>
              </a:ext>
            </a:extLst>
          </p:cNvPr>
          <p:cNvSpPr txBox="1"/>
          <p:nvPr/>
        </p:nvSpPr>
        <p:spPr>
          <a:xfrm>
            <a:off x="1217145" y="511277"/>
            <a:ext cx="8019393" cy="584775"/>
          </a:xfrm>
          <a:prstGeom prst="rect">
            <a:avLst/>
          </a:prstGeom>
          <a:noFill/>
        </p:spPr>
        <p:txBody>
          <a:bodyPr wrap="square" rtlCol="0">
            <a:spAutoFit/>
          </a:bodyPr>
          <a:lstStyle/>
          <a:p>
            <a:r>
              <a:rPr lang="en-GB" sz="3200" b="1" noProof="0" dirty="0"/>
              <a:t>Request to IWG ADS for further help:</a:t>
            </a:r>
          </a:p>
        </p:txBody>
      </p:sp>
      <p:sp>
        <p:nvSpPr>
          <p:cNvPr id="5" name="Textfeld 4">
            <a:extLst>
              <a:ext uri="{FF2B5EF4-FFF2-40B4-BE49-F238E27FC236}">
                <a16:creationId xmlns:a16="http://schemas.microsoft.com/office/drawing/2014/main" id="{12DAF26A-FD6D-F5B2-DEF6-0A799DD60271}"/>
              </a:ext>
            </a:extLst>
          </p:cNvPr>
          <p:cNvSpPr txBox="1"/>
          <p:nvPr/>
        </p:nvSpPr>
        <p:spPr>
          <a:xfrm>
            <a:off x="1217145" y="1348282"/>
            <a:ext cx="9995338" cy="4555093"/>
          </a:xfrm>
          <a:prstGeom prst="rect">
            <a:avLst/>
          </a:prstGeom>
          <a:noFill/>
        </p:spPr>
        <p:txBody>
          <a:bodyPr wrap="square" rtlCol="0">
            <a:spAutoFit/>
          </a:bodyPr>
          <a:lstStyle/>
          <a:p>
            <a:pPr algn="just">
              <a:spcAft>
                <a:spcPts val="600"/>
              </a:spcAft>
            </a:pPr>
            <a:r>
              <a:rPr lang="en-US" noProof="0" dirty="0">
                <a:effectLst/>
                <a:latin typeface="Calibri" panose="020F0502020204030204" pitchFamily="34" charset="0"/>
                <a:ea typeface="Calibri" panose="020F0502020204030204" pitchFamily="34" charset="0"/>
                <a:cs typeface="Calibri" panose="020F0502020204030204" pitchFamily="34" charset="0"/>
              </a:rPr>
              <a:t>Dear XXX,</a:t>
            </a:r>
          </a:p>
          <a:p>
            <a:pPr algn="just">
              <a:spcAft>
                <a:spcPts val="600"/>
              </a:spcAft>
            </a:pPr>
            <a:r>
              <a:rPr lang="en-US" noProof="0" dirty="0">
                <a:effectLst/>
                <a:latin typeface="Calibri" panose="020F0502020204030204" pitchFamily="34" charset="0"/>
                <a:ea typeface="Calibri" panose="020F0502020204030204" pitchFamily="34" charset="0"/>
                <a:cs typeface="Calibri" panose="020F0502020204030204" pitchFamily="34" charset="0"/>
              </a:rPr>
              <a:t>I hope that this message finds you well. You might remember that during the joint meeting of the screening groups, GRE TF AVSR raised the following paragraph as a potential new requirement for R48:</a:t>
            </a:r>
          </a:p>
          <a:p>
            <a:pPr algn="just">
              <a:spcAft>
                <a:spcPts val="600"/>
              </a:spcAft>
            </a:pPr>
            <a:r>
              <a:rPr lang="en-US" noProof="0" dirty="0">
                <a:effectLst/>
                <a:latin typeface="Calibri" panose="020F0502020204030204" pitchFamily="34" charset="0"/>
                <a:ea typeface="Calibri" panose="020F0502020204030204" pitchFamily="34" charset="0"/>
                <a:cs typeface="Calibri" panose="020F0502020204030204" pitchFamily="34" charset="0"/>
              </a:rPr>
              <a:t>5.41.  To verify, whether, according to this Regulation, the active ADS operation of all lighting functions does not cause any discomfort, the technical service shall perform a test drive which comprises any situation relevant to the system control on the basis of the applicants description and in accordance with Regulation GRVA; it shall be notified whether all modes are activated, performing and de-activated according to the applicant's description; obvious malfunctioning, if any, shall be contested (e.g. excessive angular movement or flicker). </a:t>
            </a:r>
          </a:p>
          <a:p>
            <a:pPr algn="just">
              <a:spcAft>
                <a:spcPts val="600"/>
              </a:spcAft>
            </a:pPr>
            <a:r>
              <a:rPr lang="en-US" noProof="0" dirty="0">
                <a:effectLst/>
                <a:latin typeface="Calibri" panose="020F0502020204030204" pitchFamily="34" charset="0"/>
                <a:ea typeface="Calibri" panose="020F0502020204030204" pitchFamily="34" charset="0"/>
                <a:cs typeface="Calibri" panose="020F0502020204030204" pitchFamily="34" charset="0"/>
              </a:rPr>
              <a:t>My initial impression is that this (not causing discomfort to other drivers) is an ADS requirement, either as part of the "conspicuousness" of the ADS (DDT), or as a non-DDT task of the driver. </a:t>
            </a:r>
          </a:p>
          <a:p>
            <a:pPr algn="just">
              <a:spcAft>
                <a:spcPts val="600"/>
              </a:spcAft>
            </a:pPr>
            <a:r>
              <a:rPr lang="en-US" noProof="0" dirty="0">
                <a:effectLst/>
                <a:latin typeface="Calibri" panose="020F0502020204030204" pitchFamily="34" charset="0"/>
                <a:ea typeface="Calibri" panose="020F0502020204030204" pitchFamily="34" charset="0"/>
                <a:cs typeface="Calibri" panose="020F0502020204030204" pitchFamily="34" charset="0"/>
              </a:rPr>
              <a:t>Could you let me know your thoughts? If this absence of discomfort is already covered by conspicuousness requirements, we might want to keep this example for the interpretation document of the ADS UNR/GTR. If it is not covered by conspicuousness requirements, Sandor's group might need to add it as a non-DDT item.</a:t>
            </a:r>
          </a:p>
        </p:txBody>
      </p:sp>
    </p:spTree>
    <p:extLst>
      <p:ext uri="{BB962C8B-B14F-4D97-AF65-F5344CB8AC3E}">
        <p14:creationId xmlns:p14="http://schemas.microsoft.com/office/powerpoint/2010/main" val="2917830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920A611A-B439-47EC-9AB0-62E646C29293}" type="slidenum">
              <a:rPr lang="en-GB" noProof="0" smtClean="0"/>
              <a:t>2</a:t>
            </a:fld>
            <a:endParaRPr lang="en-GB" noProof="0" dirty="0"/>
          </a:p>
        </p:txBody>
      </p:sp>
      <p:sp>
        <p:nvSpPr>
          <p:cNvPr id="4" name="Textfeld 3">
            <a:extLst>
              <a:ext uri="{FF2B5EF4-FFF2-40B4-BE49-F238E27FC236}">
                <a16:creationId xmlns:a16="http://schemas.microsoft.com/office/drawing/2014/main" id="{B4441EA9-8B97-E2E0-70E1-F52A92C43FFA}"/>
              </a:ext>
            </a:extLst>
          </p:cNvPr>
          <p:cNvSpPr txBox="1"/>
          <p:nvPr/>
        </p:nvSpPr>
        <p:spPr>
          <a:xfrm>
            <a:off x="1217145" y="511277"/>
            <a:ext cx="8019393" cy="584775"/>
          </a:xfrm>
          <a:prstGeom prst="rect">
            <a:avLst/>
          </a:prstGeom>
          <a:noFill/>
        </p:spPr>
        <p:txBody>
          <a:bodyPr wrap="square" rtlCol="0">
            <a:spAutoFit/>
          </a:bodyPr>
          <a:lstStyle/>
          <a:p>
            <a:r>
              <a:rPr lang="en-GB" sz="3200" b="1" noProof="0" dirty="0"/>
              <a:t>1. Question:</a:t>
            </a:r>
          </a:p>
        </p:txBody>
      </p:sp>
      <p:sp>
        <p:nvSpPr>
          <p:cNvPr id="5" name="Textfeld 4">
            <a:extLst>
              <a:ext uri="{FF2B5EF4-FFF2-40B4-BE49-F238E27FC236}">
                <a16:creationId xmlns:a16="http://schemas.microsoft.com/office/drawing/2014/main" id="{12DAF26A-FD6D-F5B2-DEF6-0A799DD60271}"/>
              </a:ext>
            </a:extLst>
          </p:cNvPr>
          <p:cNvSpPr txBox="1"/>
          <p:nvPr/>
        </p:nvSpPr>
        <p:spPr>
          <a:xfrm>
            <a:off x="1217145" y="1650123"/>
            <a:ext cx="9995338" cy="2985433"/>
          </a:xfrm>
          <a:prstGeom prst="rect">
            <a:avLst/>
          </a:prstGeom>
          <a:noFill/>
        </p:spPr>
        <p:txBody>
          <a:bodyPr wrap="square" rtlCol="0">
            <a:spAutoFit/>
          </a:bodyPr>
          <a:lstStyle/>
          <a:p>
            <a:pPr algn="just">
              <a:spcAft>
                <a:spcPts val="600"/>
              </a:spcAft>
            </a:pPr>
            <a:r>
              <a:rPr lang="en-GB" sz="2800" noProof="0" dirty="0">
                <a:effectLst/>
                <a:latin typeface="Calibri" panose="020F0502020204030204" pitchFamily="34" charset="0"/>
                <a:ea typeface="Calibri" panose="020F0502020204030204" pitchFamily="34" charset="0"/>
                <a:cs typeface="Calibri" panose="020F0502020204030204" pitchFamily="34" charset="0"/>
              </a:rPr>
              <a:t>With regard to the new definition</a:t>
            </a:r>
            <a:r>
              <a:rPr lang="en-GB" sz="2800" noProof="0" dirty="0">
                <a:latin typeface="Calibri" panose="020F0502020204030204" pitchFamily="34" charset="0"/>
                <a:ea typeface="Calibri" panose="020F0502020204030204" pitchFamily="34" charset="0"/>
                <a:cs typeface="Calibri" panose="020F0502020204030204" pitchFamily="34" charset="0"/>
              </a:rPr>
              <a:t> proposal for R.E.3</a:t>
            </a:r>
            <a:r>
              <a:rPr lang="en-GB" sz="2800" noProof="0" dirty="0">
                <a:effectLst/>
                <a:latin typeface="Calibri" panose="020F0502020204030204" pitchFamily="34" charset="0"/>
                <a:ea typeface="Calibri" panose="020F0502020204030204" pitchFamily="34" charset="0"/>
                <a:cs typeface="Calibri" panose="020F0502020204030204" pitchFamily="34" charset="0"/>
              </a:rPr>
              <a:t>:</a:t>
            </a:r>
          </a:p>
          <a:p>
            <a:pPr algn="just">
              <a:spcAft>
                <a:spcPts val="600"/>
              </a:spcAft>
            </a:pPr>
            <a:endParaRPr lang="en-GB" sz="2800" noProof="0" dirty="0">
              <a:effectLst/>
              <a:latin typeface="Calibri" panose="020F0502020204030204" pitchFamily="34" charset="0"/>
              <a:ea typeface="Calibri" panose="020F0502020204030204" pitchFamily="34" charset="0"/>
              <a:cs typeface="Calibri" panose="020F0502020204030204" pitchFamily="34" charset="0"/>
            </a:endParaRPr>
          </a:p>
          <a:p>
            <a:pPr algn="just">
              <a:spcAft>
                <a:spcPts val="600"/>
              </a:spcAft>
            </a:pPr>
            <a:r>
              <a:rPr lang="en-GB" sz="2800" noProof="0" dirty="0">
                <a:latin typeface="Calibri" panose="020F0502020204030204" pitchFamily="34" charset="0"/>
                <a:ea typeface="Calibri" panose="020F0502020204030204" pitchFamily="34" charset="0"/>
                <a:cs typeface="Calibri" panose="020F0502020204030204" pitchFamily="34" charset="0"/>
              </a:rPr>
              <a:t>Are the new vehicle categories „X“ and „Y“ to be seen as subcategories to the existing ones e. g. M, N, O, T, … etc.?  </a:t>
            </a:r>
          </a:p>
          <a:p>
            <a:pPr algn="just">
              <a:spcAft>
                <a:spcPts val="600"/>
              </a:spcAft>
            </a:pPr>
            <a:r>
              <a:rPr lang="en-GB" sz="2800" b="1" noProof="0" dirty="0">
                <a:effectLst/>
                <a:latin typeface="Calibri" panose="020F0502020204030204" pitchFamily="34" charset="0"/>
                <a:ea typeface="Calibri" panose="020F0502020204030204" pitchFamily="34" charset="0"/>
                <a:cs typeface="Calibri" panose="020F0502020204030204" pitchFamily="34" charset="0"/>
              </a:rPr>
              <a:t>Or:</a:t>
            </a:r>
          </a:p>
          <a:p>
            <a:pPr algn="just">
              <a:spcAft>
                <a:spcPts val="600"/>
              </a:spcAft>
            </a:pPr>
            <a:r>
              <a:rPr lang="en-GB" sz="2800" noProof="0" dirty="0">
                <a:latin typeface="Calibri" panose="020F0502020204030204" pitchFamily="34" charset="0"/>
                <a:ea typeface="Calibri" panose="020F0502020204030204" pitchFamily="34" charset="0"/>
                <a:cs typeface="Calibri" panose="020F0502020204030204" pitchFamily="34" charset="0"/>
              </a:rPr>
              <a:t>Are they independent vehicle categories?</a:t>
            </a:r>
            <a:endParaRPr lang="en-GB" sz="2800" noProof="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5349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920A611A-B439-47EC-9AB0-62E646C29293}" type="slidenum">
              <a:rPr lang="en-GB" noProof="0" smtClean="0"/>
              <a:t>3</a:t>
            </a:fld>
            <a:endParaRPr lang="en-GB" noProof="0" dirty="0"/>
          </a:p>
        </p:txBody>
      </p:sp>
      <p:sp>
        <p:nvSpPr>
          <p:cNvPr id="4" name="Textfeld 3">
            <a:extLst>
              <a:ext uri="{FF2B5EF4-FFF2-40B4-BE49-F238E27FC236}">
                <a16:creationId xmlns:a16="http://schemas.microsoft.com/office/drawing/2014/main" id="{B4441EA9-8B97-E2E0-70E1-F52A92C43FFA}"/>
              </a:ext>
            </a:extLst>
          </p:cNvPr>
          <p:cNvSpPr txBox="1"/>
          <p:nvPr/>
        </p:nvSpPr>
        <p:spPr>
          <a:xfrm>
            <a:off x="1217145" y="511277"/>
            <a:ext cx="8019393" cy="584775"/>
          </a:xfrm>
          <a:prstGeom prst="rect">
            <a:avLst/>
          </a:prstGeom>
          <a:noFill/>
        </p:spPr>
        <p:txBody>
          <a:bodyPr wrap="square" rtlCol="0">
            <a:spAutoFit/>
          </a:bodyPr>
          <a:lstStyle/>
          <a:p>
            <a:r>
              <a:rPr lang="en-GB" sz="3200" b="1" noProof="0" dirty="0"/>
              <a:t>Answer to 1. Question:</a:t>
            </a:r>
          </a:p>
        </p:txBody>
      </p:sp>
      <p:sp>
        <p:nvSpPr>
          <p:cNvPr id="5" name="Textfeld 4">
            <a:extLst>
              <a:ext uri="{FF2B5EF4-FFF2-40B4-BE49-F238E27FC236}">
                <a16:creationId xmlns:a16="http://schemas.microsoft.com/office/drawing/2014/main" id="{12DAF26A-FD6D-F5B2-DEF6-0A799DD60271}"/>
              </a:ext>
            </a:extLst>
          </p:cNvPr>
          <p:cNvSpPr txBox="1"/>
          <p:nvPr/>
        </p:nvSpPr>
        <p:spPr>
          <a:xfrm>
            <a:off x="1217145" y="1650123"/>
            <a:ext cx="9995338" cy="3539430"/>
          </a:xfrm>
          <a:prstGeom prst="rect">
            <a:avLst/>
          </a:prstGeom>
          <a:noFill/>
        </p:spPr>
        <p:txBody>
          <a:bodyPr wrap="square" rtlCol="0">
            <a:spAutoFit/>
          </a:bodyPr>
          <a:lstStyle/>
          <a:p>
            <a:pPr algn="just">
              <a:spcAft>
                <a:spcPts val="600"/>
              </a:spcAft>
            </a:pPr>
            <a:r>
              <a:rPr lang="en-US" sz="3200" noProof="0" dirty="0">
                <a:effectLst/>
                <a:latin typeface="Calibri" panose="020F0502020204030204" pitchFamily="34" charset="0"/>
                <a:ea typeface="Calibri" panose="020F0502020204030204" pitchFamily="34" charset="0"/>
                <a:cs typeface="Calibri" panose="020F0502020204030204" pitchFamily="34" charset="0"/>
              </a:rPr>
              <a:t>These categories are to be used in the same way as the category G for off-road vehicles. For example, it is possible to say: "This requirement does not apply to vehicles of Category Y", or "Vehicles of category M1Y shall...". However, it is not possible to belong to only Category X/Y; all vehicles must also belong to one a category like L, M, N or T.</a:t>
            </a:r>
            <a:endParaRPr lang="en-GB" sz="3200" noProof="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73402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27EA4F0A-D65D-7468-2117-01BEEFC65C6F}"/>
              </a:ext>
            </a:extLst>
          </p:cNvPr>
          <p:cNvSpPr>
            <a:spLocks noGrp="1"/>
          </p:cNvSpPr>
          <p:nvPr>
            <p:ph type="sldNum" sz="quarter" idx="12"/>
          </p:nvPr>
        </p:nvSpPr>
        <p:spPr/>
        <p:txBody>
          <a:bodyPr/>
          <a:lstStyle/>
          <a:p>
            <a:fld id="{920A611A-B439-47EC-9AB0-62E646C29293}" type="slidenum">
              <a:rPr lang="de-DE" smtClean="0"/>
              <a:t>4</a:t>
            </a:fld>
            <a:endParaRPr lang="de-DE" dirty="0"/>
          </a:p>
        </p:txBody>
      </p:sp>
      <p:sp>
        <p:nvSpPr>
          <p:cNvPr id="3" name="Textfeld 2">
            <a:extLst>
              <a:ext uri="{FF2B5EF4-FFF2-40B4-BE49-F238E27FC236}">
                <a16:creationId xmlns:a16="http://schemas.microsoft.com/office/drawing/2014/main" id="{A18267CB-EB5E-AD57-8981-4FCDF5E3502E}"/>
              </a:ext>
            </a:extLst>
          </p:cNvPr>
          <p:cNvSpPr txBox="1"/>
          <p:nvPr/>
        </p:nvSpPr>
        <p:spPr>
          <a:xfrm>
            <a:off x="1217145" y="1650123"/>
            <a:ext cx="10744198" cy="3108543"/>
          </a:xfrm>
          <a:prstGeom prst="rect">
            <a:avLst/>
          </a:prstGeom>
          <a:noFill/>
        </p:spPr>
        <p:txBody>
          <a:bodyPr wrap="square" rtlCol="0">
            <a:spAutoFit/>
          </a:bodyPr>
          <a:lstStyle/>
          <a:p>
            <a:r>
              <a:rPr lang="en-GB" sz="2800" dirty="0">
                <a:effectLst/>
                <a:ea typeface="MS Mincho" panose="02020609040205080304" pitchFamily="49" charset="-128"/>
              </a:rPr>
              <a:t>Does the expression </a:t>
            </a:r>
            <a:r>
              <a:rPr lang="en-GB" sz="2800" b="1" dirty="0">
                <a:effectLst/>
                <a:ea typeface="MS Mincho" panose="02020609040205080304" pitchFamily="49" charset="-128"/>
              </a:rPr>
              <a:t>“equipped with an ADS” </a:t>
            </a:r>
            <a:r>
              <a:rPr lang="en-GB" sz="2800" dirty="0">
                <a:effectLst/>
                <a:ea typeface="MS Mincho" panose="02020609040205080304" pitchFamily="49" charset="-128"/>
              </a:rPr>
              <a:t>has the same meaning as </a:t>
            </a:r>
            <a:r>
              <a:rPr lang="en-GB" sz="2800" b="1" dirty="0">
                <a:effectLst/>
                <a:ea typeface="MS Mincho" panose="02020609040205080304" pitchFamily="49" charset="-128"/>
              </a:rPr>
              <a:t>“when an ADS feature is active”</a:t>
            </a:r>
            <a:r>
              <a:rPr lang="en-GB" sz="2800" b="1" dirty="0">
                <a:ea typeface="MS Mincho" panose="02020609040205080304" pitchFamily="49" charset="-128"/>
              </a:rPr>
              <a:t>?</a:t>
            </a:r>
          </a:p>
          <a:p>
            <a:endParaRPr lang="en-GB" sz="2800" dirty="0">
              <a:effectLst/>
              <a:ea typeface="MS Mincho" panose="02020609040205080304" pitchFamily="49" charset="-128"/>
            </a:endParaRPr>
          </a:p>
          <a:p>
            <a:r>
              <a:rPr lang="en-GB" sz="2800" dirty="0">
                <a:effectLst/>
                <a:ea typeface="MS Mincho" panose="02020609040205080304" pitchFamily="49" charset="-128"/>
              </a:rPr>
              <a:t>The EC emphasized, that this should be clarified throughout the document, whether the meaning is always the same and if it then </a:t>
            </a:r>
            <a:r>
              <a:rPr lang="en-GB" sz="2800" dirty="0">
                <a:ea typeface="MS Mincho" panose="02020609040205080304" pitchFamily="49" charset="-128"/>
              </a:rPr>
              <a:t>can </a:t>
            </a:r>
            <a:r>
              <a:rPr lang="en-GB" sz="2800" dirty="0">
                <a:effectLst/>
                <a:ea typeface="MS Mincho" panose="02020609040205080304" pitchFamily="49" charset="-128"/>
              </a:rPr>
              <a:t>always </a:t>
            </a:r>
            <a:r>
              <a:rPr lang="en-GB" sz="2800" dirty="0">
                <a:ea typeface="MS Mincho" panose="02020609040205080304" pitchFamily="49" charset="-128"/>
              </a:rPr>
              <a:t>be </a:t>
            </a:r>
            <a:r>
              <a:rPr lang="en-GB" sz="2800" dirty="0">
                <a:effectLst/>
                <a:ea typeface="MS Mincho" panose="02020609040205080304" pitchFamily="49" charset="-128"/>
              </a:rPr>
              <a:t>used with the same wording</a:t>
            </a:r>
            <a:r>
              <a:rPr lang="en-GB" sz="2800" dirty="0">
                <a:solidFill>
                  <a:srgbClr val="2F5496"/>
                </a:solidFill>
                <a:effectLst/>
                <a:ea typeface="MS Mincho" panose="02020609040205080304" pitchFamily="49" charset="-128"/>
              </a:rPr>
              <a:t>.</a:t>
            </a:r>
            <a:endParaRPr lang="de-DE" sz="2800" dirty="0">
              <a:effectLst/>
              <a:ea typeface="MS Mincho" panose="02020609040205080304" pitchFamily="49" charset="-128"/>
            </a:endParaRPr>
          </a:p>
          <a:p>
            <a:endParaRPr lang="en-GB" sz="2800" b="1" dirty="0"/>
          </a:p>
        </p:txBody>
      </p:sp>
      <p:sp>
        <p:nvSpPr>
          <p:cNvPr id="5" name="Textfeld 4">
            <a:extLst>
              <a:ext uri="{FF2B5EF4-FFF2-40B4-BE49-F238E27FC236}">
                <a16:creationId xmlns:a16="http://schemas.microsoft.com/office/drawing/2014/main" id="{8CCD0B62-46D2-D22D-29ED-74F59A86672F}"/>
              </a:ext>
            </a:extLst>
          </p:cNvPr>
          <p:cNvSpPr txBox="1"/>
          <p:nvPr/>
        </p:nvSpPr>
        <p:spPr>
          <a:xfrm>
            <a:off x="1217145" y="511277"/>
            <a:ext cx="8019393" cy="584775"/>
          </a:xfrm>
          <a:prstGeom prst="rect">
            <a:avLst/>
          </a:prstGeom>
          <a:noFill/>
        </p:spPr>
        <p:txBody>
          <a:bodyPr wrap="square" rtlCol="0">
            <a:spAutoFit/>
          </a:bodyPr>
          <a:lstStyle/>
          <a:p>
            <a:r>
              <a:rPr lang="en-GB" sz="3200" b="1" noProof="0" dirty="0"/>
              <a:t>2. Question:</a:t>
            </a:r>
          </a:p>
        </p:txBody>
      </p:sp>
    </p:spTree>
    <p:extLst>
      <p:ext uri="{BB962C8B-B14F-4D97-AF65-F5344CB8AC3E}">
        <p14:creationId xmlns:p14="http://schemas.microsoft.com/office/powerpoint/2010/main" val="3404481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920A611A-B439-47EC-9AB0-62E646C29293}" type="slidenum">
              <a:rPr lang="en-GB" noProof="0" smtClean="0"/>
              <a:t>5</a:t>
            </a:fld>
            <a:endParaRPr lang="en-GB" noProof="0" dirty="0"/>
          </a:p>
        </p:txBody>
      </p:sp>
      <p:sp>
        <p:nvSpPr>
          <p:cNvPr id="4" name="Textfeld 3">
            <a:extLst>
              <a:ext uri="{FF2B5EF4-FFF2-40B4-BE49-F238E27FC236}">
                <a16:creationId xmlns:a16="http://schemas.microsoft.com/office/drawing/2014/main" id="{B4441EA9-8B97-E2E0-70E1-F52A92C43FFA}"/>
              </a:ext>
            </a:extLst>
          </p:cNvPr>
          <p:cNvSpPr txBox="1"/>
          <p:nvPr/>
        </p:nvSpPr>
        <p:spPr>
          <a:xfrm>
            <a:off x="1217145" y="511277"/>
            <a:ext cx="8019393" cy="584775"/>
          </a:xfrm>
          <a:prstGeom prst="rect">
            <a:avLst/>
          </a:prstGeom>
          <a:noFill/>
        </p:spPr>
        <p:txBody>
          <a:bodyPr wrap="square" rtlCol="0">
            <a:spAutoFit/>
          </a:bodyPr>
          <a:lstStyle/>
          <a:p>
            <a:r>
              <a:rPr lang="en-GB" sz="3200" b="1" noProof="0" dirty="0"/>
              <a:t>Answer to 2. Question:</a:t>
            </a:r>
          </a:p>
        </p:txBody>
      </p:sp>
      <p:sp>
        <p:nvSpPr>
          <p:cNvPr id="5" name="Textfeld 4">
            <a:extLst>
              <a:ext uri="{FF2B5EF4-FFF2-40B4-BE49-F238E27FC236}">
                <a16:creationId xmlns:a16="http://schemas.microsoft.com/office/drawing/2014/main" id="{12DAF26A-FD6D-F5B2-DEF6-0A799DD60271}"/>
              </a:ext>
            </a:extLst>
          </p:cNvPr>
          <p:cNvSpPr txBox="1"/>
          <p:nvPr/>
        </p:nvSpPr>
        <p:spPr>
          <a:xfrm>
            <a:off x="1217145" y="1348282"/>
            <a:ext cx="9995338" cy="4832092"/>
          </a:xfrm>
          <a:prstGeom prst="rect">
            <a:avLst/>
          </a:prstGeom>
          <a:noFill/>
        </p:spPr>
        <p:txBody>
          <a:bodyPr wrap="square" rtlCol="0">
            <a:spAutoFit/>
          </a:bodyPr>
          <a:lstStyle/>
          <a:p>
            <a:pPr algn="just">
              <a:spcAft>
                <a:spcPts val="600"/>
              </a:spcAft>
            </a:pPr>
            <a:r>
              <a:rPr lang="en-US" sz="2800" noProof="0" dirty="0">
                <a:effectLst/>
                <a:latin typeface="Calibri" panose="020F0502020204030204" pitchFamily="34" charset="0"/>
                <a:ea typeface="Calibri" panose="020F0502020204030204" pitchFamily="34" charset="0"/>
                <a:cs typeface="Calibri" panose="020F0502020204030204" pitchFamily="34" charset="0"/>
              </a:rPr>
              <a:t>The two expressions have different meanings. "A vehicle equipped with an ADS" applies to the vehicle as a whole, and should be used for construction requirements (e.g., "vehicles equipped with an ADS shall provide means to perform usual PTI operations"). On the other hand, "whilst an ADS feature is active" means that the ADS is actually controlling the vehicle, and that expression should be used for </a:t>
            </a:r>
            <a:r>
              <a:rPr lang="en-US" sz="2800" noProof="0" dirty="0" err="1">
                <a:effectLst/>
                <a:latin typeface="Calibri" panose="020F0502020204030204" pitchFamily="34" charset="0"/>
                <a:ea typeface="Calibri" panose="020F0502020204030204" pitchFamily="34" charset="0"/>
                <a:cs typeface="Calibri" panose="020F0502020204030204" pitchFamily="34" charset="0"/>
              </a:rPr>
              <a:t>behavioural</a:t>
            </a:r>
            <a:r>
              <a:rPr lang="en-US" sz="2800" noProof="0" dirty="0">
                <a:effectLst/>
                <a:latin typeface="Calibri" panose="020F0502020204030204" pitchFamily="34" charset="0"/>
                <a:ea typeface="Calibri" panose="020F0502020204030204" pitchFamily="34" charset="0"/>
                <a:cs typeface="Calibri" panose="020F0502020204030204" pitchFamily="34" charset="0"/>
              </a:rPr>
              <a:t> requirements (e.g., "whilst an ADS is active, any tell-tale information shall be transmitted to the ADS"). It is important to note that the ADS as a whole is always active (e.g. to monitor whether an ADS feature can be activated), but ADS features may not be always active.</a:t>
            </a:r>
            <a:endParaRPr lang="en-GB" sz="2800" noProof="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56569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920A611A-B439-47EC-9AB0-62E646C29293}" type="slidenum">
              <a:rPr lang="de-DE" smtClean="0"/>
              <a:t>6</a:t>
            </a:fld>
            <a:endParaRPr lang="de-DE" dirty="0"/>
          </a:p>
        </p:txBody>
      </p:sp>
      <p:sp>
        <p:nvSpPr>
          <p:cNvPr id="9" name="Textfeld 8">
            <a:extLst>
              <a:ext uri="{FF2B5EF4-FFF2-40B4-BE49-F238E27FC236}">
                <a16:creationId xmlns:a16="http://schemas.microsoft.com/office/drawing/2014/main" id="{BCC4050F-E66F-8DC5-2D0E-2B4B51EAD387}"/>
              </a:ext>
            </a:extLst>
          </p:cNvPr>
          <p:cNvSpPr txBox="1"/>
          <p:nvPr/>
        </p:nvSpPr>
        <p:spPr>
          <a:xfrm>
            <a:off x="415787" y="1214734"/>
            <a:ext cx="11360425" cy="5062924"/>
          </a:xfrm>
          <a:prstGeom prst="rect">
            <a:avLst/>
          </a:prstGeom>
          <a:noFill/>
        </p:spPr>
        <p:txBody>
          <a:bodyPr wrap="square" rtlCol="0">
            <a:spAutoFit/>
          </a:bodyPr>
          <a:lstStyle/>
          <a:p>
            <a:r>
              <a:rPr lang="en-GB" sz="3200" dirty="0"/>
              <a:t>The task force AVSR would like to hear the others group’s (GRs) perspective on the following paragraphs.</a:t>
            </a:r>
          </a:p>
          <a:p>
            <a:r>
              <a:rPr lang="en-GB" sz="2800" dirty="0"/>
              <a:t>The point is the differentiation between a classic automated feature (assisting system) and ADS:</a:t>
            </a:r>
          </a:p>
          <a:p>
            <a:endParaRPr lang="en-GB" dirty="0"/>
          </a:p>
          <a:p>
            <a:r>
              <a:rPr lang="en-GB" sz="2000" dirty="0"/>
              <a:t>A new definition 2.3.12.6. was agreed and a new paragraph 5.36. was found.</a:t>
            </a:r>
          </a:p>
          <a:p>
            <a:endParaRPr lang="en-GB" sz="2000" dirty="0"/>
          </a:p>
          <a:p>
            <a:r>
              <a:rPr lang="en-GB" sz="2000" dirty="0"/>
              <a:t>New paragraph 2.3.12.6. to read:</a:t>
            </a:r>
          </a:p>
          <a:p>
            <a:pPr marL="1079500" indent="-1079500">
              <a:spcAft>
                <a:spcPts val="600"/>
              </a:spcAft>
            </a:pPr>
            <a:r>
              <a:rPr lang="en-GB" sz="2000" b="1" dirty="0">
                <a:latin typeface="Times New Roman" panose="02020603050405020304" pitchFamily="18" charset="0"/>
                <a:cs typeface="Times New Roman" panose="02020603050405020304" pitchFamily="18" charset="0"/>
              </a:rPr>
              <a:t>[“2.3.12.6.	</a:t>
            </a:r>
            <a:r>
              <a:rPr lang="en-US" sz="2000" b="1" dirty="0">
                <a:latin typeface="Times New Roman" panose="02020603050405020304" pitchFamily="18" charset="0"/>
                <a:cs typeface="Times New Roman" panose="02020603050405020304" pitchFamily="18" charset="0"/>
              </a:rPr>
              <a:t>Any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automatic lighting functionality</a:t>
            </a:r>
            <a:r>
              <a:rPr lang="en-GB" sz="2000" b="1" dirty="0">
                <a:effectLst/>
                <a:latin typeface="Times New Roman" panose="02020603050405020304" pitchFamily="18" charset="0"/>
                <a:ea typeface="Times New Roman" panose="02020603050405020304" pitchFamily="18" charset="0"/>
                <a:cs typeface="Times New Roman" panose="02020603050405020304" pitchFamily="18" charset="0"/>
              </a:rPr>
              <a:t>, which requires the driver to permanently monitor the environment and the vehicle/system performance,</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is not an ADS.</a:t>
            </a:r>
            <a:r>
              <a:rPr lang="en-GB" sz="2000" b="1" dirty="0">
                <a:latin typeface="Times New Roman" panose="02020603050405020304" pitchFamily="18" charset="0"/>
                <a:cs typeface="Times New Roman" panose="02020603050405020304" pitchFamily="18" charset="0"/>
              </a:rPr>
              <a:t>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de-DE" sz="2000" dirty="0">
              <a:effectLst/>
              <a:latin typeface="Times New Roman" panose="02020603050405020304" pitchFamily="18" charset="0"/>
              <a:ea typeface="Times New Roman" panose="02020603050405020304" pitchFamily="18" charset="0"/>
            </a:endParaRPr>
          </a:p>
          <a:p>
            <a:r>
              <a:rPr lang="en-GB" sz="2000" dirty="0">
                <a:effectLst/>
                <a:latin typeface="Times New Roman" panose="02020603050405020304" pitchFamily="18" charset="0"/>
                <a:ea typeface="Times New Roman" panose="02020603050405020304" pitchFamily="18" charset="0"/>
              </a:rPr>
              <a:t> </a:t>
            </a:r>
            <a:endParaRPr lang="en-GB" sz="2000" dirty="0"/>
          </a:p>
          <a:p>
            <a:r>
              <a:rPr lang="en-GB" sz="2000" dirty="0"/>
              <a:t>Suggestion for a new paragraph 5.36. to read:</a:t>
            </a:r>
          </a:p>
          <a:p>
            <a:pPr marL="1079500" indent="-1079500">
              <a:spcAft>
                <a:spcPts val="600"/>
              </a:spcAft>
            </a:pPr>
            <a:r>
              <a:rPr lang="en-GB" sz="2000" b="1" dirty="0">
                <a:latin typeface="Times New Roman" panose="02020603050405020304" pitchFamily="18" charset="0"/>
                <a:cs typeface="Times New Roman" panose="02020603050405020304" pitchFamily="18" charset="0"/>
              </a:rPr>
              <a:t>“[5.36.	“Automatic lighting or driving functionality, which requires the driver to permanently monitor the environment shall not be activated whilst an ADS is active.”]</a:t>
            </a:r>
          </a:p>
        </p:txBody>
      </p:sp>
      <p:sp>
        <p:nvSpPr>
          <p:cNvPr id="3" name="Textfeld 2">
            <a:extLst>
              <a:ext uri="{FF2B5EF4-FFF2-40B4-BE49-F238E27FC236}">
                <a16:creationId xmlns:a16="http://schemas.microsoft.com/office/drawing/2014/main" id="{07ACDE27-0F7F-5247-FAFB-3D3A0FCEED1C}"/>
              </a:ext>
            </a:extLst>
          </p:cNvPr>
          <p:cNvSpPr txBox="1"/>
          <p:nvPr/>
        </p:nvSpPr>
        <p:spPr>
          <a:xfrm>
            <a:off x="1217145" y="511277"/>
            <a:ext cx="8019393" cy="584775"/>
          </a:xfrm>
          <a:prstGeom prst="rect">
            <a:avLst/>
          </a:prstGeom>
          <a:noFill/>
        </p:spPr>
        <p:txBody>
          <a:bodyPr wrap="square" rtlCol="0">
            <a:spAutoFit/>
          </a:bodyPr>
          <a:lstStyle/>
          <a:p>
            <a:r>
              <a:rPr lang="en-GB" sz="3200" b="1" noProof="0" dirty="0"/>
              <a:t>3. Question:</a:t>
            </a:r>
          </a:p>
        </p:txBody>
      </p:sp>
    </p:spTree>
    <p:extLst>
      <p:ext uri="{BB962C8B-B14F-4D97-AF65-F5344CB8AC3E}">
        <p14:creationId xmlns:p14="http://schemas.microsoft.com/office/powerpoint/2010/main" val="4285794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920A611A-B439-47EC-9AB0-62E646C29293}" type="slidenum">
              <a:rPr lang="de-DE" smtClean="0"/>
              <a:t>7</a:t>
            </a:fld>
            <a:endParaRPr lang="de-DE" dirty="0"/>
          </a:p>
        </p:txBody>
      </p:sp>
      <p:sp>
        <p:nvSpPr>
          <p:cNvPr id="5" name="Rechteck 4">
            <a:extLst>
              <a:ext uri="{FF2B5EF4-FFF2-40B4-BE49-F238E27FC236}">
                <a16:creationId xmlns:a16="http://schemas.microsoft.com/office/drawing/2014/main" id="{3DEE7309-EB1D-D1DA-5F98-9706BC2D9C97}"/>
              </a:ext>
            </a:extLst>
          </p:cNvPr>
          <p:cNvSpPr/>
          <p:nvPr/>
        </p:nvSpPr>
        <p:spPr>
          <a:xfrm>
            <a:off x="1262270" y="616226"/>
            <a:ext cx="10247243" cy="420425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feld 6">
            <a:extLst>
              <a:ext uri="{FF2B5EF4-FFF2-40B4-BE49-F238E27FC236}">
                <a16:creationId xmlns:a16="http://schemas.microsoft.com/office/drawing/2014/main" id="{0BDB55CC-ECC4-7AF5-1F2D-977704503421}"/>
              </a:ext>
            </a:extLst>
          </p:cNvPr>
          <p:cNvSpPr txBox="1"/>
          <p:nvPr/>
        </p:nvSpPr>
        <p:spPr>
          <a:xfrm>
            <a:off x="884582" y="1096052"/>
            <a:ext cx="10167731" cy="5244513"/>
          </a:xfrm>
          <a:prstGeom prst="rect">
            <a:avLst/>
          </a:prstGeom>
          <a:noFill/>
        </p:spPr>
        <p:txBody>
          <a:bodyPr wrap="square">
            <a:spAutoFit/>
          </a:bodyPr>
          <a:lstStyle/>
          <a:p>
            <a:pPr marL="893763" indent="-893763">
              <a:lnSpc>
                <a:spcPct val="107000"/>
              </a:lnSpc>
              <a:spcAft>
                <a:spcPts val="800"/>
              </a:spcAft>
            </a:pPr>
            <a:r>
              <a:rPr lang="en-US" sz="2000" b="1" dirty="0">
                <a:latin typeface="Times New Roman" panose="02020603050405020304" pitchFamily="18" charset="0"/>
                <a:cs typeface="Times New Roman" panose="02020603050405020304" pitchFamily="18" charset="0"/>
              </a:rPr>
              <a:t>5.37.		Whilst the ADS is active, any tell-tale information specified in paragraphs 5 and 6 of this UN Regulation shall be transmitted to the ADS.</a:t>
            </a:r>
            <a:endParaRPr lang="de-DE" sz="2000" b="1" dirty="0">
              <a:latin typeface="Times New Roman" panose="02020603050405020304" pitchFamily="18" charset="0"/>
              <a:cs typeface="Times New Roman" panose="02020603050405020304" pitchFamily="18" charset="0"/>
            </a:endParaRPr>
          </a:p>
          <a:p>
            <a:pPr marL="893763" indent="-893763" defTabSz="893763">
              <a:lnSpc>
                <a:spcPct val="107000"/>
              </a:lnSpc>
              <a:spcAft>
                <a:spcPts val="800"/>
              </a:spcAft>
            </a:pPr>
            <a:r>
              <a:rPr lang="en-GB" sz="2000" b="1" dirty="0">
                <a:latin typeface="Times New Roman" panose="02020603050405020304" pitchFamily="18" charset="0"/>
                <a:cs typeface="Times New Roman" panose="02020603050405020304" pitchFamily="18" charset="0"/>
              </a:rPr>
              <a:t>5.38.	If not otherwise specified, all Requirements to this Regulation, related to the “driver” or “manual operation” assuming that the “ADS” is not active.</a:t>
            </a:r>
            <a:endParaRPr lang="de-DE" sz="2000" b="1" dirty="0">
              <a:latin typeface="Times New Roman" panose="02020603050405020304" pitchFamily="18" charset="0"/>
              <a:cs typeface="Times New Roman" panose="02020603050405020304" pitchFamily="18" charset="0"/>
            </a:endParaRPr>
          </a:p>
          <a:p>
            <a:pPr marL="893763" indent="-893763">
              <a:lnSpc>
                <a:spcPct val="107000"/>
              </a:lnSpc>
              <a:spcAft>
                <a:spcPts val="800"/>
              </a:spcAft>
            </a:pPr>
            <a:r>
              <a:rPr lang="en-GB" sz="2000" b="1" dirty="0">
                <a:latin typeface="Times New Roman" panose="02020603050405020304" pitchFamily="18" charset="0"/>
                <a:cs typeface="Times New Roman" panose="02020603050405020304" pitchFamily="18" charset="0"/>
              </a:rPr>
              <a:t>5.39.		</a:t>
            </a:r>
            <a:r>
              <a:rPr lang="en-US" sz="2000" b="1" dirty="0">
                <a:latin typeface="Times New Roman" panose="02020603050405020304" pitchFamily="18" charset="0"/>
                <a:cs typeface="Times New Roman" panose="02020603050405020304" pitchFamily="18" charset="0"/>
              </a:rPr>
              <a:t>If an ADS is active and it is not otherwise specified, all active lighting functions prescribed in this Regulation shall be operated by the ADS"</a:t>
            </a:r>
            <a:endParaRPr lang="de-DE" sz="2000" b="1" dirty="0">
              <a:latin typeface="Times New Roman" panose="02020603050405020304" pitchFamily="18" charset="0"/>
              <a:cs typeface="Times New Roman" panose="02020603050405020304" pitchFamily="18" charset="0"/>
            </a:endParaRPr>
          </a:p>
          <a:p>
            <a:pPr marL="449580" indent="-449580">
              <a:lnSpc>
                <a:spcPct val="107000"/>
              </a:lnSpc>
              <a:spcAft>
                <a:spcPts val="800"/>
              </a:spcAft>
            </a:pPr>
            <a:r>
              <a:rPr lang="en-GB" sz="2000" b="1" dirty="0">
                <a:latin typeface="Times New Roman" panose="02020603050405020304" pitchFamily="18" charset="0"/>
                <a:cs typeface="Times New Roman" panose="02020603050405020304" pitchFamily="18" charset="0"/>
              </a:rPr>
              <a:t>5. 40.	In the case of vehicles categories X and Y  the following specifications will be apply:</a:t>
            </a:r>
            <a:endParaRPr lang="de-DE" sz="2000" b="1" dirty="0">
              <a:latin typeface="Times New Roman" panose="02020603050405020304" pitchFamily="18" charset="0"/>
              <a:cs typeface="Times New Roman" panose="02020603050405020304" pitchFamily="18" charset="0"/>
            </a:endParaRPr>
          </a:p>
          <a:p>
            <a:pPr>
              <a:lnSpc>
                <a:spcPct val="107000"/>
              </a:lnSpc>
              <a:spcAft>
                <a:spcPts val="800"/>
              </a:spcAft>
            </a:pPr>
            <a:r>
              <a:rPr lang="en-GB" sz="2000" b="1" dirty="0">
                <a:latin typeface="Times New Roman" panose="02020603050405020304" pitchFamily="18" charset="0"/>
                <a:cs typeface="Times New Roman" panose="02020603050405020304" pitchFamily="18" charset="0"/>
              </a:rPr>
              <a:t>5.40.1.	for vehicles of Category X will be disregard the presence of:</a:t>
            </a:r>
            <a:endParaRPr lang="de-DE" sz="2000" b="1" dirty="0">
              <a:latin typeface="Times New Roman" panose="02020603050405020304" pitchFamily="18" charset="0"/>
              <a:cs typeface="Times New Roman" panose="02020603050405020304" pitchFamily="18" charset="0"/>
            </a:endParaRPr>
          </a:p>
          <a:p>
            <a:pPr marL="1143000" lvl="2" indent="-228600">
              <a:lnSpc>
                <a:spcPct val="107000"/>
              </a:lnSpc>
              <a:spcAft>
                <a:spcPts val="800"/>
              </a:spcAft>
              <a:buFont typeface="Times New Roman" panose="02020603050405020304" pitchFamily="18" charset="0"/>
              <a:buChar char="-"/>
              <a:tabLst>
                <a:tab pos="1371600" algn="l"/>
              </a:tabLst>
            </a:pPr>
            <a:r>
              <a:rPr lang="en-GB" sz="2000" b="1" dirty="0">
                <a:latin typeface="Times New Roman" panose="02020603050405020304" pitchFamily="18" charset="0"/>
                <a:cs typeface="Times New Roman" panose="02020603050405020304" pitchFamily="18" charset="0"/>
              </a:rPr>
              <a:t>a driver [and the related specifications];</a:t>
            </a:r>
            <a:endParaRPr lang="de-DE" sz="2000" b="1" dirty="0">
              <a:latin typeface="Times New Roman" panose="02020603050405020304" pitchFamily="18" charset="0"/>
              <a:cs typeface="Times New Roman" panose="02020603050405020304" pitchFamily="18" charset="0"/>
            </a:endParaRPr>
          </a:p>
          <a:p>
            <a:pPr marL="899160" indent="-899160">
              <a:lnSpc>
                <a:spcPct val="107000"/>
              </a:lnSpc>
              <a:spcAft>
                <a:spcPts val="800"/>
              </a:spcAft>
            </a:pPr>
            <a:r>
              <a:rPr lang="en-GB" sz="2000" b="1" dirty="0">
                <a:latin typeface="Times New Roman" panose="02020603050405020304" pitchFamily="18" charset="0"/>
                <a:cs typeface="Times New Roman" panose="02020603050405020304" pitchFamily="18" charset="0"/>
              </a:rPr>
              <a:t>5.40.2.	for vehicles of the Category Y will be disregard the presence of:</a:t>
            </a:r>
            <a:endParaRPr lang="de-DE" sz="2000" b="1" dirty="0">
              <a:latin typeface="Times New Roman" panose="02020603050405020304" pitchFamily="18" charset="0"/>
              <a:cs typeface="Times New Roman" panose="02020603050405020304" pitchFamily="18" charset="0"/>
            </a:endParaRPr>
          </a:p>
          <a:p>
            <a:pPr marL="1143000" lvl="2" indent="-228600">
              <a:lnSpc>
                <a:spcPct val="107000"/>
              </a:lnSpc>
              <a:spcAft>
                <a:spcPts val="800"/>
              </a:spcAft>
              <a:buFont typeface="Times New Roman" panose="02020603050405020304" pitchFamily="18" charset="0"/>
              <a:buChar char="-"/>
              <a:tabLst>
                <a:tab pos="1371600" algn="l"/>
              </a:tabLst>
            </a:pPr>
            <a:r>
              <a:rPr lang="en-GB" sz="2000" b="1" dirty="0">
                <a:latin typeface="Times New Roman" panose="02020603050405020304" pitchFamily="18" charset="0"/>
                <a:cs typeface="Times New Roman" panose="02020603050405020304" pitchFamily="18" charset="0"/>
              </a:rPr>
              <a:t>Any person;</a:t>
            </a:r>
            <a:endParaRPr lang="de-DE" sz="2000" b="1" dirty="0">
              <a:latin typeface="Times New Roman" panose="02020603050405020304" pitchFamily="18" charset="0"/>
              <a:cs typeface="Times New Roman" panose="02020603050405020304" pitchFamily="18" charset="0"/>
            </a:endParaRPr>
          </a:p>
          <a:p>
            <a:pPr marL="1143000" lvl="2" indent="-228600">
              <a:lnSpc>
                <a:spcPct val="107000"/>
              </a:lnSpc>
              <a:spcAft>
                <a:spcPts val="800"/>
              </a:spcAft>
              <a:buFont typeface="Times New Roman" panose="02020603050405020304" pitchFamily="18" charset="0"/>
              <a:buChar char="-"/>
              <a:tabLst>
                <a:tab pos="1371600" algn="l"/>
              </a:tabLst>
            </a:pPr>
            <a:r>
              <a:rPr lang="en-GB" sz="2000" b="1" dirty="0">
                <a:latin typeface="Times New Roman" panose="02020603050405020304" pitchFamily="18" charset="0"/>
                <a:cs typeface="Times New Roman" panose="02020603050405020304" pitchFamily="18" charset="0"/>
              </a:rPr>
              <a:t>Visible or audible tell-tales;</a:t>
            </a:r>
            <a:endParaRPr lang="de-DE" sz="2000" b="1" dirty="0">
              <a:latin typeface="Times New Roman" panose="02020603050405020304" pitchFamily="18" charset="0"/>
              <a:cs typeface="Times New Roman" panose="02020603050405020304" pitchFamily="18" charset="0"/>
            </a:endParaRPr>
          </a:p>
          <a:p>
            <a:pPr marL="1143000" lvl="2" indent="-228600">
              <a:spcAft>
                <a:spcPts val="800"/>
              </a:spcAft>
              <a:buFont typeface="Times New Roman" panose="02020603050405020304" pitchFamily="18" charset="0"/>
              <a:buChar char="-"/>
              <a:tabLst>
                <a:tab pos="1371600" algn="l"/>
              </a:tabLst>
            </a:pPr>
            <a:r>
              <a:rPr lang="en-GB" sz="2000" b="1" dirty="0">
                <a:latin typeface="Times New Roman" panose="02020603050405020304" pitchFamily="18" charset="0"/>
                <a:cs typeface="Times New Roman" panose="02020603050405020304" pitchFamily="18" charset="0"/>
              </a:rPr>
              <a:t>Any manual functions ( e. g. </a:t>
            </a:r>
            <a:r>
              <a:rPr lang="en-GB" sz="2000" b="1" dirty="0" err="1">
                <a:latin typeface="Times New Roman" panose="02020603050405020304" pitchFamily="18" charset="0"/>
                <a:cs typeface="Times New Roman" panose="02020603050405020304" pitchFamily="18" charset="0"/>
              </a:rPr>
              <a:t>swiches</a:t>
            </a:r>
            <a:r>
              <a:rPr lang="en-GB" sz="2000" b="1" dirty="0">
                <a:latin typeface="Times New Roman" panose="02020603050405020304" pitchFamily="18" charset="0"/>
                <a:cs typeface="Times New Roman" panose="02020603050405020304" pitchFamily="18" charset="0"/>
              </a:rPr>
              <a:t> etc….).</a:t>
            </a:r>
            <a:endParaRPr lang="de-DE" b="1"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75AD03D2-BB9C-4CA8-4C22-BA36D56DD824}"/>
              </a:ext>
            </a:extLst>
          </p:cNvPr>
          <p:cNvSpPr txBox="1"/>
          <p:nvPr/>
        </p:nvSpPr>
        <p:spPr>
          <a:xfrm>
            <a:off x="1217145" y="511277"/>
            <a:ext cx="8019393" cy="584775"/>
          </a:xfrm>
          <a:prstGeom prst="rect">
            <a:avLst/>
          </a:prstGeom>
          <a:noFill/>
        </p:spPr>
        <p:txBody>
          <a:bodyPr wrap="square" rtlCol="0">
            <a:spAutoFit/>
          </a:bodyPr>
          <a:lstStyle/>
          <a:p>
            <a:r>
              <a:rPr lang="en-GB" sz="3200" b="1" noProof="0" dirty="0"/>
              <a:t>3. Question continued:</a:t>
            </a:r>
          </a:p>
        </p:txBody>
      </p:sp>
    </p:spTree>
    <p:extLst>
      <p:ext uri="{BB962C8B-B14F-4D97-AF65-F5344CB8AC3E}">
        <p14:creationId xmlns:p14="http://schemas.microsoft.com/office/powerpoint/2010/main" val="3487927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920A611A-B439-47EC-9AB0-62E646C29293}" type="slidenum">
              <a:rPr lang="de-DE" smtClean="0"/>
              <a:t>8</a:t>
            </a:fld>
            <a:endParaRPr lang="de-DE" dirty="0"/>
          </a:p>
        </p:txBody>
      </p:sp>
      <p:sp>
        <p:nvSpPr>
          <p:cNvPr id="6" name="Textfeld 5">
            <a:extLst>
              <a:ext uri="{FF2B5EF4-FFF2-40B4-BE49-F238E27FC236}">
                <a16:creationId xmlns:a16="http://schemas.microsoft.com/office/drawing/2014/main" id="{745B6FC3-014F-04F5-A358-29C3B8E502E1}"/>
              </a:ext>
            </a:extLst>
          </p:cNvPr>
          <p:cNvSpPr txBox="1"/>
          <p:nvPr/>
        </p:nvSpPr>
        <p:spPr>
          <a:xfrm>
            <a:off x="725557" y="2047534"/>
            <a:ext cx="10078278" cy="3274614"/>
          </a:xfrm>
          <a:prstGeom prst="rect">
            <a:avLst/>
          </a:prstGeom>
          <a:noFill/>
        </p:spPr>
        <p:txBody>
          <a:bodyPr wrap="square">
            <a:spAutoFit/>
          </a:bodyPr>
          <a:lstStyle/>
          <a:p>
            <a:pPr marL="893763" indent="-714375">
              <a:lnSpc>
                <a:spcPct val="150000"/>
              </a:lnSpc>
            </a:pPr>
            <a:r>
              <a:rPr lang="en-GB" sz="2000" b="1" kern="100" dirty="0">
                <a:effectLst/>
                <a:latin typeface="Times New Roman" panose="02020603050405020304" pitchFamily="18" charset="0"/>
                <a:ea typeface="Calibri" panose="020F0502020204030204" pitchFamily="34" charset="0"/>
                <a:cs typeface="Times New Roman" panose="02020603050405020304" pitchFamily="18" charset="0"/>
              </a:rPr>
              <a:t>5.41.	To verify, whether, according to this Regulation, the active ADS operation of all lighting functions does not cause any discomfort, the technical service shall perform a test drive which comprises any situation relevant to the system control on the basis of the applicants description and in accordance with Regulation GRVA; it shall be notified whether all modes are activated, performing and de-activated according to the applicant's </a:t>
            </a:r>
            <a:r>
              <a:rPr lang="en-GB" sz="2000" b="1" dirty="0">
                <a:effectLst/>
                <a:highlight>
                  <a:srgbClr val="FFFF00"/>
                </a:highlight>
                <a:latin typeface="Times New Roman" panose="02020603050405020304" pitchFamily="18" charset="0"/>
                <a:ea typeface="Times New Roman" panose="02020603050405020304" pitchFamily="18" charset="0"/>
              </a:rPr>
              <a:t>description; obvious malfunctioning, if any, shall be contested (e.g. excessive angular movement or flicker).</a:t>
            </a:r>
            <a:r>
              <a:rPr lang="en-GB" sz="2000" dirty="0">
                <a:effectLst/>
                <a:latin typeface="Times New Roman" panose="02020603050405020304" pitchFamily="18" charset="0"/>
                <a:ea typeface="Times New Roman" panose="02020603050405020304" pitchFamily="18" charset="0"/>
              </a:rPr>
              <a:t> </a:t>
            </a:r>
            <a:endParaRPr lang="en-GB" sz="2000" dirty="0"/>
          </a:p>
        </p:txBody>
      </p:sp>
      <p:sp>
        <p:nvSpPr>
          <p:cNvPr id="3" name="Textfeld 2">
            <a:extLst>
              <a:ext uri="{FF2B5EF4-FFF2-40B4-BE49-F238E27FC236}">
                <a16:creationId xmlns:a16="http://schemas.microsoft.com/office/drawing/2014/main" id="{0F3F1437-AE63-95D6-2CCB-C21FE0742281}"/>
              </a:ext>
            </a:extLst>
          </p:cNvPr>
          <p:cNvSpPr txBox="1"/>
          <p:nvPr/>
        </p:nvSpPr>
        <p:spPr>
          <a:xfrm>
            <a:off x="1217145" y="511277"/>
            <a:ext cx="8019393" cy="584775"/>
          </a:xfrm>
          <a:prstGeom prst="rect">
            <a:avLst/>
          </a:prstGeom>
          <a:noFill/>
        </p:spPr>
        <p:txBody>
          <a:bodyPr wrap="square" rtlCol="0">
            <a:spAutoFit/>
          </a:bodyPr>
          <a:lstStyle/>
          <a:p>
            <a:r>
              <a:rPr lang="en-GB" sz="3200" b="1" noProof="0" dirty="0"/>
              <a:t>3. Question continued:</a:t>
            </a:r>
          </a:p>
        </p:txBody>
      </p:sp>
    </p:spTree>
    <p:extLst>
      <p:ext uri="{BB962C8B-B14F-4D97-AF65-F5344CB8AC3E}">
        <p14:creationId xmlns:p14="http://schemas.microsoft.com/office/powerpoint/2010/main" val="1807788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C9512FBD-8AE7-50E9-0A66-818983B26B53}"/>
              </a:ext>
            </a:extLst>
          </p:cNvPr>
          <p:cNvSpPr>
            <a:spLocks noGrp="1"/>
          </p:cNvSpPr>
          <p:nvPr>
            <p:ph type="sldNum" sz="quarter" idx="12"/>
          </p:nvPr>
        </p:nvSpPr>
        <p:spPr/>
        <p:txBody>
          <a:bodyPr/>
          <a:lstStyle/>
          <a:p>
            <a:fld id="{920A611A-B439-47EC-9AB0-62E646C29293}" type="slidenum">
              <a:rPr lang="en-GB" noProof="0" smtClean="0"/>
              <a:t>9</a:t>
            </a:fld>
            <a:endParaRPr lang="en-GB" noProof="0" dirty="0"/>
          </a:p>
        </p:txBody>
      </p:sp>
      <p:sp>
        <p:nvSpPr>
          <p:cNvPr id="4" name="Textfeld 3">
            <a:extLst>
              <a:ext uri="{FF2B5EF4-FFF2-40B4-BE49-F238E27FC236}">
                <a16:creationId xmlns:a16="http://schemas.microsoft.com/office/drawing/2014/main" id="{021FB220-B6BB-D6D7-188E-1258818436E4}"/>
              </a:ext>
            </a:extLst>
          </p:cNvPr>
          <p:cNvSpPr txBox="1"/>
          <p:nvPr/>
        </p:nvSpPr>
        <p:spPr>
          <a:xfrm>
            <a:off x="517114" y="1540055"/>
            <a:ext cx="11015831" cy="4708981"/>
          </a:xfrm>
          <a:prstGeom prst="rect">
            <a:avLst/>
          </a:prstGeom>
          <a:noFill/>
        </p:spPr>
        <p:txBody>
          <a:bodyPr wrap="square">
            <a:spAutoFit/>
          </a:bodyPr>
          <a:lstStyle/>
          <a:p>
            <a:pPr marL="1433513" indent="-1433513" algn="just">
              <a:spcAft>
                <a:spcPts val="600"/>
              </a:spcAft>
            </a:pP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Add a new paragraph 6.1.7.2.1.,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to read:</a:t>
            </a:r>
            <a:endParaRPr lang="de-DE" sz="2000" dirty="0">
              <a:effectLst/>
              <a:latin typeface="Times New Roman" panose="02020603050405020304" pitchFamily="18" charset="0"/>
              <a:ea typeface="Times New Roman" panose="02020603050405020304" pitchFamily="18" charset="0"/>
            </a:endParaRPr>
          </a:p>
          <a:p>
            <a:pPr marL="1434465" indent="-714375" algn="just">
              <a:spcAft>
                <a:spcPts val="600"/>
              </a:spcAft>
            </a:pPr>
            <a:endParaRPr lang="en-US"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1344613" indent="-1344613" algn="just">
              <a:spcAft>
                <a:spcPts val="600"/>
              </a:spcAf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“6.1.7.2.1.</a:t>
            </a:r>
            <a:r>
              <a:rPr lang="en-GB" sz="2000" dirty="0">
                <a:effectLst/>
                <a:latin typeface="Times New Roman" panose="02020603050405020304" pitchFamily="18" charset="0"/>
                <a:ea typeface="Times New Roman" panose="02020603050405020304" pitchFamily="18" charset="0"/>
              </a:rPr>
              <a:t>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solidFill>
                  <a:srgbClr val="FF0000"/>
                </a:solidFill>
                <a:effectLst/>
                <a:latin typeface="Times New Roman" panose="02020603050405020304" pitchFamily="18" charset="0"/>
                <a:ea typeface="Times New Roman" panose="02020603050405020304" pitchFamily="18" charset="0"/>
              </a:rPr>
              <a:t>In the case that the vehicle is</a:t>
            </a:r>
            <a:r>
              <a:rPr lang="en-GB" sz="2000" dirty="0">
                <a:effectLst/>
                <a:latin typeface="Times New Roman" panose="02020603050405020304" pitchFamily="18" charset="0"/>
                <a:ea typeface="Times New Roman" panose="02020603050405020304" pitchFamily="18" charset="0"/>
              </a:rPr>
              <a:t>  </a:t>
            </a:r>
            <a:r>
              <a:rPr lang="en-US" sz="2000" b="1" dirty="0">
                <a:solidFill>
                  <a:srgbClr val="FF0000"/>
                </a:solidFill>
                <a:effectLst/>
                <a:latin typeface="Times New Roman" panose="02020603050405020304" pitchFamily="18" charset="0"/>
                <a:ea typeface="Times New Roman" panose="02020603050405020304" pitchFamily="18" charset="0"/>
              </a:rPr>
              <a:t> controlled by an ADS, either: </a:t>
            </a:r>
            <a:endParaRPr lang="de-DE" sz="2000" dirty="0">
              <a:effectLst/>
              <a:latin typeface="Times New Roman" panose="02020603050405020304" pitchFamily="18" charset="0"/>
              <a:ea typeface="Times New Roman" panose="02020603050405020304" pitchFamily="18" charset="0"/>
            </a:endParaRPr>
          </a:p>
          <a:p>
            <a:pPr marL="1797050" lvl="0" indent="-452438">
              <a:spcAft>
                <a:spcPts val="600"/>
              </a:spcAft>
              <a:buFont typeface="Arial" panose="020B0604020202020204" pitchFamily="34" charset="0"/>
              <a:buChar char="-"/>
            </a:pPr>
            <a:r>
              <a:rPr lang="en-GB" sz="2000" b="1" dirty="0">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the applicant shall prove to the satisfaction of the Type-Approval</a:t>
            </a:r>
            <a:r>
              <a:rPr lang="en-GB" sz="2000" b="1" dirty="0">
                <a:effectLst/>
                <a:latin typeface="Times New Roman" panose="02020603050405020304" pitchFamily="18" charset="0"/>
                <a:ea typeface="Times New Roman" panose="02020603050405020304" pitchFamily="18" charset="0"/>
                <a:cs typeface="Times New Roman" panose="02020603050405020304" pitchFamily="18" charset="0"/>
              </a:rPr>
              <a:t> Authority that the automatic main-beam operation is controlled by the ADS to avoid causing discomfort, distraction or glare to other road users; or </a:t>
            </a:r>
            <a:endParaRPr lang="de-DE"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797050" lvl="0" indent="-452438" algn="just">
              <a:spcAft>
                <a:spcPts val="600"/>
              </a:spcAft>
              <a:buFont typeface="Arial" panose="020B0604020202020204" pitchFamily="34" charset="0"/>
              <a:buChar char="-"/>
            </a:pPr>
            <a:r>
              <a:rPr lang="en-GB" sz="2000" b="1" dirty="0">
                <a:effectLst/>
                <a:latin typeface="Times New Roman" panose="02020603050405020304" pitchFamily="18" charset="0"/>
                <a:ea typeface="Times New Roman" panose="02020603050405020304" pitchFamily="18" charset="0"/>
                <a:cs typeface="Times New Roman" panose="02020603050405020304" pitchFamily="18" charset="0"/>
              </a:rPr>
              <a:t>the main-beam headlamps shall be deactivated </a:t>
            </a:r>
            <a:r>
              <a:rPr lang="en-GB"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while the ADS [feature]</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is active</a:t>
            </a:r>
            <a:r>
              <a:rPr lang="en-GB"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342900" lvl="0" indent="-342900" algn="just">
              <a:spcAft>
                <a:spcPts val="600"/>
              </a:spcAft>
              <a:buFont typeface="Arial" panose="020B0604020202020204" pitchFamily="34" charset="0"/>
              <a:buChar char="-"/>
            </a:pPr>
            <a:r>
              <a:rPr lang="de-DE" sz="20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600"/>
              </a:spcAft>
            </a:pP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Paragraph 6.1.7.3.,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amend to read:</a:t>
            </a:r>
          </a:p>
          <a:p>
            <a:pPr algn="just">
              <a:spcAft>
                <a:spcPts val="600"/>
              </a:spcAft>
            </a:pPr>
            <a:endParaRPr lang="de-DE" sz="2000" dirty="0">
              <a:effectLst/>
              <a:latin typeface="Times New Roman" panose="02020603050405020304" pitchFamily="18" charset="0"/>
              <a:ea typeface="Times New Roman" panose="02020603050405020304" pitchFamily="18" charset="0"/>
            </a:endParaRPr>
          </a:p>
          <a:p>
            <a:pPr marL="1433513" indent="-1433513">
              <a:spcAft>
                <a:spcPts val="600"/>
              </a:spcAft>
            </a:pPr>
            <a:r>
              <a:rPr lang="en-GB" sz="2000" b="1" dirty="0">
                <a:effectLst/>
                <a:latin typeface="Times New Roman" panose="02020603050405020304" pitchFamily="18" charset="0"/>
                <a:ea typeface="Times New Roman" panose="02020603050405020304" pitchFamily="18" charset="0"/>
                <a:cs typeface="Times New Roman" panose="02020603050405020304" pitchFamily="18" charset="0"/>
              </a:rPr>
              <a:t>“6.1.7.3.	</a:t>
            </a:r>
            <a:r>
              <a:rPr lang="en-US" sz="2000" b="1" strike="sngStrike"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With the exception of an active ADS</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2000" strike="sngStrike"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it</a:t>
            </a:r>
            <a:r>
              <a:rPr lang="en-GB" sz="20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r>
              <a:rPr lang="en-GB" sz="2000" dirty="0" err="1">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It</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2000" dirty="0">
                <a:effectLst/>
                <a:latin typeface="Times New Roman" panose="02020603050405020304" pitchFamily="18" charset="0"/>
                <a:ea typeface="Times New Roman" panose="02020603050405020304" pitchFamily="18" charset="0"/>
              </a:rPr>
              <a:t>   </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shall always be possible </a:t>
            </a:r>
            <a:r>
              <a:rPr lang="en-GB"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for the driver</a:t>
            </a:r>
            <a:r>
              <a:rPr lang="en-GB" sz="20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to switch the main-beam headlamps ON and OFF [manually] </a:t>
            </a:r>
            <a:r>
              <a:rPr lang="en-GB" sz="2000" dirty="0">
                <a:effectLst/>
                <a:latin typeface="Times New Roman" panose="02020603050405020304" pitchFamily="18" charset="0"/>
                <a:ea typeface="Times New Roman" panose="02020603050405020304" pitchFamily="18" charset="0"/>
              </a:rPr>
              <a:t>  </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and to [manually] switch OFF the automatic control of the main-beam headlamps.</a:t>
            </a:r>
            <a:endParaRPr lang="de-DE" sz="2000" dirty="0">
              <a:effectLst/>
              <a:latin typeface="Times New Roman" panose="02020603050405020304" pitchFamily="18" charset="0"/>
              <a:ea typeface="Times New Roman" panose="02020603050405020304" pitchFamily="18" charset="0"/>
            </a:endParaRPr>
          </a:p>
        </p:txBody>
      </p:sp>
      <p:sp>
        <p:nvSpPr>
          <p:cNvPr id="3" name="Textfeld 2">
            <a:extLst>
              <a:ext uri="{FF2B5EF4-FFF2-40B4-BE49-F238E27FC236}">
                <a16:creationId xmlns:a16="http://schemas.microsoft.com/office/drawing/2014/main" id="{FD260AA9-00A1-41FB-1F30-784A3CFC10BA}"/>
              </a:ext>
            </a:extLst>
          </p:cNvPr>
          <p:cNvSpPr txBox="1"/>
          <p:nvPr/>
        </p:nvSpPr>
        <p:spPr>
          <a:xfrm>
            <a:off x="1217145" y="511277"/>
            <a:ext cx="8019393" cy="584775"/>
          </a:xfrm>
          <a:prstGeom prst="rect">
            <a:avLst/>
          </a:prstGeom>
          <a:noFill/>
        </p:spPr>
        <p:txBody>
          <a:bodyPr wrap="square" rtlCol="0">
            <a:spAutoFit/>
          </a:bodyPr>
          <a:lstStyle/>
          <a:p>
            <a:r>
              <a:rPr lang="en-GB" sz="3200" b="1" noProof="0" dirty="0"/>
              <a:t>3. Question continued:</a:t>
            </a:r>
          </a:p>
        </p:txBody>
      </p:sp>
    </p:spTree>
    <p:extLst>
      <p:ext uri="{BB962C8B-B14F-4D97-AF65-F5344CB8AC3E}">
        <p14:creationId xmlns:p14="http://schemas.microsoft.com/office/powerpoint/2010/main" val="1775373850"/>
      </p:ext>
    </p:extLst>
  </p:cSld>
  <p:clrMapOvr>
    <a:masterClrMapping/>
  </p:clrMapOvr>
</p:sld>
</file>

<file path=ppt/theme/theme1.xml><?xml version="1.0" encoding="utf-8"?>
<a:theme xmlns:a="http://schemas.openxmlformats.org/drawingml/2006/main" name="Rückblick">
  <a:themeElements>
    <a:clrScheme name="Rückblick">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1_Rückblick">
  <a:themeElements>
    <a:clrScheme name="Rückblick">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9" ma:contentTypeDescription="Create a new document." ma:contentTypeScope="" ma:versionID="957983f112ff70deb4ba3514eaba81b6">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226e8c697896011a9f0e61e90df53f9c"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2C6BFE-0CF5-4D2D-8A58-FF09247FCB25}">
  <ds:schemaRefs>
    <ds:schemaRef ds:uri="http://schemas.microsoft.com/sharepoint/v3/contenttype/forms"/>
  </ds:schemaRefs>
</ds:datastoreItem>
</file>

<file path=customXml/itemProps2.xml><?xml version="1.0" encoding="utf-8"?>
<ds:datastoreItem xmlns:ds="http://schemas.openxmlformats.org/officeDocument/2006/customXml" ds:itemID="{0F559986-CC6D-4030-8D59-F8DA879312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a1c0d-4a69-4996-a84a-fc699b9f49de"/>
    <ds:schemaRef ds:uri="acccb6d4-dbe5-46d2-b4d3-5733603d8cc6"/>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TM02900769[[fn=Rückblick]]</Template>
  <TotalTime>0</TotalTime>
  <Words>2195</Words>
  <Application>Microsoft Office PowerPoint</Application>
  <PresentationFormat>Breitbild</PresentationFormat>
  <Paragraphs>124</Paragraphs>
  <Slides>18</Slides>
  <Notes>0</Notes>
  <HiddenSlides>0</HiddenSlides>
  <MMClips>0</MMClips>
  <ScaleCrop>false</ScaleCrop>
  <HeadingPairs>
    <vt:vector size="6" baseType="variant">
      <vt:variant>
        <vt:lpstr>Verwendete Schriftarten</vt:lpstr>
      </vt:variant>
      <vt:variant>
        <vt:i4>5</vt:i4>
      </vt:variant>
      <vt:variant>
        <vt:lpstr>Design</vt:lpstr>
      </vt:variant>
      <vt:variant>
        <vt:i4>2</vt:i4>
      </vt:variant>
      <vt:variant>
        <vt:lpstr>Folientitel</vt:lpstr>
      </vt:variant>
      <vt:variant>
        <vt:i4>18</vt:i4>
      </vt:variant>
    </vt:vector>
  </HeadingPairs>
  <TitlesOfParts>
    <vt:vector size="25" baseType="lpstr">
      <vt:lpstr>Calibri</vt:lpstr>
      <vt:lpstr>MS Mincho</vt:lpstr>
      <vt:lpstr>Calibri Light</vt:lpstr>
      <vt:lpstr>Times New Roman</vt:lpstr>
      <vt:lpstr>Arial</vt:lpstr>
      <vt:lpstr>Rückblick</vt:lpstr>
      <vt:lpstr>1_Rückblick</vt:lpstr>
      <vt:lpstr>Answers from „GRE TF AVSR“</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progress report, 29. Apr 2024</dc:title>
  <dc:subject>GRE TF Autonomous Vehicles Signalling Requirements (AVSR)</dc:subject>
  <dc:creator>Dr. K. Manz / L. Schwenkschuster</dc:creator>
  <cp:lastModifiedBy>Schwenkschuster, Lukas</cp:lastModifiedBy>
  <cp:revision>229</cp:revision>
  <cp:lastPrinted>2023-03-17T10:28:06Z</cp:lastPrinted>
  <dcterms:created xsi:type="dcterms:W3CDTF">2018-05-09T09:15:54Z</dcterms:created>
  <dcterms:modified xsi:type="dcterms:W3CDTF">2025-03-11T12:08:20Z</dcterms:modified>
</cp:coreProperties>
</file>