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3" r:id="rId6"/>
    <p:sldId id="294" r:id="rId7"/>
    <p:sldId id="298" r:id="rId8"/>
    <p:sldId id="295" r:id="rId9"/>
    <p:sldId id="30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warz, Torsten (I/ET-B2)" initials="ST(B" lastIdx="6" clrIdx="0">
    <p:extLst>
      <p:ext uri="{19B8F6BF-5375-455C-9EA6-DF929625EA0E}">
        <p15:presenceInfo xmlns:p15="http://schemas.microsoft.com/office/powerpoint/2012/main" userId="S::torsten.schwarz@audi.de::70f7f55b-7391-448a-a3d4-66805c88f7d1" providerId="AD"/>
      </p:ext>
    </p:extLst>
  </p:cmAuthor>
  <p:cmAuthor id="2" name="Davide Puglisi" initials="DP" lastIdx="1" clrIdx="1">
    <p:extLst>
      <p:ext uri="{19B8F6BF-5375-455C-9EA6-DF929625EA0E}">
        <p15:presenceInfo xmlns:p15="http://schemas.microsoft.com/office/powerpoint/2012/main" userId="8a696cf998f394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86E5"/>
    <a:srgbClr val="77787A"/>
    <a:srgbClr val="818283"/>
    <a:srgbClr val="67686A"/>
    <a:srgbClr val="403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3FF171-9DD1-4200-A2D8-43C71E5A08E8}" v="1" dt="2025-04-06T18:59:23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2798" autoAdjust="0"/>
  </p:normalViewPr>
  <p:slideViewPr>
    <p:cSldViewPr snapToGrid="0">
      <p:cViewPr varScale="1">
        <p:scale>
          <a:sx n="76" d="100"/>
          <a:sy n="76" d="100"/>
        </p:scale>
        <p:origin x="1282" y="67"/>
      </p:cViewPr>
      <p:guideLst>
        <p:guide orient="horz" pos="3589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 Glukhenkiy" userId="24b49d37-c936-4e44-8fab-4bfac34f62f4" providerId="ADAL" clId="{B53FF171-9DD1-4200-A2D8-43C71E5A08E8}"/>
    <pc:docChg chg="custSel modSld">
      <pc:chgData name="Konstantin Glukhenkiy" userId="24b49d37-c936-4e44-8fab-4bfac34f62f4" providerId="ADAL" clId="{B53FF171-9DD1-4200-A2D8-43C71E5A08E8}" dt="2025-04-06T18:59:25.650" v="14" actId="6549"/>
      <pc:docMkLst>
        <pc:docMk/>
      </pc:docMkLst>
      <pc:sldChg chg="modSp mod">
        <pc:chgData name="Konstantin Glukhenkiy" userId="24b49d37-c936-4e44-8fab-4bfac34f62f4" providerId="ADAL" clId="{B53FF171-9DD1-4200-A2D8-43C71E5A08E8}" dt="2025-04-06T18:59:25.650" v="14" actId="6549"/>
        <pc:sldMkLst>
          <pc:docMk/>
          <pc:sldMk cId="1036707213" sldId="256"/>
        </pc:sldMkLst>
        <pc:spChg chg="mod">
          <ac:chgData name="Konstantin Glukhenkiy" userId="24b49d37-c936-4e44-8fab-4bfac34f62f4" providerId="ADAL" clId="{B53FF171-9DD1-4200-A2D8-43C71E5A08E8}" dt="2025-04-06T18:59:25.650" v="14" actId="6549"/>
          <ac:spMkLst>
            <pc:docMk/>
            <pc:sldMk cId="1036707213" sldId="256"/>
            <ac:spMk id="9" creationId="{D9997980-BE50-4BB6-B167-B9C9BC2F2804}"/>
          </ac:spMkLst>
        </pc:spChg>
      </pc:sldChg>
    </pc:docChg>
  </pc:docChgLst>
  <pc:docChgLst>
    <pc:chgData name="Barton Silke" userId="380db618-3600-4286-8f5d-4fa1e2e458d8" providerId="ADAL" clId="{861C3EFB-D2C0-409B-B200-5CFD280EEC9E}"/>
    <pc:docChg chg="undo custSel addSld modSld">
      <pc:chgData name="Barton Silke" userId="380db618-3600-4286-8f5d-4fa1e2e458d8" providerId="ADAL" clId="{861C3EFB-D2C0-409B-B200-5CFD280EEC9E}" dt="2024-07-23T16:19:44.885" v="1862" actId="20577"/>
      <pc:docMkLst>
        <pc:docMk/>
      </pc:docMkLst>
      <pc:sldChg chg="modSp mod">
        <pc:chgData name="Barton Silke" userId="380db618-3600-4286-8f5d-4fa1e2e458d8" providerId="ADAL" clId="{861C3EFB-D2C0-409B-B200-5CFD280EEC9E}" dt="2024-07-23T15:38:15.117" v="1048" actId="20577"/>
        <pc:sldMkLst>
          <pc:docMk/>
          <pc:sldMk cId="361840960" sldId="294"/>
        </pc:sldMkLst>
        <pc:spChg chg="mod">
          <ac:chgData name="Barton Silke" userId="380db618-3600-4286-8f5d-4fa1e2e458d8" providerId="ADAL" clId="{861C3EFB-D2C0-409B-B200-5CFD280EEC9E}" dt="2024-07-23T15:38:15.117" v="1048" actId="20577"/>
          <ac:spMkLst>
            <pc:docMk/>
            <pc:sldMk cId="361840960" sldId="294"/>
            <ac:spMk id="2" creationId="{C3C86410-30F6-4618-A6D8-3596C63DDE97}"/>
          </ac:spMkLst>
        </pc:spChg>
      </pc:sldChg>
      <pc:sldChg chg="modSp mod">
        <pc:chgData name="Barton Silke" userId="380db618-3600-4286-8f5d-4fa1e2e458d8" providerId="ADAL" clId="{861C3EFB-D2C0-409B-B200-5CFD280EEC9E}" dt="2024-07-23T16:13:33.509" v="1769" actId="113"/>
        <pc:sldMkLst>
          <pc:docMk/>
          <pc:sldMk cId="2986752146" sldId="295"/>
        </pc:sldMkLst>
        <pc:graphicFrameChg chg="mod modGraphic">
          <ac:chgData name="Barton Silke" userId="380db618-3600-4286-8f5d-4fa1e2e458d8" providerId="ADAL" clId="{861C3EFB-D2C0-409B-B200-5CFD280EEC9E}" dt="2024-07-23T16:13:33.509" v="1769" actId="113"/>
          <ac:graphicFrameMkLst>
            <pc:docMk/>
            <pc:sldMk cId="2986752146" sldId="295"/>
            <ac:graphicFrameMk id="8" creationId="{00000000-0000-0000-0000-000000000000}"/>
          </ac:graphicFrameMkLst>
        </pc:graphicFrameChg>
      </pc:sldChg>
      <pc:sldChg chg="modSp add mod">
        <pc:chgData name="Barton Silke" userId="380db618-3600-4286-8f5d-4fa1e2e458d8" providerId="ADAL" clId="{861C3EFB-D2C0-409B-B200-5CFD280EEC9E}" dt="2024-07-23T16:19:44.885" v="1862" actId="20577"/>
        <pc:sldMkLst>
          <pc:docMk/>
          <pc:sldMk cId="3266566082" sldId="296"/>
        </pc:sldMkLst>
        <pc:spChg chg="mod">
          <ac:chgData name="Barton Silke" userId="380db618-3600-4286-8f5d-4fa1e2e458d8" providerId="ADAL" clId="{861C3EFB-D2C0-409B-B200-5CFD280EEC9E}" dt="2024-07-23T16:19:44.885" v="1862" actId="20577"/>
          <ac:spMkLst>
            <pc:docMk/>
            <pc:sldMk cId="3266566082" sldId="296"/>
            <ac:spMk id="2" creationId="{C3C86410-30F6-4618-A6D8-3596C63DDE97}"/>
          </ac:spMkLst>
        </pc:spChg>
      </pc:sldChg>
    </pc:docChg>
  </pc:docChgLst>
  <pc:docChgLst>
    <pc:chgData name="BAUCKHAGE Thomas (HELLA)" userId="d9b33838-14e8-46ea-ba70-b4bef5d92102" providerId="ADAL" clId="{7946703D-5088-4F89-A858-C39DF8D3A723}"/>
    <pc:docChg chg="undo custSel modSld">
      <pc:chgData name="BAUCKHAGE Thomas (HELLA)" userId="d9b33838-14e8-46ea-ba70-b4bef5d92102" providerId="ADAL" clId="{7946703D-5088-4F89-A858-C39DF8D3A723}" dt="2024-08-16T09:43:15.906" v="139"/>
      <pc:docMkLst>
        <pc:docMk/>
      </pc:docMkLst>
      <pc:sldChg chg="addSp modSp mod">
        <pc:chgData name="BAUCKHAGE Thomas (HELLA)" userId="d9b33838-14e8-46ea-ba70-b4bef5d92102" providerId="ADAL" clId="{7946703D-5088-4F89-A858-C39DF8D3A723}" dt="2024-08-16T09:43:09.266" v="134" actId="1076"/>
        <pc:sldMkLst>
          <pc:docMk/>
          <pc:sldMk cId="1036707213" sldId="256"/>
        </pc:sldMkLst>
        <pc:spChg chg="add mod">
          <ac:chgData name="BAUCKHAGE Thomas (HELLA)" userId="d9b33838-14e8-46ea-ba70-b4bef5d92102" providerId="ADAL" clId="{7946703D-5088-4F89-A858-C39DF8D3A723}" dt="2024-08-16T09:43:09.266" v="134" actId="1076"/>
          <ac:spMkLst>
            <pc:docMk/>
            <pc:sldMk cId="1036707213" sldId="256"/>
            <ac:spMk id="4" creationId="{F6C768F0-D012-880D-CF06-2B94671C2317}"/>
          </ac:spMkLst>
        </pc:spChg>
      </pc:sldChg>
      <pc:sldChg chg="addSp modSp mod">
        <pc:chgData name="BAUCKHAGE Thomas (HELLA)" userId="d9b33838-14e8-46ea-ba70-b4bef5d92102" providerId="ADAL" clId="{7946703D-5088-4F89-A858-C39DF8D3A723}" dt="2024-08-16T09:43:14.805" v="138"/>
        <pc:sldMkLst>
          <pc:docMk/>
          <pc:sldMk cId="18499561" sldId="271"/>
        </pc:sldMkLst>
        <pc:spChg chg="add mod">
          <ac:chgData name="BAUCKHAGE Thomas (HELLA)" userId="d9b33838-14e8-46ea-ba70-b4bef5d92102" providerId="ADAL" clId="{7946703D-5088-4F89-A858-C39DF8D3A723}" dt="2024-08-16T09:43:14.805" v="138"/>
          <ac:spMkLst>
            <pc:docMk/>
            <pc:sldMk cId="18499561" sldId="271"/>
            <ac:spMk id="3" creationId="{FE15389D-2493-C388-0054-AC06291DC64A}"/>
          </ac:spMkLst>
        </pc:spChg>
        <pc:graphicFrameChg chg="mod modGraphic">
          <ac:chgData name="BAUCKHAGE Thomas (HELLA)" userId="d9b33838-14e8-46ea-ba70-b4bef5d92102" providerId="ADAL" clId="{7946703D-5088-4F89-A858-C39DF8D3A723}" dt="2024-08-16T09:39:54.488" v="102"/>
          <ac:graphicFrameMkLst>
            <pc:docMk/>
            <pc:sldMk cId="18499561" sldId="271"/>
            <ac:graphicFrameMk id="8" creationId="{00000000-0000-0000-0000-000000000000}"/>
          </ac:graphicFrameMkLst>
        </pc:graphicFrameChg>
      </pc:sldChg>
      <pc:sldChg chg="addSp modSp">
        <pc:chgData name="BAUCKHAGE Thomas (HELLA)" userId="d9b33838-14e8-46ea-ba70-b4bef5d92102" providerId="ADAL" clId="{7946703D-5088-4F89-A858-C39DF8D3A723}" dt="2024-08-16T09:43:11.491" v="135"/>
        <pc:sldMkLst>
          <pc:docMk/>
          <pc:sldMk cId="1509223292" sldId="293"/>
        </pc:sldMkLst>
        <pc:spChg chg="add mod">
          <ac:chgData name="BAUCKHAGE Thomas (HELLA)" userId="d9b33838-14e8-46ea-ba70-b4bef5d92102" providerId="ADAL" clId="{7946703D-5088-4F89-A858-C39DF8D3A723}" dt="2024-08-16T09:43:11.491" v="135"/>
          <ac:spMkLst>
            <pc:docMk/>
            <pc:sldMk cId="1509223292" sldId="293"/>
            <ac:spMk id="5" creationId="{F804EA7C-14E4-E9B8-8CBF-4E5A7B554C17}"/>
          </ac:spMkLst>
        </pc:spChg>
      </pc:sldChg>
      <pc:sldChg chg="addSp modSp mod">
        <pc:chgData name="BAUCKHAGE Thomas (HELLA)" userId="d9b33838-14e8-46ea-ba70-b4bef5d92102" providerId="ADAL" clId="{7946703D-5088-4F89-A858-C39DF8D3A723}" dt="2024-08-16T09:43:13.777" v="137"/>
        <pc:sldMkLst>
          <pc:docMk/>
          <pc:sldMk cId="361840960" sldId="294"/>
        </pc:sldMkLst>
        <pc:spChg chg="mod">
          <ac:chgData name="BAUCKHAGE Thomas (HELLA)" userId="d9b33838-14e8-46ea-ba70-b4bef5d92102" providerId="ADAL" clId="{7946703D-5088-4F89-A858-C39DF8D3A723}" dt="2024-08-16T09:40:42.872" v="109" actId="12"/>
          <ac:spMkLst>
            <pc:docMk/>
            <pc:sldMk cId="361840960" sldId="294"/>
            <ac:spMk id="2" creationId="{C3C86410-30F6-4618-A6D8-3596C63DDE97}"/>
          </ac:spMkLst>
        </pc:spChg>
        <pc:spChg chg="add mod">
          <ac:chgData name="BAUCKHAGE Thomas (HELLA)" userId="d9b33838-14e8-46ea-ba70-b4bef5d92102" providerId="ADAL" clId="{7946703D-5088-4F89-A858-C39DF8D3A723}" dt="2024-08-16T09:43:13.777" v="137"/>
          <ac:spMkLst>
            <pc:docMk/>
            <pc:sldMk cId="361840960" sldId="294"/>
            <ac:spMk id="3" creationId="{2C9CB51D-3F5A-F43E-73B9-9B2239E892AB}"/>
          </ac:spMkLst>
        </pc:spChg>
      </pc:sldChg>
      <pc:sldChg chg="addSp modSp mod">
        <pc:chgData name="BAUCKHAGE Thomas (HELLA)" userId="d9b33838-14e8-46ea-ba70-b4bef5d92102" providerId="ADAL" clId="{7946703D-5088-4F89-A858-C39DF8D3A723}" dt="2024-08-16T09:43:15.906" v="139"/>
        <pc:sldMkLst>
          <pc:docMk/>
          <pc:sldMk cId="2986752146" sldId="295"/>
        </pc:sldMkLst>
        <pc:spChg chg="add mod">
          <ac:chgData name="BAUCKHAGE Thomas (HELLA)" userId="d9b33838-14e8-46ea-ba70-b4bef5d92102" providerId="ADAL" clId="{7946703D-5088-4F89-A858-C39DF8D3A723}" dt="2024-08-16T09:43:15.906" v="139"/>
          <ac:spMkLst>
            <pc:docMk/>
            <pc:sldMk cId="2986752146" sldId="295"/>
            <ac:spMk id="3" creationId="{FB45977D-49E7-48A8-089A-248475F739E1}"/>
          </ac:spMkLst>
        </pc:spChg>
        <pc:graphicFrameChg chg="mod modGraphic">
          <ac:chgData name="BAUCKHAGE Thomas (HELLA)" userId="d9b33838-14e8-46ea-ba70-b4bef5d92102" providerId="ADAL" clId="{7946703D-5088-4F89-A858-C39DF8D3A723}" dt="2024-08-16T09:40:05.456" v="104"/>
          <ac:graphicFrameMkLst>
            <pc:docMk/>
            <pc:sldMk cId="2986752146" sldId="295"/>
            <ac:graphicFrameMk id="8" creationId="{00000000-0000-0000-0000-000000000000}"/>
          </ac:graphicFrameMkLst>
        </pc:graphicFrameChg>
      </pc:sldChg>
      <pc:sldChg chg="addSp modSp mod">
        <pc:chgData name="BAUCKHAGE Thomas (HELLA)" userId="d9b33838-14e8-46ea-ba70-b4bef5d92102" providerId="ADAL" clId="{7946703D-5088-4F89-A858-C39DF8D3A723}" dt="2024-08-16T09:43:12.501" v="136"/>
        <pc:sldMkLst>
          <pc:docMk/>
          <pc:sldMk cId="3266566082" sldId="296"/>
        </pc:sldMkLst>
        <pc:spChg chg="mod">
          <ac:chgData name="BAUCKHAGE Thomas (HELLA)" userId="d9b33838-14e8-46ea-ba70-b4bef5d92102" providerId="ADAL" clId="{7946703D-5088-4F89-A858-C39DF8D3A723}" dt="2024-08-16T09:42:19.812" v="128" actId="113"/>
          <ac:spMkLst>
            <pc:docMk/>
            <pc:sldMk cId="3266566082" sldId="296"/>
            <ac:spMk id="2" creationId="{C3C86410-30F6-4618-A6D8-3596C63DDE97}"/>
          </ac:spMkLst>
        </pc:spChg>
        <pc:spChg chg="add mod">
          <ac:chgData name="BAUCKHAGE Thomas (HELLA)" userId="d9b33838-14e8-46ea-ba70-b4bef5d92102" providerId="ADAL" clId="{7946703D-5088-4F89-A858-C39DF8D3A723}" dt="2024-08-16T09:43:12.501" v="136"/>
          <ac:spMkLst>
            <pc:docMk/>
            <pc:sldMk cId="3266566082" sldId="296"/>
            <ac:spMk id="3" creationId="{A4F961FC-E803-0E7D-EAEC-595DC4BA1B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A6B3F-8A1F-428A-9ABA-F87A10A58389}" type="datetimeFigureOut">
              <a:rPr lang="it-IT" smtClean="0"/>
              <a:t>06/04/2025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AEB5-7B7F-4628-AB39-24BD0FD240B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772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4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2A9DD-DCD2-4224-8D54-177EA3E97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6641E07-57B0-4051-9609-E10F84C77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7ED97-1DE1-49B5-A0C1-4C55CDA39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4782-768A-4A26-9529-E254BB331CA5}" type="datetime1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3C1724-C9D7-4AF8-AD5D-9D4786D5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8749DF-A721-46B6-8DBF-5FEF9A90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85E57-7382-4485-9D14-0BD8FAB214F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400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EE125BF-D084-459F-806B-DFAA2DB461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5" t="4754" r="527" b="10762"/>
          <a:stretch/>
        </p:blipFill>
        <p:spPr>
          <a:xfrm>
            <a:off x="0" y="6343650"/>
            <a:ext cx="12192000" cy="51435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E61341F-C07C-4737-86E7-A2033E177F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324447" y="-324447"/>
            <a:ext cx="1437084" cy="208597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478787-0D5C-4CA1-A746-EA7466FB9D0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264" y="90452"/>
            <a:ext cx="2213485" cy="8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3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3F4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7686A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ece.org/sites/default/files/2024-11/ECE-TRANS-WP29-GRE-91e.pdf" TargetMode="External"/><Relationship Id="rId4" Type="http://schemas.openxmlformats.org/officeDocument/2006/relationships/hyperlink" Target="https://unece.org/sites/default/files/2024-10/GRE-91-19e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C86410-30F6-4618-A6D8-3596C63DDE97}"/>
              </a:ext>
            </a:extLst>
          </p:cNvPr>
          <p:cNvSpPr txBox="1"/>
          <p:nvPr/>
        </p:nvSpPr>
        <p:spPr>
          <a:xfrm>
            <a:off x="694759" y="1871732"/>
            <a:ext cx="108024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Energy Saving Opportunities</a:t>
            </a:r>
          </a:p>
          <a:p>
            <a:pPr algn="ctr"/>
            <a:r>
              <a:rPr lang="en-US" sz="4000" b="1" dirty="0"/>
              <a:t>in Automotive Lighting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GTB Activities Status Report</a:t>
            </a:r>
            <a:endParaRPr lang="en-GB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997980-BE50-4BB6-B167-B9C9BC2F2804}"/>
              </a:ext>
            </a:extLst>
          </p:cNvPr>
          <p:cNvSpPr txBox="1"/>
          <p:nvPr/>
        </p:nvSpPr>
        <p:spPr>
          <a:xfrm>
            <a:off x="2181996" y="193849"/>
            <a:ext cx="5286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Informal document GRE-92-06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(92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GRE, 22-25 April 2025, agenda item 12 (c))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088198" y="5282039"/>
            <a:ext cx="38697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Dr. phil. nat. Rainer Neumann</a:t>
            </a:r>
          </a:p>
          <a:p>
            <a:r>
              <a:rPr lang="de-DE" sz="2400" dirty="0">
                <a:solidFill>
                  <a:schemeClr val="bg1">
                    <a:lumMod val="50000"/>
                  </a:schemeClr>
                </a:solidFill>
              </a:rPr>
              <a:t>GTB WG-SVP Chairman</a:t>
            </a:r>
          </a:p>
        </p:txBody>
      </p:sp>
    </p:spTree>
    <p:extLst>
      <p:ext uri="{BB962C8B-B14F-4D97-AF65-F5344CB8AC3E}">
        <p14:creationId xmlns:p14="http://schemas.microsoft.com/office/powerpoint/2010/main" val="103670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685801" y="646610"/>
            <a:ext cx="1136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Energy Saving Opportunities in Automotive Lighting</a:t>
            </a:r>
          </a:p>
          <a:p>
            <a:r>
              <a:rPr lang="en-US" sz="2400" b="1" dirty="0"/>
              <a:t>Reminder of GRE 91</a:t>
            </a:r>
            <a:r>
              <a:rPr lang="en-US" sz="2400" b="1" baseline="30000" dirty="0"/>
              <a:t>st</a:t>
            </a:r>
            <a:r>
              <a:rPr lang="en-US" sz="2400" b="1" dirty="0"/>
              <a:t> session on 23 October 2024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ABBAE-E8EB-4145-93AE-D63697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2</a:t>
            </a:fld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820865"/>
            <a:ext cx="5172220" cy="30575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152" y="2862500"/>
            <a:ext cx="5104661" cy="208419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" name="Textfeld 7"/>
          <p:cNvSpPr txBox="1"/>
          <p:nvPr/>
        </p:nvSpPr>
        <p:spPr>
          <a:xfrm>
            <a:off x="1304032" y="2139036"/>
            <a:ext cx="393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GRE 91</a:t>
            </a:r>
            <a:r>
              <a:rPr lang="de-DE" baseline="30000" dirty="0"/>
              <a:t>st</a:t>
            </a:r>
            <a:r>
              <a:rPr lang="de-DE" dirty="0"/>
              <a:t> Working Document </a:t>
            </a:r>
            <a:r>
              <a:rPr lang="de-DE" dirty="0">
                <a:hlinkClick r:id="rId4"/>
              </a:rPr>
              <a:t>GRE-91-19</a:t>
            </a:r>
            <a:endParaRPr lang="de-DE" dirty="0"/>
          </a:p>
        </p:txBody>
      </p:sp>
      <p:sp>
        <p:nvSpPr>
          <p:cNvPr id="5" name="Textfeld 10"/>
          <p:cNvSpPr txBox="1"/>
          <p:nvPr/>
        </p:nvSpPr>
        <p:spPr>
          <a:xfrm>
            <a:off x="6989965" y="2139036"/>
            <a:ext cx="4251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GRE 91</a:t>
            </a:r>
            <a:r>
              <a:rPr lang="de-DE" baseline="30000" dirty="0"/>
              <a:t>st</a:t>
            </a:r>
            <a:r>
              <a:rPr lang="de-DE" dirty="0"/>
              <a:t> Report </a:t>
            </a:r>
            <a:r>
              <a:rPr lang="de-DE" dirty="0">
                <a:hlinkClick r:id="rId5"/>
              </a:rPr>
              <a:t>ECE-TRANS-WP29-GRE-91e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92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685801" y="646610"/>
            <a:ext cx="1136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Energy Saving Opportunities in Automotive Lighting</a:t>
            </a:r>
          </a:p>
          <a:p>
            <a:r>
              <a:rPr lang="en-US" sz="2400" b="1" dirty="0"/>
              <a:t>GTB current working </a:t>
            </a:r>
            <a:r>
              <a:rPr lang="en-US" sz="2400" b="1" u="sng" dirty="0"/>
              <a:t>directions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ABBAE-E8EB-4145-93AE-D63697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3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09529" y="2250907"/>
            <a:ext cx="6204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DRL </a:t>
            </a:r>
            <a:r>
              <a:rPr lang="en-US" sz="1600" b="1" dirty="0">
                <a:sym typeface="Wingdings" panose="05000000000000000000" pitchFamily="2" charset="2"/>
              </a:rPr>
              <a:t> passing</a:t>
            </a:r>
            <a:r>
              <a:rPr lang="en-US" sz="1600" b="1" dirty="0"/>
              <a:t>-beam switching threshold reduction </a:t>
            </a:r>
          </a:p>
          <a:p>
            <a:pPr defTabSz="631825"/>
            <a:r>
              <a:rPr lang="en-US" sz="1600" dirty="0"/>
              <a:t>	&gt; today at 1000lux of ambient illumination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DRL</a:t>
            </a:r>
          </a:p>
          <a:p>
            <a:pPr defTabSz="631825"/>
            <a:r>
              <a:rPr lang="en-US" sz="1600" dirty="0"/>
              <a:t>	&gt; adapted to the ambient illumination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passing-beam </a:t>
            </a:r>
          </a:p>
          <a:p>
            <a:pPr lvl="1" defTabSz="631825"/>
            <a:r>
              <a:rPr lang="en-US" sz="1600" dirty="0"/>
              <a:t>	&gt; new AFS class, focusing in the first 25m</a:t>
            </a:r>
          </a:p>
          <a:p>
            <a:pPr lvl="1" defTabSz="631825"/>
            <a:r>
              <a:rPr lang="en-US" sz="1600" dirty="0"/>
              <a:t>	&gt; activated only in specific situations of sufficient</a:t>
            </a:r>
          </a:p>
          <a:p>
            <a:pPr lvl="1" defTabSz="631825"/>
            <a:r>
              <a:rPr lang="en-US" sz="1600" dirty="0"/>
              <a:t>	   environmental illumination, low or zero speed, built-in areas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use case: </a:t>
            </a:r>
            <a:r>
              <a:rPr lang="en-US" sz="1600" b="1" dirty="0"/>
              <a:t>vehicle in stand still (e.g. stopped in a traffic light)</a:t>
            </a:r>
          </a:p>
          <a:p>
            <a:pPr marL="631825" lvl="2"/>
            <a:r>
              <a:rPr lang="en-US" sz="1600" dirty="0"/>
              <a:t>&gt; reassessment of lighting and light-signaling functions activation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74718" y="1631648"/>
            <a:ext cx="631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TARGET</a:t>
            </a:r>
            <a:r>
              <a:rPr lang="en-US" sz="1400" dirty="0"/>
              <a:t>: </a:t>
            </a:r>
            <a:r>
              <a:rPr lang="en-US" sz="1600" dirty="0"/>
              <a:t>ENSURE SAFETY &amp; REDUCE ENERGY CONSUMPTION AND GLARE </a:t>
            </a:r>
          </a:p>
        </p:txBody>
      </p:sp>
    </p:spTree>
    <p:extLst>
      <p:ext uri="{BB962C8B-B14F-4D97-AF65-F5344CB8AC3E}">
        <p14:creationId xmlns:p14="http://schemas.microsoft.com/office/powerpoint/2010/main" val="2520202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AEEE0EAF-BB07-E517-CD39-E34BB336FAE8}"/>
              </a:ext>
            </a:extLst>
          </p:cNvPr>
          <p:cNvSpPr txBox="1"/>
          <p:nvPr/>
        </p:nvSpPr>
        <p:spPr>
          <a:xfrm>
            <a:off x="309529" y="2250907"/>
            <a:ext cx="6204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DRL </a:t>
            </a:r>
            <a:r>
              <a:rPr lang="en-US" sz="1600" b="1" dirty="0">
                <a:sym typeface="Wingdings" panose="05000000000000000000" pitchFamily="2" charset="2"/>
              </a:rPr>
              <a:t> passing</a:t>
            </a:r>
            <a:r>
              <a:rPr lang="en-US" sz="1600" b="1" dirty="0"/>
              <a:t>-beam switching threshold reduction </a:t>
            </a:r>
          </a:p>
          <a:p>
            <a:pPr defTabSz="631825"/>
            <a:r>
              <a:rPr lang="en-US" sz="1600" dirty="0"/>
              <a:t>	&gt; today at 1000lux of ambient illumination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DRL</a:t>
            </a:r>
          </a:p>
          <a:p>
            <a:pPr defTabSz="631825"/>
            <a:r>
              <a:rPr lang="en-US" sz="1600" dirty="0"/>
              <a:t>	&gt; adapted to the ambient illumination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passing-beam </a:t>
            </a:r>
          </a:p>
          <a:p>
            <a:pPr lvl="1" defTabSz="631825"/>
            <a:r>
              <a:rPr lang="en-US" sz="1600" dirty="0"/>
              <a:t>	&gt; new AFS class, focusing in the first 25m</a:t>
            </a:r>
          </a:p>
          <a:p>
            <a:pPr lvl="1" defTabSz="631825"/>
            <a:r>
              <a:rPr lang="en-US" sz="1600" dirty="0"/>
              <a:t>	&gt; activated only in specific situations of sufficient</a:t>
            </a:r>
          </a:p>
          <a:p>
            <a:pPr lvl="1" defTabSz="631825"/>
            <a:r>
              <a:rPr lang="en-US" sz="1600" dirty="0"/>
              <a:t>	   environmental illumination, low or zero speed, built-in areas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use case: </a:t>
            </a:r>
            <a:r>
              <a:rPr lang="en-US" sz="1600" b="1" dirty="0"/>
              <a:t>vehicle in stand still (e.g. stopped in a traffic light)</a:t>
            </a:r>
          </a:p>
          <a:p>
            <a:pPr marL="631825" lvl="2"/>
            <a:r>
              <a:rPr lang="en-US" sz="1600" dirty="0"/>
              <a:t>&gt; reassessment of lighting and light-signaling functions activation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685801" y="646610"/>
            <a:ext cx="1136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Energy Saving Opportunities in Automotive Lighting</a:t>
            </a:r>
          </a:p>
          <a:p>
            <a:r>
              <a:rPr lang="en-US" sz="2400" b="1" dirty="0"/>
              <a:t>GTB current working </a:t>
            </a:r>
            <a:r>
              <a:rPr lang="en-US" sz="2400" b="1" u="sng" dirty="0"/>
              <a:t>status (April 2025)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ABBAE-E8EB-4145-93AE-D63697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4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" name="Geschweifte Klammer rechts 2"/>
          <p:cNvSpPr/>
          <p:nvPr/>
        </p:nvSpPr>
        <p:spPr>
          <a:xfrm>
            <a:off x="6306532" y="2271860"/>
            <a:ext cx="282804" cy="11992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1746" b="-1"/>
          <a:stretch/>
        </p:blipFill>
        <p:spPr>
          <a:xfrm>
            <a:off x="6908110" y="1775619"/>
            <a:ext cx="4914836" cy="1307147"/>
          </a:xfrm>
          <a:prstGeom prst="rect">
            <a:avLst/>
          </a:prstGeom>
        </p:spPr>
      </p:pic>
      <p:sp>
        <p:nvSpPr>
          <p:cNvPr id="8" name="Geschweifte Klammer rechts 7"/>
          <p:cNvSpPr/>
          <p:nvPr/>
        </p:nvSpPr>
        <p:spPr>
          <a:xfrm>
            <a:off x="6314864" y="3871113"/>
            <a:ext cx="282804" cy="13401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6787298" y="3343451"/>
            <a:ext cx="5165890" cy="2354990"/>
            <a:chOff x="6900422" y="3343451"/>
            <a:chExt cx="5150408" cy="2354990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802" y="3589740"/>
              <a:ext cx="4649957" cy="2108701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8099142" y="3343452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</a:rPr>
                <a:t>Class V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268882" y="3343451"/>
              <a:ext cx="14629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b="1" dirty="0">
                  <a:solidFill>
                    <a:srgbClr val="0070C0"/>
                  </a:solidFill>
                </a:rPr>
                <a:t>NEW „Class ECO“</a:t>
              </a:r>
            </a:p>
          </p:txBody>
        </p:sp>
        <p:sp>
          <p:nvSpPr>
            <p:cNvPr id="15" name="Rechteck 14"/>
            <p:cNvSpPr/>
            <p:nvPr/>
          </p:nvSpPr>
          <p:spPr>
            <a:xfrm>
              <a:off x="6900422" y="3343451"/>
              <a:ext cx="5150408" cy="23549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/>
        </p:nvSpPr>
        <p:spPr>
          <a:xfrm>
            <a:off x="6777868" y="1634352"/>
            <a:ext cx="5175320" cy="156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6787295" y="5841769"/>
            <a:ext cx="5165889" cy="4459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6891422" y="5897689"/>
            <a:ext cx="4659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First ideas identified and under evaluation by the GTB Experts</a:t>
            </a:r>
          </a:p>
        </p:txBody>
      </p:sp>
      <p:sp>
        <p:nvSpPr>
          <p:cNvPr id="21" name="Geschweifte Klammer rechts 20"/>
          <p:cNvSpPr/>
          <p:nvPr/>
        </p:nvSpPr>
        <p:spPr>
          <a:xfrm>
            <a:off x="6306367" y="5405430"/>
            <a:ext cx="282804" cy="800036"/>
          </a:xfrm>
          <a:prstGeom prst="rightBrace">
            <a:avLst>
              <a:gd name="adj1" fmla="val 8333"/>
              <a:gd name="adj2" fmla="val 686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12">
            <a:extLst>
              <a:ext uri="{FF2B5EF4-FFF2-40B4-BE49-F238E27FC236}">
                <a16:creationId xmlns:a16="http://schemas.microsoft.com/office/drawing/2014/main" id="{E060CDA0-DE9E-3A80-E821-7AD6820CF778}"/>
              </a:ext>
            </a:extLst>
          </p:cNvPr>
          <p:cNvSpPr txBox="1"/>
          <p:nvPr/>
        </p:nvSpPr>
        <p:spPr>
          <a:xfrm>
            <a:off x="374718" y="1631648"/>
            <a:ext cx="631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TARGET</a:t>
            </a:r>
            <a:r>
              <a:rPr lang="en-US" sz="1400" dirty="0"/>
              <a:t>: </a:t>
            </a:r>
            <a:r>
              <a:rPr lang="en-US" sz="1600" dirty="0"/>
              <a:t>ENSURE SAFETY &amp; REDUCE ENERGY CONSUMPTION AND GLARE </a:t>
            </a:r>
          </a:p>
        </p:txBody>
      </p:sp>
    </p:spTree>
    <p:extLst>
      <p:ext uri="{BB962C8B-B14F-4D97-AF65-F5344CB8AC3E}">
        <p14:creationId xmlns:p14="http://schemas.microsoft.com/office/powerpoint/2010/main" val="1335009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78FABA1-06EA-4E7A-ACC0-9CA09B0D9EBB}"/>
              </a:ext>
            </a:extLst>
          </p:cNvPr>
          <p:cNvSpPr txBox="1"/>
          <p:nvPr/>
        </p:nvSpPr>
        <p:spPr>
          <a:xfrm>
            <a:off x="685801" y="646610"/>
            <a:ext cx="1136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Energy Saving Opportunities in Automotive Lighting</a:t>
            </a:r>
          </a:p>
          <a:p>
            <a:r>
              <a:rPr lang="en-US" sz="2400" b="1" u="sng" dirty="0"/>
              <a:t>Next steps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45ABBAE-E8EB-4145-93AE-D6369797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5</a:t>
            </a:fld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819899" y="1914120"/>
            <a:ext cx="5230931" cy="181588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Extended complementary study considering</a:t>
            </a:r>
            <a:r>
              <a:rPr lang="en-US" sz="1600" dirty="0"/>
              <a:t>:</a:t>
            </a:r>
          </a:p>
          <a:p>
            <a:r>
              <a:rPr lang="en-US" sz="1600" dirty="0"/>
              <a:t>- large number of test persons of different ages</a:t>
            </a:r>
          </a:p>
          <a:p>
            <a:r>
              <a:rPr lang="en-US" sz="1600" dirty="0"/>
              <a:t>- assessment of distances corresponding to city traffic (50m)</a:t>
            </a:r>
          </a:p>
          <a:p>
            <a:r>
              <a:rPr lang="en-US" sz="1600" dirty="0"/>
              <a:t> and braking distance in country road (75m)</a:t>
            </a:r>
          </a:p>
          <a:p>
            <a:r>
              <a:rPr lang="en-US" sz="1600" dirty="0"/>
              <a:t>- large range of ambient illuminance (30lx – 10,000lx)</a:t>
            </a:r>
          </a:p>
          <a:p>
            <a:endParaRPr lang="en-US" sz="1600" dirty="0"/>
          </a:p>
          <a:p>
            <a:r>
              <a:rPr lang="en-US" sz="1600" dirty="0"/>
              <a:t>Conclusions: GRE-93 October 2025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819899" y="5735246"/>
            <a:ext cx="5230930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Initial proposal/input as informal document for GRE-93</a:t>
            </a:r>
          </a:p>
        </p:txBody>
      </p:sp>
      <p:sp>
        <p:nvSpPr>
          <p:cNvPr id="3" name="Textfeld 12">
            <a:extLst>
              <a:ext uri="{FF2B5EF4-FFF2-40B4-BE49-F238E27FC236}">
                <a16:creationId xmlns:a16="http://schemas.microsoft.com/office/drawing/2014/main" id="{62BD3C98-F9D3-4925-1DD6-40854D595534}"/>
              </a:ext>
            </a:extLst>
          </p:cNvPr>
          <p:cNvSpPr txBox="1"/>
          <p:nvPr/>
        </p:nvSpPr>
        <p:spPr>
          <a:xfrm>
            <a:off x="6819899" y="4371929"/>
            <a:ext cx="5230930" cy="33855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Initial proposal/input as informal document for GRE-93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2EC0E0-D6FE-6BBA-1D08-540E3A1DEB43}"/>
              </a:ext>
            </a:extLst>
          </p:cNvPr>
          <p:cNvSpPr txBox="1"/>
          <p:nvPr/>
        </p:nvSpPr>
        <p:spPr>
          <a:xfrm>
            <a:off x="309529" y="2250907"/>
            <a:ext cx="62043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DRL </a:t>
            </a:r>
            <a:r>
              <a:rPr lang="en-US" sz="1600" b="1" dirty="0">
                <a:sym typeface="Wingdings" panose="05000000000000000000" pitchFamily="2" charset="2"/>
              </a:rPr>
              <a:t> passing</a:t>
            </a:r>
            <a:r>
              <a:rPr lang="en-US" sz="1600" b="1" dirty="0"/>
              <a:t>-beam switching threshold reduction </a:t>
            </a:r>
          </a:p>
          <a:p>
            <a:pPr defTabSz="631825"/>
            <a:r>
              <a:rPr lang="en-US" sz="1600" dirty="0"/>
              <a:t>	&gt; today at 1000lux of ambient illumination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DRL</a:t>
            </a:r>
          </a:p>
          <a:p>
            <a:pPr defTabSz="631825"/>
            <a:r>
              <a:rPr lang="en-US" sz="1600" dirty="0"/>
              <a:t>	&gt; adapted to the ambient illumination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Adaptive passing-beam </a:t>
            </a:r>
          </a:p>
          <a:p>
            <a:pPr lvl="1" defTabSz="631825"/>
            <a:r>
              <a:rPr lang="en-US" sz="1600" dirty="0"/>
              <a:t>	&gt; new AFS class, focusing in the first 25m</a:t>
            </a:r>
          </a:p>
          <a:p>
            <a:pPr lvl="1" defTabSz="631825"/>
            <a:r>
              <a:rPr lang="en-US" sz="1600" dirty="0"/>
              <a:t>	&gt; activated only in specific situations of sufficient</a:t>
            </a:r>
          </a:p>
          <a:p>
            <a:pPr lvl="1" defTabSz="631825"/>
            <a:r>
              <a:rPr lang="en-US" sz="1600" dirty="0"/>
              <a:t>	   environmental illumination, low or zero speed, built-in areas</a:t>
            </a:r>
          </a:p>
          <a:p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Specific use case: </a:t>
            </a:r>
            <a:r>
              <a:rPr lang="en-US" sz="1600" b="1" dirty="0"/>
              <a:t>vehicle in stand still (e.g. stopped in a traffic light)</a:t>
            </a:r>
          </a:p>
          <a:p>
            <a:pPr marL="631825" lvl="2"/>
            <a:r>
              <a:rPr lang="en-US" sz="1600" dirty="0"/>
              <a:t>&gt; reassessment of lighting and light-signaling functions activation</a:t>
            </a:r>
          </a:p>
        </p:txBody>
      </p:sp>
      <p:sp>
        <p:nvSpPr>
          <p:cNvPr id="14" name="Geschweifte Klammer rechts 2">
            <a:extLst>
              <a:ext uri="{FF2B5EF4-FFF2-40B4-BE49-F238E27FC236}">
                <a16:creationId xmlns:a16="http://schemas.microsoft.com/office/drawing/2014/main" id="{4C52D570-FCCA-AB37-2051-D313739090CA}"/>
              </a:ext>
            </a:extLst>
          </p:cNvPr>
          <p:cNvSpPr/>
          <p:nvPr/>
        </p:nvSpPr>
        <p:spPr>
          <a:xfrm>
            <a:off x="6306532" y="2271860"/>
            <a:ext cx="282804" cy="119926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eschweifte Klammer rechts 7">
            <a:extLst>
              <a:ext uri="{FF2B5EF4-FFF2-40B4-BE49-F238E27FC236}">
                <a16:creationId xmlns:a16="http://schemas.microsoft.com/office/drawing/2014/main" id="{2F008855-FFC7-88CF-DA1B-A46B77AEA28C}"/>
              </a:ext>
            </a:extLst>
          </p:cNvPr>
          <p:cNvSpPr/>
          <p:nvPr/>
        </p:nvSpPr>
        <p:spPr>
          <a:xfrm>
            <a:off x="6314864" y="3871113"/>
            <a:ext cx="282804" cy="13401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Geschweifte Klammer rechts 20">
            <a:extLst>
              <a:ext uri="{FF2B5EF4-FFF2-40B4-BE49-F238E27FC236}">
                <a16:creationId xmlns:a16="http://schemas.microsoft.com/office/drawing/2014/main" id="{64CAC1C8-45F6-F997-A865-EB2CD853F01E}"/>
              </a:ext>
            </a:extLst>
          </p:cNvPr>
          <p:cNvSpPr/>
          <p:nvPr/>
        </p:nvSpPr>
        <p:spPr>
          <a:xfrm>
            <a:off x="6306367" y="5405430"/>
            <a:ext cx="282804" cy="800036"/>
          </a:xfrm>
          <a:prstGeom prst="rightBrace">
            <a:avLst>
              <a:gd name="adj1" fmla="val 8333"/>
              <a:gd name="adj2" fmla="val 686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2">
            <a:extLst>
              <a:ext uri="{FF2B5EF4-FFF2-40B4-BE49-F238E27FC236}">
                <a16:creationId xmlns:a16="http://schemas.microsoft.com/office/drawing/2014/main" id="{F3A4ADDA-0F27-186B-A8AB-FF824174EA96}"/>
              </a:ext>
            </a:extLst>
          </p:cNvPr>
          <p:cNvSpPr txBox="1"/>
          <p:nvPr/>
        </p:nvSpPr>
        <p:spPr>
          <a:xfrm>
            <a:off x="374718" y="1631648"/>
            <a:ext cx="6318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TARGET</a:t>
            </a:r>
            <a:r>
              <a:rPr lang="en-US" sz="1400" dirty="0"/>
              <a:t>: </a:t>
            </a:r>
            <a:r>
              <a:rPr lang="en-US" sz="1600" dirty="0"/>
              <a:t>ENSURE SAFETY &amp; REDUCE ENERGY CONSUMPTION AND GLARE </a:t>
            </a:r>
          </a:p>
        </p:txBody>
      </p:sp>
    </p:spTree>
    <p:extLst>
      <p:ext uri="{BB962C8B-B14F-4D97-AF65-F5344CB8AC3E}">
        <p14:creationId xmlns:p14="http://schemas.microsoft.com/office/powerpoint/2010/main" val="277040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B3499F-6706-B265-AE98-95FF0C2C3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BB76E-1226-13E6-D10E-E50BD3B2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022" y="6391379"/>
            <a:ext cx="404523" cy="365125"/>
          </a:xfrm>
        </p:spPr>
        <p:txBody>
          <a:bodyPr/>
          <a:lstStyle/>
          <a:p>
            <a:pPr algn="l"/>
            <a:fld id="{AAC85E57-7382-4485-9D14-0BD8FAB214FB}" type="slidenum">
              <a:rPr lang="de-DE" sz="1600" smtClean="0">
                <a:solidFill>
                  <a:schemeClr val="bg1"/>
                </a:solidFill>
              </a:rPr>
              <a:pPr algn="l"/>
              <a:t>6</a:t>
            </a:fld>
            <a:endParaRPr lang="de-DE" sz="1600" dirty="0">
              <a:solidFill>
                <a:schemeClr val="bg1"/>
              </a:solidFill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B89F6582-0BB2-AFC8-A0C4-B9F28C414C9E}"/>
              </a:ext>
            </a:extLst>
          </p:cNvPr>
          <p:cNvGrpSpPr>
            <a:grpSpLocks noChangeAspect="1"/>
          </p:cNvGrpSpPr>
          <p:nvPr/>
        </p:nvGrpSpPr>
        <p:grpSpPr>
          <a:xfrm>
            <a:off x="1363694" y="1194529"/>
            <a:ext cx="7989856" cy="4217494"/>
            <a:chOff x="868394" y="2100713"/>
            <a:chExt cx="11524136" cy="6083085"/>
          </a:xfrm>
        </p:grpSpPr>
        <p:grpSp>
          <p:nvGrpSpPr>
            <p:cNvPr id="6" name="Group 2">
              <a:extLst>
                <a:ext uri="{FF2B5EF4-FFF2-40B4-BE49-F238E27FC236}">
                  <a16:creationId xmlns:a16="http://schemas.microsoft.com/office/drawing/2014/main" id="{AFE7538D-4A55-3E53-8D32-62A961642C24}"/>
                </a:ext>
              </a:extLst>
            </p:cNvPr>
            <p:cNvGrpSpPr/>
            <p:nvPr/>
          </p:nvGrpSpPr>
          <p:grpSpPr>
            <a:xfrm>
              <a:off x="3499871" y="2680192"/>
              <a:ext cx="8892659" cy="4924128"/>
              <a:chOff x="0" y="0"/>
              <a:chExt cx="2785608" cy="1542473"/>
            </a:xfrm>
          </p:grpSpPr>
          <p:sp>
            <p:nvSpPr>
              <p:cNvPr id="28" name="Freeform 3">
                <a:extLst>
                  <a:ext uri="{FF2B5EF4-FFF2-40B4-BE49-F238E27FC236}">
                    <a16:creationId xmlns:a16="http://schemas.microsoft.com/office/drawing/2014/main" id="{E62EFDB7-4C62-C31E-BAD6-659253A0F02F}"/>
                  </a:ext>
                </a:extLst>
              </p:cNvPr>
              <p:cNvSpPr/>
              <p:nvPr/>
            </p:nvSpPr>
            <p:spPr>
              <a:xfrm>
                <a:off x="0" y="0"/>
                <a:ext cx="2785608" cy="1542473"/>
              </a:xfrm>
              <a:custGeom>
                <a:avLst/>
                <a:gdLst/>
                <a:ahLst/>
                <a:cxnLst/>
                <a:rect l="l" t="t" r="r" b="b"/>
                <a:pathLst>
                  <a:path w="2785608" h="1542473">
                    <a:moveTo>
                      <a:pt x="39177" y="0"/>
                    </a:moveTo>
                    <a:lnTo>
                      <a:pt x="2746431" y="0"/>
                    </a:lnTo>
                    <a:cubicBezTo>
                      <a:pt x="2768068" y="0"/>
                      <a:pt x="2785608" y="17540"/>
                      <a:pt x="2785608" y="39177"/>
                    </a:cubicBezTo>
                    <a:lnTo>
                      <a:pt x="2785608" y="1503296"/>
                    </a:lnTo>
                    <a:cubicBezTo>
                      <a:pt x="2785608" y="1524933"/>
                      <a:pt x="2768068" y="1542473"/>
                      <a:pt x="2746431" y="1542473"/>
                    </a:cubicBezTo>
                    <a:lnTo>
                      <a:pt x="39177" y="1542473"/>
                    </a:lnTo>
                    <a:cubicBezTo>
                      <a:pt x="17540" y="1542473"/>
                      <a:pt x="0" y="1524933"/>
                      <a:pt x="0" y="1503296"/>
                    </a:cubicBezTo>
                    <a:lnTo>
                      <a:pt x="0" y="39177"/>
                    </a:lnTo>
                    <a:cubicBezTo>
                      <a:pt x="0" y="17540"/>
                      <a:pt x="17540" y="0"/>
                      <a:pt x="39177" y="0"/>
                    </a:cubicBezTo>
                    <a:close/>
                  </a:path>
                </a:pathLst>
              </a:custGeom>
              <a:solidFill>
                <a:srgbClr val="4881A8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4">
                <a:extLst>
                  <a:ext uri="{FF2B5EF4-FFF2-40B4-BE49-F238E27FC236}">
                    <a16:creationId xmlns:a16="http://schemas.microsoft.com/office/drawing/2014/main" id="{F26EE257-BE47-8FCA-2881-7519BF32514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785608" cy="15805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3035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E591516-BB98-C718-E990-928678EBF16E}"/>
                </a:ext>
              </a:extLst>
            </p:cNvPr>
            <p:cNvSpPr/>
            <p:nvPr/>
          </p:nvSpPr>
          <p:spPr>
            <a:xfrm>
              <a:off x="868394" y="2100713"/>
              <a:ext cx="6083085" cy="6083085"/>
            </a:xfrm>
            <a:custGeom>
              <a:avLst/>
              <a:gdLst/>
              <a:ahLst/>
              <a:cxnLst/>
              <a:rect l="l" t="t" r="r" b="b"/>
              <a:pathLst>
                <a:path w="6083085" h="6083085">
                  <a:moveTo>
                    <a:pt x="0" y="0"/>
                  </a:moveTo>
                  <a:lnTo>
                    <a:pt x="6083085" y="0"/>
                  </a:lnTo>
                  <a:lnTo>
                    <a:pt x="6083085" y="6083086"/>
                  </a:lnTo>
                  <a:lnTo>
                    <a:pt x="0" y="60830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C31CE73A-9499-F21A-C2FE-86474E41D2ED}"/>
                </a:ext>
              </a:extLst>
            </p:cNvPr>
            <p:cNvGrpSpPr/>
            <p:nvPr/>
          </p:nvGrpSpPr>
          <p:grpSpPr>
            <a:xfrm>
              <a:off x="1434840" y="2667169"/>
              <a:ext cx="4950194" cy="4950174"/>
              <a:chOff x="0" y="0"/>
              <a:chExt cx="6350000" cy="6349975"/>
            </a:xfrm>
          </p:grpSpPr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3FC4E75A-F6B1-5F98-CB63-14B4CB9350B6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8888" r="-3888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627332E-4AF2-3C62-F2B8-7A968271B4DE}"/>
                </a:ext>
              </a:extLst>
            </p:cNvPr>
            <p:cNvSpPr/>
            <p:nvPr/>
          </p:nvSpPr>
          <p:spPr>
            <a:xfrm>
              <a:off x="7488696" y="6224546"/>
              <a:ext cx="323665" cy="323665"/>
            </a:xfrm>
            <a:custGeom>
              <a:avLst/>
              <a:gdLst/>
              <a:ahLst/>
              <a:cxnLst/>
              <a:rect l="l" t="t" r="r" b="b"/>
              <a:pathLst>
                <a:path w="323665" h="323665">
                  <a:moveTo>
                    <a:pt x="0" y="0"/>
                  </a:moveTo>
                  <a:lnTo>
                    <a:pt x="323665" y="0"/>
                  </a:lnTo>
                  <a:lnTo>
                    <a:pt x="323665" y="323665"/>
                  </a:lnTo>
                  <a:lnTo>
                    <a:pt x="0" y="323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73E09AC-D460-C792-8B1D-D410D9361EF3}"/>
                </a:ext>
              </a:extLst>
            </p:cNvPr>
            <p:cNvSpPr/>
            <p:nvPr/>
          </p:nvSpPr>
          <p:spPr>
            <a:xfrm>
              <a:off x="7488696" y="5206163"/>
              <a:ext cx="323665" cy="323665"/>
            </a:xfrm>
            <a:custGeom>
              <a:avLst/>
              <a:gdLst/>
              <a:ahLst/>
              <a:cxnLst/>
              <a:rect l="l" t="t" r="r" b="b"/>
              <a:pathLst>
                <a:path w="323665" h="323665">
                  <a:moveTo>
                    <a:pt x="0" y="0"/>
                  </a:moveTo>
                  <a:lnTo>
                    <a:pt x="323665" y="0"/>
                  </a:lnTo>
                  <a:lnTo>
                    <a:pt x="323665" y="323665"/>
                  </a:lnTo>
                  <a:lnTo>
                    <a:pt x="0" y="323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C19EE266-4153-0DE5-63A1-B820123A1463}"/>
                </a:ext>
              </a:extLst>
            </p:cNvPr>
            <p:cNvSpPr/>
            <p:nvPr/>
          </p:nvSpPr>
          <p:spPr>
            <a:xfrm>
              <a:off x="7488696" y="5734235"/>
              <a:ext cx="323520" cy="323665"/>
            </a:xfrm>
            <a:custGeom>
              <a:avLst/>
              <a:gdLst/>
              <a:ahLst/>
              <a:cxnLst/>
              <a:rect l="l" t="t" r="r" b="b"/>
              <a:pathLst>
                <a:path w="323520" h="323665">
                  <a:moveTo>
                    <a:pt x="0" y="0"/>
                  </a:moveTo>
                  <a:lnTo>
                    <a:pt x="323519" y="0"/>
                  </a:lnTo>
                  <a:lnTo>
                    <a:pt x="323519" y="323665"/>
                  </a:lnTo>
                  <a:lnTo>
                    <a:pt x="0" y="3236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1">
              <a:extLst>
                <a:ext uri="{FF2B5EF4-FFF2-40B4-BE49-F238E27FC236}">
                  <a16:creationId xmlns:a16="http://schemas.microsoft.com/office/drawing/2014/main" id="{C28A1ED0-818D-CE5C-406B-360BB344F90F}"/>
                </a:ext>
              </a:extLst>
            </p:cNvPr>
            <p:cNvGrpSpPr/>
            <p:nvPr/>
          </p:nvGrpSpPr>
          <p:grpSpPr>
            <a:xfrm>
              <a:off x="7197737" y="4410587"/>
              <a:ext cx="80791" cy="2502283"/>
              <a:chOff x="0" y="-38100"/>
              <a:chExt cx="25308" cy="783834"/>
            </a:xfrm>
          </p:grpSpPr>
          <p:sp>
            <p:nvSpPr>
              <p:cNvPr id="25" name="Freeform 12">
                <a:extLst>
                  <a:ext uri="{FF2B5EF4-FFF2-40B4-BE49-F238E27FC236}">
                    <a16:creationId xmlns:a16="http://schemas.microsoft.com/office/drawing/2014/main" id="{DB65620A-D96F-B417-7077-AF5652BC4007}"/>
                  </a:ext>
                </a:extLst>
              </p:cNvPr>
              <p:cNvSpPr/>
              <p:nvPr/>
            </p:nvSpPr>
            <p:spPr>
              <a:xfrm>
                <a:off x="0" y="51641"/>
                <a:ext cx="25308" cy="694093"/>
              </a:xfrm>
              <a:custGeom>
                <a:avLst/>
                <a:gdLst/>
                <a:ahLst/>
                <a:cxnLst/>
                <a:rect l="l" t="t" r="r" b="b"/>
                <a:pathLst>
                  <a:path w="25308" h="694093">
                    <a:moveTo>
                      <a:pt x="0" y="0"/>
                    </a:moveTo>
                    <a:lnTo>
                      <a:pt x="25308" y="0"/>
                    </a:lnTo>
                    <a:lnTo>
                      <a:pt x="25308" y="694093"/>
                    </a:lnTo>
                    <a:lnTo>
                      <a:pt x="0" y="69409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13">
                <a:extLst>
                  <a:ext uri="{FF2B5EF4-FFF2-40B4-BE49-F238E27FC236}">
                    <a16:creationId xmlns:a16="http://schemas.microsoft.com/office/drawing/2014/main" id="{0C154A8E-34AE-DFA3-0F43-A7410208023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5308" cy="7321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35"/>
                  </a:lnSpc>
                </a:pPr>
                <a:endParaRPr/>
              </a:p>
            </p:txBody>
          </p:sp>
        </p:grpSp>
        <p:sp>
          <p:nvSpPr>
            <p:cNvPr id="20" name="TextBox 27">
              <a:extLst>
                <a:ext uri="{FF2B5EF4-FFF2-40B4-BE49-F238E27FC236}">
                  <a16:creationId xmlns:a16="http://schemas.microsoft.com/office/drawing/2014/main" id="{B89B1439-B43F-2566-BFF7-225A32DC4266}"/>
                </a:ext>
              </a:extLst>
            </p:cNvPr>
            <p:cNvSpPr txBox="1"/>
            <p:nvPr/>
          </p:nvSpPr>
          <p:spPr>
            <a:xfrm>
              <a:off x="7938726" y="5650707"/>
              <a:ext cx="3857414" cy="408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5"/>
                </a:lnSpc>
              </a:pPr>
              <a:r>
                <a:rPr lang="en-US" sz="1600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www.gtb-lighting.org</a:t>
              </a:r>
            </a:p>
          </p:txBody>
        </p:sp>
        <p:sp>
          <p:nvSpPr>
            <p:cNvPr id="21" name="TextBox 28">
              <a:extLst>
                <a:ext uri="{FF2B5EF4-FFF2-40B4-BE49-F238E27FC236}">
                  <a16:creationId xmlns:a16="http://schemas.microsoft.com/office/drawing/2014/main" id="{AE58BE2F-308B-7312-55CF-2678260E55BB}"/>
                </a:ext>
              </a:extLst>
            </p:cNvPr>
            <p:cNvSpPr txBox="1"/>
            <p:nvPr/>
          </p:nvSpPr>
          <p:spPr>
            <a:xfrm>
              <a:off x="7938726" y="5122635"/>
              <a:ext cx="3760379" cy="400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5"/>
                </a:lnSpc>
              </a:pPr>
              <a:r>
                <a:rPr lang="en-US" sz="1600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secretariat@gtb-lighting.org</a:t>
              </a:r>
            </a:p>
          </p:txBody>
        </p:sp>
        <p:sp>
          <p:nvSpPr>
            <p:cNvPr id="22" name="TextBox 29">
              <a:extLst>
                <a:ext uri="{FF2B5EF4-FFF2-40B4-BE49-F238E27FC236}">
                  <a16:creationId xmlns:a16="http://schemas.microsoft.com/office/drawing/2014/main" id="{B862BDFA-D124-21E0-0DD9-410753B26987}"/>
                </a:ext>
              </a:extLst>
            </p:cNvPr>
            <p:cNvSpPr txBox="1"/>
            <p:nvPr/>
          </p:nvSpPr>
          <p:spPr>
            <a:xfrm>
              <a:off x="7938726" y="6149394"/>
              <a:ext cx="3517325" cy="8526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5"/>
                </a:lnSpc>
              </a:pPr>
              <a:r>
                <a:rPr lang="en-US" sz="1600" dirty="0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Via Pasquale Galluppi, 7 10134 Torino (Italy)</a:t>
              </a:r>
            </a:p>
          </p:txBody>
        </p:sp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93E9E906-0644-24F3-BF0E-05CA0862D4BD}"/>
                </a:ext>
              </a:extLst>
            </p:cNvPr>
            <p:cNvSpPr txBox="1"/>
            <p:nvPr/>
          </p:nvSpPr>
          <p:spPr>
            <a:xfrm>
              <a:off x="7449471" y="4447590"/>
              <a:ext cx="3374058" cy="669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38"/>
                </a:lnSpc>
              </a:pPr>
              <a:r>
                <a:rPr lang="en-US" sz="2400" b="1" dirty="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GTB Secretariat</a:t>
              </a:r>
            </a:p>
          </p:txBody>
        </p:sp>
        <p:sp>
          <p:nvSpPr>
            <p:cNvPr id="24" name="TextBox 31">
              <a:extLst>
                <a:ext uri="{FF2B5EF4-FFF2-40B4-BE49-F238E27FC236}">
                  <a16:creationId xmlns:a16="http://schemas.microsoft.com/office/drawing/2014/main" id="{3D72F107-7123-4051-658A-9689398CC0E8}"/>
                </a:ext>
              </a:extLst>
            </p:cNvPr>
            <p:cNvSpPr txBox="1"/>
            <p:nvPr/>
          </p:nvSpPr>
          <p:spPr>
            <a:xfrm>
              <a:off x="7197737" y="3156370"/>
              <a:ext cx="4690388" cy="1136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116"/>
                </a:lnSpc>
                <a:spcBef>
                  <a:spcPct val="0"/>
                </a:spcBef>
              </a:pPr>
              <a:r>
                <a:rPr lang="en-US" sz="3200" b="1" spc="477" dirty="0">
                  <a:solidFill>
                    <a:srgbClr val="FFFFFF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CONTACTS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1639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TB Presentation.potx" id="{41C6BDE2-2956-479F-9A3D-A8BA3D5C5A5E}" vid="{216C8B9B-96A5-4780-95F4-C21CE9216F4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20" ma:contentTypeDescription="Create a new document." ma:contentTypeScope="" ma:versionID="8bda90588dd6c335b37361152779e204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59377319ba133a51200161d4574cec6b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Props1.xml><?xml version="1.0" encoding="utf-8"?>
<ds:datastoreItem xmlns:ds="http://schemas.openxmlformats.org/officeDocument/2006/customXml" ds:itemID="{A1C35D09-4D02-422C-A118-C43B9D2FC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CE0FEE-6D53-4650-B4CC-C61664B92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ADEAF-2418-4373-8B3C-825FBE6C0191}">
  <ds:schemaRefs>
    <ds:schemaRef ds:uri="http://schemas.microsoft.com/office/infopath/2007/PartnerControls"/>
    <ds:schemaRef ds:uri="a688bf42-176e-4575-814e-2ea30a02feb7"/>
    <ds:schemaRef ds:uri="http://purl.org/dc/elements/1.1/"/>
    <ds:schemaRef ds:uri="http://schemas.microsoft.com/office/2006/metadata/properties"/>
    <ds:schemaRef ds:uri="2d3f8391-3ef5-4859-91f5-94f98ca1de6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acccb6d4-dbe5-46d2-b4d3-5733603d8cc6"/>
    <ds:schemaRef ds:uri="985ec44e-1bab-4c0b-9df0-6ba128686fc9"/>
  </ds:schemaRefs>
</ds:datastoreItem>
</file>

<file path=docMetadata/LabelInfo.xml><?xml version="1.0" encoding="utf-8"?>
<clbl:labelList xmlns:clbl="http://schemas.microsoft.com/office/2020/mipLabelMetadata">
  <clbl:label id="{0f9e35db-544f-4f60-bdcc-5ea416e6dc70}" enabled="0" method="" siteId="{0f9e35db-544f-4f60-bdcc-5ea416e6dc70}" removed="1"/>
  <clbl:label id="{eafdac3b-4115-4c64-bf62-f9099ec36d84}" enabled="1" method="Standard" siteId="{5047bca2-da88-442e-a09a-d9b8af692ad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490</Words>
  <Application>Microsoft Office PowerPoint</Application>
  <PresentationFormat>Widescreen</PresentationFormat>
  <Paragraphs>88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Open Sauce</vt:lpstr>
      <vt:lpstr>Open Sauce Bold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Matarazzo</dc:creator>
  <cp:lastModifiedBy>Konstantin Glukhenkiy</cp:lastModifiedBy>
  <cp:revision>253</cp:revision>
  <dcterms:created xsi:type="dcterms:W3CDTF">2020-02-13T10:33:39Z</dcterms:created>
  <dcterms:modified xsi:type="dcterms:W3CDTF">2025-04-06T18:59:31Z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6743f2-12c7-4edd-9d1f-c7648963e091_Enabled">
    <vt:lpwstr>true</vt:lpwstr>
  </property>
  <property fmtid="{D5CDD505-2E9C-101B-9397-08002B2CF9AE}" pid="3" name="MSIP_Label_1e6743f2-12c7-4edd-9d1f-c7648963e091_SetDate">
    <vt:lpwstr>2022-09-29T13:22:54Z</vt:lpwstr>
  </property>
  <property fmtid="{D5CDD505-2E9C-101B-9397-08002B2CF9AE}" pid="4" name="MSIP_Label_1e6743f2-12c7-4edd-9d1f-c7648963e091_Method">
    <vt:lpwstr>Privileged</vt:lpwstr>
  </property>
  <property fmtid="{D5CDD505-2E9C-101B-9397-08002B2CF9AE}" pid="5" name="MSIP_Label_1e6743f2-12c7-4edd-9d1f-c7648963e091_Name">
    <vt:lpwstr>Internal Usage (no visual markings)</vt:lpwstr>
  </property>
  <property fmtid="{D5CDD505-2E9C-101B-9397-08002B2CF9AE}" pid="6" name="MSIP_Label_1e6743f2-12c7-4edd-9d1f-c7648963e091_SiteId">
    <vt:lpwstr>2d5eb7e2-d3ee-4bf5-bc62-79d5ae9cd9e1</vt:lpwstr>
  </property>
  <property fmtid="{D5CDD505-2E9C-101B-9397-08002B2CF9AE}" pid="7" name="MSIP_Label_1e6743f2-12c7-4edd-9d1f-c7648963e091_ActionId">
    <vt:lpwstr>8005f573-ad37-4a92-b299-ac600b8f9ac9</vt:lpwstr>
  </property>
  <property fmtid="{D5CDD505-2E9C-101B-9397-08002B2CF9AE}" pid="8" name="MSIP_Label_1e6743f2-12c7-4edd-9d1f-c7648963e091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0x0101003B8422D08C252547BB1CFA7F78E2CB83</vt:lpwstr>
  </property>
  <property fmtid="{D5CDD505-2E9C-101B-9397-08002B2CF9AE}" pid="11" name="RevIMBCS">
    <vt:lpwstr>1;#0.1 Initial category|0239cc7a-0c96-48a8-9e0e-a383e362571c</vt:lpwstr>
  </property>
  <property fmtid="{D5CDD505-2E9C-101B-9397-08002B2CF9AE}" pid="12" name="LegalHoldTag">
    <vt:lpwstr/>
  </property>
  <property fmtid="{D5CDD505-2E9C-101B-9397-08002B2CF9AE}" pid="13" name="MSIP_Label_b1c9b508-7c6e-42bd-bedf-808292653d6c_Enabled">
    <vt:lpwstr>true</vt:lpwstr>
  </property>
  <property fmtid="{D5CDD505-2E9C-101B-9397-08002B2CF9AE}" pid="14" name="MSIP_Label_b1c9b508-7c6e-42bd-bedf-808292653d6c_SetDate">
    <vt:lpwstr>2023-03-06T09:23:11Z</vt:lpwstr>
  </property>
  <property fmtid="{D5CDD505-2E9C-101B-9397-08002B2CF9AE}" pid="15" name="MSIP_Label_b1c9b508-7c6e-42bd-bedf-808292653d6c_Method">
    <vt:lpwstr>Standard</vt:lpwstr>
  </property>
  <property fmtid="{D5CDD505-2E9C-101B-9397-08002B2CF9AE}" pid="16" name="MSIP_Label_b1c9b508-7c6e-42bd-bedf-808292653d6c_Name">
    <vt:lpwstr>b1c9b508-7c6e-42bd-bedf-808292653d6c</vt:lpwstr>
  </property>
  <property fmtid="{D5CDD505-2E9C-101B-9397-08002B2CF9AE}" pid="17" name="MSIP_Label_b1c9b508-7c6e-42bd-bedf-808292653d6c_SiteId">
    <vt:lpwstr>2882be50-2012-4d88-ac86-544124e120c8</vt:lpwstr>
  </property>
  <property fmtid="{D5CDD505-2E9C-101B-9397-08002B2CF9AE}" pid="18" name="MSIP_Label_b1c9b508-7c6e-42bd-bedf-808292653d6c_ActionId">
    <vt:lpwstr>932a6b54-8e1a-4a04-a62a-0680bff5d9cf</vt:lpwstr>
  </property>
  <property fmtid="{D5CDD505-2E9C-101B-9397-08002B2CF9AE}" pid="19" name="MSIP_Label_b1c9b508-7c6e-42bd-bedf-808292653d6c_ContentBits">
    <vt:lpwstr>3</vt:lpwstr>
  </property>
  <property fmtid="{D5CDD505-2E9C-101B-9397-08002B2CF9AE}" pid="20" name="ClassificationContentMarkingFooterLocations">
    <vt:lpwstr>Tema di Office:6</vt:lpwstr>
  </property>
  <property fmtid="{D5CDD505-2E9C-101B-9397-08002B2CF9AE}" pid="21" name="ClassificationContentMarkingFooterText">
    <vt:lpwstr>5acXjzUk</vt:lpwstr>
  </property>
  <property fmtid="{D5CDD505-2E9C-101B-9397-08002B2CF9AE}" pid="22" name="ClassificationContentMarkingHeaderLocations">
    <vt:lpwstr>Tema di Office:5</vt:lpwstr>
  </property>
  <property fmtid="{D5CDD505-2E9C-101B-9397-08002B2CF9AE}" pid="23" name="ClassificationContentMarkingHeaderText">
    <vt:lpwstr>INTERNAL &amp; PARTNERS</vt:lpwstr>
  </property>
  <property fmtid="{D5CDD505-2E9C-101B-9397-08002B2CF9AE}" pid="24" name="gba66df640194346a5267c50f24d4797">
    <vt:lpwstr/>
  </property>
  <property fmtid="{D5CDD505-2E9C-101B-9397-08002B2CF9AE}" pid="25" name="Office_x0020_of_x0020_Origin">
    <vt:lpwstr/>
  </property>
  <property fmtid="{D5CDD505-2E9C-101B-9397-08002B2CF9AE}" pid="26" name="Office of Origin">
    <vt:lpwstr/>
  </property>
</Properties>
</file>