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84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ide Puglisi" initials="DP" lastIdx="1" clrIdx="0">
    <p:extLst>
      <p:ext uri="{19B8F6BF-5375-455C-9EA6-DF929625EA0E}">
        <p15:presenceInfo xmlns:p15="http://schemas.microsoft.com/office/powerpoint/2012/main" userId="8a696cf998f3946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 showGuides="1">
      <p:cViewPr varScale="1">
        <p:scale>
          <a:sx n="59" d="100"/>
          <a:sy n="59" d="100"/>
        </p:scale>
        <p:origin x="892" y="48"/>
      </p:cViewPr>
      <p:guideLst>
        <p:guide orient="horz" pos="168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147D27-29D0-AF48-B90B-FF913502C7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85514C2-AC47-3F2E-0BC1-F5BFE34225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B2A9A64-97C3-B7AC-E3CF-75DF3E44B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FDC74-579C-44B2-A6B7-2793131B37A1}" type="datetimeFigureOut">
              <a:rPr lang="en-GB" smtClean="0"/>
              <a:t>11/07/2025</a:t>
            </a:fld>
            <a:endParaRPr lang="en-GB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FAD7194-BE15-1896-8E91-C35575444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ED62FEC-D487-CD53-0D11-EED403E50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786B-8A04-49D0-A1D4-E5D347947341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586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D32D7F-5C98-3797-4C5D-AC98776CE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66EED79-A8EE-2DE2-0A4B-02609E3828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E112EB2-6057-AD0A-9F3B-E24066BC5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FDC74-579C-44B2-A6B7-2793131B37A1}" type="datetimeFigureOut">
              <a:rPr lang="en-GB" smtClean="0"/>
              <a:t>11/07/2025</a:t>
            </a:fld>
            <a:endParaRPr lang="en-GB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FF088DC-8473-1F28-1F45-75AE90D0F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E00BD8F-503E-19C7-66E7-1048FEECB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786B-8A04-49D0-A1D4-E5D347947341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074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86F4C28A-37D9-063B-88ED-50A31280FC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7767FF1-8CDC-FB75-62CC-DE5C7284FD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7ADCACA-9D0C-8CEC-A88C-E5E914A14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FDC74-579C-44B2-A6B7-2793131B37A1}" type="datetimeFigureOut">
              <a:rPr lang="en-GB" smtClean="0"/>
              <a:t>11/07/2025</a:t>
            </a:fld>
            <a:endParaRPr lang="en-GB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D1F4BFC-5B49-5390-85C7-70D502A82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ED42D66-7373-CD6B-1048-ED107C3BD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786B-8A04-49D0-A1D4-E5D347947341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0476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24ED8C-3BD2-B2D3-1647-190D4052C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BD15E97-6E62-16F4-9282-2DA9634BC2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8382854-8AC7-5796-3DFD-A519AB325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FDC74-579C-44B2-A6B7-2793131B37A1}" type="datetimeFigureOut">
              <a:rPr lang="en-GB" smtClean="0"/>
              <a:t>11/07/2025</a:t>
            </a:fld>
            <a:endParaRPr lang="en-GB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637AD61-F035-10C7-682B-030616769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2107204-5D0B-D5CF-18C4-3A2609D57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786B-8A04-49D0-A1D4-E5D347947341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0088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684B6C-F843-EF1E-0860-D59A6903D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C39243F-55B9-F95A-BB6F-98C1199479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A71D71F-3106-2AD2-9864-674B28DF8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FDC74-579C-44B2-A6B7-2793131B37A1}" type="datetimeFigureOut">
              <a:rPr lang="en-GB" smtClean="0"/>
              <a:t>11/07/2025</a:t>
            </a:fld>
            <a:endParaRPr lang="en-GB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BC9A521-206B-147E-F493-5ACB135E3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503200E-6FCA-956F-7124-3642FB23C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786B-8A04-49D0-A1D4-E5D347947341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868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89BE30-36A6-66D3-5DBD-8842756FB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32B1A19-AED8-C8C7-329D-44ADEAED74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DAC6378-AB53-48F7-C5D8-1D39D19B48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CBDC1FC-EC3F-7DB5-6183-18AA9E0DB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FDC74-579C-44B2-A6B7-2793131B37A1}" type="datetimeFigureOut">
              <a:rPr lang="en-GB" smtClean="0"/>
              <a:t>11/07/2025</a:t>
            </a:fld>
            <a:endParaRPr lang="en-GB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242A72C-F695-EEFB-53D8-D33EC1EFA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6B3B1EC-95E7-94EB-E1C6-85818B634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786B-8A04-49D0-A1D4-E5D347947341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851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45BBDC-D67D-8F1B-66B5-4789415D0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6332C7D-EDC2-A8F7-3355-B0B6FF76FA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AD25D24-73E1-4352-26A6-8424E70F55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EFA4355-B0FA-0262-51CF-5A06286E2D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5484B56-86C8-5D71-5C84-0239A1A645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C331B4D-CCEC-DB2D-CCCD-04F454F1D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FDC74-579C-44B2-A6B7-2793131B37A1}" type="datetimeFigureOut">
              <a:rPr lang="en-GB" smtClean="0"/>
              <a:t>11/07/2025</a:t>
            </a:fld>
            <a:endParaRPr lang="en-GB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1AC9B6E-D95A-B81C-3875-3AC664EC8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7ABABF6-7C13-5E33-CA8D-A17FF3B9F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786B-8A04-49D0-A1D4-E5D347947341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094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FC168C-64BC-B8A1-64E8-AF6F290DA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577FA5D-8FBF-3A0F-4F05-54E9E5AAB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FDC74-579C-44B2-A6B7-2793131B37A1}" type="datetimeFigureOut">
              <a:rPr lang="en-GB" smtClean="0"/>
              <a:t>11/07/2025</a:t>
            </a:fld>
            <a:endParaRPr lang="en-GB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7CB7834-83E1-A3E7-AF0A-AF88C24D5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616BC0A-7AD0-0E3A-66BC-97A6B1561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786B-8A04-49D0-A1D4-E5D347947341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0652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8CBBA71-D7DD-2AD2-6B45-56B12EC60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FDC74-579C-44B2-A6B7-2793131B37A1}" type="datetimeFigureOut">
              <a:rPr lang="en-GB" smtClean="0"/>
              <a:t>11/07/2025</a:t>
            </a:fld>
            <a:endParaRPr lang="en-GB" dirty="0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1A47E42-A8D0-3FFD-5B33-F953AAFA5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94D45ED-2661-36F9-B389-7AB91C130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786B-8A04-49D0-A1D4-E5D347947341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0087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52DA4A-B27B-96ED-203E-3FA86A21D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A230E07-F742-4F93-ECA4-32C34ADB45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F564BE2-F9A7-BC54-22AD-5D05A4DCB1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CDB32B9-D09E-E074-F941-10F2E6DC4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FDC74-579C-44B2-A6B7-2793131B37A1}" type="datetimeFigureOut">
              <a:rPr lang="en-GB" smtClean="0"/>
              <a:t>11/07/2025</a:t>
            </a:fld>
            <a:endParaRPr lang="en-GB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DE0AF93-EB34-3CA1-20BD-5DD073C32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5DDF8DF-5A11-E2E7-5497-5B12E1A54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786B-8A04-49D0-A1D4-E5D347947341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3063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2DAE41-788C-1016-F7DD-C4CEB4A88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D237966-19E6-F67B-D606-1B3AE1306A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8E2E837-60DE-7ABF-28C1-6FE89AB7AC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AB1E6E6-1C6F-4D90-7D08-A6045D7C1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FDC74-579C-44B2-A6B7-2793131B37A1}" type="datetimeFigureOut">
              <a:rPr lang="en-GB" smtClean="0"/>
              <a:t>11/07/2025</a:t>
            </a:fld>
            <a:endParaRPr lang="en-GB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1721745-A1DF-3DD2-2FC9-01F7EC6CA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A7246E5-B4A6-4179-4177-12B600265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786B-8A04-49D0-A1D4-E5D347947341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9892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B221BF5-C12D-033A-DD0C-F251CF667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11D4987-733A-FE2A-F15D-4F68D4E71E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E887486-6632-4856-BDEA-44D869B16D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FDC74-579C-44B2-A6B7-2793131B37A1}" type="datetimeFigureOut">
              <a:rPr lang="en-GB" smtClean="0"/>
              <a:t>11/07/2025</a:t>
            </a:fld>
            <a:endParaRPr lang="en-GB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C734727-1671-854B-5F25-8A9C73BAEB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1862993-4A1A-2149-3DA0-46BE6280FA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8786B-8A04-49D0-A1D4-E5D347947341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8006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5EF50ED4-A649-F896-D801-E240BBB6DA3D}"/>
              </a:ext>
            </a:extLst>
          </p:cNvPr>
          <p:cNvSpPr txBox="1"/>
          <p:nvPr/>
        </p:nvSpPr>
        <p:spPr>
          <a:xfrm>
            <a:off x="3048000" y="1488200"/>
            <a:ext cx="6096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Consistency of similar requirements 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sz="2000" b="1" dirty="0">
                <a:effectLst/>
                <a:ea typeface="Calibri" panose="020F0502020204030204" pitchFamily="34" charset="0"/>
              </a:rPr>
              <a:t>among the installation Regulations</a:t>
            </a:r>
            <a:endParaRPr lang="en-GB" sz="2000" dirty="0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EAC2C3B7-3D0A-515B-8E7F-003B9A858DB5}"/>
              </a:ext>
            </a:extLst>
          </p:cNvPr>
          <p:cNvSpPr txBox="1"/>
          <p:nvPr/>
        </p:nvSpPr>
        <p:spPr>
          <a:xfrm>
            <a:off x="9391732" y="339766"/>
            <a:ext cx="225818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b="1" dirty="0"/>
              <a:t>SLR-73-05/Rev.1</a:t>
            </a:r>
          </a:p>
          <a:p>
            <a:pPr algn="r"/>
            <a:r>
              <a:rPr lang="it-IT" sz="1600" i="1" dirty="0"/>
              <a:t>(Rev. of SLR-70-14/Rev.1</a:t>
            </a:r>
            <a:r>
              <a:rPr lang="en-GB" sz="1600" i="1" dirty="0"/>
              <a:t>)</a:t>
            </a:r>
          </a:p>
        </p:txBody>
      </p:sp>
      <p:graphicFrame>
        <p:nvGraphicFramePr>
          <p:cNvPr id="13" name="Tabella 12">
            <a:extLst>
              <a:ext uri="{FF2B5EF4-FFF2-40B4-BE49-F238E27FC236}">
                <a16:creationId xmlns:a16="http://schemas.microsoft.com/office/drawing/2014/main" id="{DCB50C72-C541-1FE8-A0FD-385C9FD62D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7521637"/>
              </p:ext>
            </p:extLst>
          </p:nvPr>
        </p:nvGraphicFramePr>
        <p:xfrm>
          <a:off x="1589314" y="3135086"/>
          <a:ext cx="9013372" cy="2234714"/>
        </p:xfrm>
        <a:graphic>
          <a:graphicData uri="http://schemas.openxmlformats.org/drawingml/2006/table">
            <a:tbl>
              <a:tblPr firstRow="1" firstCol="1" bandRow="1"/>
              <a:tblGrid>
                <a:gridCol w="9013372">
                  <a:extLst>
                    <a:ext uri="{9D8B030D-6E8A-4147-A177-3AD203B41FA5}">
                      <a16:colId xmlns:a16="http://schemas.microsoft.com/office/drawing/2014/main" val="2510074157"/>
                    </a:ext>
                  </a:extLst>
                </a:gridCol>
              </a:tblGrid>
              <a:tr h="22347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 Regulation No. 53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90600" indent="-9906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5.17.	The fitting of any lighting and light-signalling devices other than those mentioned in paragraphs 5.14. and 5.15. above is prohibited for the purposes of type approval.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 </a:t>
                      </a:r>
                      <a:r>
                        <a:rPr lang="en-GB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Regulation</a:t>
                      </a: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No. 74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90600" indent="-9906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5.17.	The fitting of any lighting and light-signalling devices other than those mentioned in paragraphs 5.14. and 5.15. is prohibited with the exception of an appropriate illuminating device for the rear-registration plate if it exists and its lighting is required.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8665836"/>
                  </a:ext>
                </a:extLst>
              </a:tr>
            </a:tbl>
          </a:graphicData>
        </a:graphic>
      </p:graphicFrame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C21AA122-8931-241F-3FE8-33458C3C69BB}"/>
              </a:ext>
            </a:extLst>
          </p:cNvPr>
          <p:cNvSpPr txBox="1"/>
          <p:nvPr/>
        </p:nvSpPr>
        <p:spPr>
          <a:xfrm>
            <a:off x="1480457" y="2665019"/>
            <a:ext cx="6096000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Existing text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236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>
            <a:extLst>
              <a:ext uri="{FF2B5EF4-FFF2-40B4-BE49-F238E27FC236}">
                <a16:creationId xmlns:a16="http://schemas.microsoft.com/office/drawing/2014/main" id="{E322DA58-6FF4-E9ED-E466-FDED1FA11E7B}"/>
              </a:ext>
            </a:extLst>
          </p:cNvPr>
          <p:cNvSpPr txBox="1"/>
          <p:nvPr/>
        </p:nvSpPr>
        <p:spPr>
          <a:xfrm>
            <a:off x="1649186" y="2204077"/>
            <a:ext cx="8893628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540385" algn="r"/>
              </a:tabLst>
            </a:pPr>
            <a:r>
              <a:rPr lang="en-GB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		General specifications</a:t>
            </a:r>
          </a:p>
          <a:p>
            <a:pPr algn="just"/>
            <a:endParaRPr lang="en-GB" sz="1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92175" algn="just"/>
            <a:r>
              <a:rPr lang="en-GB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Option A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92175" algn="just"/>
            <a:r>
              <a:rPr lang="en-GB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Notwithstanding those lamps which may be installed at national and regional level </a:t>
            </a:r>
            <a:r>
              <a:rPr lang="en-GB" sz="1600" strike="sng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 for any special purpose vehicles</a:t>
            </a:r>
            <a:r>
              <a:rPr lang="en-GB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the fitting of any lamps other than those mentioned in paragraph 6 is prohibited for the purposes of granting a [UN] type-approval according to this Regulation.</a:t>
            </a:r>
          </a:p>
          <a:p>
            <a:pPr marL="892175" algn="just"/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92175" algn="just"/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++++++++++++++++++++++++++++++++++++++++++++++++++++++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92175" algn="just"/>
            <a:endParaRPr lang="en-GB" sz="1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92175" algn="just"/>
            <a:r>
              <a:rPr lang="en-GB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Option C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92175" algn="just"/>
            <a:r>
              <a:rPr lang="en-GB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fitting of any lighting and light-signalling devices other than those mentioned in paragraph 6 is prohibited for the purposes of granting a [UN] type-approval according to this Regulation. [National regulations are not considered as part of the type-approval.]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3CF13B27-7F20-172F-464C-5EECB8952105}"/>
              </a:ext>
            </a:extLst>
          </p:cNvPr>
          <p:cNvSpPr txBox="1"/>
          <p:nvPr/>
        </p:nvSpPr>
        <p:spPr>
          <a:xfrm>
            <a:off x="990599" y="852882"/>
            <a:ext cx="734785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SLR requested guidance and feedback from GRE (see GRE-91-02).</a:t>
            </a:r>
          </a:p>
          <a:p>
            <a:endParaRPr lang="en-GB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GB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GRE expressed its preference for options A and C in doc. GRE-91-22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8593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8304E74B-346B-69F5-8D7E-122C5F2B199E}"/>
              </a:ext>
            </a:extLst>
          </p:cNvPr>
          <p:cNvSpPr txBox="1"/>
          <p:nvPr/>
        </p:nvSpPr>
        <p:spPr>
          <a:xfrm>
            <a:off x="424542" y="350198"/>
            <a:ext cx="73478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SLR Officers’ suggestion for improved wording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EB00030A-A674-86AD-2E14-17FDF41B81D0}"/>
              </a:ext>
            </a:extLst>
          </p:cNvPr>
          <p:cNvSpPr txBox="1"/>
          <p:nvPr/>
        </p:nvSpPr>
        <p:spPr>
          <a:xfrm>
            <a:off x="424542" y="825279"/>
            <a:ext cx="11073044" cy="11159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This suggestion: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Times New Roman" panose="02020603050405020304" pitchFamily="18" charset="0"/>
              <a:buChar char="-"/>
            </a:pPr>
            <a:r>
              <a:rPr lang="en-GB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 based on Options A and C of GRE-91-22, as indicated by the CPs at GRE-91 (see Par. 9 of GRE report)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Times New Roman" panose="02020603050405020304" pitchFamily="18" charset="0"/>
              <a:buChar char="-"/>
            </a:pPr>
            <a:r>
              <a:rPr lang="en-GB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takes into account the concerns expressed by OICA, particularly with regard to special warning lamps</a:t>
            </a:r>
            <a:r>
              <a:rPr lang="en-GB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new technologies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</a:pPr>
            <a:r>
              <a:rPr lang="en-GB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reflects the further informal exchange of views with various parties during the week of GRE-91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8D1886A1-495E-0630-FC1E-51E5F96AC047}"/>
              </a:ext>
            </a:extLst>
          </p:cNvPr>
          <p:cNvSpPr txBox="1"/>
          <p:nvPr/>
        </p:nvSpPr>
        <p:spPr>
          <a:xfrm>
            <a:off x="511630" y="2019183"/>
            <a:ext cx="10765972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tabLst>
                <a:tab pos="540385" algn="r"/>
              </a:tabLst>
            </a:pPr>
            <a:r>
              <a:rPr lang="en-GB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		General specifications</a:t>
            </a:r>
          </a:p>
          <a:p>
            <a:pPr marL="892175" algn="just"/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92175" algn="just">
              <a:spcAft>
                <a:spcPts val="600"/>
              </a:spcAft>
            </a:pPr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fitting of any lighting and light-signalling device or function, other than those mentioned in paragraph 6, is prohibited for the purposes of granting a type-approval according to this Regulation, except for:</a:t>
            </a:r>
          </a:p>
          <a:p>
            <a:pPr marL="1165225" lvl="0" indent="-273050" algn="just">
              <a:spcAft>
                <a:spcPts val="600"/>
              </a:spcAft>
              <a:buFont typeface="+mj-lt"/>
              <a:buAutoNum type="alphaLcParenR"/>
            </a:pPr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any special warning lamp approved in conformity with UN Regulation No. 65;</a:t>
            </a:r>
          </a:p>
          <a:p>
            <a:pPr marL="1165225" lvl="0" indent="-273050" algn="just" defTabSz="990600">
              <a:buFont typeface="+mj-lt"/>
              <a:buAutoNum type="alphaLcParenR"/>
            </a:pPr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any lighting and light-signalling device or function installed according to the “Procedure for exemption approvals concerning new technologies” (document E/ECE/TRANS/505/Rev.3 - Schedule 7). The applicant shall provide the necessary documentation and proof thereof.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B565CB0D-37AF-B6BE-EC55-5C316C647D3A}"/>
              </a:ext>
            </a:extLst>
          </p:cNvPr>
          <p:cNvSpPr txBox="1"/>
          <p:nvPr/>
        </p:nvSpPr>
        <p:spPr>
          <a:xfrm>
            <a:off x="500742" y="4158186"/>
            <a:ext cx="10776859" cy="109260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en-GB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Annex 1</a:t>
            </a:r>
            <a:endParaRPr lang="en-GB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1168400" algn="l"/>
              </a:tabLst>
            </a:pPr>
            <a:r>
              <a:rPr lang="en-GB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9.xx.	Lamps installed according to the “Procedure for exemption approvals concerning new technologies”: yes/no</a:t>
            </a:r>
            <a:r>
              <a:rPr lang="en-GB" sz="15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…………………………………………………………………………</a:t>
            </a:r>
            <a:endParaRPr lang="en-GB" sz="1500" b="1" baseline="30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tabLst>
                <a:tab pos="3150870" algn="l"/>
              </a:tabLst>
            </a:pPr>
            <a:endParaRPr lang="en-GB" sz="1200" baseline="30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tabLst>
                <a:tab pos="3150870" algn="l"/>
              </a:tabLst>
            </a:pPr>
            <a:r>
              <a:rPr lang="en-GB" sz="12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Strike out which does not apply.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6F77B2E6-A28E-4CEB-80A6-242C49506D97}"/>
              </a:ext>
            </a:extLst>
          </p:cNvPr>
          <p:cNvSpPr txBox="1"/>
          <p:nvPr/>
        </p:nvSpPr>
        <p:spPr>
          <a:xfrm>
            <a:off x="511629" y="5387029"/>
            <a:ext cx="10765971" cy="5232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marL="898525" indent="-898525" algn="just"/>
            <a:r>
              <a:rPr lang="en-GB" sz="1400" dirty="0">
                <a:latin typeface="Times New Roman" panose="02020603050405020304" pitchFamily="18" charset="0"/>
              </a:rPr>
              <a:t>5.22.	With the exception of retro-reflectors, a lamp even bearing an approval mark is deemed not to be [</a:t>
            </a:r>
            <a:r>
              <a:rPr lang="en-GB" sz="1400" strike="sngStrike" dirty="0">
                <a:latin typeface="Times New Roman" panose="02020603050405020304" pitchFamily="18" charset="0"/>
              </a:rPr>
              <a:t>present</a:t>
            </a:r>
            <a:r>
              <a:rPr lang="en-GB" sz="1400" dirty="0">
                <a:latin typeface="Times New Roman" panose="02020603050405020304" pitchFamily="18" charset="0"/>
              </a:rPr>
              <a:t> </a:t>
            </a:r>
            <a:r>
              <a:rPr lang="en-GB" sz="1400" b="1" dirty="0">
                <a:latin typeface="Times New Roman" panose="02020603050405020304" pitchFamily="18" charset="0"/>
              </a:rPr>
              <a:t>fitted</a:t>
            </a:r>
            <a:r>
              <a:rPr lang="en-GB" sz="1400" dirty="0">
                <a:latin typeface="Times New Roman" panose="02020603050405020304" pitchFamily="18" charset="0"/>
              </a:rPr>
              <a:t>] when it cannot be made to operate [</a:t>
            </a:r>
            <a:r>
              <a:rPr lang="en-GB" sz="1400" b="1" dirty="0">
                <a:latin typeface="Times New Roman" panose="02020603050405020304" pitchFamily="18" charset="0"/>
              </a:rPr>
              <a:t>without the knowledge of the vehicle manufacturer</a:t>
            </a:r>
            <a:r>
              <a:rPr lang="en-GB" sz="1400" dirty="0">
                <a:latin typeface="Times New Roman" panose="02020603050405020304" pitchFamily="18" charset="0"/>
              </a:rPr>
              <a:t> </a:t>
            </a:r>
            <a:r>
              <a:rPr lang="en-GB" sz="1400" strike="sngStrike" dirty="0">
                <a:latin typeface="Times New Roman" panose="02020603050405020304" pitchFamily="18" charset="0"/>
              </a:rPr>
              <a:t>by the sole installation of a light source and/or a fuse</a:t>
            </a:r>
            <a:r>
              <a:rPr lang="en-GB" sz="1400" dirty="0">
                <a:latin typeface="Times New Roman" panose="02020603050405020304" pitchFamily="18" charset="0"/>
              </a:rPr>
              <a:t>]. 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F5BD3EED-7482-1835-7199-43C46C7BE24B}"/>
              </a:ext>
            </a:extLst>
          </p:cNvPr>
          <p:cNvSpPr txBox="1"/>
          <p:nvPr/>
        </p:nvSpPr>
        <p:spPr>
          <a:xfrm rot="351230">
            <a:off x="8588829" y="350198"/>
            <a:ext cx="2859950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it-IT" b="1" dirty="0"/>
              <a:t>Slide </a:t>
            </a:r>
            <a:r>
              <a:rPr lang="it-IT" b="1" dirty="0" err="1"/>
              <a:t>updated</a:t>
            </a:r>
            <a:r>
              <a:rPr lang="it-IT" b="1" dirty="0"/>
              <a:t> </a:t>
            </a:r>
            <a:r>
              <a:rPr lang="it-IT" b="1" dirty="0" err="1"/>
              <a:t>during</a:t>
            </a:r>
            <a:r>
              <a:rPr lang="it-IT" b="1" dirty="0"/>
              <a:t> SLR-71</a:t>
            </a:r>
            <a:endParaRPr lang="en-GB" b="1" dirty="0"/>
          </a:p>
        </p:txBody>
      </p:sp>
      <p:sp>
        <p:nvSpPr>
          <p:cNvPr id="5" name="Fumetto: rettangolo 4">
            <a:extLst>
              <a:ext uri="{FF2B5EF4-FFF2-40B4-BE49-F238E27FC236}">
                <a16:creationId xmlns:a16="http://schemas.microsoft.com/office/drawing/2014/main" id="{42B52C6E-7EC7-1B0A-D0F0-AE05578DFE21}"/>
              </a:ext>
            </a:extLst>
          </p:cNvPr>
          <p:cNvSpPr/>
          <p:nvPr/>
        </p:nvSpPr>
        <p:spPr>
          <a:xfrm>
            <a:off x="936173" y="5976437"/>
            <a:ext cx="2177142" cy="751808"/>
          </a:xfrm>
          <a:prstGeom prst="wedgeRectCallout">
            <a:avLst>
              <a:gd name="adj1" fmla="val -61568"/>
              <a:gd name="adj2" fmla="val -90982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/>
              <a:t>SLR-71: </a:t>
            </a:r>
            <a:r>
              <a:rPr lang="it-IT" dirty="0" err="1"/>
              <a:t>keep</a:t>
            </a:r>
            <a:r>
              <a:rPr lang="it-IT" dirty="0"/>
              <a:t> 5.22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(no </a:t>
            </a:r>
            <a:r>
              <a:rPr lang="it-IT" dirty="0" err="1"/>
              <a:t>modification</a:t>
            </a:r>
            <a:r>
              <a:rPr lang="it-IT" dirty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9370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3A2C41E1-F34B-F90A-C609-A6AAD46D15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6417" y="700374"/>
            <a:ext cx="9009199" cy="60155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EF482C2D-F222-7E42-93E5-9E89F3943BAC}"/>
              </a:ext>
            </a:extLst>
          </p:cNvPr>
          <p:cNvSpPr txBox="1"/>
          <p:nvPr/>
        </p:nvSpPr>
        <p:spPr>
          <a:xfrm>
            <a:off x="240145" y="216405"/>
            <a:ext cx="43095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b="1" i="1" dirty="0" err="1"/>
              <a:t>Excerpt</a:t>
            </a:r>
            <a:r>
              <a:rPr lang="it-IT" sz="1600" b="1" i="1" dirty="0"/>
              <a:t> of SLR report to GRE-92 (doc. GRE-92-22)</a:t>
            </a:r>
            <a:endParaRPr lang="en-GB" sz="1600" b="1" i="1" dirty="0"/>
          </a:p>
        </p:txBody>
      </p:sp>
    </p:spTree>
    <p:extLst>
      <p:ext uri="{BB962C8B-B14F-4D97-AF65-F5344CB8AC3E}">
        <p14:creationId xmlns:p14="http://schemas.microsoft.com/office/powerpoint/2010/main" val="260621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76775698-CB16-FC41-320A-33B9FB09C80D}"/>
              </a:ext>
            </a:extLst>
          </p:cNvPr>
          <p:cNvSpPr txBox="1"/>
          <p:nvPr/>
        </p:nvSpPr>
        <p:spPr>
          <a:xfrm>
            <a:off x="149080" y="230989"/>
            <a:ext cx="11893839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it-IT" b="1" u="sng" dirty="0"/>
              <a:t>Notes from GRE-92 </a:t>
            </a:r>
            <a:r>
              <a:rPr lang="it-IT" b="1" u="sng" dirty="0" err="1"/>
              <a:t>discussion</a:t>
            </a:r>
            <a:r>
              <a:rPr lang="it-IT" b="1" dirty="0"/>
              <a:t>: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b="1" dirty="0"/>
              <a:t>FR</a:t>
            </a:r>
            <a:r>
              <a:rPr lang="en-GB" dirty="0"/>
              <a:t>: b) Not comfortable with link to exemption procedure. Offered to provide draft text.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b="1" dirty="0"/>
              <a:t>DE</a:t>
            </a:r>
            <a:r>
              <a:rPr lang="en-GB" dirty="0"/>
              <a:t>: Agrees with FR on b) and concerns also on 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EC</a:t>
            </a:r>
            <a:r>
              <a:rPr lang="en-GB" dirty="0"/>
              <a:t>: a) Need additional language to avoid conflict with national provisions. National provisions are outside the scope of GRE</a:t>
            </a:r>
          </a:p>
          <a:p>
            <a:pPr marL="628650" lvl="1">
              <a:spcAft>
                <a:spcPts val="1200"/>
              </a:spcAft>
            </a:pPr>
            <a:r>
              <a:rPr lang="en-GB" dirty="0"/>
              <a:t>b) no added value but conversely could cause confusion due to different interpretation</a:t>
            </a:r>
          </a:p>
          <a:p>
            <a:pPr marL="2857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b="1" dirty="0"/>
              <a:t>GRE Secretary</a:t>
            </a:r>
            <a:r>
              <a:rPr lang="en-GB" dirty="0"/>
              <a:t>: Schedule 7 would overrule Regulations anyway so it is not needed to mention b) in Reg.48</a:t>
            </a:r>
          </a:p>
          <a:p>
            <a:pPr marL="2857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b="1" dirty="0"/>
              <a:t>SLR Chair</a:t>
            </a:r>
            <a:r>
              <a:rPr lang="en-GB" dirty="0"/>
              <a:t>: </a:t>
            </a:r>
            <a:r>
              <a:rPr lang="en-GB" dirty="0">
                <a:sym typeface="Wingdings" panose="05000000000000000000" pitchFamily="2" charset="2"/>
              </a:rPr>
              <a:t>b) Seems indeed not needed</a:t>
            </a:r>
          </a:p>
          <a:p>
            <a:pPr marL="2857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b="1" dirty="0">
                <a:sym typeface="Wingdings" panose="05000000000000000000" pitchFamily="2" charset="2"/>
              </a:rPr>
              <a:t>OICA</a:t>
            </a:r>
            <a:r>
              <a:rPr lang="en-GB" dirty="0">
                <a:sym typeface="Wingdings" panose="05000000000000000000" pitchFamily="2" charset="2"/>
              </a:rPr>
              <a:t> recalled that SLR is also discussing Par. 5.22 and requested feedback in case of factory fitted lamps (e.g. taxi)</a:t>
            </a:r>
            <a:endParaRPr lang="en-GB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27D14F7E-DC41-699A-61EA-67A0BA67F91F}"/>
              </a:ext>
            </a:extLst>
          </p:cNvPr>
          <p:cNvSpPr txBox="1"/>
          <p:nvPr/>
        </p:nvSpPr>
        <p:spPr>
          <a:xfrm>
            <a:off x="149080" y="4045446"/>
            <a:ext cx="11893839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it-IT" b="1" u="sng" dirty="0"/>
              <a:t>Takeaways from GRE-92 </a:t>
            </a:r>
            <a:r>
              <a:rPr lang="it-IT" b="1" u="sng" dirty="0" err="1"/>
              <a:t>discussion</a:t>
            </a:r>
            <a:r>
              <a:rPr lang="it-IT" b="1" dirty="0"/>
              <a:t>: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dirty="0" err="1"/>
              <a:t>Exemption</a:t>
            </a:r>
            <a:r>
              <a:rPr lang="it-IT" dirty="0"/>
              <a:t> b)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needed</a:t>
            </a:r>
            <a:r>
              <a:rPr lang="it-IT" dirty="0"/>
              <a:t> and </a:t>
            </a:r>
            <a:r>
              <a:rPr lang="it-IT" dirty="0" err="1"/>
              <a:t>therefore</a:t>
            </a:r>
            <a:r>
              <a:rPr lang="it-IT" dirty="0"/>
              <a:t> can be </a:t>
            </a:r>
            <a:r>
              <a:rPr lang="it-IT" dirty="0" err="1"/>
              <a:t>removed</a:t>
            </a:r>
            <a:endParaRPr lang="it-IT" dirty="0"/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dirty="0" err="1"/>
              <a:t>Should</a:t>
            </a:r>
            <a:r>
              <a:rPr lang="it-IT" dirty="0"/>
              <a:t> </a:t>
            </a:r>
            <a:r>
              <a:rPr lang="it-IT" dirty="0" err="1"/>
              <a:t>we</a:t>
            </a:r>
            <a:r>
              <a:rPr lang="it-IT" dirty="0"/>
              <a:t> </a:t>
            </a:r>
            <a:r>
              <a:rPr lang="it-IT" dirty="0" err="1"/>
              <a:t>keep</a:t>
            </a:r>
            <a:r>
              <a:rPr lang="it-IT" dirty="0"/>
              <a:t> </a:t>
            </a:r>
            <a:r>
              <a:rPr lang="it-IT" dirty="0" err="1"/>
              <a:t>exemption</a:t>
            </a:r>
            <a:r>
              <a:rPr lang="it-IT" dirty="0"/>
              <a:t> a) ?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dirty="0" err="1"/>
              <a:t>Should</a:t>
            </a:r>
            <a:r>
              <a:rPr lang="it-IT" dirty="0"/>
              <a:t> </a:t>
            </a:r>
            <a:r>
              <a:rPr lang="it-IT" dirty="0" err="1"/>
              <a:t>we</a:t>
            </a:r>
            <a:r>
              <a:rPr lang="it-IT" dirty="0"/>
              <a:t> </a:t>
            </a:r>
            <a:r>
              <a:rPr lang="it-IT" dirty="0" err="1"/>
              <a:t>amend</a:t>
            </a:r>
            <a:r>
              <a:rPr lang="it-IT" dirty="0"/>
              <a:t> Par. 5.22 to </a:t>
            </a:r>
            <a:r>
              <a:rPr lang="it-IT" dirty="0" err="1"/>
              <a:t>further</a:t>
            </a:r>
            <a:r>
              <a:rPr lang="it-IT" dirty="0"/>
              <a:t> </a:t>
            </a:r>
            <a:r>
              <a:rPr lang="it-IT" dirty="0" err="1"/>
              <a:t>clarify</a:t>
            </a:r>
            <a:r>
              <a:rPr lang="it-IT" dirty="0"/>
              <a:t> / </a:t>
            </a:r>
            <a:r>
              <a:rPr lang="it-IT" dirty="0" err="1"/>
              <a:t>adapt</a:t>
            </a:r>
            <a:r>
              <a:rPr lang="it-IT" dirty="0"/>
              <a:t> to technical progress ?</a:t>
            </a:r>
          </a:p>
        </p:txBody>
      </p:sp>
    </p:spTree>
    <p:extLst>
      <p:ext uri="{BB962C8B-B14F-4D97-AF65-F5344CB8AC3E}">
        <p14:creationId xmlns:p14="http://schemas.microsoft.com/office/powerpoint/2010/main" val="832377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3E9C1B97-9F54-873C-226E-44EFAC4D319C}"/>
              </a:ext>
            </a:extLst>
          </p:cNvPr>
          <p:cNvSpPr txBox="1"/>
          <p:nvPr/>
        </p:nvSpPr>
        <p:spPr>
          <a:xfrm>
            <a:off x="250371" y="1041853"/>
            <a:ext cx="6716487" cy="32008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46088" indent="-358775">
              <a:tabLst>
                <a:tab pos="540385" algn="r"/>
              </a:tabLst>
            </a:pPr>
            <a:r>
              <a:rPr lang="en-GB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		General specifications</a:t>
            </a:r>
          </a:p>
          <a:p>
            <a:pPr marL="719138" indent="-273050" algn="just"/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6088" algn="just">
              <a:spcAft>
                <a:spcPts val="600"/>
              </a:spcAft>
            </a:pPr>
            <a:r>
              <a:rPr lang="en-GB" sz="14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The fitting of any lighting and light-signalling device or function, other than those mentioned in paragraph 6, is prohibited for the purposes of granting a type-approval according to this Regulation</a:t>
            </a:r>
          </a:p>
          <a:p>
            <a:pPr marL="446088" algn="just">
              <a:spcAft>
                <a:spcPts val="600"/>
              </a:spcAft>
            </a:pPr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except for:</a:t>
            </a:r>
          </a:p>
          <a:p>
            <a:pPr marL="719138" lvl="0" indent="-273050" algn="just">
              <a:spcAft>
                <a:spcPts val="600"/>
              </a:spcAft>
              <a:buFont typeface="+mj-lt"/>
              <a:buAutoNum type="alphaLcParenR"/>
            </a:pPr>
            <a:r>
              <a:rPr lang="en-GB" sz="1400" dirty="0">
                <a:highlight>
                  <a:srgbClr val="FFFF00"/>
                </a:highlight>
                <a:latin typeface="Times New Roman" panose="02020603050405020304" pitchFamily="18" charset="0"/>
              </a:rPr>
              <a:t>any special warning lamp approved in conformity with UN Regulation No. 65;</a:t>
            </a:r>
          </a:p>
          <a:p>
            <a:pPr marL="719138" lvl="0" indent="-273050" algn="just">
              <a:spcAft>
                <a:spcPts val="600"/>
              </a:spcAft>
              <a:buFont typeface="+mj-lt"/>
              <a:buAutoNum type="alphaLcParenR"/>
            </a:pPr>
            <a:r>
              <a:rPr lang="en-GB" sz="1400" dirty="0">
                <a:latin typeface="Times New Roman" panose="02020603050405020304" pitchFamily="18" charset="0"/>
              </a:rPr>
              <a:t>[approved reflecting plates according to Regs. 70 and 150 as well as green lamps used on ADR vehicles] </a:t>
            </a:r>
            <a:r>
              <a:rPr lang="en-GB" sz="1400" dirty="0">
                <a:latin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GB" sz="1400" u="sng" dirty="0">
                <a:latin typeface="Times New Roman" panose="02020603050405020304" pitchFamily="18" charset="0"/>
                <a:sym typeface="Wingdings" panose="05000000000000000000" pitchFamily="2" charset="2"/>
              </a:rPr>
              <a:t>NEW</a:t>
            </a:r>
            <a:r>
              <a:rPr lang="en-GB" sz="1400" dirty="0">
                <a:latin typeface="Times New Roman" panose="02020603050405020304" pitchFamily="18" charset="0"/>
                <a:sym typeface="Wingdings" panose="05000000000000000000" pitchFamily="2" charset="2"/>
              </a:rPr>
              <a:t>, proposed by OICA</a:t>
            </a:r>
            <a:endParaRPr lang="en-GB" sz="1400" dirty="0">
              <a:latin typeface="Times New Roman" panose="02020603050405020304" pitchFamily="18" charset="0"/>
            </a:endParaRPr>
          </a:p>
          <a:p>
            <a:pPr marL="719138" lvl="0" indent="-273050" algn="just">
              <a:spcAft>
                <a:spcPts val="600"/>
              </a:spcAft>
              <a:buFont typeface="+mj-lt"/>
              <a:buAutoNum type="alphaLcParenR"/>
            </a:pPr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[light-emitting rear registration plates, the service-door-lighting system according to the provisions of UN Regulation No. 107 on vehicles of categories M</a:t>
            </a:r>
            <a:r>
              <a:rPr lang="en-GB" sz="1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and M</a:t>
            </a:r>
            <a:r>
              <a:rPr lang="en-GB" sz="1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and external status indicator] </a:t>
            </a:r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GB" sz="1400" u="sng" dirty="0"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NEW</a:t>
            </a:r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, considered during SLR-73 (text moved from Par. 2.1.5.)</a:t>
            </a:r>
            <a:endParaRPr lang="en-GB" sz="14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296FA224-12F3-2DDE-CD21-DF5E4131A653}"/>
              </a:ext>
            </a:extLst>
          </p:cNvPr>
          <p:cNvSpPr txBox="1"/>
          <p:nvPr/>
        </p:nvSpPr>
        <p:spPr>
          <a:xfrm>
            <a:off x="97970" y="4883244"/>
            <a:ext cx="1170214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en-GB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2.1.5.	"</a:t>
            </a:r>
            <a:r>
              <a:rPr lang="en-GB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Lamp</a:t>
            </a:r>
            <a:r>
              <a:rPr lang="en-GB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means a device designed to illuminate the road or to emit a light signal to other road users. Rear registration plate lamps and retro-reflectors are likewise to be regarded as lamps. [</a:t>
            </a:r>
            <a:r>
              <a:rPr lang="en-GB" sz="1600" strike="sng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the purpose of this Regulation, light-emitting rear registration plates, the service-door-lighting system according to the provisions of UN Regulation No. 107 on vehicles of categories M</a:t>
            </a:r>
            <a:r>
              <a:rPr lang="en-GB" sz="1600" strike="sngStrike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GB" sz="1600" strike="sng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and M</a:t>
            </a:r>
            <a:r>
              <a:rPr lang="en-GB" sz="1600" strike="sngStrike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GB" sz="1600" strike="sng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and external status indicator as defined in this Regulation are not considered as lamps.</a:t>
            </a:r>
            <a:r>
              <a:rPr lang="en-GB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] 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1CF6AC29-9AD0-92B3-EE43-CB43A18E5C07}"/>
              </a:ext>
            </a:extLst>
          </p:cNvPr>
          <p:cNvSpPr txBox="1"/>
          <p:nvPr/>
        </p:nvSpPr>
        <p:spPr>
          <a:xfrm>
            <a:off x="97971" y="6058687"/>
            <a:ext cx="1170214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5.22.	With the exception of retro-reflectors, a lamp even bearing an approval mark is deemed not to be present when it cannot be made to operate by the sole installation of a light source and/or a fuse</a:t>
            </a:r>
            <a:endParaRPr lang="en-GB" sz="1600" dirty="0"/>
          </a:p>
        </p:txBody>
      </p:sp>
      <p:sp>
        <p:nvSpPr>
          <p:cNvPr id="2" name="Freccia a destra 1">
            <a:extLst>
              <a:ext uri="{FF2B5EF4-FFF2-40B4-BE49-F238E27FC236}">
                <a16:creationId xmlns:a16="http://schemas.microsoft.com/office/drawing/2014/main" id="{A1790EF7-2E97-9C7D-CFAB-E24BCB759204}"/>
              </a:ext>
            </a:extLst>
          </p:cNvPr>
          <p:cNvSpPr/>
          <p:nvPr/>
        </p:nvSpPr>
        <p:spPr>
          <a:xfrm>
            <a:off x="7206343" y="1496253"/>
            <a:ext cx="674914" cy="51162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C4CE94F9-5002-8319-A0B3-FAA703315306}"/>
              </a:ext>
            </a:extLst>
          </p:cNvPr>
          <p:cNvSpPr txBox="1"/>
          <p:nvPr/>
        </p:nvSpPr>
        <p:spPr>
          <a:xfrm>
            <a:off x="8044542" y="1567401"/>
            <a:ext cx="24412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“</a:t>
            </a:r>
            <a:r>
              <a:rPr lang="en-US" noProof="0" dirty="0"/>
              <a:t>Core” part to be added</a:t>
            </a:r>
          </a:p>
        </p:txBody>
      </p:sp>
      <p:sp>
        <p:nvSpPr>
          <p:cNvPr id="4" name="Parentesi graffa chiusa 3">
            <a:extLst>
              <a:ext uri="{FF2B5EF4-FFF2-40B4-BE49-F238E27FC236}">
                <a16:creationId xmlns:a16="http://schemas.microsoft.com/office/drawing/2014/main" id="{67D16E5E-E3CC-ACB4-B721-29A52E8F55C1}"/>
              </a:ext>
            </a:extLst>
          </p:cNvPr>
          <p:cNvSpPr/>
          <p:nvPr/>
        </p:nvSpPr>
        <p:spPr>
          <a:xfrm>
            <a:off x="7206343" y="2383972"/>
            <a:ext cx="598714" cy="1858757"/>
          </a:xfrm>
          <a:prstGeom prst="rightBrace">
            <a:avLst>
              <a:gd name="adj1" fmla="val 33788"/>
              <a:gd name="adj2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A17C774E-7676-6452-A662-219E73C0E4D8}"/>
              </a:ext>
            </a:extLst>
          </p:cNvPr>
          <p:cNvSpPr txBox="1"/>
          <p:nvPr/>
        </p:nvSpPr>
        <p:spPr>
          <a:xfrm>
            <a:off x="8044542" y="3087399"/>
            <a:ext cx="336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noProof="0" dirty="0"/>
              <a:t>Exceptions for further discussion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55ADF5C2-3B44-F881-4632-8E744A57B1F7}"/>
              </a:ext>
            </a:extLst>
          </p:cNvPr>
          <p:cNvSpPr txBox="1"/>
          <p:nvPr/>
        </p:nvSpPr>
        <p:spPr>
          <a:xfrm>
            <a:off x="3503944" y="228999"/>
            <a:ext cx="5184111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noProof="0" dirty="0"/>
              <a:t>Working document reflecting the outcome of SLR-73</a:t>
            </a:r>
          </a:p>
        </p:txBody>
      </p:sp>
    </p:spTree>
    <p:extLst>
      <p:ext uri="{BB962C8B-B14F-4D97-AF65-F5344CB8AC3E}">
        <p14:creationId xmlns:p14="http://schemas.microsoft.com/office/powerpoint/2010/main" val="37789026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</TotalTime>
  <Words>969</Words>
  <Application>Microsoft Office PowerPoint</Application>
  <PresentationFormat>Widescreen</PresentationFormat>
  <Paragraphs>65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Davide Puglisi</dc:creator>
  <cp:lastModifiedBy>Davide Puglisi</cp:lastModifiedBy>
  <cp:revision>25</cp:revision>
  <dcterms:created xsi:type="dcterms:W3CDTF">2024-11-26T12:11:27Z</dcterms:created>
  <dcterms:modified xsi:type="dcterms:W3CDTF">2025-07-11T13:44:15Z</dcterms:modified>
</cp:coreProperties>
</file>