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6" r:id="rId5"/>
    <p:sldId id="273" r:id="rId6"/>
    <p:sldId id="279"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warz, Torsten (I/ET-B2)" initials="ST(B" lastIdx="6" clrIdx="0">
    <p:extLst>
      <p:ext uri="{19B8F6BF-5375-455C-9EA6-DF929625EA0E}">
        <p15:presenceInfo xmlns:p15="http://schemas.microsoft.com/office/powerpoint/2012/main" userId="S::torsten.schwarz@audi.de::70f7f55b-7391-448a-a3d4-66805c88f7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C0F6"/>
    <a:srgbClr val="5B95C9"/>
    <a:srgbClr val="77787A"/>
    <a:srgbClr val="818283"/>
    <a:srgbClr val="67686A"/>
    <a:srgbClr val="403F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6761" autoAdjust="0"/>
  </p:normalViewPr>
  <p:slideViewPr>
    <p:cSldViewPr snapToGrid="0">
      <p:cViewPr varScale="1">
        <p:scale>
          <a:sx n="63" d="100"/>
          <a:sy n="63" d="100"/>
        </p:scale>
        <p:origin x="808"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A6B3F-8A1F-428A-9ABA-F87A10A58389}" type="datetimeFigureOut">
              <a:rPr lang="it-IT" smtClean="0"/>
              <a:t>18/06/2025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70AEB5-7B7F-4628-AB39-24BD0FD240BE}" type="slidenum">
              <a:rPr lang="it-IT" smtClean="0"/>
              <a:t>‹N›</a:t>
            </a:fld>
            <a:endParaRPr lang="it-IT"/>
          </a:p>
        </p:txBody>
      </p:sp>
    </p:spTree>
    <p:extLst>
      <p:ext uri="{BB962C8B-B14F-4D97-AF65-F5344CB8AC3E}">
        <p14:creationId xmlns:p14="http://schemas.microsoft.com/office/powerpoint/2010/main" val="3882772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524818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42A9DD-DCD2-4224-8D54-177EA3E9798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6641E07-57B0-4051-9609-E10F84C77F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7407ED97-1DE1-49B5-A0C1-4C55CDA3967D}"/>
              </a:ext>
            </a:extLst>
          </p:cNvPr>
          <p:cNvSpPr>
            <a:spLocks noGrp="1"/>
          </p:cNvSpPr>
          <p:nvPr>
            <p:ph type="dt" sz="half" idx="10"/>
          </p:nvPr>
        </p:nvSpPr>
        <p:spPr/>
        <p:txBody>
          <a:bodyPr/>
          <a:lstStyle/>
          <a:p>
            <a:fld id="{ADEA4782-768A-4A26-9529-E254BB331CA5}" type="datetime1">
              <a:rPr lang="de-DE" smtClean="0"/>
              <a:t>18.06.2025</a:t>
            </a:fld>
            <a:endParaRPr lang="de-DE"/>
          </a:p>
        </p:txBody>
      </p:sp>
      <p:sp>
        <p:nvSpPr>
          <p:cNvPr id="5" name="Fußzeilenplatzhalter 4">
            <a:extLst>
              <a:ext uri="{FF2B5EF4-FFF2-40B4-BE49-F238E27FC236}">
                <a16:creationId xmlns:a16="http://schemas.microsoft.com/office/drawing/2014/main" id="{013C1724-C9D7-4AF8-AD5D-9D4786D5D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58749DF-A721-46B6-8DBF-5FEF9A90124E}"/>
              </a:ext>
            </a:extLst>
          </p:cNvPr>
          <p:cNvSpPr>
            <a:spLocks noGrp="1"/>
          </p:cNvSpPr>
          <p:nvPr>
            <p:ph type="sldNum" sz="quarter" idx="12"/>
          </p:nvPr>
        </p:nvSpPr>
        <p:spPr/>
        <p:txBody>
          <a:bodyPr/>
          <a:lstStyle/>
          <a:p>
            <a:fld id="{AAC85E57-7382-4485-9D14-0BD8FAB214FB}" type="slidenum">
              <a:rPr lang="de-DE" smtClean="0"/>
              <a:t>‹N›</a:t>
            </a:fld>
            <a:endParaRPr lang="de-DE"/>
          </a:p>
        </p:txBody>
      </p:sp>
    </p:spTree>
    <p:extLst>
      <p:ext uri="{BB962C8B-B14F-4D97-AF65-F5344CB8AC3E}">
        <p14:creationId xmlns:p14="http://schemas.microsoft.com/office/powerpoint/2010/main" val="4640016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Immagine 9">
            <a:extLst>
              <a:ext uri="{FF2B5EF4-FFF2-40B4-BE49-F238E27FC236}">
                <a16:creationId xmlns:a16="http://schemas.microsoft.com/office/drawing/2014/main" id="{8EE125BF-D084-459F-806B-DFAA2DB46113}"/>
              </a:ext>
            </a:extLst>
          </p:cNvPr>
          <p:cNvPicPr>
            <a:picLocks noChangeAspect="1"/>
          </p:cNvPicPr>
          <p:nvPr userDrawn="1"/>
        </p:nvPicPr>
        <p:blipFill rotWithShape="1">
          <a:blip r:embed="rId4"/>
          <a:srcRect l="175" t="4754" r="527" b="10762"/>
          <a:stretch/>
        </p:blipFill>
        <p:spPr>
          <a:xfrm>
            <a:off x="0" y="6343650"/>
            <a:ext cx="12192000" cy="514350"/>
          </a:xfrm>
          <a:prstGeom prst="rect">
            <a:avLst/>
          </a:prstGeom>
        </p:spPr>
      </p:pic>
      <p:pic>
        <p:nvPicPr>
          <p:cNvPr id="21" name="Immagine 20">
            <a:extLst>
              <a:ext uri="{FF2B5EF4-FFF2-40B4-BE49-F238E27FC236}">
                <a16:creationId xmlns:a16="http://schemas.microsoft.com/office/drawing/2014/main" id="{3E61341F-C07C-4737-86E7-A2033E177F5E}"/>
              </a:ext>
            </a:extLst>
          </p:cNvPr>
          <p:cNvPicPr>
            <a:picLocks noChangeAspect="1"/>
          </p:cNvPicPr>
          <p:nvPr userDrawn="1"/>
        </p:nvPicPr>
        <p:blipFill>
          <a:blip r:embed="rId5" cstate="hqprint">
            <a:extLst>
              <a:ext uri="{BEBA8EAE-BF5A-486C-A8C5-ECC9F3942E4B}">
                <a14:imgProps xmlns:a14="http://schemas.microsoft.com/office/drawing/2010/main">
                  <a14:imgLayer r:embed="rId6">
                    <a14:imgEffect>
                      <a14:saturation sat="66000"/>
                    </a14:imgEffect>
                  </a14:imgLayer>
                </a14:imgProps>
              </a:ext>
              <a:ext uri="{28A0092B-C50C-407E-A947-70E740481C1C}">
                <a14:useLocalDpi xmlns:a14="http://schemas.microsoft.com/office/drawing/2010/main" val="0"/>
              </a:ext>
            </a:extLst>
          </a:blip>
          <a:stretch>
            <a:fillRect/>
          </a:stretch>
        </p:blipFill>
        <p:spPr>
          <a:xfrm rot="5400000" flipH="1">
            <a:off x="324447" y="-324447"/>
            <a:ext cx="1437084" cy="2085977"/>
          </a:xfrm>
          <a:prstGeom prst="rect">
            <a:avLst/>
          </a:prstGeom>
        </p:spPr>
      </p:pic>
      <p:pic>
        <p:nvPicPr>
          <p:cNvPr id="3" name="Immagine 2">
            <a:extLst>
              <a:ext uri="{FF2B5EF4-FFF2-40B4-BE49-F238E27FC236}">
                <a16:creationId xmlns:a16="http://schemas.microsoft.com/office/drawing/2014/main" id="{3B478787-0D5C-4CA1-A746-EA7466FB9D01}"/>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9883264" y="90452"/>
            <a:ext cx="2213485" cy="882137"/>
          </a:xfrm>
          <a:prstGeom prst="rect">
            <a:avLst/>
          </a:prstGeom>
        </p:spPr>
      </p:pic>
    </p:spTree>
    <p:extLst>
      <p:ext uri="{BB962C8B-B14F-4D97-AF65-F5344CB8AC3E}">
        <p14:creationId xmlns:p14="http://schemas.microsoft.com/office/powerpoint/2010/main" val="3650563672"/>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ctr" defTabSz="914400" rtl="0" eaLnBrk="1" latinLnBrk="0" hangingPunct="1">
        <a:lnSpc>
          <a:spcPct val="90000"/>
        </a:lnSpc>
        <a:spcBef>
          <a:spcPct val="0"/>
        </a:spcBef>
        <a:buNone/>
        <a:defRPr sz="4400" b="1" kern="1200">
          <a:solidFill>
            <a:srgbClr val="403F4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kern="1200">
          <a:solidFill>
            <a:srgbClr val="67686A"/>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nece.org/DAM/trans/doc/2012/wp29gre/ECE-TRANS-WP29-GRE-2013-17e.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3C86410-30F6-4618-A6D8-3596C63DDE97}"/>
              </a:ext>
            </a:extLst>
          </p:cNvPr>
          <p:cNvSpPr txBox="1"/>
          <p:nvPr/>
        </p:nvSpPr>
        <p:spPr>
          <a:xfrm>
            <a:off x="1542896" y="1316320"/>
            <a:ext cx="9876944" cy="3600986"/>
          </a:xfrm>
          <a:prstGeom prst="rect">
            <a:avLst/>
          </a:prstGeom>
          <a:noFill/>
        </p:spPr>
        <p:txBody>
          <a:bodyPr wrap="square" rtlCol="0">
            <a:spAutoFit/>
          </a:bodyPr>
          <a:lstStyle/>
          <a:p>
            <a:pPr algn="ctr"/>
            <a:r>
              <a:rPr lang="en-GB" sz="4800" b="1" u="sng" dirty="0"/>
              <a:t>GTB input</a:t>
            </a:r>
            <a:r>
              <a:rPr lang="en-GB" sz="4800" b="1" dirty="0"/>
              <a:t>  </a:t>
            </a:r>
          </a:p>
          <a:p>
            <a:pPr algn="ctr"/>
            <a:r>
              <a:rPr lang="fr-FR" sz="4800" b="1" dirty="0"/>
              <a:t>on </a:t>
            </a:r>
          </a:p>
          <a:p>
            <a:pPr algn="ctr"/>
            <a:r>
              <a:rPr lang="fr-FR" sz="4800" b="1" dirty="0"/>
              <a:t>LED </a:t>
            </a:r>
            <a:r>
              <a:rPr lang="fr-FR" sz="4800" b="1" dirty="0" err="1"/>
              <a:t>lifetime</a:t>
            </a:r>
            <a:r>
              <a:rPr lang="fr-FR" sz="4800" b="1" dirty="0"/>
              <a:t> </a:t>
            </a:r>
            <a:r>
              <a:rPr lang="fr-FR" sz="4800" b="1" dirty="0" err="1"/>
              <a:t>requirements</a:t>
            </a:r>
            <a:r>
              <a:rPr lang="en-US" sz="4800" b="1" dirty="0"/>
              <a:t>:</a:t>
            </a:r>
          </a:p>
          <a:p>
            <a:pPr algn="ctr"/>
            <a:r>
              <a:rPr lang="en-US" sz="2800" b="1" dirty="0"/>
              <a:t>(reference to SLR-72-13 ; SLR-71-02 ; SLR-70-05 and SLR-68-10)</a:t>
            </a:r>
          </a:p>
          <a:p>
            <a:pPr algn="ctr"/>
            <a:endParaRPr lang="en-US" sz="2800" b="1" dirty="0"/>
          </a:p>
          <a:p>
            <a:pPr algn="ctr"/>
            <a:r>
              <a:rPr lang="en-GB" sz="2800" b="1" dirty="0"/>
              <a:t>June 2025</a:t>
            </a:r>
          </a:p>
        </p:txBody>
      </p:sp>
      <p:sp>
        <p:nvSpPr>
          <p:cNvPr id="5" name="CasellaDiTesto 5">
            <a:extLst>
              <a:ext uri="{FF2B5EF4-FFF2-40B4-BE49-F238E27FC236}">
                <a16:creationId xmlns:a16="http://schemas.microsoft.com/office/drawing/2014/main" id="{3C683EFF-8DDA-47F0-9E93-D44881852D78}"/>
              </a:ext>
            </a:extLst>
          </p:cNvPr>
          <p:cNvSpPr txBox="1"/>
          <p:nvPr/>
        </p:nvSpPr>
        <p:spPr>
          <a:xfrm>
            <a:off x="4723100" y="6409509"/>
            <a:ext cx="2966173" cy="338554"/>
          </a:xfrm>
          <a:prstGeom prst="rect">
            <a:avLst/>
          </a:prstGeom>
          <a:noFill/>
        </p:spPr>
        <p:txBody>
          <a:bodyPr wrap="square" rtlCol="0">
            <a:spAutoFit/>
          </a:bodyPr>
          <a:lstStyle/>
          <a:p>
            <a:pPr algn="ctr"/>
            <a:r>
              <a:rPr lang="en-GB" sz="1600" i="1" dirty="0">
                <a:solidFill>
                  <a:schemeClr val="bg1"/>
                </a:solidFill>
              </a:rPr>
              <a:t>GTB</a:t>
            </a:r>
          </a:p>
        </p:txBody>
      </p:sp>
      <p:sp>
        <p:nvSpPr>
          <p:cNvPr id="3" name="CasellaDiTesto 2">
            <a:extLst>
              <a:ext uri="{FF2B5EF4-FFF2-40B4-BE49-F238E27FC236}">
                <a16:creationId xmlns:a16="http://schemas.microsoft.com/office/drawing/2014/main" id="{9B15143C-E01D-7412-923F-B831277E77BD}"/>
              </a:ext>
            </a:extLst>
          </p:cNvPr>
          <p:cNvSpPr txBox="1"/>
          <p:nvPr/>
        </p:nvSpPr>
        <p:spPr>
          <a:xfrm>
            <a:off x="772160" y="1046480"/>
            <a:ext cx="1236236" cy="400110"/>
          </a:xfrm>
          <a:prstGeom prst="rect">
            <a:avLst/>
          </a:prstGeom>
          <a:noFill/>
          <a:ln>
            <a:solidFill>
              <a:srgbClr val="FF0000"/>
            </a:solidFill>
          </a:ln>
        </p:spPr>
        <p:txBody>
          <a:bodyPr wrap="none" rtlCol="0">
            <a:spAutoFit/>
          </a:bodyPr>
          <a:lstStyle/>
          <a:p>
            <a:r>
              <a:rPr lang="it-IT" sz="2000" b="1" dirty="0"/>
              <a:t>SLR-73-02</a:t>
            </a:r>
            <a:endParaRPr lang="en-GB" sz="2000" b="1" dirty="0"/>
          </a:p>
        </p:txBody>
      </p:sp>
    </p:spTree>
    <p:extLst>
      <p:ext uri="{BB962C8B-B14F-4D97-AF65-F5344CB8AC3E}">
        <p14:creationId xmlns:p14="http://schemas.microsoft.com/office/powerpoint/2010/main" val="1036707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745ABBAE-E8EB-4145-93AE-D6369797A8CD}"/>
              </a:ext>
            </a:extLst>
          </p:cNvPr>
          <p:cNvSpPr>
            <a:spLocks noGrp="1"/>
          </p:cNvSpPr>
          <p:nvPr>
            <p:ph type="sldNum" sz="quarter" idx="12"/>
          </p:nvPr>
        </p:nvSpPr>
        <p:spPr>
          <a:xfrm>
            <a:off x="166022" y="6391379"/>
            <a:ext cx="404523" cy="365125"/>
          </a:xfrm>
        </p:spPr>
        <p:txBody>
          <a:bodyPr/>
          <a:lstStyle/>
          <a:p>
            <a:pPr algn="l"/>
            <a:fld id="{AAC85E57-7382-4485-9D14-0BD8FAB214FB}" type="slidenum">
              <a:rPr lang="de-DE" sz="1600" smtClean="0">
                <a:solidFill>
                  <a:schemeClr val="bg1"/>
                </a:solidFill>
              </a:rPr>
              <a:pPr algn="l"/>
              <a:t>2</a:t>
            </a:fld>
            <a:endParaRPr lang="de-DE" sz="1600" dirty="0">
              <a:solidFill>
                <a:schemeClr val="bg1"/>
              </a:solidFill>
            </a:endParaRPr>
          </a:p>
        </p:txBody>
      </p:sp>
      <p:sp>
        <p:nvSpPr>
          <p:cNvPr id="10" name="CasellaDiTesto 5">
            <a:extLst>
              <a:ext uri="{FF2B5EF4-FFF2-40B4-BE49-F238E27FC236}">
                <a16:creationId xmlns:a16="http://schemas.microsoft.com/office/drawing/2014/main" id="{3C683EFF-8DDA-47F0-9E93-D44881852D78}"/>
              </a:ext>
            </a:extLst>
          </p:cNvPr>
          <p:cNvSpPr txBox="1"/>
          <p:nvPr/>
        </p:nvSpPr>
        <p:spPr>
          <a:xfrm>
            <a:off x="4723100" y="6409509"/>
            <a:ext cx="2966173" cy="338554"/>
          </a:xfrm>
          <a:prstGeom prst="rect">
            <a:avLst/>
          </a:prstGeom>
          <a:noFill/>
        </p:spPr>
        <p:txBody>
          <a:bodyPr wrap="square" rtlCol="0">
            <a:spAutoFit/>
          </a:bodyPr>
          <a:lstStyle/>
          <a:p>
            <a:pPr algn="ctr"/>
            <a:r>
              <a:rPr lang="en-GB" sz="1600" i="1" dirty="0">
                <a:solidFill>
                  <a:schemeClr val="bg1"/>
                </a:solidFill>
              </a:rPr>
              <a:t>GTB</a:t>
            </a:r>
          </a:p>
        </p:txBody>
      </p:sp>
      <p:pic>
        <p:nvPicPr>
          <p:cNvPr id="15" name="Image 14">
            <a:extLst>
              <a:ext uri="{FF2B5EF4-FFF2-40B4-BE49-F238E27FC236}">
                <a16:creationId xmlns:a16="http://schemas.microsoft.com/office/drawing/2014/main" id="{7531E160-72EF-73AD-ABA6-0EA89CCA73AD}"/>
              </a:ext>
            </a:extLst>
          </p:cNvPr>
          <p:cNvPicPr>
            <a:picLocks noChangeAspect="1"/>
          </p:cNvPicPr>
          <p:nvPr/>
        </p:nvPicPr>
        <p:blipFill>
          <a:blip r:embed="rId2"/>
          <a:stretch>
            <a:fillRect/>
          </a:stretch>
        </p:blipFill>
        <p:spPr>
          <a:xfrm>
            <a:off x="752723" y="2454360"/>
            <a:ext cx="10168393" cy="2061161"/>
          </a:xfrm>
          <a:prstGeom prst="rect">
            <a:avLst/>
          </a:prstGeom>
          <a:ln w="12700">
            <a:solidFill>
              <a:schemeClr val="tx1"/>
            </a:solidFill>
          </a:ln>
        </p:spPr>
      </p:pic>
      <p:sp>
        <p:nvSpPr>
          <p:cNvPr id="5" name="TextBox 4">
            <a:extLst>
              <a:ext uri="{FF2B5EF4-FFF2-40B4-BE49-F238E27FC236}">
                <a16:creationId xmlns:a16="http://schemas.microsoft.com/office/drawing/2014/main" id="{86CD5D8C-1B6C-2FAA-FA08-02F9BD3F20E8}"/>
              </a:ext>
            </a:extLst>
          </p:cNvPr>
          <p:cNvSpPr txBox="1"/>
          <p:nvPr/>
        </p:nvSpPr>
        <p:spPr>
          <a:xfrm>
            <a:off x="843280" y="4778170"/>
            <a:ext cx="10505440" cy="1200329"/>
          </a:xfrm>
          <a:prstGeom prst="rect">
            <a:avLst/>
          </a:prstGeom>
          <a:noFill/>
        </p:spPr>
        <p:txBody>
          <a:bodyPr wrap="square">
            <a:spAutoFit/>
          </a:bodyPr>
          <a:lstStyle/>
          <a:p>
            <a:pPr algn="just"/>
            <a:r>
              <a:rPr lang="en-US" sz="2400" dirty="0"/>
              <a:t>Today’s lifetime requirements are existing only in the case of non-replaceable filament light sources. They were introduced to tackle the risk specific to this particular use case  (see </a:t>
            </a:r>
            <a:r>
              <a:rPr lang="en-US" sz="2400" dirty="0">
                <a:hlinkClick r:id="rId3"/>
              </a:rPr>
              <a:t>GRE-2013-17</a:t>
            </a:r>
            <a:r>
              <a:rPr lang="en-US" sz="2400" dirty="0"/>
              <a:t>). </a:t>
            </a:r>
          </a:p>
        </p:txBody>
      </p:sp>
      <p:sp>
        <p:nvSpPr>
          <p:cNvPr id="6" name="CasellaDiTesto 5">
            <a:extLst>
              <a:ext uri="{FF2B5EF4-FFF2-40B4-BE49-F238E27FC236}">
                <a16:creationId xmlns:a16="http://schemas.microsoft.com/office/drawing/2014/main" id="{672F5AA1-D5C6-D7D2-723F-64CB947C7D6C}"/>
              </a:ext>
            </a:extLst>
          </p:cNvPr>
          <p:cNvSpPr txBox="1"/>
          <p:nvPr/>
        </p:nvSpPr>
        <p:spPr>
          <a:xfrm>
            <a:off x="1778000" y="481001"/>
            <a:ext cx="8117840" cy="1446550"/>
          </a:xfrm>
          <a:prstGeom prst="rect">
            <a:avLst/>
          </a:prstGeom>
          <a:noFill/>
        </p:spPr>
        <p:txBody>
          <a:bodyPr wrap="square">
            <a:spAutoFit/>
          </a:bodyPr>
          <a:lstStyle/>
          <a:p>
            <a:pPr algn="ctr"/>
            <a:r>
              <a:rPr lang="en-GB" sz="3200" b="1" dirty="0"/>
              <a:t>Current requirements in device </a:t>
            </a:r>
          </a:p>
          <a:p>
            <a:pPr algn="ctr"/>
            <a:r>
              <a:rPr lang="en-GB" sz="3200" b="1" dirty="0"/>
              <a:t>UN Regulation No. 149-01</a:t>
            </a:r>
            <a:br>
              <a:rPr lang="en-GB" sz="2400" dirty="0"/>
            </a:br>
            <a:r>
              <a:rPr lang="en-GB" sz="2400" dirty="0"/>
              <a:t>(the same text is in Par. 3.1.2.5. of Reg. 148-01)</a:t>
            </a:r>
          </a:p>
        </p:txBody>
      </p:sp>
    </p:spTree>
    <p:extLst>
      <p:ext uri="{BB962C8B-B14F-4D97-AF65-F5344CB8AC3E}">
        <p14:creationId xmlns:p14="http://schemas.microsoft.com/office/powerpoint/2010/main" val="705354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4749C-89D3-A4C8-B6F1-2ECAB73D8D31}"/>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0116F25F-7E8E-CB70-1DCA-1CF6B734CE04}"/>
              </a:ext>
            </a:extLst>
          </p:cNvPr>
          <p:cNvSpPr>
            <a:spLocks noGrp="1"/>
          </p:cNvSpPr>
          <p:nvPr>
            <p:ph type="sldNum" sz="quarter" idx="12"/>
          </p:nvPr>
        </p:nvSpPr>
        <p:spPr>
          <a:xfrm>
            <a:off x="166022" y="6391379"/>
            <a:ext cx="404523" cy="365125"/>
          </a:xfrm>
        </p:spPr>
        <p:txBody>
          <a:bodyPr/>
          <a:lstStyle/>
          <a:p>
            <a:pPr algn="l"/>
            <a:fld id="{AAC85E57-7382-4485-9D14-0BD8FAB214FB}" type="slidenum">
              <a:rPr lang="de-DE" sz="1600" smtClean="0">
                <a:solidFill>
                  <a:schemeClr val="bg1"/>
                </a:solidFill>
              </a:rPr>
              <a:pPr algn="l"/>
              <a:t>3</a:t>
            </a:fld>
            <a:endParaRPr lang="de-DE" sz="1600" dirty="0">
              <a:solidFill>
                <a:schemeClr val="bg1"/>
              </a:solidFill>
            </a:endParaRPr>
          </a:p>
        </p:txBody>
      </p:sp>
      <p:sp>
        <p:nvSpPr>
          <p:cNvPr id="10" name="CasellaDiTesto 5">
            <a:extLst>
              <a:ext uri="{FF2B5EF4-FFF2-40B4-BE49-F238E27FC236}">
                <a16:creationId xmlns:a16="http://schemas.microsoft.com/office/drawing/2014/main" id="{42A363E0-95EB-7B30-CDF1-A2DC939E929F}"/>
              </a:ext>
            </a:extLst>
          </p:cNvPr>
          <p:cNvSpPr txBox="1"/>
          <p:nvPr/>
        </p:nvSpPr>
        <p:spPr>
          <a:xfrm>
            <a:off x="4723100" y="6409509"/>
            <a:ext cx="2966173" cy="338554"/>
          </a:xfrm>
          <a:prstGeom prst="rect">
            <a:avLst/>
          </a:prstGeom>
          <a:noFill/>
        </p:spPr>
        <p:txBody>
          <a:bodyPr wrap="square" rtlCol="0">
            <a:spAutoFit/>
          </a:bodyPr>
          <a:lstStyle/>
          <a:p>
            <a:pPr algn="ctr"/>
            <a:r>
              <a:rPr lang="en-GB" sz="1600" i="1" dirty="0">
                <a:solidFill>
                  <a:schemeClr val="bg1"/>
                </a:solidFill>
              </a:rPr>
              <a:t>GTB</a:t>
            </a:r>
          </a:p>
        </p:txBody>
      </p:sp>
      <p:sp>
        <p:nvSpPr>
          <p:cNvPr id="4" name="ZoneTexte 3">
            <a:extLst>
              <a:ext uri="{FF2B5EF4-FFF2-40B4-BE49-F238E27FC236}">
                <a16:creationId xmlns:a16="http://schemas.microsoft.com/office/drawing/2014/main" id="{B8D5C620-D90A-5027-69FD-674E734E5B20}"/>
              </a:ext>
            </a:extLst>
          </p:cNvPr>
          <p:cNvSpPr txBox="1"/>
          <p:nvPr/>
        </p:nvSpPr>
        <p:spPr>
          <a:xfrm>
            <a:off x="219700" y="1058749"/>
            <a:ext cx="11789420" cy="2908489"/>
          </a:xfrm>
          <a:prstGeom prst="rect">
            <a:avLst/>
          </a:prstGeom>
          <a:noFill/>
        </p:spPr>
        <p:txBody>
          <a:bodyPr wrap="square" rtlCol="0">
            <a:spAutoFit/>
          </a:bodyPr>
          <a:lstStyle/>
          <a:p>
            <a:pPr algn="just">
              <a:spcAft>
                <a:spcPts val="600"/>
              </a:spcAft>
            </a:pPr>
            <a:r>
              <a:rPr lang="en-US" sz="2100" dirty="0"/>
              <a:t>GTB took note of the different positions discussed alongside with GRE 92.</a:t>
            </a:r>
          </a:p>
          <a:p>
            <a:pPr algn="just">
              <a:spcAft>
                <a:spcPts val="600"/>
              </a:spcAft>
            </a:pPr>
            <a:r>
              <a:rPr lang="en-US" sz="2100" dirty="0"/>
              <a:t>GTB welcomes the changes proposed in document SLR-68-10 to align wording with the 01 series of UN Regulations Nos. 149 and 148, but remains opposed to extend lifetime requirement, which was introduced to solve particular problem for filament bulbs, to all light sources.</a:t>
            </a:r>
          </a:p>
          <a:p>
            <a:pPr marL="342900" indent="-342900" algn="just">
              <a:spcAft>
                <a:spcPts val="600"/>
              </a:spcAft>
              <a:buFont typeface="Arial" panose="020B0604020202020204" pitchFamily="34" charset="0"/>
              <a:buChar char="•"/>
            </a:pPr>
            <a:r>
              <a:rPr lang="en-GB" sz="2100" dirty="0"/>
              <a:t>There is no evidence of safety issues justifying to insert lifetime requirements for LEDs in the regulation.</a:t>
            </a:r>
          </a:p>
          <a:p>
            <a:pPr marL="342900" indent="-342900" algn="just">
              <a:spcAft>
                <a:spcPts val="600"/>
              </a:spcAft>
              <a:buFont typeface="Arial" panose="020B0604020202020204" pitchFamily="34" charset="0"/>
              <a:buChar char="•"/>
            </a:pPr>
            <a:r>
              <a:rPr lang="en-GB" sz="2100" dirty="0"/>
              <a:t>The insertion of lifetime requirements in the core text or in the annex will cause concerns in some countries outside of the 1958 Agreement (but quoting UN Regulations) which may interpret the requirement differently.</a:t>
            </a:r>
          </a:p>
        </p:txBody>
      </p:sp>
      <p:sp>
        <p:nvSpPr>
          <p:cNvPr id="5" name="Titel 1">
            <a:extLst>
              <a:ext uri="{FF2B5EF4-FFF2-40B4-BE49-F238E27FC236}">
                <a16:creationId xmlns:a16="http://schemas.microsoft.com/office/drawing/2014/main" id="{D612DE25-B93A-ADCA-A920-23893210682A}"/>
              </a:ext>
            </a:extLst>
          </p:cNvPr>
          <p:cNvSpPr txBox="1">
            <a:spLocks/>
          </p:cNvSpPr>
          <p:nvPr/>
        </p:nvSpPr>
        <p:spPr>
          <a:xfrm>
            <a:off x="3835925" y="65548"/>
            <a:ext cx="3484582" cy="7340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t>GTB’s input </a:t>
            </a:r>
            <a:endParaRPr lang="de-DE" b="1" dirty="0"/>
          </a:p>
        </p:txBody>
      </p:sp>
      <p:sp>
        <p:nvSpPr>
          <p:cNvPr id="6" name="ZoneTexte 5">
            <a:extLst>
              <a:ext uri="{FF2B5EF4-FFF2-40B4-BE49-F238E27FC236}">
                <a16:creationId xmlns:a16="http://schemas.microsoft.com/office/drawing/2014/main" id="{1EBB6E38-841E-1F1C-514B-CFBC883F1EB2}"/>
              </a:ext>
            </a:extLst>
          </p:cNvPr>
          <p:cNvSpPr txBox="1"/>
          <p:nvPr/>
        </p:nvSpPr>
        <p:spPr>
          <a:xfrm>
            <a:off x="219700" y="4317330"/>
            <a:ext cx="11789420" cy="1631216"/>
          </a:xfrm>
          <a:prstGeom prst="rect">
            <a:avLst/>
          </a:prstGeom>
          <a:noFill/>
        </p:spPr>
        <p:txBody>
          <a:bodyPr wrap="square" rtlCol="0">
            <a:spAutoFit/>
          </a:bodyPr>
          <a:lstStyle/>
          <a:p>
            <a:pPr algn="just"/>
            <a:r>
              <a:rPr lang="en-US" sz="2500" dirty="0"/>
              <a:t>The GTB recommends to leave the paragraph 4.5.2.5 unchanged. This means keeping the reference to paragraph 4.11 of IEC 60809 (lifetime tables).</a:t>
            </a:r>
          </a:p>
          <a:p>
            <a:pPr algn="just"/>
            <a:endParaRPr lang="en-US" sz="2500" dirty="0"/>
          </a:p>
          <a:p>
            <a:pPr algn="just"/>
            <a:r>
              <a:rPr lang="en-US" sz="2500" dirty="0"/>
              <a:t>GTB remains available for further analysis in case evidence of safety issues are provided. </a:t>
            </a:r>
          </a:p>
        </p:txBody>
      </p:sp>
    </p:spTree>
    <p:extLst>
      <p:ext uri="{BB962C8B-B14F-4D97-AF65-F5344CB8AC3E}">
        <p14:creationId xmlns:p14="http://schemas.microsoft.com/office/powerpoint/2010/main" val="372560617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TB Presentation.potx" id="{41C6BDE2-2956-479F-9A3D-A8BA3D5C5A5E}" vid="{216C8B9B-96A5-4780-95F4-C21CE9216F4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evIMComments xmlns="2d3f8391-3ef5-4859-91f5-94f98ca1de6c" xsi:nil="true"/>
    <RevIMDocumentOwner xmlns="2d3f8391-3ef5-4859-91f5-94f98ca1de6c">
      <UserInfo>
        <DisplayName/>
        <AccountId xsi:nil="true"/>
        <AccountType/>
      </UserInfo>
    </RevIMDocumentOwner>
    <RevIMDeletionDate xmlns="2d3f8391-3ef5-4859-91f5-94f98ca1de6c">2025-02-27T07:43:05+00:00</RevIMDeletionDate>
    <RevIMExtends xmlns="2d3f8391-3ef5-4859-91f5-94f98ca1de6c">{"KSUClass":"0239cc7a-0c96-48a8-9e0e-a383e362571c"}</RevIMExtends>
    <i0f84bba906045b4af568ee102a52dcb xmlns="2d3f8391-3ef5-4859-91f5-94f98ca1de6c">
      <Terms xmlns="http://schemas.microsoft.com/office/infopath/2007/PartnerControls">
        <TermInfo xmlns="http://schemas.microsoft.com/office/infopath/2007/PartnerControls">
          <TermName xmlns="http://schemas.microsoft.com/office/infopath/2007/PartnerControls">0.1 Initial category</TermName>
          <TermId xmlns="http://schemas.microsoft.com/office/infopath/2007/PartnerControls">0239cc7a-0c96-48a8-9e0e-a383e362571c</TermId>
        </TermInfo>
      </Terms>
    </i0f84bba906045b4af568ee102a52dcb>
    <RevIMEventDate xmlns="2d3f8391-3ef5-4859-91f5-94f98ca1de6c" xsi:nil="true"/>
    <lcf76f155ced4ddcb4097134ff3c332f xmlns="a688bf42-176e-4575-814e-2ea30a02feb7">
      <Terms xmlns="http://schemas.microsoft.com/office/infopath/2007/PartnerControls"/>
    </lcf76f155ced4ddcb4097134ff3c332f>
    <TaxCatchAll xmlns="2d3f8391-3ef5-4859-91f5-94f98ca1de6c">
      <Value>1</Value>
    </TaxCatchAll>
    <b6c14c8a4d2e4b5186946cc347515f5b xmlns="2d3f8391-3ef5-4859-91f5-94f98ca1de6c">
      <Terms xmlns="http://schemas.microsoft.com/office/infopath/2007/PartnerControls"/>
    </b6c14c8a4d2e4b5186946cc347515f5b>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251C6467B19EC4B8511680A335C6C79" ma:contentTypeVersion="22" ma:contentTypeDescription="Create a new document." ma:contentTypeScope="" ma:versionID="5695a254e5a6d55e94ec86d15250dc58">
  <xsd:schema xmlns:xsd="http://www.w3.org/2001/XMLSchema" xmlns:xs="http://www.w3.org/2001/XMLSchema" xmlns:p="http://schemas.microsoft.com/office/2006/metadata/properties" xmlns:ns2="2d3f8391-3ef5-4859-91f5-94f98ca1de6c" xmlns:ns3="a688bf42-176e-4575-814e-2ea30a02feb7" targetNamespace="http://schemas.microsoft.com/office/2006/metadata/properties" ma:root="true" ma:fieldsID="97de49ee3caeb4601226e1d83400cd59" ns2:_="" ns3:_="">
    <xsd:import namespace="2d3f8391-3ef5-4859-91f5-94f98ca1de6c"/>
    <xsd:import namespace="a688bf42-176e-4575-814e-2ea30a02feb7"/>
    <xsd:element name="properties">
      <xsd:complexType>
        <xsd:sequence>
          <xsd:element name="documentManagement">
            <xsd:complexType>
              <xsd:all>
                <xsd:element ref="ns2:b6c14c8a4d2e4b5186946cc347515f5b" minOccurs="0"/>
                <xsd:element ref="ns2:TaxCatchAll" minOccurs="0"/>
                <xsd:element ref="ns2:TaxCatchAllLabel" minOccurs="0"/>
                <xsd:element ref="ns2:i0f84bba906045b4af568ee102a52dcb" minOccurs="0"/>
                <xsd:element ref="ns2:RevIMDeletionDate" minOccurs="0"/>
                <xsd:element ref="ns2:RevIMEventDate" minOccurs="0"/>
                <xsd:element ref="ns2:RevIMComments" minOccurs="0"/>
                <xsd:element ref="ns2:RevIMDocumentOwner" minOccurs="0"/>
                <xsd:element ref="ns2:RevIMExtend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2:SharedWithUsers" minOccurs="0"/>
                <xsd:element ref="ns2:SharedWithDetails"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3f8391-3ef5-4859-91f5-94f98ca1de6c" elementFormDefault="qualified">
    <xsd:import namespace="http://schemas.microsoft.com/office/2006/documentManagement/types"/>
    <xsd:import namespace="http://schemas.microsoft.com/office/infopath/2007/PartnerControls"/>
    <xsd:element name="b6c14c8a4d2e4b5186946cc347515f5b" ma:index="8" nillable="true" ma:taxonomy="true" ma:internalName="b6c14c8a4d2e4b5186946cc347515f5b" ma:taxonomyFieldName="LegalHoldTag" ma:displayName="LegalHold" ma:fieldId="{b6c14c8a-4d2e-4b51-8694-6cc347515f5b}" ma:taxonomyMulti="true" ma:sspId="d35d9ec1-ff0e-4daf-94ff-594c76aa1822" ma:termSetId="1d36a6df-4193-45ed-b3bc-3ba9643c5e0d"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787e95f8-ca58-479f-93e5-d8f733cc83d9}" ma:internalName="TaxCatchAll" ma:showField="CatchAllData" ma:web="2d3f8391-3ef5-4859-91f5-94f98ca1de6c">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787e95f8-ca58-479f-93e5-d8f733cc83d9}" ma:internalName="TaxCatchAllLabel" ma:readOnly="true" ma:showField="CatchAllDataLabel" ma:web="2d3f8391-3ef5-4859-91f5-94f98ca1de6c">
      <xsd:complexType>
        <xsd:complexContent>
          <xsd:extension base="dms:MultiChoiceLookup">
            <xsd:sequence>
              <xsd:element name="Value" type="dms:Lookup" maxOccurs="unbounded" minOccurs="0" nillable="true"/>
            </xsd:sequence>
          </xsd:extension>
        </xsd:complexContent>
      </xsd:complexType>
    </xsd:element>
    <xsd:element name="i0f84bba906045b4af568ee102a52dcb" ma:index="13" nillable="true" ma:taxonomy="true" ma:internalName="i0f84bba906045b4af568ee102a52dcb" ma:taxonomyFieldName="RevIMBCS" ma:displayName="CSD Class" ma:readOnly="true" ma:default="1;#0.1 Initial category|0239cc7a-0c96-48a8-9e0e-a383e362571c" ma:fieldId="{20f84bba-9060-45b4-af56-8ee102a52dcb}" ma:sspId="d35d9ec1-ff0e-4daf-94ff-594c76aa1822" ma:termSetId="83f400d6-6f53-40a3-8fd2-b80b61df545c" ma:anchorId="00000000-0000-0000-0000-000000000000" ma:open="false" ma:isKeyword="false">
      <xsd:complexType>
        <xsd:sequence>
          <xsd:element ref="pc:Terms" minOccurs="0" maxOccurs="1"/>
        </xsd:sequence>
      </xsd:complexType>
    </xsd:element>
    <xsd:element name="RevIMDeletionDate" ma:index="14" nillable="true" ma:displayName="Deletion Date" ma:description="Deletion Date" ma:format="DateOnly" ma:internalName="RevIMDeletionDate" ma:readOnly="true">
      <xsd:simpleType>
        <xsd:restriction base="dms:DateTime"/>
      </xsd:simpleType>
    </xsd:element>
    <xsd:element name="RevIMEventDate" ma:index="15" nillable="true" ma:displayName="Event Date" ma:description="Event Date" ma:format="DateOnly" ma:internalName="RevIMEventDate" ma:readOnly="true">
      <xsd:simpleType>
        <xsd:restriction base="dms:DateTime"/>
      </xsd:simpleType>
    </xsd:element>
    <xsd:element name="RevIMComments" ma:index="16" nillable="true" ma:displayName="Event Comment" ma:internalName="RevIMComments" ma:readOnly="true">
      <xsd:simpleType>
        <xsd:restriction base="dms:Note">
          <xsd:maxLength value="255"/>
        </xsd:restriction>
      </xsd:simpleType>
    </xsd:element>
    <xsd:element name="RevIMDocumentOwner" ma:index="17" nillable="true" ma:displayName="Document Owner" ma:list="UserInfo" ma:internalName="RevIMDocument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vIMExtends" ma:index="18" nillable="true" ma:displayName="RevIMExtends" ma:hidden="true" ma:internalName="RevIMExtends" ma:readOnly="true">
      <xsd:simpleType>
        <xsd:restriction base="dms:Note"/>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88bf42-176e-4575-814e-2ea30a02feb7" elementFormDefault="qualified">
    <xsd:import namespace="http://schemas.microsoft.com/office/2006/documentManagement/types"/>
    <xsd:import namespace="http://schemas.microsoft.com/office/infopath/2007/PartnerControls"/>
    <xsd:element name="MediaServiceMetadata" ma:index="19" nillable="true" ma:displayName="MediaServiceMetadata" ma:hidden="true" ma:internalName="MediaServiceMetadata" ma:readOnly="true">
      <xsd:simpleType>
        <xsd:restriction base="dms:Note"/>
      </xsd:simpleType>
    </xsd:element>
    <xsd:element name="MediaServiceFastMetadata" ma:index="20" nillable="true" ma:displayName="MediaServiceFastMetadata" ma:hidden="true" ma:internalName="MediaServiceFastMetadata" ma:readOnly="true">
      <xsd:simpleType>
        <xsd:restriction base="dms:Note"/>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AutoTags" ma:index="23" nillable="true" ma:displayName="Tags" ma:internalName="MediaServiceAutoTags"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ServiceGenerationTime" ma:index="25" nillable="true" ma:displayName="MediaServiceGenerationTime" ma:hidden="true" ma:internalName="MediaServiceGenerationTime" ma:readOnly="true">
      <xsd:simpleType>
        <xsd:restriction base="dms:Text"/>
      </xsd:simpleType>
    </xsd:element>
    <xsd:element name="MediaServiceEventHashCode" ma:index="26" nillable="true" ma:displayName="MediaServiceEventHashCode" ma:hidden="true" ma:internalName="MediaServiceEventHashCode" ma:readOnly="true">
      <xsd:simpleType>
        <xsd:restriction base="dms:Text"/>
      </xsd:simpleType>
    </xsd:element>
    <xsd:element name="MediaServiceDateTaken" ma:index="27" nillable="true" ma:displayName="MediaServiceDateTaken" ma:hidden="true" ma:internalName="MediaServiceDateTaken" ma:readOnly="true">
      <xsd:simpleType>
        <xsd:restriction base="dms:Text"/>
      </xsd:simpleType>
    </xsd:element>
    <xsd:element name="MediaLengthInSeconds" ma:index="30" nillable="true" ma:displayName="Length (seconds)" ma:internalName="MediaLengthInSeconds" ma:readOnly="true">
      <xsd:simpleType>
        <xsd:restriction base="dms:Unknown"/>
      </xsd:simpleType>
    </xsd:element>
    <xsd:element name="lcf76f155ced4ddcb4097134ff3c332f" ma:index="32" nillable="true" ma:taxonomy="true" ma:internalName="lcf76f155ced4ddcb4097134ff3c332f" ma:taxonomyFieldName="MediaServiceImageTags" ma:displayName="Image Tags" ma:readOnly="false" ma:fieldId="{5cf76f15-5ced-4ddc-b409-7134ff3c332f}" ma:taxonomyMulti="true" ma:sspId="d35d9ec1-ff0e-4daf-94ff-594c76aa1822"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CADEAF-2418-4373-8B3C-825FBE6C0191}">
  <ds:schemaRefs>
    <ds:schemaRef ds:uri="http://purl.org/dc/dcmitype/"/>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a688bf42-176e-4575-814e-2ea30a02feb7"/>
    <ds:schemaRef ds:uri="2d3f8391-3ef5-4859-91f5-94f98ca1de6c"/>
    <ds:schemaRef ds:uri="http://www.w3.org/XML/1998/namespace"/>
  </ds:schemaRefs>
</ds:datastoreItem>
</file>

<file path=customXml/itemProps2.xml><?xml version="1.0" encoding="utf-8"?>
<ds:datastoreItem xmlns:ds="http://schemas.openxmlformats.org/officeDocument/2006/customXml" ds:itemID="{2ECE0FEE-6D53-4650-B4CC-C61664B92E71}">
  <ds:schemaRefs>
    <ds:schemaRef ds:uri="http://schemas.microsoft.com/sharepoint/v3/contenttype/forms"/>
  </ds:schemaRefs>
</ds:datastoreItem>
</file>

<file path=customXml/itemProps3.xml><?xml version="1.0" encoding="utf-8"?>
<ds:datastoreItem xmlns:ds="http://schemas.openxmlformats.org/officeDocument/2006/customXml" ds:itemID="{20F851B6-CC46-474C-9E72-069EA3AE04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3f8391-3ef5-4859-91f5-94f98ca1de6c"/>
    <ds:schemaRef ds:uri="a688bf42-176e-4575-814e-2ea30a02fe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ecd8a103-d543-4248-b674-6a73234556fa}" enabled="1" method="Privileged" siteId="{5047bca2-da88-442e-a09a-d9b8af692adc}" removed="0"/>
</clbl:labelList>
</file>

<file path=docProps/app.xml><?xml version="1.0" encoding="utf-8"?>
<Properties xmlns="http://schemas.openxmlformats.org/officeDocument/2006/extended-properties" xmlns:vt="http://schemas.openxmlformats.org/officeDocument/2006/docPropsVTypes">
  <Template/>
  <TotalTime>605</TotalTime>
  <Words>241</Words>
  <Application>Microsoft Office PowerPoint</Application>
  <PresentationFormat>Widescreen</PresentationFormat>
  <Paragraphs>23</Paragraphs>
  <Slides>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vt:i4>
      </vt:variant>
    </vt:vector>
  </HeadingPairs>
  <TitlesOfParts>
    <vt:vector size="6" baseType="lpstr">
      <vt:lpstr>Arial</vt:lpstr>
      <vt:lpstr>Calibri</vt:lpstr>
      <vt:lpstr>Tema di Office</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Federico Matarazzo</dc:creator>
  <cp:lastModifiedBy>Davide Puglisi</cp:lastModifiedBy>
  <cp:revision>189</cp:revision>
  <dcterms:created xsi:type="dcterms:W3CDTF">2020-02-13T10:33:39Z</dcterms:created>
  <dcterms:modified xsi:type="dcterms:W3CDTF">2025-06-18T14:58:39Z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e6743f2-12c7-4edd-9d1f-c7648963e091_Enabled">
    <vt:lpwstr>true</vt:lpwstr>
  </property>
  <property fmtid="{D5CDD505-2E9C-101B-9397-08002B2CF9AE}" pid="3" name="MSIP_Label_1e6743f2-12c7-4edd-9d1f-c7648963e091_SetDate">
    <vt:lpwstr>2022-09-29T13:22:54Z</vt:lpwstr>
  </property>
  <property fmtid="{D5CDD505-2E9C-101B-9397-08002B2CF9AE}" pid="4" name="MSIP_Label_1e6743f2-12c7-4edd-9d1f-c7648963e091_Method">
    <vt:lpwstr>Privileged</vt:lpwstr>
  </property>
  <property fmtid="{D5CDD505-2E9C-101B-9397-08002B2CF9AE}" pid="5" name="MSIP_Label_1e6743f2-12c7-4edd-9d1f-c7648963e091_Name">
    <vt:lpwstr>Internal Usage (no visual markings)</vt:lpwstr>
  </property>
  <property fmtid="{D5CDD505-2E9C-101B-9397-08002B2CF9AE}" pid="6" name="MSIP_Label_1e6743f2-12c7-4edd-9d1f-c7648963e091_SiteId">
    <vt:lpwstr>2d5eb7e2-d3ee-4bf5-bc62-79d5ae9cd9e1</vt:lpwstr>
  </property>
  <property fmtid="{D5CDD505-2E9C-101B-9397-08002B2CF9AE}" pid="7" name="MSIP_Label_1e6743f2-12c7-4edd-9d1f-c7648963e091_ActionId">
    <vt:lpwstr>8005f573-ad37-4a92-b299-ac600b8f9ac9</vt:lpwstr>
  </property>
  <property fmtid="{D5CDD505-2E9C-101B-9397-08002B2CF9AE}" pid="8" name="MSIP_Label_1e6743f2-12c7-4edd-9d1f-c7648963e091_ContentBits">
    <vt:lpwstr>0</vt:lpwstr>
  </property>
  <property fmtid="{D5CDD505-2E9C-101B-9397-08002B2CF9AE}" pid="9" name="MediaServiceImageTags">
    <vt:lpwstr/>
  </property>
  <property fmtid="{D5CDD505-2E9C-101B-9397-08002B2CF9AE}" pid="10" name="ContentTypeId">
    <vt:lpwstr>0x010100A251C6467B19EC4B8511680A335C6C79</vt:lpwstr>
  </property>
  <property fmtid="{D5CDD505-2E9C-101B-9397-08002B2CF9AE}" pid="11" name="RevIMBCS">
    <vt:lpwstr>1;#0.1 Initial category|0239cc7a-0c96-48a8-9e0e-a383e362571c</vt:lpwstr>
  </property>
  <property fmtid="{D5CDD505-2E9C-101B-9397-08002B2CF9AE}" pid="12" name="LegalHoldTag">
    <vt:lpwstr/>
  </property>
  <property fmtid="{D5CDD505-2E9C-101B-9397-08002B2CF9AE}" pid="13" name="MSIP_Label_b1c9b508-7c6e-42bd-bedf-808292653d6c_Enabled">
    <vt:lpwstr>true</vt:lpwstr>
  </property>
  <property fmtid="{D5CDD505-2E9C-101B-9397-08002B2CF9AE}" pid="14" name="MSIP_Label_b1c9b508-7c6e-42bd-bedf-808292653d6c_SetDate">
    <vt:lpwstr>2024-01-19T09:50:10Z</vt:lpwstr>
  </property>
  <property fmtid="{D5CDD505-2E9C-101B-9397-08002B2CF9AE}" pid="15" name="MSIP_Label_b1c9b508-7c6e-42bd-bedf-808292653d6c_Method">
    <vt:lpwstr>Standard</vt:lpwstr>
  </property>
  <property fmtid="{D5CDD505-2E9C-101B-9397-08002B2CF9AE}" pid="16" name="MSIP_Label_b1c9b508-7c6e-42bd-bedf-808292653d6c_Name">
    <vt:lpwstr>b1c9b508-7c6e-42bd-bedf-808292653d6c</vt:lpwstr>
  </property>
  <property fmtid="{D5CDD505-2E9C-101B-9397-08002B2CF9AE}" pid="17" name="MSIP_Label_b1c9b508-7c6e-42bd-bedf-808292653d6c_SiteId">
    <vt:lpwstr>2882be50-2012-4d88-ac86-544124e120c8</vt:lpwstr>
  </property>
  <property fmtid="{D5CDD505-2E9C-101B-9397-08002B2CF9AE}" pid="18" name="MSIP_Label_b1c9b508-7c6e-42bd-bedf-808292653d6c_ActionId">
    <vt:lpwstr>56d6d82f-288c-4cf0-a09c-c490e24f5caa</vt:lpwstr>
  </property>
  <property fmtid="{D5CDD505-2E9C-101B-9397-08002B2CF9AE}" pid="19" name="MSIP_Label_b1c9b508-7c6e-42bd-bedf-808292653d6c_ContentBits">
    <vt:lpwstr>3</vt:lpwstr>
  </property>
  <property fmtid="{D5CDD505-2E9C-101B-9397-08002B2CF9AE}" pid="20" name="ClassificationContentMarkingFooterText">
    <vt:lpwstr>5acXjzUk</vt:lpwstr>
  </property>
  <property fmtid="{D5CDD505-2E9C-101B-9397-08002B2CF9AE}" pid="21" name="ClassificationContentMarkingHeaderLocations">
    <vt:lpwstr>Tema di Office:5</vt:lpwstr>
  </property>
  <property fmtid="{D5CDD505-2E9C-101B-9397-08002B2CF9AE}" pid="22" name="ClassificationContentMarkingHeaderText">
    <vt:lpwstr>INTERNAL &amp; PARTNERS</vt:lpwstr>
  </property>
</Properties>
</file>