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60" r:id="rId8"/>
    <p:sldId id="266" r:id="rId9"/>
    <p:sldId id="267" r:id="rId10"/>
    <p:sldId id="261" r:id="rId11"/>
    <p:sldId id="263" r:id="rId12"/>
    <p:sldId id="259" r:id="rId13"/>
    <p:sldId id="26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FFFF00"/>
    <a:srgbClr val="0984E3"/>
    <a:srgbClr val="6C5CE7"/>
    <a:srgbClr val="00B894"/>
    <a:srgbClr val="E17055"/>
    <a:srgbClr val="FFFFFF"/>
    <a:srgbClr val="70AD47"/>
    <a:srgbClr val="257CA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4660"/>
  </p:normalViewPr>
  <p:slideViewPr>
    <p:cSldViewPr snapToGrid="0">
      <p:cViewPr varScale="1">
        <p:scale>
          <a:sx n="88" d="100"/>
          <a:sy n="88" d="100"/>
        </p:scale>
        <p:origin x="62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B5C903-6BE3-4D7F-A94F-FE4E88EF7C85}" type="datetimeFigureOut">
              <a:rPr lang="en-GB" smtClean="0"/>
              <a:t>01/06/2025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135CD3-A2B4-450B-8142-FDF4704DF721}" type="slidenum">
              <a:rPr lang="en-GB" smtClean="0"/>
              <a:t>‹#›</a:t>
            </a:fld>
            <a:endParaRPr lang="en-GB"/>
          </a:p>
        </p:txBody>
      </p:sp>
    </p:spTree>
    <p:extLst>
      <p:ext uri="{BB962C8B-B14F-4D97-AF65-F5344CB8AC3E}">
        <p14:creationId xmlns:p14="http://schemas.microsoft.com/office/powerpoint/2010/main" val="279723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135CD3-A2B4-450B-8142-FDF4704DF721}" type="slidenum">
              <a:rPr lang="en-GB" smtClean="0"/>
              <a:t>2</a:t>
            </a:fld>
            <a:endParaRPr lang="en-GB"/>
          </a:p>
        </p:txBody>
      </p:sp>
    </p:spTree>
    <p:extLst>
      <p:ext uri="{BB962C8B-B14F-4D97-AF65-F5344CB8AC3E}">
        <p14:creationId xmlns:p14="http://schemas.microsoft.com/office/powerpoint/2010/main" val="199531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EC3E43-E936-28B5-E705-FD62E2686A6C}"/>
              </a:ext>
            </a:extLst>
          </p:cNvPr>
          <p:cNvSpPr/>
          <p:nvPr userDrawn="1"/>
        </p:nvSpPr>
        <p:spPr>
          <a:xfrm>
            <a:off x="0" y="0"/>
            <a:ext cx="4929103" cy="6858000"/>
          </a:xfrm>
          <a:prstGeom prst="rect">
            <a:avLst/>
          </a:prstGeom>
          <a:solidFill>
            <a:srgbClr val="5B92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Title 1">
            <a:extLst>
              <a:ext uri="{FF2B5EF4-FFF2-40B4-BE49-F238E27FC236}">
                <a16:creationId xmlns:a16="http://schemas.microsoft.com/office/drawing/2014/main" id="{D471E633-42A7-7F0B-CCE9-73034CCDFD9B}"/>
              </a:ext>
            </a:extLst>
          </p:cNvPr>
          <p:cNvSpPr>
            <a:spLocks noGrp="1"/>
          </p:cNvSpPr>
          <p:nvPr>
            <p:ph type="ctrTitle"/>
          </p:nvPr>
        </p:nvSpPr>
        <p:spPr>
          <a:xfrm>
            <a:off x="302996" y="914400"/>
            <a:ext cx="4333932" cy="3067840"/>
          </a:xfrm>
        </p:spPr>
        <p:txBody>
          <a:bodyPr anchor="b">
            <a:normAutofit/>
          </a:bodyPr>
          <a:lstStyle>
            <a:lvl1pPr algn="r">
              <a:defRPr sz="4800">
                <a:solidFill>
                  <a:schemeClr val="bg1"/>
                </a:solidFill>
                <a:latin typeface="Roboto Light" panose="02000000000000000000" pitchFamily="2" charset="0"/>
                <a:ea typeface="Roboto Light" panose="02000000000000000000" pitchFamily="2" charset="0"/>
              </a:defRPr>
            </a:lvl1pPr>
          </a:lstStyle>
          <a:p>
            <a:r>
              <a:rPr lang="en-GB" dirty="0"/>
              <a:t>Click to edit Master title style</a:t>
            </a:r>
          </a:p>
        </p:txBody>
      </p:sp>
      <p:sp>
        <p:nvSpPr>
          <p:cNvPr id="3" name="Subtitle 2">
            <a:extLst>
              <a:ext uri="{FF2B5EF4-FFF2-40B4-BE49-F238E27FC236}">
                <a16:creationId xmlns:a16="http://schemas.microsoft.com/office/drawing/2014/main" id="{63EEA05E-0BBC-4633-340D-6D43A472C71C}"/>
              </a:ext>
            </a:extLst>
          </p:cNvPr>
          <p:cNvSpPr>
            <a:spLocks noGrp="1"/>
          </p:cNvSpPr>
          <p:nvPr>
            <p:ph type="subTitle" idx="1"/>
          </p:nvPr>
        </p:nvSpPr>
        <p:spPr>
          <a:xfrm>
            <a:off x="290868" y="4206240"/>
            <a:ext cx="4333932" cy="1655762"/>
          </a:xfrm>
        </p:spPr>
        <p:txBody>
          <a:bodyPr>
            <a:normAutofit/>
          </a:bodyPr>
          <a:lstStyle>
            <a:lvl1pPr marL="0" indent="0" algn="r">
              <a:buNone/>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901BD2F5-9CEF-DDEB-EC74-5FA916F3DD73}"/>
              </a:ext>
            </a:extLst>
          </p:cNvPr>
          <p:cNvSpPr>
            <a:spLocks noGrp="1"/>
          </p:cNvSpPr>
          <p:nvPr>
            <p:ph type="dt" sz="half" idx="10"/>
          </p:nvPr>
        </p:nvSpPr>
        <p:spPr/>
        <p:txBody>
          <a:bodyPr/>
          <a:lstStyle/>
          <a:p>
            <a:fld id="{D9B49B60-E627-47E1-886F-5B7A75472020}" type="datetime1">
              <a:rPr lang="en-GB" smtClean="0"/>
              <a:t>01/06/2025</a:t>
            </a:fld>
            <a:endParaRPr lang="en-GB"/>
          </a:p>
        </p:txBody>
      </p:sp>
      <p:sp>
        <p:nvSpPr>
          <p:cNvPr id="5" name="Footer Placeholder 4">
            <a:extLst>
              <a:ext uri="{FF2B5EF4-FFF2-40B4-BE49-F238E27FC236}">
                <a16:creationId xmlns:a16="http://schemas.microsoft.com/office/drawing/2014/main" id="{E8AD5A11-E3F7-FA58-DDCA-68C9BAA469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9801BF-3F84-F3AD-09FD-06A62C704B48}"/>
              </a:ext>
            </a:extLst>
          </p:cNvPr>
          <p:cNvSpPr>
            <a:spLocks noGrp="1"/>
          </p:cNvSpPr>
          <p:nvPr>
            <p:ph type="sldNum" sz="quarter" idx="12"/>
          </p:nvPr>
        </p:nvSpPr>
        <p:spPr/>
        <p:txBody>
          <a:bodyPr/>
          <a:lstStyle/>
          <a:p>
            <a:fld id="{E86BEC5D-650B-45AB-8A82-D87DAB8534EE}" type="slidenum">
              <a:rPr lang="en-GB" smtClean="0"/>
              <a:t>‹#›</a:t>
            </a:fld>
            <a:endParaRPr lang="en-GB"/>
          </a:p>
        </p:txBody>
      </p:sp>
      <p:cxnSp>
        <p:nvCxnSpPr>
          <p:cNvPr id="16" name="Straight Connector 15">
            <a:extLst>
              <a:ext uri="{FF2B5EF4-FFF2-40B4-BE49-F238E27FC236}">
                <a16:creationId xmlns:a16="http://schemas.microsoft.com/office/drawing/2014/main" id="{37AF2806-FD7A-4026-B1CE-D4843246060E}"/>
              </a:ext>
            </a:extLst>
          </p:cNvPr>
          <p:cNvCxnSpPr/>
          <p:nvPr userDrawn="1"/>
        </p:nvCxnSpPr>
        <p:spPr>
          <a:xfrm>
            <a:off x="302996" y="4114800"/>
            <a:ext cx="43339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818ADB0F-769C-B2C9-B798-27290DC13474}"/>
              </a:ext>
            </a:extLst>
          </p:cNvPr>
          <p:cNvPicPr>
            <a:picLocks noChangeAspect="1"/>
          </p:cNvPicPr>
          <p:nvPr userDrawn="1"/>
        </p:nvPicPr>
        <p:blipFill>
          <a:blip r:embed="rId2"/>
          <a:stretch>
            <a:fillRect/>
          </a:stretch>
        </p:blipFill>
        <p:spPr>
          <a:xfrm>
            <a:off x="6699378" y="1910454"/>
            <a:ext cx="2908044" cy="2944623"/>
          </a:xfrm>
          <a:prstGeom prst="rect">
            <a:avLst/>
          </a:prstGeom>
        </p:spPr>
      </p:pic>
      <p:sp>
        <p:nvSpPr>
          <p:cNvPr id="8" name="TextBox 7">
            <a:extLst>
              <a:ext uri="{FF2B5EF4-FFF2-40B4-BE49-F238E27FC236}">
                <a16:creationId xmlns:a16="http://schemas.microsoft.com/office/drawing/2014/main" id="{D1942764-5876-AF77-2DB6-366E429CB610}"/>
              </a:ext>
            </a:extLst>
          </p:cNvPr>
          <p:cNvSpPr txBox="1"/>
          <p:nvPr userDrawn="1"/>
        </p:nvSpPr>
        <p:spPr>
          <a:xfrm>
            <a:off x="6662057" y="68844"/>
            <a:ext cx="5355374" cy="1384995"/>
          </a:xfrm>
          <a:prstGeom prst="rect">
            <a:avLst/>
          </a:prstGeom>
          <a:noFill/>
        </p:spPr>
        <p:txBody>
          <a:bodyPr wrap="square" rtlCol="0">
            <a:spAutoFit/>
          </a:bodyPr>
          <a:lstStyle/>
          <a:p>
            <a:pPr marL="2002790" algn="r"/>
            <a:r>
              <a:rPr lang="en-US" sz="1400" b="0" u="sng" dirty="0">
                <a:effectLst/>
                <a:latin typeface="Times New Roman" panose="02020603050405020304" pitchFamily="18" charset="0"/>
                <a:ea typeface="Times New Roman" panose="02020603050405020304" pitchFamily="18" charset="0"/>
              </a:rPr>
              <a:t>Informal document</a:t>
            </a:r>
            <a:r>
              <a:rPr lang="en-US" sz="1400" b="0" dirty="0">
                <a:effectLst/>
                <a:latin typeface="Times New Roman" panose="02020603050405020304" pitchFamily="18" charset="0"/>
                <a:ea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rPr>
              <a:t>GRVA-22-28</a:t>
            </a:r>
          </a:p>
          <a:p>
            <a:pPr marL="2002790" algn="r"/>
            <a:r>
              <a:rPr lang="en-US" sz="1400" b="0" dirty="0">
                <a:effectLst/>
                <a:latin typeface="Times New Roman" panose="02020603050405020304" pitchFamily="18" charset="0"/>
                <a:ea typeface="Times New Roman" panose="02020603050405020304" pitchFamily="18" charset="0"/>
              </a:rPr>
              <a:t>22nd GRVA, 24 June 2025</a:t>
            </a:r>
            <a:endParaRPr lang="fr-CH" sz="1400" b="1" dirty="0">
              <a:effectLst/>
              <a:latin typeface="Times New Roman" panose="02020603050405020304" pitchFamily="18" charset="0"/>
              <a:ea typeface="Times New Roman" panose="02020603050405020304" pitchFamily="18" charset="0"/>
            </a:endParaRPr>
          </a:p>
          <a:p>
            <a:pPr marL="2002790" algn="r"/>
            <a:r>
              <a:rPr lang="en-US" sz="1400" b="0" i="1" dirty="0">
                <a:effectLst/>
                <a:latin typeface="Times New Roman" panose="02020603050405020304" pitchFamily="18" charset="0"/>
                <a:ea typeface="Times New Roman" panose="02020603050405020304" pitchFamily="18" charset="0"/>
              </a:rPr>
              <a:t>For review at the Bangkok meeting, </a:t>
            </a:r>
            <a:br>
              <a:rPr lang="en-US" sz="1400" b="0" i="1" dirty="0">
                <a:effectLst/>
                <a:latin typeface="Times New Roman" panose="02020603050405020304" pitchFamily="18" charset="0"/>
                <a:ea typeface="Times New Roman" panose="02020603050405020304" pitchFamily="18" charset="0"/>
              </a:rPr>
            </a:br>
            <a:r>
              <a:rPr lang="en-US" sz="1400" b="0" i="1" dirty="0">
                <a:effectLst/>
                <a:latin typeface="Times New Roman" panose="02020603050405020304" pitchFamily="18" charset="0"/>
                <a:ea typeface="Times New Roman" panose="02020603050405020304" pitchFamily="18" charset="0"/>
              </a:rPr>
              <a:t>hosted during the Road Safety week, </a:t>
            </a:r>
            <a:endParaRPr lang="fr-CH" sz="1400" b="1" i="1" dirty="0">
              <a:effectLst/>
              <a:latin typeface="Times New Roman" panose="02020603050405020304" pitchFamily="18" charset="0"/>
              <a:ea typeface="Times New Roman" panose="02020603050405020304" pitchFamily="18" charset="0"/>
            </a:endParaRPr>
          </a:p>
          <a:p>
            <a:pPr marL="2002790" algn="r"/>
            <a:r>
              <a:rPr lang="en-US" sz="1400" b="0" i="1" dirty="0">
                <a:effectLst/>
                <a:latin typeface="Times New Roman" panose="02020603050405020304" pitchFamily="18" charset="0"/>
                <a:ea typeface="Times New Roman" panose="02020603050405020304" pitchFamily="18" charset="0"/>
              </a:rPr>
              <a:t>2-5 June 2025 (ESCAP/UNCC)</a:t>
            </a:r>
          </a:p>
          <a:p>
            <a:pPr algn="r"/>
            <a:r>
              <a:rPr lang="en-US" sz="1400" b="1" dirty="0">
                <a:effectLst/>
                <a:latin typeface="Times New Roman" panose="02020603050405020304" pitchFamily="18" charset="0"/>
                <a:ea typeface="Times New Roman" panose="02020603050405020304" pitchFamily="18" charset="0"/>
              </a:rPr>
              <a:t>Provisional agenda item 4(a)</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94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B4E6-B7BA-1A92-6902-F20F5B55E2C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C2B674A-0DB7-60E7-7A35-63A8013AA1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9CF55E-2CA1-60C7-E9C1-3E88BF3F8FF0}"/>
              </a:ext>
            </a:extLst>
          </p:cNvPr>
          <p:cNvSpPr>
            <a:spLocks noGrp="1"/>
          </p:cNvSpPr>
          <p:nvPr>
            <p:ph type="dt" sz="half" idx="10"/>
          </p:nvPr>
        </p:nvSpPr>
        <p:spPr/>
        <p:txBody>
          <a:bodyPr/>
          <a:lstStyle/>
          <a:p>
            <a:fld id="{200F24C1-6BD5-4B26-97BD-5B6BF80A7B6D}" type="datetime1">
              <a:rPr lang="en-GB" smtClean="0"/>
              <a:t>01/06/2025</a:t>
            </a:fld>
            <a:endParaRPr lang="en-GB"/>
          </a:p>
        </p:txBody>
      </p:sp>
      <p:sp>
        <p:nvSpPr>
          <p:cNvPr id="5" name="Footer Placeholder 4">
            <a:extLst>
              <a:ext uri="{FF2B5EF4-FFF2-40B4-BE49-F238E27FC236}">
                <a16:creationId xmlns:a16="http://schemas.microsoft.com/office/drawing/2014/main" id="{CC1695E2-13DB-6EF4-5CAA-22CB645CD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1A8C4-86AA-F152-91F8-3D1262772ED8}"/>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248830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009AE-662B-EC86-52DF-6EEA4B6707B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A3AB30-E195-0430-2C85-ED31B02D5A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2C0E1E-9D0C-7A15-8929-304F5A6F2CFC}"/>
              </a:ext>
            </a:extLst>
          </p:cNvPr>
          <p:cNvSpPr>
            <a:spLocks noGrp="1"/>
          </p:cNvSpPr>
          <p:nvPr>
            <p:ph type="dt" sz="half" idx="10"/>
          </p:nvPr>
        </p:nvSpPr>
        <p:spPr/>
        <p:txBody>
          <a:bodyPr/>
          <a:lstStyle/>
          <a:p>
            <a:fld id="{F53E1269-F3D1-4AB1-8FB8-A8641DCD225F}" type="datetime1">
              <a:rPr lang="en-GB" smtClean="0"/>
              <a:t>01/06/2025</a:t>
            </a:fld>
            <a:endParaRPr lang="en-GB"/>
          </a:p>
        </p:txBody>
      </p:sp>
      <p:sp>
        <p:nvSpPr>
          <p:cNvPr id="5" name="Footer Placeholder 4">
            <a:extLst>
              <a:ext uri="{FF2B5EF4-FFF2-40B4-BE49-F238E27FC236}">
                <a16:creationId xmlns:a16="http://schemas.microsoft.com/office/drawing/2014/main" id="{B7E90212-5E98-50FF-B97D-DD631D926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A2F6A-4B8C-618A-0DB9-F9FF372AAB29}"/>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12871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1928-1E91-E04C-6A8D-B9CC2E30D217}"/>
              </a:ext>
            </a:extLst>
          </p:cNvPr>
          <p:cNvSpPr>
            <a:spLocks noGrp="1"/>
          </p:cNvSpPr>
          <p:nvPr>
            <p:ph type="title"/>
          </p:nvPr>
        </p:nvSpPr>
        <p:spPr>
          <a:xfrm>
            <a:off x="1097280" y="237744"/>
            <a:ext cx="8229600" cy="914400"/>
          </a:xfrm>
        </p:spPr>
        <p:txBody>
          <a:bodyPr anchor="b"/>
          <a:lstStyle>
            <a:lvl1pPr>
              <a:defRPr>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2A6A3B4D-B39E-4081-B83B-D9CEB0BEC043}"/>
              </a:ext>
            </a:extLst>
          </p:cNvPr>
          <p:cNvSpPr>
            <a:spLocks noGrp="1"/>
          </p:cNvSpPr>
          <p:nvPr>
            <p:ph idx="1"/>
          </p:nvPr>
        </p:nvSpPr>
        <p:spPr/>
        <p:txBody>
          <a:bodyPr>
            <a:normAutofit/>
          </a:bodyPr>
          <a:lstStyle>
            <a:lvl1pPr>
              <a:defRPr sz="2400">
                <a:latin typeface="Roboto" panose="02000000000000000000" pitchFamily="2" charset="0"/>
                <a:ea typeface="Roboto" panose="02000000000000000000" pitchFamily="2" charset="0"/>
                <a:cs typeface="Roboto" panose="02000000000000000000" pitchFamily="2" charset="0"/>
              </a:defRPr>
            </a:lvl1pPr>
            <a:lvl2pPr>
              <a:defRPr sz="2000">
                <a:latin typeface="Roboto" panose="02000000000000000000" pitchFamily="2" charset="0"/>
                <a:ea typeface="Roboto" panose="02000000000000000000" pitchFamily="2" charset="0"/>
                <a:cs typeface="Roboto" panose="02000000000000000000" pitchFamily="2" charset="0"/>
              </a:defRPr>
            </a:lvl2pPr>
            <a:lvl3pPr>
              <a:defRPr sz="1800">
                <a:latin typeface="Roboto" panose="02000000000000000000" pitchFamily="2" charset="0"/>
                <a:ea typeface="Roboto" panose="02000000000000000000" pitchFamily="2" charset="0"/>
                <a:cs typeface="Roboto" panose="02000000000000000000" pitchFamily="2" charset="0"/>
              </a:defRPr>
            </a:lvl3pPr>
            <a:lvl4pPr>
              <a:defRPr sz="1600">
                <a:latin typeface="Roboto" panose="02000000000000000000" pitchFamily="2" charset="0"/>
                <a:ea typeface="Roboto" panose="02000000000000000000" pitchFamily="2" charset="0"/>
                <a:cs typeface="Roboto" panose="02000000000000000000" pitchFamily="2" charset="0"/>
              </a:defRPr>
            </a:lvl4pPr>
            <a:lvl5pPr>
              <a:defRPr sz="1600">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D53D391-EDA5-4E8D-E51D-B4A99639ABBB}"/>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0A1D2D94-489A-4B3A-B341-853034CBF5E5}" type="datetime1">
              <a:rPr lang="en-GB" smtClean="0"/>
              <a:pPr/>
              <a:t>01/06/2025</a:t>
            </a:fld>
            <a:endParaRPr lang="en-GB"/>
          </a:p>
        </p:txBody>
      </p:sp>
      <p:sp>
        <p:nvSpPr>
          <p:cNvPr id="5" name="Footer Placeholder 4">
            <a:extLst>
              <a:ext uri="{FF2B5EF4-FFF2-40B4-BE49-F238E27FC236}">
                <a16:creationId xmlns:a16="http://schemas.microsoft.com/office/drawing/2014/main" id="{9FAD3C91-840F-BB04-6DB9-460E86104C85}"/>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6" name="Slide Number Placeholder 5">
            <a:extLst>
              <a:ext uri="{FF2B5EF4-FFF2-40B4-BE49-F238E27FC236}">
                <a16:creationId xmlns:a16="http://schemas.microsoft.com/office/drawing/2014/main" id="{E815DAB1-E3BF-956C-7E2A-DA3AECC4BBFD}"/>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E86BEC5D-650B-45AB-8A82-D87DAB8534EE}" type="slidenum">
              <a:rPr lang="en-GB" smtClean="0"/>
              <a:pPr/>
              <a:t>‹#›</a:t>
            </a:fld>
            <a:endParaRPr lang="en-GB"/>
          </a:p>
        </p:txBody>
      </p:sp>
      <p:pic>
        <p:nvPicPr>
          <p:cNvPr id="8" name="Picture 7">
            <a:extLst>
              <a:ext uri="{FF2B5EF4-FFF2-40B4-BE49-F238E27FC236}">
                <a16:creationId xmlns:a16="http://schemas.microsoft.com/office/drawing/2014/main" id="{C2DF8DA9-A7C1-40F1-7CE7-B3636535A650}"/>
              </a:ext>
            </a:extLst>
          </p:cNvPr>
          <p:cNvPicPr>
            <a:picLocks noChangeAspect="1"/>
          </p:cNvPicPr>
          <p:nvPr userDrawn="1"/>
        </p:nvPicPr>
        <p:blipFill>
          <a:blip r:embed="rId2"/>
          <a:stretch>
            <a:fillRect/>
          </a:stretch>
        </p:blipFill>
        <p:spPr>
          <a:xfrm>
            <a:off x="0" y="0"/>
            <a:ext cx="1083651" cy="1097280"/>
          </a:xfrm>
          <a:prstGeom prst="rect">
            <a:avLst/>
          </a:prstGeom>
        </p:spPr>
      </p:pic>
    </p:spTree>
    <p:extLst>
      <p:ext uri="{BB962C8B-B14F-4D97-AF65-F5344CB8AC3E}">
        <p14:creationId xmlns:p14="http://schemas.microsoft.com/office/powerpoint/2010/main" val="380872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E8D5-80CA-3A36-E4AD-9D5FFDE367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05A6-84AF-14DA-9AF6-7BB0DEAF0B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6068B4-7DAD-6911-968D-521217E8CB16}"/>
              </a:ext>
            </a:extLst>
          </p:cNvPr>
          <p:cNvSpPr>
            <a:spLocks noGrp="1"/>
          </p:cNvSpPr>
          <p:nvPr>
            <p:ph type="dt" sz="half" idx="10"/>
          </p:nvPr>
        </p:nvSpPr>
        <p:spPr/>
        <p:txBody>
          <a:bodyPr/>
          <a:lstStyle/>
          <a:p>
            <a:fld id="{58842CFA-E764-4420-9F44-056417D9A970}" type="datetime1">
              <a:rPr lang="en-GB" smtClean="0"/>
              <a:t>01/06/2025</a:t>
            </a:fld>
            <a:endParaRPr lang="en-GB"/>
          </a:p>
        </p:txBody>
      </p:sp>
      <p:sp>
        <p:nvSpPr>
          <p:cNvPr id="5" name="Footer Placeholder 4">
            <a:extLst>
              <a:ext uri="{FF2B5EF4-FFF2-40B4-BE49-F238E27FC236}">
                <a16:creationId xmlns:a16="http://schemas.microsoft.com/office/drawing/2014/main" id="{A9E822AB-7082-1E32-9A9B-D53699396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B4A31-6CF2-54E7-CC4D-B9F1F2C96569}"/>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181186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A7EF5-92DC-568D-8BA8-6624F8392176}"/>
              </a:ext>
            </a:extLst>
          </p:cNvPr>
          <p:cNvSpPr>
            <a:spLocks noGrp="1"/>
          </p:cNvSpPr>
          <p:nvPr>
            <p:ph sz="half" idx="1"/>
          </p:nvPr>
        </p:nvSpPr>
        <p:spPr>
          <a:xfrm>
            <a:off x="838200" y="1463040"/>
            <a:ext cx="5181600" cy="483104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2B67E318-5F77-1257-73BF-5A3BEE7070E7}"/>
              </a:ext>
            </a:extLst>
          </p:cNvPr>
          <p:cNvSpPr>
            <a:spLocks noGrp="1"/>
          </p:cNvSpPr>
          <p:nvPr>
            <p:ph sz="half" idx="2"/>
          </p:nvPr>
        </p:nvSpPr>
        <p:spPr>
          <a:xfrm>
            <a:off x="6172200" y="1463040"/>
            <a:ext cx="5181600" cy="48310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82F8C72-FA4D-AB27-A566-391A61CF76F0}"/>
              </a:ext>
            </a:extLst>
          </p:cNvPr>
          <p:cNvSpPr>
            <a:spLocks noGrp="1"/>
          </p:cNvSpPr>
          <p:nvPr>
            <p:ph type="dt" sz="half" idx="10"/>
          </p:nvPr>
        </p:nvSpPr>
        <p:spPr/>
        <p:txBody>
          <a:bodyPr/>
          <a:lstStyle/>
          <a:p>
            <a:fld id="{F8387BD3-9714-47CD-BAF6-EC8C27C29398}" type="datetime1">
              <a:rPr lang="en-GB" smtClean="0"/>
              <a:t>01/06/2025</a:t>
            </a:fld>
            <a:endParaRPr lang="en-GB"/>
          </a:p>
        </p:txBody>
      </p:sp>
      <p:sp>
        <p:nvSpPr>
          <p:cNvPr id="6" name="Footer Placeholder 5">
            <a:extLst>
              <a:ext uri="{FF2B5EF4-FFF2-40B4-BE49-F238E27FC236}">
                <a16:creationId xmlns:a16="http://schemas.microsoft.com/office/drawing/2014/main" id="{1192C50A-9CE4-92E5-14D7-FF82ED6C1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0AE6DA-C480-A258-F8DC-43D6B3BDEF57}"/>
              </a:ext>
            </a:extLst>
          </p:cNvPr>
          <p:cNvSpPr>
            <a:spLocks noGrp="1"/>
          </p:cNvSpPr>
          <p:nvPr>
            <p:ph type="sldNum" sz="quarter" idx="12"/>
          </p:nvPr>
        </p:nvSpPr>
        <p:spPr/>
        <p:txBody>
          <a:bodyPr/>
          <a:lstStyle/>
          <a:p>
            <a:fld id="{E86BEC5D-650B-45AB-8A82-D87DAB8534EE}" type="slidenum">
              <a:rPr lang="en-GB" smtClean="0"/>
              <a:t>‹#›</a:t>
            </a:fld>
            <a:endParaRPr lang="en-GB"/>
          </a:p>
        </p:txBody>
      </p:sp>
      <p:sp>
        <p:nvSpPr>
          <p:cNvPr id="8" name="Title 1">
            <a:extLst>
              <a:ext uri="{FF2B5EF4-FFF2-40B4-BE49-F238E27FC236}">
                <a16:creationId xmlns:a16="http://schemas.microsoft.com/office/drawing/2014/main" id="{36B46605-7C79-6FCC-5A29-C15C05FE57F8}"/>
              </a:ext>
            </a:extLst>
          </p:cNvPr>
          <p:cNvSpPr>
            <a:spLocks noGrp="1"/>
          </p:cNvSpPr>
          <p:nvPr>
            <p:ph type="title"/>
          </p:nvPr>
        </p:nvSpPr>
        <p:spPr>
          <a:xfrm>
            <a:off x="1097280" y="237744"/>
            <a:ext cx="8229600" cy="914400"/>
          </a:xfrm>
        </p:spPr>
        <p:txBody>
          <a:bodyPr anchor="b"/>
          <a:lstStyle>
            <a:lvl1pPr>
              <a:defRPr>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p>
        </p:txBody>
      </p:sp>
      <p:pic>
        <p:nvPicPr>
          <p:cNvPr id="9" name="Picture 8">
            <a:extLst>
              <a:ext uri="{FF2B5EF4-FFF2-40B4-BE49-F238E27FC236}">
                <a16:creationId xmlns:a16="http://schemas.microsoft.com/office/drawing/2014/main" id="{3B51BA86-7E58-8095-34BE-85901F36C6D7}"/>
              </a:ext>
            </a:extLst>
          </p:cNvPr>
          <p:cNvPicPr>
            <a:picLocks noChangeAspect="1"/>
          </p:cNvPicPr>
          <p:nvPr userDrawn="1"/>
        </p:nvPicPr>
        <p:blipFill>
          <a:blip r:embed="rId2"/>
          <a:stretch>
            <a:fillRect/>
          </a:stretch>
        </p:blipFill>
        <p:spPr>
          <a:xfrm>
            <a:off x="0" y="0"/>
            <a:ext cx="1083651" cy="1097280"/>
          </a:xfrm>
          <a:prstGeom prst="rect">
            <a:avLst/>
          </a:prstGeom>
        </p:spPr>
      </p:pic>
    </p:spTree>
    <p:extLst>
      <p:ext uri="{BB962C8B-B14F-4D97-AF65-F5344CB8AC3E}">
        <p14:creationId xmlns:p14="http://schemas.microsoft.com/office/powerpoint/2010/main" val="194814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E60F-DF86-049D-867B-185F0C4B514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5CC5685-1F85-5A3E-AE8C-7475FC895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28B96F-15CD-49BA-E391-5C21897162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89A3EC-C217-B04A-810A-06803EB03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EC00EC-46B3-10CE-47CB-8395543AC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3424EE-D0AD-246C-F9AC-E33287E6DE1D}"/>
              </a:ext>
            </a:extLst>
          </p:cNvPr>
          <p:cNvSpPr>
            <a:spLocks noGrp="1"/>
          </p:cNvSpPr>
          <p:nvPr>
            <p:ph type="dt" sz="half" idx="10"/>
          </p:nvPr>
        </p:nvSpPr>
        <p:spPr/>
        <p:txBody>
          <a:bodyPr/>
          <a:lstStyle/>
          <a:p>
            <a:fld id="{9497F984-6A13-41C0-974D-6C99EC973874}" type="datetime1">
              <a:rPr lang="en-GB" smtClean="0"/>
              <a:t>01/06/2025</a:t>
            </a:fld>
            <a:endParaRPr lang="en-GB"/>
          </a:p>
        </p:txBody>
      </p:sp>
      <p:sp>
        <p:nvSpPr>
          <p:cNvPr id="8" name="Footer Placeholder 7">
            <a:extLst>
              <a:ext uri="{FF2B5EF4-FFF2-40B4-BE49-F238E27FC236}">
                <a16:creationId xmlns:a16="http://schemas.microsoft.com/office/drawing/2014/main" id="{70AC9192-8F6B-3401-7281-CB3008965B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B502A4-A5F3-67BE-AFEF-655BFAA70B84}"/>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220679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1C52-94C5-B353-F5F6-E2858950C54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D9ADCCB-0427-F296-6E55-10A60E6C3A19}"/>
              </a:ext>
            </a:extLst>
          </p:cNvPr>
          <p:cNvSpPr>
            <a:spLocks noGrp="1"/>
          </p:cNvSpPr>
          <p:nvPr>
            <p:ph type="dt" sz="half" idx="10"/>
          </p:nvPr>
        </p:nvSpPr>
        <p:spPr/>
        <p:txBody>
          <a:bodyPr/>
          <a:lstStyle/>
          <a:p>
            <a:fld id="{F8BA2741-9C74-4802-B85E-229BF0870B97}" type="datetime1">
              <a:rPr lang="en-GB" smtClean="0"/>
              <a:t>01/06/2025</a:t>
            </a:fld>
            <a:endParaRPr lang="en-GB"/>
          </a:p>
        </p:txBody>
      </p:sp>
      <p:sp>
        <p:nvSpPr>
          <p:cNvPr id="4" name="Footer Placeholder 3">
            <a:extLst>
              <a:ext uri="{FF2B5EF4-FFF2-40B4-BE49-F238E27FC236}">
                <a16:creationId xmlns:a16="http://schemas.microsoft.com/office/drawing/2014/main" id="{D2D4BA60-1574-FC9C-96E1-2F5FF44D2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51C6F5-7DCA-F3A3-23BB-0F11A271DEB4}"/>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338967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6FAF7-9181-9CC3-D041-F8DE213723CD}"/>
              </a:ext>
            </a:extLst>
          </p:cNvPr>
          <p:cNvSpPr>
            <a:spLocks noGrp="1"/>
          </p:cNvSpPr>
          <p:nvPr>
            <p:ph type="dt" sz="half" idx="10"/>
          </p:nvPr>
        </p:nvSpPr>
        <p:spPr/>
        <p:txBody>
          <a:bodyPr/>
          <a:lstStyle/>
          <a:p>
            <a:fld id="{1DB8079E-B03A-4549-913B-60AC337969D5}" type="datetime1">
              <a:rPr lang="en-GB" smtClean="0"/>
              <a:t>01/06/2025</a:t>
            </a:fld>
            <a:endParaRPr lang="en-GB"/>
          </a:p>
        </p:txBody>
      </p:sp>
      <p:sp>
        <p:nvSpPr>
          <p:cNvPr id="3" name="Footer Placeholder 2">
            <a:extLst>
              <a:ext uri="{FF2B5EF4-FFF2-40B4-BE49-F238E27FC236}">
                <a16:creationId xmlns:a16="http://schemas.microsoft.com/office/drawing/2014/main" id="{18C32C37-07B6-F576-6210-6CA7AE70E9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20F2ED-689B-AC20-C098-7E361F3E20E3}"/>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25965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E861-CF43-E13B-BC4F-E3D4F40AD2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EB22015-39A4-059E-E399-9BCE651ED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C3010AC-A78A-9773-018E-B87E4CB24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18DF38-FB55-99CB-252E-AD7C5B87EA13}"/>
              </a:ext>
            </a:extLst>
          </p:cNvPr>
          <p:cNvSpPr>
            <a:spLocks noGrp="1"/>
          </p:cNvSpPr>
          <p:nvPr>
            <p:ph type="dt" sz="half" idx="10"/>
          </p:nvPr>
        </p:nvSpPr>
        <p:spPr/>
        <p:txBody>
          <a:bodyPr/>
          <a:lstStyle/>
          <a:p>
            <a:fld id="{5CA52822-39B3-42AA-A8F2-F50678A6C768}" type="datetime1">
              <a:rPr lang="en-GB" smtClean="0"/>
              <a:t>01/06/2025</a:t>
            </a:fld>
            <a:endParaRPr lang="en-GB"/>
          </a:p>
        </p:txBody>
      </p:sp>
      <p:sp>
        <p:nvSpPr>
          <p:cNvPr id="6" name="Footer Placeholder 5">
            <a:extLst>
              <a:ext uri="{FF2B5EF4-FFF2-40B4-BE49-F238E27FC236}">
                <a16:creationId xmlns:a16="http://schemas.microsoft.com/office/drawing/2014/main" id="{5608BBFE-9131-2D42-3225-0162A68AFD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CF2C7-2E4D-4E12-3E45-008A6E17B271}"/>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100370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EB49-EF4E-4EB9-C03B-1A68626B9F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3337048-FB90-2623-8F87-4CF9C4238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8D79AA-DC1E-FE97-9594-C92540016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48EE57-D513-3396-8FBD-90E7B258A1DB}"/>
              </a:ext>
            </a:extLst>
          </p:cNvPr>
          <p:cNvSpPr>
            <a:spLocks noGrp="1"/>
          </p:cNvSpPr>
          <p:nvPr>
            <p:ph type="dt" sz="half" idx="10"/>
          </p:nvPr>
        </p:nvSpPr>
        <p:spPr/>
        <p:txBody>
          <a:bodyPr/>
          <a:lstStyle/>
          <a:p>
            <a:fld id="{6F7E1283-CFDE-4665-A701-D33669201146}" type="datetime1">
              <a:rPr lang="en-GB" smtClean="0"/>
              <a:t>01/06/2025</a:t>
            </a:fld>
            <a:endParaRPr lang="en-GB"/>
          </a:p>
        </p:txBody>
      </p:sp>
      <p:sp>
        <p:nvSpPr>
          <p:cNvPr id="6" name="Footer Placeholder 5">
            <a:extLst>
              <a:ext uri="{FF2B5EF4-FFF2-40B4-BE49-F238E27FC236}">
                <a16:creationId xmlns:a16="http://schemas.microsoft.com/office/drawing/2014/main" id="{F19D661A-B7F8-7801-C172-B72F1FD22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35DDD-C7D9-312B-0A37-5AAF08377833}"/>
              </a:ext>
            </a:extLst>
          </p:cNvPr>
          <p:cNvSpPr>
            <a:spLocks noGrp="1"/>
          </p:cNvSpPr>
          <p:nvPr>
            <p:ph type="sldNum" sz="quarter" idx="12"/>
          </p:nvPr>
        </p:nvSpPr>
        <p:spPr/>
        <p:txBody>
          <a:bodyPr/>
          <a:lstStyle/>
          <a:p>
            <a:fld id="{E86BEC5D-650B-45AB-8A82-D87DAB8534EE}" type="slidenum">
              <a:rPr lang="en-GB" smtClean="0"/>
              <a:t>‹#›</a:t>
            </a:fld>
            <a:endParaRPr lang="en-GB"/>
          </a:p>
        </p:txBody>
      </p:sp>
    </p:spTree>
    <p:extLst>
      <p:ext uri="{BB962C8B-B14F-4D97-AF65-F5344CB8AC3E}">
        <p14:creationId xmlns:p14="http://schemas.microsoft.com/office/powerpoint/2010/main" val="308655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9D34C-DD53-0A80-9C60-65DB6082D0C4}"/>
              </a:ext>
            </a:extLst>
          </p:cNvPr>
          <p:cNvSpPr>
            <a:spLocks noGrp="1"/>
          </p:cNvSpPr>
          <p:nvPr>
            <p:ph type="title"/>
          </p:nvPr>
        </p:nvSpPr>
        <p:spPr>
          <a:xfrm>
            <a:off x="457200" y="365760"/>
            <a:ext cx="8817429" cy="73152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B8643C9F-0F76-6D12-46EF-FE92D30EF8F5}"/>
              </a:ext>
            </a:extLst>
          </p:cNvPr>
          <p:cNvSpPr>
            <a:spLocks noGrp="1"/>
          </p:cNvSpPr>
          <p:nvPr>
            <p:ph type="body" idx="1"/>
          </p:nvPr>
        </p:nvSpPr>
        <p:spPr>
          <a:xfrm>
            <a:off x="640080" y="1361326"/>
            <a:ext cx="10789920" cy="48156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4B7B69-A257-3B82-AEC0-40B18FBE5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594AA-1137-430D-B44F-05964405A48A}" type="datetime1">
              <a:rPr lang="en-GB" smtClean="0"/>
              <a:t>01/06/2025</a:t>
            </a:fld>
            <a:endParaRPr lang="en-GB"/>
          </a:p>
        </p:txBody>
      </p:sp>
      <p:sp>
        <p:nvSpPr>
          <p:cNvPr id="5" name="Footer Placeholder 4">
            <a:extLst>
              <a:ext uri="{FF2B5EF4-FFF2-40B4-BE49-F238E27FC236}">
                <a16:creationId xmlns:a16="http://schemas.microsoft.com/office/drawing/2014/main" id="{7C23596F-F340-60D3-D0FA-18BC0E291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7169C6-8780-9D14-E790-84FFAA605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6BEC5D-650B-45AB-8A82-D87DAB8534EE}" type="slidenum">
              <a:rPr lang="en-GB" smtClean="0"/>
              <a:t>‹#›</a:t>
            </a:fld>
            <a:endParaRPr lang="en-GB"/>
          </a:p>
        </p:txBody>
      </p:sp>
    </p:spTree>
    <p:extLst>
      <p:ext uri="{BB962C8B-B14F-4D97-AF65-F5344CB8AC3E}">
        <p14:creationId xmlns:p14="http://schemas.microsoft.com/office/powerpoint/2010/main" val="106364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kern="1200">
          <a:solidFill>
            <a:srgbClr val="5B92E5"/>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9D4BD-C7F4-8863-A338-9B7A1D29D293}"/>
              </a:ext>
            </a:extLst>
          </p:cNvPr>
          <p:cNvSpPr>
            <a:spLocks noGrp="1"/>
          </p:cNvSpPr>
          <p:nvPr>
            <p:ph type="ctrTitle"/>
          </p:nvPr>
        </p:nvSpPr>
        <p:spPr/>
        <p:txBody>
          <a:bodyPr/>
          <a:lstStyle/>
          <a:p>
            <a:r>
              <a:rPr lang="en-GB" dirty="0"/>
              <a:t>ADS IWG</a:t>
            </a:r>
            <a:br>
              <a:rPr lang="en-GB" dirty="0"/>
            </a:br>
            <a:r>
              <a:rPr lang="en-GB" dirty="0"/>
              <a:t>Status Report</a:t>
            </a:r>
          </a:p>
        </p:txBody>
      </p:sp>
      <p:sp>
        <p:nvSpPr>
          <p:cNvPr id="4" name="Subtitle 3">
            <a:extLst>
              <a:ext uri="{FF2B5EF4-FFF2-40B4-BE49-F238E27FC236}">
                <a16:creationId xmlns:a16="http://schemas.microsoft.com/office/drawing/2014/main" id="{922C9378-694F-A258-CF98-B150A5B4A07B}"/>
              </a:ext>
            </a:extLst>
          </p:cNvPr>
          <p:cNvSpPr>
            <a:spLocks noGrp="1"/>
          </p:cNvSpPr>
          <p:nvPr>
            <p:ph type="subTitle" idx="1"/>
          </p:nvPr>
        </p:nvSpPr>
        <p:spPr/>
        <p:txBody>
          <a:bodyPr/>
          <a:lstStyle/>
          <a:p>
            <a:r>
              <a:rPr lang="en-GB" dirty="0"/>
              <a:t>Report to GRVA</a:t>
            </a:r>
          </a:p>
        </p:txBody>
      </p:sp>
      <p:sp>
        <p:nvSpPr>
          <p:cNvPr id="5" name="スライド番号プレースホルダー 4">
            <a:extLst>
              <a:ext uri="{FF2B5EF4-FFF2-40B4-BE49-F238E27FC236}">
                <a16:creationId xmlns:a16="http://schemas.microsoft.com/office/drawing/2014/main" id="{D0282CD4-1474-1A8A-F54C-CB6787F1810B}"/>
              </a:ext>
            </a:extLst>
          </p:cNvPr>
          <p:cNvSpPr>
            <a:spLocks noGrp="1"/>
          </p:cNvSpPr>
          <p:nvPr>
            <p:ph type="sldNum" sz="quarter" idx="12"/>
          </p:nvPr>
        </p:nvSpPr>
        <p:spPr/>
        <p:txBody>
          <a:bodyPr/>
          <a:lstStyle/>
          <a:p>
            <a:fld id="{E86BEC5D-650B-45AB-8A82-D87DAB8534EE}" type="slidenum">
              <a:rPr lang="en-GB" smtClean="0"/>
              <a:t>1</a:t>
            </a:fld>
            <a:endParaRPr lang="en-GB"/>
          </a:p>
        </p:txBody>
      </p:sp>
    </p:spTree>
    <p:extLst>
      <p:ext uri="{BB962C8B-B14F-4D97-AF65-F5344CB8AC3E}">
        <p14:creationId xmlns:p14="http://schemas.microsoft.com/office/powerpoint/2010/main" val="25880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E0562-A0BA-E437-3E39-D85B9779F384}"/>
              </a:ext>
            </a:extLst>
          </p:cNvPr>
          <p:cNvSpPr>
            <a:spLocks noGrp="1"/>
          </p:cNvSpPr>
          <p:nvPr>
            <p:ph type="ctrTitle"/>
          </p:nvPr>
        </p:nvSpPr>
        <p:spPr/>
        <p:txBody>
          <a:bodyPr/>
          <a:lstStyle/>
          <a:p>
            <a:r>
              <a:rPr lang="en-IE" dirty="0"/>
              <a:t>Thank you</a:t>
            </a:r>
          </a:p>
        </p:txBody>
      </p:sp>
      <p:sp>
        <p:nvSpPr>
          <p:cNvPr id="4" name="Slide Number Placeholder 3">
            <a:extLst>
              <a:ext uri="{FF2B5EF4-FFF2-40B4-BE49-F238E27FC236}">
                <a16:creationId xmlns:a16="http://schemas.microsoft.com/office/drawing/2014/main" id="{40563EF9-C6DD-2428-2D41-A7B5FF550288}"/>
              </a:ext>
            </a:extLst>
          </p:cNvPr>
          <p:cNvSpPr>
            <a:spLocks noGrp="1"/>
          </p:cNvSpPr>
          <p:nvPr>
            <p:ph type="sldNum" sz="quarter" idx="12"/>
          </p:nvPr>
        </p:nvSpPr>
        <p:spPr/>
        <p:txBody>
          <a:bodyPr/>
          <a:lstStyle/>
          <a:p>
            <a:fld id="{E86BEC5D-650B-45AB-8A82-D87DAB8534EE}" type="slidenum">
              <a:rPr lang="en-GB" smtClean="0"/>
              <a:pPr/>
              <a:t>10</a:t>
            </a:fld>
            <a:endParaRPr lang="en-GB"/>
          </a:p>
        </p:txBody>
      </p:sp>
    </p:spTree>
    <p:extLst>
      <p:ext uri="{BB962C8B-B14F-4D97-AF65-F5344CB8AC3E}">
        <p14:creationId xmlns:p14="http://schemas.microsoft.com/office/powerpoint/2010/main" val="312001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1F9B-484F-58C2-48FF-64064B4D477E}"/>
              </a:ext>
            </a:extLst>
          </p:cNvPr>
          <p:cNvSpPr>
            <a:spLocks noGrp="1"/>
          </p:cNvSpPr>
          <p:nvPr>
            <p:ph type="title"/>
          </p:nvPr>
        </p:nvSpPr>
        <p:spPr/>
        <p:txBody>
          <a:bodyPr>
            <a:normAutofit/>
          </a:bodyPr>
          <a:lstStyle/>
          <a:p>
            <a:r>
              <a:rPr lang="en-GB" dirty="0"/>
              <a:t>Progress since GRVA last January</a:t>
            </a:r>
          </a:p>
        </p:txBody>
      </p:sp>
      <p:sp>
        <p:nvSpPr>
          <p:cNvPr id="3" name="Oval 2">
            <a:extLst>
              <a:ext uri="{FF2B5EF4-FFF2-40B4-BE49-F238E27FC236}">
                <a16:creationId xmlns:a16="http://schemas.microsoft.com/office/drawing/2014/main" id="{7F04F86B-CB8C-D8C2-4436-B189E2EA6CD6}"/>
              </a:ext>
            </a:extLst>
          </p:cNvPr>
          <p:cNvSpPr/>
          <p:nvPr/>
        </p:nvSpPr>
        <p:spPr>
          <a:xfrm>
            <a:off x="1261267" y="3890119"/>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22ACA3E-2CB2-0C88-CED3-5FF90E80FD90}"/>
              </a:ext>
            </a:extLst>
          </p:cNvPr>
          <p:cNvSpPr/>
          <p:nvPr/>
        </p:nvSpPr>
        <p:spPr>
          <a:xfrm>
            <a:off x="3576267" y="3889504"/>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AD1F328-DC9F-4C54-B3F1-2016DE6899C3}"/>
              </a:ext>
            </a:extLst>
          </p:cNvPr>
          <p:cNvSpPr/>
          <p:nvPr/>
        </p:nvSpPr>
        <p:spPr>
          <a:xfrm>
            <a:off x="5891267" y="3889504"/>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CDB9B55-D010-215A-78A8-4F1B6E8422BF}"/>
              </a:ext>
            </a:extLst>
          </p:cNvPr>
          <p:cNvSpPr/>
          <p:nvPr/>
        </p:nvSpPr>
        <p:spPr>
          <a:xfrm>
            <a:off x="8206267" y="3871575"/>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CD94450-C3FA-0F63-A2B8-40EDA327D1CF}"/>
              </a:ext>
            </a:extLst>
          </p:cNvPr>
          <p:cNvSpPr/>
          <p:nvPr/>
        </p:nvSpPr>
        <p:spPr>
          <a:xfrm>
            <a:off x="10521266" y="3889504"/>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B8552100-A49B-EFFA-D5FE-1F6CEE0607E6}"/>
              </a:ext>
            </a:extLst>
          </p:cNvPr>
          <p:cNvCxnSpPr>
            <a:cxnSpLocks/>
            <a:stCxn id="3" idx="6"/>
            <a:endCxn id="4" idx="2"/>
          </p:cNvCxnSpPr>
          <p:nvPr/>
        </p:nvCxnSpPr>
        <p:spPr>
          <a:xfrm flipV="1">
            <a:off x="1444147" y="3980944"/>
            <a:ext cx="2132120" cy="61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41FB2BF-EAAC-4CED-CFD2-2F8F31EF40A7}"/>
              </a:ext>
            </a:extLst>
          </p:cNvPr>
          <p:cNvCxnSpPr>
            <a:cxnSpLocks/>
            <a:stCxn id="4" idx="6"/>
            <a:endCxn id="5" idx="2"/>
          </p:cNvCxnSpPr>
          <p:nvPr/>
        </p:nvCxnSpPr>
        <p:spPr>
          <a:xfrm>
            <a:off x="3759147" y="3980944"/>
            <a:ext cx="213212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5E16C04-F3D5-56EC-A6B6-A17C0A85F76B}"/>
              </a:ext>
            </a:extLst>
          </p:cNvPr>
          <p:cNvCxnSpPr>
            <a:cxnSpLocks/>
            <a:stCxn id="5" idx="6"/>
            <a:endCxn id="6" idx="2"/>
          </p:cNvCxnSpPr>
          <p:nvPr/>
        </p:nvCxnSpPr>
        <p:spPr>
          <a:xfrm flipV="1">
            <a:off x="6074147" y="3963015"/>
            <a:ext cx="2132120" cy="1792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28E7B63-9B44-7C46-3395-D582C79485B4}"/>
              </a:ext>
            </a:extLst>
          </p:cNvPr>
          <p:cNvCxnSpPr>
            <a:cxnSpLocks/>
            <a:stCxn id="6" idx="6"/>
            <a:endCxn id="7" idx="2"/>
          </p:cNvCxnSpPr>
          <p:nvPr/>
        </p:nvCxnSpPr>
        <p:spPr>
          <a:xfrm>
            <a:off x="8389147" y="3963015"/>
            <a:ext cx="2132119" cy="1792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863681C-526F-B4FB-78B6-F823FDC39634}"/>
              </a:ext>
            </a:extLst>
          </p:cNvPr>
          <p:cNvCxnSpPr>
            <a:cxnSpLocks/>
            <a:stCxn id="57" idx="2"/>
            <a:endCxn id="3" idx="0"/>
          </p:cNvCxnSpPr>
          <p:nvPr/>
        </p:nvCxnSpPr>
        <p:spPr>
          <a:xfrm>
            <a:off x="1352707" y="2322303"/>
            <a:ext cx="0" cy="1567816"/>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6FDFEA4-CEE5-E571-4CFA-415DB342E779}"/>
              </a:ext>
            </a:extLst>
          </p:cNvPr>
          <p:cNvCxnSpPr>
            <a:cxnSpLocks/>
            <a:stCxn id="59" idx="2"/>
            <a:endCxn id="4" idx="0"/>
          </p:cNvCxnSpPr>
          <p:nvPr/>
        </p:nvCxnSpPr>
        <p:spPr>
          <a:xfrm>
            <a:off x="3667707" y="2312251"/>
            <a:ext cx="0" cy="157725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EF2BE08-1037-7280-76A8-5E02F869349D}"/>
              </a:ext>
            </a:extLst>
          </p:cNvPr>
          <p:cNvCxnSpPr>
            <a:cxnSpLocks/>
            <a:stCxn id="60" idx="2"/>
            <a:endCxn id="5" idx="0"/>
          </p:cNvCxnSpPr>
          <p:nvPr/>
        </p:nvCxnSpPr>
        <p:spPr>
          <a:xfrm>
            <a:off x="5982707" y="2287241"/>
            <a:ext cx="0" cy="160226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F33F55D-1B9D-6CCD-C7FC-4862910E9D6B}"/>
              </a:ext>
            </a:extLst>
          </p:cNvPr>
          <p:cNvCxnSpPr>
            <a:cxnSpLocks/>
            <a:stCxn id="61" idx="2"/>
            <a:endCxn id="6" idx="0"/>
          </p:cNvCxnSpPr>
          <p:nvPr/>
        </p:nvCxnSpPr>
        <p:spPr>
          <a:xfrm>
            <a:off x="8297707" y="2322303"/>
            <a:ext cx="0" cy="154927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815FB25-C5B2-4E92-6659-06C684FB9200}"/>
              </a:ext>
            </a:extLst>
          </p:cNvPr>
          <p:cNvCxnSpPr>
            <a:cxnSpLocks/>
            <a:stCxn id="7" idx="0"/>
            <a:endCxn id="72" idx="2"/>
          </p:cNvCxnSpPr>
          <p:nvPr/>
        </p:nvCxnSpPr>
        <p:spPr>
          <a:xfrm flipV="1">
            <a:off x="10612706" y="2310875"/>
            <a:ext cx="0" cy="157862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9B9EBD2-591B-A76F-15A6-D7D3DDFA7A1A}"/>
              </a:ext>
            </a:extLst>
          </p:cNvPr>
          <p:cNvSpPr txBox="1"/>
          <p:nvPr/>
        </p:nvSpPr>
        <p:spPr>
          <a:xfrm>
            <a:off x="72547" y="1614417"/>
            <a:ext cx="2560320" cy="707886"/>
          </a:xfrm>
          <a:prstGeom prst="rect">
            <a:avLst/>
          </a:prstGeom>
          <a:noFill/>
        </p:spPr>
        <p:txBody>
          <a:bodyPr wrap="square" rtlCol="0">
            <a:spAutoFit/>
          </a:bodyPr>
          <a:lstStyle/>
          <a:p>
            <a:pPr algn="ctr"/>
            <a:r>
              <a:rPr lang="en-GB" sz="2000" b="1" dirty="0"/>
              <a:t>Jan 2025</a:t>
            </a:r>
          </a:p>
          <a:p>
            <a:pPr algn="ctr"/>
            <a:r>
              <a:rPr lang="en-GB" sz="2000" dirty="0"/>
              <a:t>GRVA-21</a:t>
            </a:r>
          </a:p>
        </p:txBody>
      </p:sp>
      <p:sp>
        <p:nvSpPr>
          <p:cNvPr id="59" name="TextBox 58">
            <a:extLst>
              <a:ext uri="{FF2B5EF4-FFF2-40B4-BE49-F238E27FC236}">
                <a16:creationId xmlns:a16="http://schemas.microsoft.com/office/drawing/2014/main" id="{B36D19A4-90EC-685F-D4A9-4C676D3766D1}"/>
              </a:ext>
            </a:extLst>
          </p:cNvPr>
          <p:cNvSpPr txBox="1"/>
          <p:nvPr/>
        </p:nvSpPr>
        <p:spPr>
          <a:xfrm>
            <a:off x="2387547" y="1604365"/>
            <a:ext cx="2560320" cy="707886"/>
          </a:xfrm>
          <a:prstGeom prst="rect">
            <a:avLst/>
          </a:prstGeom>
          <a:noFill/>
        </p:spPr>
        <p:txBody>
          <a:bodyPr wrap="square" rtlCol="0">
            <a:spAutoFit/>
          </a:bodyPr>
          <a:lstStyle/>
          <a:p>
            <a:pPr algn="ctr"/>
            <a:r>
              <a:rPr lang="en-GB" sz="2000" b="1" dirty="0"/>
              <a:t>Feb 2025</a:t>
            </a:r>
          </a:p>
          <a:p>
            <a:pPr algn="ctr"/>
            <a:r>
              <a:rPr lang="en-GB" sz="2000" dirty="0"/>
              <a:t>ADS-06 (online)</a:t>
            </a:r>
          </a:p>
        </p:txBody>
      </p:sp>
      <p:sp>
        <p:nvSpPr>
          <p:cNvPr id="60" name="TextBox 59">
            <a:extLst>
              <a:ext uri="{FF2B5EF4-FFF2-40B4-BE49-F238E27FC236}">
                <a16:creationId xmlns:a16="http://schemas.microsoft.com/office/drawing/2014/main" id="{8FF04980-AE8E-C07A-1067-EFD3DEFD9851}"/>
              </a:ext>
            </a:extLst>
          </p:cNvPr>
          <p:cNvSpPr txBox="1"/>
          <p:nvPr/>
        </p:nvSpPr>
        <p:spPr>
          <a:xfrm>
            <a:off x="4702547" y="1579355"/>
            <a:ext cx="2560320" cy="707886"/>
          </a:xfrm>
          <a:prstGeom prst="rect">
            <a:avLst/>
          </a:prstGeom>
          <a:noFill/>
        </p:spPr>
        <p:txBody>
          <a:bodyPr wrap="square" rtlCol="0">
            <a:spAutoFit/>
          </a:bodyPr>
          <a:lstStyle/>
          <a:p>
            <a:pPr algn="ctr"/>
            <a:r>
              <a:rPr lang="en-GB" sz="2000" b="1" dirty="0"/>
              <a:t>March 2025</a:t>
            </a:r>
          </a:p>
          <a:p>
            <a:pPr algn="ctr"/>
            <a:r>
              <a:rPr lang="en-GB" sz="2000" dirty="0"/>
              <a:t>ADS-07 (NL)</a:t>
            </a:r>
          </a:p>
        </p:txBody>
      </p:sp>
      <p:sp>
        <p:nvSpPr>
          <p:cNvPr id="61" name="TextBox 60">
            <a:extLst>
              <a:ext uri="{FF2B5EF4-FFF2-40B4-BE49-F238E27FC236}">
                <a16:creationId xmlns:a16="http://schemas.microsoft.com/office/drawing/2014/main" id="{0EA61C98-BBA3-1219-202B-949AA8740866}"/>
              </a:ext>
            </a:extLst>
          </p:cNvPr>
          <p:cNvSpPr txBox="1"/>
          <p:nvPr/>
        </p:nvSpPr>
        <p:spPr>
          <a:xfrm>
            <a:off x="7017547" y="1614417"/>
            <a:ext cx="2560320" cy="707886"/>
          </a:xfrm>
          <a:prstGeom prst="rect">
            <a:avLst/>
          </a:prstGeom>
          <a:noFill/>
        </p:spPr>
        <p:txBody>
          <a:bodyPr wrap="square" rtlCol="0">
            <a:spAutoFit/>
          </a:bodyPr>
          <a:lstStyle/>
          <a:p>
            <a:pPr algn="ctr"/>
            <a:r>
              <a:rPr lang="en-GB" sz="2000" b="1" dirty="0"/>
              <a:t>April 2025</a:t>
            </a:r>
          </a:p>
          <a:p>
            <a:pPr algn="ctr"/>
            <a:r>
              <a:rPr lang="en-GB" sz="2000" dirty="0"/>
              <a:t>ADS-08 (JP)</a:t>
            </a:r>
          </a:p>
        </p:txBody>
      </p:sp>
      <p:sp>
        <p:nvSpPr>
          <p:cNvPr id="62" name="TextBox 61">
            <a:extLst>
              <a:ext uri="{FF2B5EF4-FFF2-40B4-BE49-F238E27FC236}">
                <a16:creationId xmlns:a16="http://schemas.microsoft.com/office/drawing/2014/main" id="{0F81668A-5F3C-4897-30A8-BA7DEDBE160B}"/>
              </a:ext>
            </a:extLst>
          </p:cNvPr>
          <p:cNvSpPr txBox="1"/>
          <p:nvPr/>
        </p:nvSpPr>
        <p:spPr>
          <a:xfrm>
            <a:off x="9326880" y="4114800"/>
            <a:ext cx="2560319" cy="923330"/>
          </a:xfrm>
          <a:prstGeom prst="rect">
            <a:avLst/>
          </a:prstGeom>
          <a:noFill/>
        </p:spPr>
        <p:txBody>
          <a:bodyPr wrap="square" rtlCol="0">
            <a:spAutoFit/>
          </a:bodyPr>
          <a:lstStyle/>
          <a:p>
            <a:pPr algn="ctr"/>
            <a:r>
              <a:rPr lang="en-GB" dirty="0"/>
              <a:t>3</a:t>
            </a:r>
            <a:r>
              <a:rPr lang="en-GB" baseline="30000" dirty="0"/>
              <a:t>rd</a:t>
            </a:r>
            <a:r>
              <a:rPr lang="en-GB" dirty="0"/>
              <a:t> draft consolidated common provisions</a:t>
            </a:r>
            <a:endParaRPr lang="en-GB" dirty="0">
              <a:highlight>
                <a:srgbClr val="FFFF00"/>
              </a:highlight>
            </a:endParaRPr>
          </a:p>
          <a:p>
            <a:pPr algn="ctr"/>
            <a:r>
              <a:rPr lang="en-GB" dirty="0"/>
              <a:t>(ADS-10-05)</a:t>
            </a:r>
          </a:p>
        </p:txBody>
      </p:sp>
      <p:sp>
        <p:nvSpPr>
          <p:cNvPr id="66" name="TextBox 65">
            <a:extLst>
              <a:ext uri="{FF2B5EF4-FFF2-40B4-BE49-F238E27FC236}">
                <a16:creationId xmlns:a16="http://schemas.microsoft.com/office/drawing/2014/main" id="{C375D560-181E-AFE4-6473-31B5B79374B3}"/>
              </a:ext>
            </a:extLst>
          </p:cNvPr>
          <p:cNvSpPr txBox="1"/>
          <p:nvPr/>
        </p:nvSpPr>
        <p:spPr>
          <a:xfrm>
            <a:off x="2261503" y="4114800"/>
            <a:ext cx="2812408" cy="923330"/>
          </a:xfrm>
          <a:prstGeom prst="rect">
            <a:avLst/>
          </a:prstGeom>
          <a:noFill/>
        </p:spPr>
        <p:txBody>
          <a:bodyPr wrap="square">
            <a:spAutoFit/>
          </a:bodyPr>
          <a:lstStyle/>
          <a:p>
            <a:pPr algn="ctr"/>
            <a:r>
              <a:rPr lang="en-GB" dirty="0"/>
              <a:t>1</a:t>
            </a:r>
            <a:r>
              <a:rPr lang="en-GB" baseline="30000" dirty="0"/>
              <a:t>st</a:t>
            </a:r>
            <a:r>
              <a:rPr lang="en-GB" dirty="0"/>
              <a:t> draft consolidated common provisions </a:t>
            </a:r>
          </a:p>
          <a:p>
            <a:pPr algn="ctr"/>
            <a:r>
              <a:rPr lang="en-GB" dirty="0"/>
              <a:t>(ADS-06-04r1)</a:t>
            </a:r>
          </a:p>
        </p:txBody>
      </p:sp>
      <p:sp>
        <p:nvSpPr>
          <p:cNvPr id="69" name="TextBox 68">
            <a:extLst>
              <a:ext uri="{FF2B5EF4-FFF2-40B4-BE49-F238E27FC236}">
                <a16:creationId xmlns:a16="http://schemas.microsoft.com/office/drawing/2014/main" id="{5BBB5452-BB65-D277-B20E-3412DEE5A396}"/>
              </a:ext>
            </a:extLst>
          </p:cNvPr>
          <p:cNvSpPr txBox="1"/>
          <p:nvPr/>
        </p:nvSpPr>
        <p:spPr>
          <a:xfrm>
            <a:off x="7020113" y="4114800"/>
            <a:ext cx="2557754" cy="1477328"/>
          </a:xfrm>
          <a:prstGeom prst="rect">
            <a:avLst/>
          </a:prstGeom>
          <a:noFill/>
        </p:spPr>
        <p:txBody>
          <a:bodyPr wrap="square">
            <a:spAutoFit/>
          </a:bodyPr>
          <a:lstStyle/>
          <a:p>
            <a:pPr algn="ctr"/>
            <a:r>
              <a:rPr lang="en-GB" dirty="0"/>
              <a:t>2</a:t>
            </a:r>
            <a:r>
              <a:rPr lang="en-GB" baseline="30000" dirty="0"/>
              <a:t>nd</a:t>
            </a:r>
            <a:r>
              <a:rPr lang="en-GB" dirty="0"/>
              <a:t> draft consolidated common provisions</a:t>
            </a:r>
          </a:p>
          <a:p>
            <a:pPr algn="ctr"/>
            <a:r>
              <a:rPr lang="en-GB" dirty="0"/>
              <a:t>(ADS-08-04r1)</a:t>
            </a:r>
          </a:p>
          <a:p>
            <a:pPr algn="ctr"/>
            <a:r>
              <a:rPr lang="en-GB" dirty="0"/>
              <a:t>Open issues tracker</a:t>
            </a:r>
          </a:p>
          <a:p>
            <a:pPr algn="ctr"/>
            <a:r>
              <a:rPr lang="en-GB" dirty="0"/>
              <a:t>(ADS-08-05r1)</a:t>
            </a:r>
          </a:p>
        </p:txBody>
      </p:sp>
      <p:sp>
        <p:nvSpPr>
          <p:cNvPr id="72" name="TextBox 71">
            <a:extLst>
              <a:ext uri="{FF2B5EF4-FFF2-40B4-BE49-F238E27FC236}">
                <a16:creationId xmlns:a16="http://schemas.microsoft.com/office/drawing/2014/main" id="{67F31C9B-1E92-9F0E-8A0B-8FE2DDD316B0}"/>
              </a:ext>
            </a:extLst>
          </p:cNvPr>
          <p:cNvSpPr txBox="1"/>
          <p:nvPr/>
        </p:nvSpPr>
        <p:spPr>
          <a:xfrm>
            <a:off x="9332546" y="1579355"/>
            <a:ext cx="2560320" cy="731520"/>
          </a:xfrm>
          <a:prstGeom prst="rect">
            <a:avLst/>
          </a:prstGeom>
          <a:noFill/>
        </p:spPr>
        <p:txBody>
          <a:bodyPr wrap="square" rtlCol="0">
            <a:spAutoFit/>
          </a:bodyPr>
          <a:lstStyle/>
          <a:p>
            <a:pPr algn="ctr"/>
            <a:r>
              <a:rPr lang="en-GB" sz="2000" b="1" dirty="0"/>
              <a:t>May 2025</a:t>
            </a:r>
          </a:p>
          <a:p>
            <a:pPr algn="ctr"/>
            <a:r>
              <a:rPr lang="en-GB" sz="2000" dirty="0"/>
              <a:t>ADS-09, 10, 11 (online)</a:t>
            </a:r>
          </a:p>
        </p:txBody>
      </p:sp>
      <p:sp>
        <p:nvSpPr>
          <p:cNvPr id="20" name="TextBox 19">
            <a:extLst>
              <a:ext uri="{FF2B5EF4-FFF2-40B4-BE49-F238E27FC236}">
                <a16:creationId xmlns:a16="http://schemas.microsoft.com/office/drawing/2014/main" id="{6624B759-C0DF-75A3-35BC-8C22A9967548}"/>
              </a:ext>
            </a:extLst>
          </p:cNvPr>
          <p:cNvSpPr txBox="1"/>
          <p:nvPr/>
        </p:nvSpPr>
        <p:spPr>
          <a:xfrm>
            <a:off x="1261267" y="5457320"/>
            <a:ext cx="4630000" cy="923330"/>
          </a:xfrm>
          <a:prstGeom prst="rect">
            <a:avLst/>
          </a:prstGeom>
          <a:noFill/>
          <a:ln w="38100">
            <a:solidFill>
              <a:srgbClr val="5B92E5"/>
            </a:solidFill>
          </a:ln>
        </p:spPr>
        <p:txBody>
          <a:bodyPr wrap="square" rtlCol="0">
            <a:spAutoFit/>
          </a:bodyPr>
          <a:lstStyle/>
          <a:p>
            <a:pPr algn="ctr"/>
            <a:r>
              <a:rPr lang="en-GB" b="1" dirty="0">
                <a:solidFill>
                  <a:srgbClr val="5B92E5"/>
                </a:solidFill>
              </a:rPr>
              <a:t>Six hybrid and online sessions dedicated to “common provisions” applicable to both a GTR and a UN Regulation.</a:t>
            </a:r>
          </a:p>
        </p:txBody>
      </p:sp>
      <p:sp>
        <p:nvSpPr>
          <p:cNvPr id="21" name="Arrow: Left 20">
            <a:extLst>
              <a:ext uri="{FF2B5EF4-FFF2-40B4-BE49-F238E27FC236}">
                <a16:creationId xmlns:a16="http://schemas.microsoft.com/office/drawing/2014/main" id="{635531E2-51BC-FBC6-0613-C2D38B0B0AC1}"/>
              </a:ext>
            </a:extLst>
          </p:cNvPr>
          <p:cNvSpPr/>
          <p:nvPr/>
        </p:nvSpPr>
        <p:spPr>
          <a:xfrm>
            <a:off x="5982707" y="5690831"/>
            <a:ext cx="548640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GRVA ADS Workshops | EDR/DSSAD IWG | FADS/AVRS/AVSR | AVC...</a:t>
            </a:r>
          </a:p>
        </p:txBody>
      </p:sp>
      <p:sp>
        <p:nvSpPr>
          <p:cNvPr id="22" name="TextBox 21">
            <a:extLst>
              <a:ext uri="{FF2B5EF4-FFF2-40B4-BE49-F238E27FC236}">
                <a16:creationId xmlns:a16="http://schemas.microsoft.com/office/drawing/2014/main" id="{A69FB1F9-5640-0631-2E5B-665BBAB58A30}"/>
              </a:ext>
            </a:extLst>
          </p:cNvPr>
          <p:cNvSpPr txBox="1"/>
          <p:nvPr/>
        </p:nvSpPr>
        <p:spPr>
          <a:xfrm>
            <a:off x="6696308" y="6103651"/>
            <a:ext cx="4428072" cy="369332"/>
          </a:xfrm>
          <a:prstGeom prst="rect">
            <a:avLst/>
          </a:prstGeom>
          <a:noFill/>
        </p:spPr>
        <p:txBody>
          <a:bodyPr wrap="none" rtlCol="0">
            <a:spAutoFit/>
          </a:bodyPr>
          <a:lstStyle/>
          <a:p>
            <a:r>
              <a:rPr lang="en-GB" dirty="0">
                <a:solidFill>
                  <a:srgbClr val="5B92E5"/>
                </a:solidFill>
              </a:rPr>
              <a:t>Liaison with other WP.29 IWG and task forces</a:t>
            </a:r>
          </a:p>
        </p:txBody>
      </p:sp>
    </p:spTree>
    <p:extLst>
      <p:ext uri="{BB962C8B-B14F-4D97-AF65-F5344CB8AC3E}">
        <p14:creationId xmlns:p14="http://schemas.microsoft.com/office/powerpoint/2010/main" val="46645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18F6-2A1D-B8B9-EE57-7E105A7DC486}"/>
              </a:ext>
            </a:extLst>
          </p:cNvPr>
          <p:cNvSpPr>
            <a:spLocks noGrp="1"/>
          </p:cNvSpPr>
          <p:nvPr>
            <p:ph type="title"/>
          </p:nvPr>
        </p:nvSpPr>
        <p:spPr>
          <a:xfrm>
            <a:off x="1097280" y="237744"/>
            <a:ext cx="9150306" cy="914400"/>
          </a:xfrm>
        </p:spPr>
        <p:txBody>
          <a:bodyPr>
            <a:normAutofit/>
          </a:bodyPr>
          <a:lstStyle/>
          <a:p>
            <a:r>
              <a:rPr lang="en-GB" dirty="0"/>
              <a:t>Overview of common provisions </a:t>
            </a:r>
            <a:r>
              <a:rPr lang="en-GB" sz="2000" dirty="0"/>
              <a:t>(ADS-10-05)</a:t>
            </a:r>
            <a:endParaRPr lang="en-GB" dirty="0"/>
          </a:p>
        </p:txBody>
      </p:sp>
      <p:pic>
        <p:nvPicPr>
          <p:cNvPr id="19" name="Picture 18">
            <a:extLst>
              <a:ext uri="{FF2B5EF4-FFF2-40B4-BE49-F238E27FC236}">
                <a16:creationId xmlns:a16="http://schemas.microsoft.com/office/drawing/2014/main" id="{611C407A-2029-D542-7EDE-D2777038E99C}"/>
              </a:ext>
            </a:extLst>
          </p:cNvPr>
          <p:cNvPicPr>
            <a:picLocks noChangeAspect="1"/>
          </p:cNvPicPr>
          <p:nvPr/>
        </p:nvPicPr>
        <p:blipFill>
          <a:blip r:embed="rId2"/>
          <a:stretch>
            <a:fillRect/>
          </a:stretch>
        </p:blipFill>
        <p:spPr>
          <a:xfrm>
            <a:off x="4746655" y="2210918"/>
            <a:ext cx="3429297" cy="1810669"/>
          </a:xfrm>
          <a:prstGeom prst="rect">
            <a:avLst/>
          </a:prstGeom>
        </p:spPr>
      </p:pic>
      <p:pic>
        <p:nvPicPr>
          <p:cNvPr id="20" name="Picture 19">
            <a:extLst>
              <a:ext uri="{FF2B5EF4-FFF2-40B4-BE49-F238E27FC236}">
                <a16:creationId xmlns:a16="http://schemas.microsoft.com/office/drawing/2014/main" id="{4D9CE7AC-4207-4CDF-3C7B-958121A45CEC}"/>
              </a:ext>
            </a:extLst>
          </p:cNvPr>
          <p:cNvPicPr>
            <a:picLocks noChangeAspect="1"/>
          </p:cNvPicPr>
          <p:nvPr/>
        </p:nvPicPr>
        <p:blipFill>
          <a:blip r:embed="rId3"/>
          <a:stretch>
            <a:fillRect/>
          </a:stretch>
        </p:blipFill>
        <p:spPr>
          <a:xfrm>
            <a:off x="8445573" y="4387979"/>
            <a:ext cx="3429297" cy="1810669"/>
          </a:xfrm>
          <a:prstGeom prst="rect">
            <a:avLst/>
          </a:prstGeom>
        </p:spPr>
      </p:pic>
      <p:pic>
        <p:nvPicPr>
          <p:cNvPr id="21" name="Picture 20">
            <a:extLst>
              <a:ext uri="{FF2B5EF4-FFF2-40B4-BE49-F238E27FC236}">
                <a16:creationId xmlns:a16="http://schemas.microsoft.com/office/drawing/2014/main" id="{D4FE5BD8-DA63-7062-978E-AF13B84587AC}"/>
              </a:ext>
            </a:extLst>
          </p:cNvPr>
          <p:cNvPicPr>
            <a:picLocks noChangeAspect="1"/>
          </p:cNvPicPr>
          <p:nvPr/>
        </p:nvPicPr>
        <p:blipFill>
          <a:blip r:embed="rId4"/>
          <a:stretch>
            <a:fillRect/>
          </a:stretch>
        </p:blipFill>
        <p:spPr>
          <a:xfrm>
            <a:off x="8445573" y="2160298"/>
            <a:ext cx="3429297" cy="1819814"/>
          </a:xfrm>
          <a:prstGeom prst="rect">
            <a:avLst/>
          </a:prstGeom>
        </p:spPr>
      </p:pic>
      <p:pic>
        <p:nvPicPr>
          <p:cNvPr id="22" name="Picture 21">
            <a:extLst>
              <a:ext uri="{FF2B5EF4-FFF2-40B4-BE49-F238E27FC236}">
                <a16:creationId xmlns:a16="http://schemas.microsoft.com/office/drawing/2014/main" id="{676EAD02-2940-8462-2D5A-86A89D3D5F2E}"/>
              </a:ext>
            </a:extLst>
          </p:cNvPr>
          <p:cNvPicPr>
            <a:picLocks noChangeAspect="1"/>
          </p:cNvPicPr>
          <p:nvPr/>
        </p:nvPicPr>
        <p:blipFill>
          <a:blip r:embed="rId5"/>
          <a:stretch>
            <a:fillRect/>
          </a:stretch>
        </p:blipFill>
        <p:spPr>
          <a:xfrm>
            <a:off x="4746655" y="4387979"/>
            <a:ext cx="3429297" cy="1819814"/>
          </a:xfrm>
          <a:prstGeom prst="rect">
            <a:avLst/>
          </a:prstGeom>
        </p:spPr>
      </p:pic>
      <p:sp>
        <p:nvSpPr>
          <p:cNvPr id="23" name="TextBox 22">
            <a:extLst>
              <a:ext uri="{FF2B5EF4-FFF2-40B4-BE49-F238E27FC236}">
                <a16:creationId xmlns:a16="http://schemas.microsoft.com/office/drawing/2014/main" id="{B30B1802-5B63-9FEE-BA3B-CE631F4FF674}"/>
              </a:ext>
            </a:extLst>
          </p:cNvPr>
          <p:cNvSpPr txBox="1"/>
          <p:nvPr/>
        </p:nvSpPr>
        <p:spPr>
          <a:xfrm>
            <a:off x="4769048" y="1560114"/>
            <a:ext cx="6894003" cy="523220"/>
          </a:xfrm>
          <a:prstGeom prst="rect">
            <a:avLst/>
          </a:prstGeom>
          <a:noFill/>
        </p:spPr>
        <p:txBody>
          <a:bodyPr wrap="none" rtlCol="0">
            <a:spAutoFit/>
          </a:bodyPr>
          <a:lstStyle/>
          <a:p>
            <a:r>
              <a:rPr lang="en-GB" sz="2800" b="1" dirty="0"/>
              <a:t>Main Components of the Common Provisions</a:t>
            </a:r>
          </a:p>
        </p:txBody>
      </p:sp>
      <p:pic>
        <p:nvPicPr>
          <p:cNvPr id="24" name="Picture 23">
            <a:extLst>
              <a:ext uri="{FF2B5EF4-FFF2-40B4-BE49-F238E27FC236}">
                <a16:creationId xmlns:a16="http://schemas.microsoft.com/office/drawing/2014/main" id="{0DE1699D-066B-4500-0F1D-2DB71A339567}"/>
              </a:ext>
            </a:extLst>
          </p:cNvPr>
          <p:cNvPicPr>
            <a:picLocks noChangeAspect="1"/>
          </p:cNvPicPr>
          <p:nvPr/>
        </p:nvPicPr>
        <p:blipFill>
          <a:blip r:embed="rId6">
            <a:extLst>
              <a:ext uri="{28A0092B-C50C-407E-A947-70E740481C1C}">
                <a14:useLocalDpi xmlns:a14="http://schemas.microsoft.com/office/drawing/2010/main" val="0"/>
              </a:ext>
            </a:extLst>
          </a:blip>
          <a:srcRect t="874" b="-641"/>
          <a:stretch/>
        </p:blipFill>
        <p:spPr>
          <a:xfrm>
            <a:off x="1097280" y="1463040"/>
            <a:ext cx="3474720" cy="4846320"/>
          </a:xfrm>
          <a:prstGeom prst="rect">
            <a:avLst/>
          </a:prstGeom>
          <a:ln>
            <a:solidFill>
              <a:schemeClr val="tx1"/>
            </a:solidFill>
          </a:ln>
        </p:spPr>
      </p:pic>
      <p:sp>
        <p:nvSpPr>
          <p:cNvPr id="3" name="Arrow: Right 2">
            <a:extLst>
              <a:ext uri="{FF2B5EF4-FFF2-40B4-BE49-F238E27FC236}">
                <a16:creationId xmlns:a16="http://schemas.microsoft.com/office/drawing/2014/main" id="{71FB1487-F33E-66F4-A95E-5A31C6A1A183}"/>
              </a:ext>
            </a:extLst>
          </p:cNvPr>
          <p:cNvSpPr/>
          <p:nvPr/>
        </p:nvSpPr>
        <p:spPr>
          <a:xfrm>
            <a:off x="8022949" y="2929396"/>
            <a:ext cx="422707" cy="37371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Right 3">
            <a:extLst>
              <a:ext uri="{FF2B5EF4-FFF2-40B4-BE49-F238E27FC236}">
                <a16:creationId xmlns:a16="http://schemas.microsoft.com/office/drawing/2014/main" id="{AC93158D-7128-E108-2045-9BCE0FFAB192}"/>
              </a:ext>
            </a:extLst>
          </p:cNvPr>
          <p:cNvSpPr/>
          <p:nvPr/>
        </p:nvSpPr>
        <p:spPr>
          <a:xfrm rot="5400000">
            <a:off x="9882497" y="3923401"/>
            <a:ext cx="555448" cy="37371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Arrow: Right 4">
            <a:extLst>
              <a:ext uri="{FF2B5EF4-FFF2-40B4-BE49-F238E27FC236}">
                <a16:creationId xmlns:a16="http://schemas.microsoft.com/office/drawing/2014/main" id="{BE056E13-6EDA-91C5-BA2E-E585B60855B7}"/>
              </a:ext>
            </a:extLst>
          </p:cNvPr>
          <p:cNvSpPr/>
          <p:nvPr/>
        </p:nvSpPr>
        <p:spPr>
          <a:xfrm rot="10800000">
            <a:off x="8004695" y="5106457"/>
            <a:ext cx="422707" cy="37371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906DCA60-9838-3A9B-6541-29C65FF75D64}"/>
              </a:ext>
            </a:extLst>
          </p:cNvPr>
          <p:cNvSpPr txBox="1"/>
          <p:nvPr/>
        </p:nvSpPr>
        <p:spPr>
          <a:xfrm>
            <a:off x="5017273" y="2425148"/>
            <a:ext cx="556591" cy="400110"/>
          </a:xfrm>
          <a:prstGeom prst="rect">
            <a:avLst/>
          </a:prstGeom>
          <a:noFill/>
        </p:spPr>
        <p:txBody>
          <a:bodyPr wrap="square" rtlCol="0">
            <a:spAutoFit/>
          </a:bodyPr>
          <a:lstStyle/>
          <a:p>
            <a:r>
              <a:rPr lang="en-IE" sz="2000" b="1" dirty="0">
                <a:solidFill>
                  <a:schemeClr val="bg1"/>
                </a:solidFill>
              </a:rPr>
              <a:t>I</a:t>
            </a:r>
          </a:p>
        </p:txBody>
      </p:sp>
      <p:sp>
        <p:nvSpPr>
          <p:cNvPr id="7" name="TextBox 6">
            <a:extLst>
              <a:ext uri="{FF2B5EF4-FFF2-40B4-BE49-F238E27FC236}">
                <a16:creationId xmlns:a16="http://schemas.microsoft.com/office/drawing/2014/main" id="{6853D0A6-55B3-8B30-D2ED-439CE3B05057}"/>
              </a:ext>
            </a:extLst>
          </p:cNvPr>
          <p:cNvSpPr txBox="1"/>
          <p:nvPr/>
        </p:nvSpPr>
        <p:spPr>
          <a:xfrm>
            <a:off x="8723906" y="2425148"/>
            <a:ext cx="556591" cy="400110"/>
          </a:xfrm>
          <a:prstGeom prst="rect">
            <a:avLst/>
          </a:prstGeom>
          <a:noFill/>
        </p:spPr>
        <p:txBody>
          <a:bodyPr wrap="square" rtlCol="0">
            <a:spAutoFit/>
          </a:bodyPr>
          <a:lstStyle/>
          <a:p>
            <a:r>
              <a:rPr lang="en-IE" sz="2000" b="1" dirty="0">
                <a:solidFill>
                  <a:schemeClr val="bg1"/>
                </a:solidFill>
              </a:rPr>
              <a:t>II</a:t>
            </a:r>
          </a:p>
        </p:txBody>
      </p:sp>
      <p:sp>
        <p:nvSpPr>
          <p:cNvPr id="8" name="TextBox 7">
            <a:extLst>
              <a:ext uri="{FF2B5EF4-FFF2-40B4-BE49-F238E27FC236}">
                <a16:creationId xmlns:a16="http://schemas.microsoft.com/office/drawing/2014/main" id="{17CDB64E-8A0C-8FDD-5B0B-77E0BFDD92A0}"/>
              </a:ext>
            </a:extLst>
          </p:cNvPr>
          <p:cNvSpPr txBox="1"/>
          <p:nvPr/>
        </p:nvSpPr>
        <p:spPr>
          <a:xfrm>
            <a:off x="5017272" y="4638359"/>
            <a:ext cx="556591" cy="400110"/>
          </a:xfrm>
          <a:prstGeom prst="rect">
            <a:avLst/>
          </a:prstGeom>
          <a:noFill/>
        </p:spPr>
        <p:txBody>
          <a:bodyPr wrap="square" rtlCol="0">
            <a:spAutoFit/>
          </a:bodyPr>
          <a:lstStyle/>
          <a:p>
            <a:r>
              <a:rPr lang="en-IE" sz="2000" b="1" dirty="0">
                <a:solidFill>
                  <a:schemeClr val="bg1"/>
                </a:solidFill>
              </a:rPr>
              <a:t>IV</a:t>
            </a:r>
          </a:p>
        </p:txBody>
      </p:sp>
      <p:sp>
        <p:nvSpPr>
          <p:cNvPr id="9" name="TextBox 8">
            <a:extLst>
              <a:ext uri="{FF2B5EF4-FFF2-40B4-BE49-F238E27FC236}">
                <a16:creationId xmlns:a16="http://schemas.microsoft.com/office/drawing/2014/main" id="{232ECBDF-1416-522C-92D2-92742550FD7A}"/>
              </a:ext>
            </a:extLst>
          </p:cNvPr>
          <p:cNvSpPr txBox="1"/>
          <p:nvPr/>
        </p:nvSpPr>
        <p:spPr>
          <a:xfrm>
            <a:off x="8723906" y="4638359"/>
            <a:ext cx="556591" cy="400110"/>
          </a:xfrm>
          <a:prstGeom prst="rect">
            <a:avLst/>
          </a:prstGeom>
          <a:noFill/>
        </p:spPr>
        <p:txBody>
          <a:bodyPr wrap="square" rtlCol="0">
            <a:spAutoFit/>
          </a:bodyPr>
          <a:lstStyle/>
          <a:p>
            <a:r>
              <a:rPr lang="en-IE" sz="2000" b="1" dirty="0">
                <a:solidFill>
                  <a:schemeClr val="bg1"/>
                </a:solidFill>
              </a:rPr>
              <a:t>III</a:t>
            </a:r>
          </a:p>
        </p:txBody>
      </p:sp>
    </p:spTree>
    <p:extLst>
      <p:ext uri="{BB962C8B-B14F-4D97-AF65-F5344CB8AC3E}">
        <p14:creationId xmlns:p14="http://schemas.microsoft.com/office/powerpoint/2010/main" val="173472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D4B6-B52A-81D0-5A4D-A17116FFD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90D3B-FA71-B0F9-DDAE-EC87D818B647}"/>
              </a:ext>
            </a:extLst>
          </p:cNvPr>
          <p:cNvSpPr>
            <a:spLocks noGrp="1"/>
          </p:cNvSpPr>
          <p:nvPr>
            <p:ph type="title"/>
          </p:nvPr>
        </p:nvSpPr>
        <p:spPr>
          <a:xfrm>
            <a:off x="1097280" y="237744"/>
            <a:ext cx="9276430" cy="914400"/>
          </a:xfrm>
        </p:spPr>
        <p:txBody>
          <a:bodyPr>
            <a:normAutofit/>
          </a:bodyPr>
          <a:lstStyle/>
          <a:p>
            <a:r>
              <a:rPr lang="en-GB" dirty="0"/>
              <a:t>Overview of common provisions </a:t>
            </a:r>
            <a:r>
              <a:rPr kumimoji="0" lang="en-GB" sz="2000" b="0" i="0" u="none" strike="noStrike" kern="1200" cap="none" spc="0" normalizeH="0" baseline="0" noProof="0" dirty="0">
                <a:ln>
                  <a:noFill/>
                </a:ln>
                <a:solidFill>
                  <a:srgbClr val="5B92E5"/>
                </a:solidFill>
                <a:effectLst/>
                <a:uLnTx/>
                <a:uFillTx/>
                <a:latin typeface="Roboto" panose="02000000000000000000" pitchFamily="2" charset="0"/>
                <a:ea typeface="Roboto" panose="02000000000000000000" pitchFamily="2" charset="0"/>
                <a:cs typeface="Roboto" panose="02000000000000000000" pitchFamily="2" charset="0"/>
              </a:rPr>
              <a:t>(ADS-10-05)</a:t>
            </a:r>
            <a:endParaRPr lang="en-GB" dirty="0"/>
          </a:p>
        </p:txBody>
      </p:sp>
      <p:pic>
        <p:nvPicPr>
          <p:cNvPr id="19" name="Picture 18">
            <a:extLst>
              <a:ext uri="{FF2B5EF4-FFF2-40B4-BE49-F238E27FC236}">
                <a16:creationId xmlns:a16="http://schemas.microsoft.com/office/drawing/2014/main" id="{2E2F3EBD-DC43-CC10-5FBE-A0AAB4BD833D}"/>
              </a:ext>
            </a:extLst>
          </p:cNvPr>
          <p:cNvPicPr>
            <a:picLocks noChangeAspect="1"/>
          </p:cNvPicPr>
          <p:nvPr/>
        </p:nvPicPr>
        <p:blipFill>
          <a:blip r:embed="rId2"/>
          <a:stretch>
            <a:fillRect/>
          </a:stretch>
        </p:blipFill>
        <p:spPr>
          <a:xfrm>
            <a:off x="473038" y="1293652"/>
            <a:ext cx="2286198" cy="1207113"/>
          </a:xfrm>
          <a:prstGeom prst="rect">
            <a:avLst/>
          </a:prstGeom>
        </p:spPr>
      </p:pic>
      <p:pic>
        <p:nvPicPr>
          <p:cNvPr id="20" name="Picture 19">
            <a:extLst>
              <a:ext uri="{FF2B5EF4-FFF2-40B4-BE49-F238E27FC236}">
                <a16:creationId xmlns:a16="http://schemas.microsoft.com/office/drawing/2014/main" id="{5D21D86D-6F46-83AF-D7FF-C31266348198}"/>
              </a:ext>
            </a:extLst>
          </p:cNvPr>
          <p:cNvPicPr>
            <a:picLocks noChangeAspect="1"/>
          </p:cNvPicPr>
          <p:nvPr/>
        </p:nvPicPr>
        <p:blipFill>
          <a:blip r:embed="rId3"/>
          <a:stretch>
            <a:fillRect/>
          </a:stretch>
        </p:blipFill>
        <p:spPr>
          <a:xfrm>
            <a:off x="511874" y="3814583"/>
            <a:ext cx="2286198" cy="1207113"/>
          </a:xfrm>
          <a:prstGeom prst="rect">
            <a:avLst/>
          </a:prstGeom>
        </p:spPr>
      </p:pic>
      <p:pic>
        <p:nvPicPr>
          <p:cNvPr id="21" name="Picture 20">
            <a:extLst>
              <a:ext uri="{FF2B5EF4-FFF2-40B4-BE49-F238E27FC236}">
                <a16:creationId xmlns:a16="http://schemas.microsoft.com/office/drawing/2014/main" id="{9FB05A80-8FF4-7B25-2189-D535CD093740}"/>
              </a:ext>
            </a:extLst>
          </p:cNvPr>
          <p:cNvPicPr>
            <a:picLocks noChangeAspect="1"/>
          </p:cNvPicPr>
          <p:nvPr/>
        </p:nvPicPr>
        <p:blipFill>
          <a:blip r:embed="rId4"/>
          <a:stretch>
            <a:fillRect/>
          </a:stretch>
        </p:blipFill>
        <p:spPr>
          <a:xfrm>
            <a:off x="473038" y="2556378"/>
            <a:ext cx="2286198" cy="1213209"/>
          </a:xfrm>
          <a:prstGeom prst="rect">
            <a:avLst/>
          </a:prstGeom>
        </p:spPr>
      </p:pic>
      <p:pic>
        <p:nvPicPr>
          <p:cNvPr id="22" name="Picture 21">
            <a:extLst>
              <a:ext uri="{FF2B5EF4-FFF2-40B4-BE49-F238E27FC236}">
                <a16:creationId xmlns:a16="http://schemas.microsoft.com/office/drawing/2014/main" id="{96981C8B-1D16-F4CC-1FE6-7F658551BCA3}"/>
              </a:ext>
            </a:extLst>
          </p:cNvPr>
          <p:cNvPicPr>
            <a:picLocks noChangeAspect="1"/>
          </p:cNvPicPr>
          <p:nvPr/>
        </p:nvPicPr>
        <p:blipFill>
          <a:blip r:embed="rId5"/>
          <a:stretch>
            <a:fillRect/>
          </a:stretch>
        </p:blipFill>
        <p:spPr>
          <a:xfrm>
            <a:off x="511874" y="5066691"/>
            <a:ext cx="2286198" cy="1213209"/>
          </a:xfrm>
          <a:prstGeom prst="rect">
            <a:avLst/>
          </a:prstGeom>
        </p:spPr>
      </p:pic>
      <p:sp>
        <p:nvSpPr>
          <p:cNvPr id="3" name="TextBox 2">
            <a:extLst>
              <a:ext uri="{FF2B5EF4-FFF2-40B4-BE49-F238E27FC236}">
                <a16:creationId xmlns:a16="http://schemas.microsoft.com/office/drawing/2014/main" id="{A8F97DEA-DE79-9E15-6E20-617AF194A108}"/>
              </a:ext>
            </a:extLst>
          </p:cNvPr>
          <p:cNvSpPr txBox="1"/>
          <p:nvPr/>
        </p:nvSpPr>
        <p:spPr>
          <a:xfrm>
            <a:off x="2798072" y="1297044"/>
            <a:ext cx="8639481" cy="1200329"/>
          </a:xfrm>
          <a:prstGeom prst="rect">
            <a:avLst/>
          </a:prstGeom>
          <a:noFill/>
        </p:spPr>
        <p:txBody>
          <a:bodyPr wrap="none" rtlCol="0">
            <a:spAutoFit/>
          </a:bodyPr>
          <a:lstStyle/>
          <a:p>
            <a:r>
              <a:rPr lang="en-GB" dirty="0">
                <a:solidFill>
                  <a:srgbClr val="00B894"/>
                </a:solidFill>
              </a:rPr>
              <a:t>High-level requirements applied depending on ADS use case:</a:t>
            </a:r>
          </a:p>
          <a:p>
            <a:pPr marL="285750" indent="-285750">
              <a:buFont typeface="Arial" panose="020B0604020202020204" pitchFamily="34" charset="0"/>
              <a:buChar char="•"/>
            </a:pPr>
            <a:r>
              <a:rPr lang="en-GB" dirty="0">
                <a:solidFill>
                  <a:srgbClr val="00B894"/>
                </a:solidFill>
              </a:rPr>
              <a:t>DDT performance across nominal, critical, and failure traffic scenarios (§5.1.)</a:t>
            </a:r>
          </a:p>
          <a:p>
            <a:pPr marL="285750" indent="-285750">
              <a:buFont typeface="Arial" panose="020B0604020202020204" pitchFamily="34" charset="0"/>
              <a:buChar char="•"/>
            </a:pPr>
            <a:r>
              <a:rPr lang="en-GB" dirty="0">
                <a:solidFill>
                  <a:srgbClr val="00B894"/>
                </a:solidFill>
              </a:rPr>
              <a:t>Safety of Interactions between ADS and ADS vehicle users (§5.2.)</a:t>
            </a:r>
          </a:p>
          <a:p>
            <a:pPr marL="285750" indent="-285750">
              <a:buFont typeface="Arial" panose="020B0604020202020204" pitchFamily="34" charset="0"/>
              <a:buChar char="•"/>
            </a:pPr>
            <a:r>
              <a:rPr lang="en-GB" dirty="0">
                <a:solidFill>
                  <a:srgbClr val="00B894"/>
                </a:solidFill>
              </a:rPr>
              <a:t>Other safety requirements (in-service, cyber security, software updates, DSSAD) (§5.3.)</a:t>
            </a:r>
          </a:p>
        </p:txBody>
      </p:sp>
      <p:sp>
        <p:nvSpPr>
          <p:cNvPr id="5" name="TextBox 4">
            <a:extLst>
              <a:ext uri="{FF2B5EF4-FFF2-40B4-BE49-F238E27FC236}">
                <a16:creationId xmlns:a16="http://schemas.microsoft.com/office/drawing/2014/main" id="{D4C79088-83A3-E553-6AD6-AA94F0577192}"/>
              </a:ext>
            </a:extLst>
          </p:cNvPr>
          <p:cNvSpPr txBox="1"/>
          <p:nvPr/>
        </p:nvSpPr>
        <p:spPr>
          <a:xfrm>
            <a:off x="2798072" y="2562817"/>
            <a:ext cx="5155770" cy="1200329"/>
          </a:xfrm>
          <a:prstGeom prst="rect">
            <a:avLst/>
          </a:prstGeom>
          <a:noFill/>
        </p:spPr>
        <p:txBody>
          <a:bodyPr wrap="none" rtlCol="0">
            <a:spAutoFit/>
          </a:bodyPr>
          <a:lstStyle/>
          <a:p>
            <a:r>
              <a:rPr lang="en-GB" dirty="0">
                <a:solidFill>
                  <a:srgbClr val="0984E3"/>
                </a:solidFill>
              </a:rPr>
              <a:t>Requirements for manufacturer validation of an ADS:</a:t>
            </a:r>
          </a:p>
          <a:p>
            <a:pPr marL="285750" indent="-285750">
              <a:buFont typeface="Arial" panose="020B0604020202020204" pitchFamily="34" charset="0"/>
              <a:buChar char="•"/>
            </a:pPr>
            <a:r>
              <a:rPr lang="en-GB" dirty="0">
                <a:solidFill>
                  <a:srgbClr val="0984E3"/>
                </a:solidFill>
              </a:rPr>
              <a:t>Safety Management System (§6.1.)</a:t>
            </a:r>
          </a:p>
          <a:p>
            <a:pPr marL="285750" indent="-285750">
              <a:buFont typeface="Arial" panose="020B0604020202020204" pitchFamily="34" charset="0"/>
              <a:buChar char="•"/>
            </a:pPr>
            <a:r>
              <a:rPr lang="en-GB" dirty="0">
                <a:solidFill>
                  <a:srgbClr val="0984E3"/>
                </a:solidFill>
              </a:rPr>
              <a:t>Testing Environments (§6.2.)</a:t>
            </a:r>
          </a:p>
          <a:p>
            <a:pPr marL="285750" indent="-285750">
              <a:buFont typeface="Arial" panose="020B0604020202020204" pitchFamily="34" charset="0"/>
              <a:buChar char="•"/>
            </a:pPr>
            <a:r>
              <a:rPr lang="en-GB" dirty="0">
                <a:solidFill>
                  <a:srgbClr val="0984E3"/>
                </a:solidFill>
              </a:rPr>
              <a:t>Safety Case (§6.3.)</a:t>
            </a:r>
          </a:p>
        </p:txBody>
      </p:sp>
      <p:sp>
        <p:nvSpPr>
          <p:cNvPr id="6" name="TextBox 5">
            <a:extLst>
              <a:ext uri="{FF2B5EF4-FFF2-40B4-BE49-F238E27FC236}">
                <a16:creationId xmlns:a16="http://schemas.microsoft.com/office/drawing/2014/main" id="{AC87AAA0-7E7E-3E26-64E6-CAEC38A2F0CA}"/>
              </a:ext>
            </a:extLst>
          </p:cNvPr>
          <p:cNvSpPr txBox="1"/>
          <p:nvPr/>
        </p:nvSpPr>
        <p:spPr>
          <a:xfrm>
            <a:off x="2798072" y="3866362"/>
            <a:ext cx="6089809" cy="1200329"/>
          </a:xfrm>
          <a:prstGeom prst="rect">
            <a:avLst/>
          </a:prstGeom>
          <a:noFill/>
        </p:spPr>
        <p:txBody>
          <a:bodyPr wrap="none" rtlCol="0">
            <a:spAutoFit/>
          </a:bodyPr>
          <a:lstStyle/>
          <a:p>
            <a:r>
              <a:rPr lang="en-GB" dirty="0">
                <a:solidFill>
                  <a:srgbClr val="E17055"/>
                </a:solidFill>
              </a:rPr>
              <a:t>Assessment of manufacturer’s validation against requirements:</a:t>
            </a:r>
          </a:p>
          <a:p>
            <a:pPr marL="285750" indent="-285750">
              <a:buFont typeface="Arial" panose="020B0604020202020204" pitchFamily="34" charset="0"/>
              <a:buChar char="•"/>
            </a:pPr>
            <a:r>
              <a:rPr lang="en-GB" dirty="0">
                <a:solidFill>
                  <a:srgbClr val="E17055"/>
                </a:solidFill>
              </a:rPr>
              <a:t>Safety Management System Audit (§7.1.)</a:t>
            </a:r>
          </a:p>
          <a:p>
            <a:pPr marL="285750" indent="-285750">
              <a:buFont typeface="Arial" panose="020B0604020202020204" pitchFamily="34" charset="0"/>
              <a:buChar char="•"/>
            </a:pPr>
            <a:r>
              <a:rPr lang="en-GB" dirty="0">
                <a:solidFill>
                  <a:srgbClr val="E17055"/>
                </a:solidFill>
              </a:rPr>
              <a:t>Testing Credibility Assessment (§7.2.)</a:t>
            </a:r>
          </a:p>
          <a:p>
            <a:pPr marL="285750" indent="-285750">
              <a:buFont typeface="Arial" panose="020B0604020202020204" pitchFamily="34" charset="0"/>
              <a:buChar char="•"/>
            </a:pPr>
            <a:r>
              <a:rPr lang="en-GB" dirty="0">
                <a:solidFill>
                  <a:srgbClr val="E17055"/>
                </a:solidFill>
              </a:rPr>
              <a:t>Safety Case Assessment (§7.3.)</a:t>
            </a:r>
          </a:p>
        </p:txBody>
      </p:sp>
      <p:sp>
        <p:nvSpPr>
          <p:cNvPr id="7" name="TextBox 6">
            <a:extLst>
              <a:ext uri="{FF2B5EF4-FFF2-40B4-BE49-F238E27FC236}">
                <a16:creationId xmlns:a16="http://schemas.microsoft.com/office/drawing/2014/main" id="{FBD460EF-4036-967D-A6E9-BEC110106E42}"/>
              </a:ext>
            </a:extLst>
          </p:cNvPr>
          <p:cNvSpPr txBox="1"/>
          <p:nvPr/>
        </p:nvSpPr>
        <p:spPr>
          <a:xfrm>
            <a:off x="2798072" y="5066691"/>
            <a:ext cx="8916352" cy="1200329"/>
          </a:xfrm>
          <a:prstGeom prst="rect">
            <a:avLst/>
          </a:prstGeom>
          <a:noFill/>
        </p:spPr>
        <p:txBody>
          <a:bodyPr wrap="none" rtlCol="0">
            <a:spAutoFit/>
          </a:bodyPr>
          <a:lstStyle/>
          <a:p>
            <a:r>
              <a:rPr lang="en-GB" dirty="0">
                <a:solidFill>
                  <a:srgbClr val="6C5CE7"/>
                </a:solidFill>
              </a:rPr>
              <a:t>Assess manufacturer capabilities based on in-service monitoring and reporting requirements:</a:t>
            </a:r>
          </a:p>
          <a:p>
            <a:pPr marL="285750" indent="-285750">
              <a:buFont typeface="Arial" panose="020B0604020202020204" pitchFamily="34" charset="0"/>
              <a:buChar char="•"/>
            </a:pPr>
            <a:r>
              <a:rPr lang="en-GB" dirty="0">
                <a:solidFill>
                  <a:srgbClr val="6C5CE7"/>
                </a:solidFill>
              </a:rPr>
              <a:t>Safety monitoring</a:t>
            </a:r>
          </a:p>
          <a:p>
            <a:pPr marL="285750" indent="-285750">
              <a:buFont typeface="Arial" panose="020B0604020202020204" pitchFamily="34" charset="0"/>
              <a:buChar char="•"/>
            </a:pPr>
            <a:r>
              <a:rPr lang="en-GB" dirty="0">
                <a:solidFill>
                  <a:srgbClr val="6C5CE7"/>
                </a:solidFill>
              </a:rPr>
              <a:t>Remedial actions if needed</a:t>
            </a:r>
          </a:p>
          <a:p>
            <a:pPr marL="285750" indent="-285750">
              <a:buFont typeface="Arial" panose="020B0604020202020204" pitchFamily="34" charset="0"/>
              <a:buChar char="•"/>
            </a:pPr>
            <a:r>
              <a:rPr lang="en-GB" dirty="0">
                <a:solidFill>
                  <a:srgbClr val="6C5CE7"/>
                </a:solidFill>
              </a:rPr>
              <a:t>Short and periodic performance reporting</a:t>
            </a:r>
          </a:p>
        </p:txBody>
      </p:sp>
      <p:sp>
        <p:nvSpPr>
          <p:cNvPr id="8" name="TextBox 7">
            <a:extLst>
              <a:ext uri="{FF2B5EF4-FFF2-40B4-BE49-F238E27FC236}">
                <a16:creationId xmlns:a16="http://schemas.microsoft.com/office/drawing/2014/main" id="{D1A1630A-AF55-FD2D-EA7F-2B0AFCBCBAC7}"/>
              </a:ext>
            </a:extLst>
          </p:cNvPr>
          <p:cNvSpPr txBox="1"/>
          <p:nvPr/>
        </p:nvSpPr>
        <p:spPr>
          <a:xfrm>
            <a:off x="7779254" y="5508703"/>
            <a:ext cx="649537" cy="646331"/>
          </a:xfrm>
          <a:prstGeom prst="rect">
            <a:avLst/>
          </a:prstGeom>
          <a:noFill/>
        </p:spPr>
        <p:txBody>
          <a:bodyPr wrap="none" rtlCol="0">
            <a:spAutoFit/>
          </a:bodyPr>
          <a:lstStyle/>
          <a:p>
            <a:r>
              <a:rPr lang="en-GB" dirty="0">
                <a:solidFill>
                  <a:srgbClr val="6C5CE7"/>
                </a:solidFill>
              </a:rPr>
              <a:t>§6.4.</a:t>
            </a:r>
          </a:p>
          <a:p>
            <a:r>
              <a:rPr lang="en-GB" dirty="0">
                <a:solidFill>
                  <a:srgbClr val="6C5CE7"/>
                </a:solidFill>
              </a:rPr>
              <a:t>§7.4.</a:t>
            </a:r>
          </a:p>
        </p:txBody>
      </p:sp>
      <p:sp>
        <p:nvSpPr>
          <p:cNvPr id="9" name="TextBox 8">
            <a:extLst>
              <a:ext uri="{FF2B5EF4-FFF2-40B4-BE49-F238E27FC236}">
                <a16:creationId xmlns:a16="http://schemas.microsoft.com/office/drawing/2014/main" id="{496CC573-7EE1-9F0C-D8F0-407B5E83ED8E}"/>
              </a:ext>
            </a:extLst>
          </p:cNvPr>
          <p:cNvSpPr txBox="1"/>
          <p:nvPr/>
        </p:nvSpPr>
        <p:spPr>
          <a:xfrm>
            <a:off x="7328490" y="5224468"/>
            <a:ext cx="450764" cy="1107996"/>
          </a:xfrm>
          <a:prstGeom prst="rect">
            <a:avLst/>
          </a:prstGeom>
          <a:noFill/>
        </p:spPr>
        <p:txBody>
          <a:bodyPr wrap="none" rtlCol="0">
            <a:spAutoFit/>
          </a:bodyPr>
          <a:lstStyle/>
          <a:p>
            <a:r>
              <a:rPr lang="en-GB" sz="6600" dirty="0">
                <a:solidFill>
                  <a:srgbClr val="6C5CE7"/>
                </a:solidFill>
              </a:rPr>
              <a:t>}</a:t>
            </a:r>
          </a:p>
        </p:txBody>
      </p:sp>
      <p:sp>
        <p:nvSpPr>
          <p:cNvPr id="4" name="Arrow: Curved Right 3">
            <a:extLst>
              <a:ext uri="{FF2B5EF4-FFF2-40B4-BE49-F238E27FC236}">
                <a16:creationId xmlns:a16="http://schemas.microsoft.com/office/drawing/2014/main" id="{6026929F-786C-843C-9C3C-733AC58EC698}"/>
              </a:ext>
            </a:extLst>
          </p:cNvPr>
          <p:cNvSpPr/>
          <p:nvPr/>
        </p:nvSpPr>
        <p:spPr>
          <a:xfrm>
            <a:off x="182880" y="2271092"/>
            <a:ext cx="290158" cy="452561"/>
          </a:xfrm>
          <a:prstGeom prst="curvedRightArrow">
            <a:avLst>
              <a:gd name="adj1" fmla="val 25000"/>
              <a:gd name="adj2" fmla="val 50000"/>
              <a:gd name="adj3" fmla="val 4144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Arrow: Curved Right 9">
            <a:extLst>
              <a:ext uri="{FF2B5EF4-FFF2-40B4-BE49-F238E27FC236}">
                <a16:creationId xmlns:a16="http://schemas.microsoft.com/office/drawing/2014/main" id="{8B4A6A28-E0A2-D950-A1C0-EFBBFC125D29}"/>
              </a:ext>
            </a:extLst>
          </p:cNvPr>
          <p:cNvSpPr/>
          <p:nvPr/>
        </p:nvSpPr>
        <p:spPr>
          <a:xfrm>
            <a:off x="182880" y="3598919"/>
            <a:ext cx="290158" cy="452561"/>
          </a:xfrm>
          <a:prstGeom prst="curvedRightArrow">
            <a:avLst>
              <a:gd name="adj1" fmla="val 25000"/>
              <a:gd name="adj2" fmla="val 50000"/>
              <a:gd name="adj3" fmla="val 4144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1" name="Arrow: Curved Right 10">
            <a:extLst>
              <a:ext uri="{FF2B5EF4-FFF2-40B4-BE49-F238E27FC236}">
                <a16:creationId xmlns:a16="http://schemas.microsoft.com/office/drawing/2014/main" id="{C4E27FE0-A2E1-EB69-039C-A8E43012A0F0}"/>
              </a:ext>
            </a:extLst>
          </p:cNvPr>
          <p:cNvSpPr/>
          <p:nvPr/>
        </p:nvSpPr>
        <p:spPr>
          <a:xfrm>
            <a:off x="182880" y="4887074"/>
            <a:ext cx="290158" cy="452561"/>
          </a:xfrm>
          <a:prstGeom prst="curvedRightArrow">
            <a:avLst>
              <a:gd name="adj1" fmla="val 25000"/>
              <a:gd name="adj2" fmla="val 50000"/>
              <a:gd name="adj3" fmla="val 4144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TextBox 11">
            <a:extLst>
              <a:ext uri="{FF2B5EF4-FFF2-40B4-BE49-F238E27FC236}">
                <a16:creationId xmlns:a16="http://schemas.microsoft.com/office/drawing/2014/main" id="{C1AF6869-01E3-7624-52E2-9DD1BA3A6A00}"/>
              </a:ext>
            </a:extLst>
          </p:cNvPr>
          <p:cNvSpPr txBox="1"/>
          <p:nvPr/>
        </p:nvSpPr>
        <p:spPr>
          <a:xfrm>
            <a:off x="628153" y="1400586"/>
            <a:ext cx="556591" cy="400110"/>
          </a:xfrm>
          <a:prstGeom prst="rect">
            <a:avLst/>
          </a:prstGeom>
          <a:noFill/>
        </p:spPr>
        <p:txBody>
          <a:bodyPr wrap="square" rtlCol="0">
            <a:spAutoFit/>
          </a:bodyPr>
          <a:lstStyle/>
          <a:p>
            <a:r>
              <a:rPr lang="en-IE" sz="2000" b="1" dirty="0">
                <a:solidFill>
                  <a:schemeClr val="bg1"/>
                </a:solidFill>
              </a:rPr>
              <a:t>I</a:t>
            </a:r>
          </a:p>
        </p:txBody>
      </p:sp>
      <p:sp>
        <p:nvSpPr>
          <p:cNvPr id="13" name="TextBox 12">
            <a:extLst>
              <a:ext uri="{FF2B5EF4-FFF2-40B4-BE49-F238E27FC236}">
                <a16:creationId xmlns:a16="http://schemas.microsoft.com/office/drawing/2014/main" id="{F1C8E1A8-FA50-F9D8-1242-F04B25B9B6BA}"/>
              </a:ext>
            </a:extLst>
          </p:cNvPr>
          <p:cNvSpPr txBox="1"/>
          <p:nvPr/>
        </p:nvSpPr>
        <p:spPr>
          <a:xfrm>
            <a:off x="628152" y="2659398"/>
            <a:ext cx="556591" cy="400110"/>
          </a:xfrm>
          <a:prstGeom prst="rect">
            <a:avLst/>
          </a:prstGeom>
          <a:noFill/>
        </p:spPr>
        <p:txBody>
          <a:bodyPr wrap="square" rtlCol="0">
            <a:spAutoFit/>
          </a:bodyPr>
          <a:lstStyle/>
          <a:p>
            <a:r>
              <a:rPr lang="en-IE" sz="2000" b="1" dirty="0">
                <a:solidFill>
                  <a:schemeClr val="bg1"/>
                </a:solidFill>
              </a:rPr>
              <a:t>II</a:t>
            </a:r>
          </a:p>
        </p:txBody>
      </p:sp>
      <p:sp>
        <p:nvSpPr>
          <p:cNvPr id="14" name="TextBox 13">
            <a:extLst>
              <a:ext uri="{FF2B5EF4-FFF2-40B4-BE49-F238E27FC236}">
                <a16:creationId xmlns:a16="http://schemas.microsoft.com/office/drawing/2014/main" id="{9B2EA9BB-7CF6-373E-F8F2-983F3E1B3076}"/>
              </a:ext>
            </a:extLst>
          </p:cNvPr>
          <p:cNvSpPr txBox="1"/>
          <p:nvPr/>
        </p:nvSpPr>
        <p:spPr>
          <a:xfrm>
            <a:off x="628151" y="3928220"/>
            <a:ext cx="556591" cy="400110"/>
          </a:xfrm>
          <a:prstGeom prst="rect">
            <a:avLst/>
          </a:prstGeom>
          <a:noFill/>
        </p:spPr>
        <p:txBody>
          <a:bodyPr wrap="square" rtlCol="0">
            <a:spAutoFit/>
          </a:bodyPr>
          <a:lstStyle/>
          <a:p>
            <a:r>
              <a:rPr lang="en-IE" sz="2000" b="1" dirty="0">
                <a:solidFill>
                  <a:schemeClr val="bg1"/>
                </a:solidFill>
              </a:rPr>
              <a:t>III</a:t>
            </a:r>
          </a:p>
        </p:txBody>
      </p:sp>
      <p:sp>
        <p:nvSpPr>
          <p:cNvPr id="15" name="TextBox 14">
            <a:extLst>
              <a:ext uri="{FF2B5EF4-FFF2-40B4-BE49-F238E27FC236}">
                <a16:creationId xmlns:a16="http://schemas.microsoft.com/office/drawing/2014/main" id="{2B1F79CC-9AEB-A6BF-7F67-3CD3BEA7C143}"/>
              </a:ext>
            </a:extLst>
          </p:cNvPr>
          <p:cNvSpPr txBox="1"/>
          <p:nvPr/>
        </p:nvSpPr>
        <p:spPr>
          <a:xfrm>
            <a:off x="628150" y="5174275"/>
            <a:ext cx="556591" cy="400110"/>
          </a:xfrm>
          <a:prstGeom prst="rect">
            <a:avLst/>
          </a:prstGeom>
          <a:noFill/>
        </p:spPr>
        <p:txBody>
          <a:bodyPr wrap="square" rtlCol="0">
            <a:spAutoFit/>
          </a:bodyPr>
          <a:lstStyle/>
          <a:p>
            <a:r>
              <a:rPr lang="en-IE" sz="2000" b="1" dirty="0">
                <a:solidFill>
                  <a:schemeClr val="bg1"/>
                </a:solidFill>
              </a:rPr>
              <a:t>IV</a:t>
            </a:r>
          </a:p>
        </p:txBody>
      </p:sp>
    </p:spTree>
    <p:extLst>
      <p:ext uri="{BB962C8B-B14F-4D97-AF65-F5344CB8AC3E}">
        <p14:creationId xmlns:p14="http://schemas.microsoft.com/office/powerpoint/2010/main" val="3162868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BA87-AD81-EE21-59A9-F6F78283D44B}"/>
              </a:ext>
            </a:extLst>
          </p:cNvPr>
          <p:cNvSpPr>
            <a:spLocks noGrp="1"/>
          </p:cNvSpPr>
          <p:nvPr>
            <p:ph type="title"/>
          </p:nvPr>
        </p:nvSpPr>
        <p:spPr/>
        <p:txBody>
          <a:bodyPr/>
          <a:lstStyle/>
          <a:p>
            <a:r>
              <a:rPr lang="en-GB" dirty="0"/>
              <a:t>II. Manufacturer requirements</a:t>
            </a:r>
          </a:p>
        </p:txBody>
      </p:sp>
      <p:grpSp>
        <p:nvGrpSpPr>
          <p:cNvPr id="11" name="Group 10">
            <a:extLst>
              <a:ext uri="{FF2B5EF4-FFF2-40B4-BE49-F238E27FC236}">
                <a16:creationId xmlns:a16="http://schemas.microsoft.com/office/drawing/2014/main" id="{1BE2D19D-C4D0-013F-7CA4-D30FC2989881}"/>
              </a:ext>
            </a:extLst>
          </p:cNvPr>
          <p:cNvGrpSpPr/>
          <p:nvPr/>
        </p:nvGrpSpPr>
        <p:grpSpPr>
          <a:xfrm>
            <a:off x="182880" y="1645921"/>
            <a:ext cx="11704320" cy="876345"/>
            <a:chOff x="132299" y="1582309"/>
            <a:chExt cx="11937781" cy="914399"/>
          </a:xfrm>
        </p:grpSpPr>
        <p:sp>
          <p:nvSpPr>
            <p:cNvPr id="6" name="TextBox 5">
              <a:extLst>
                <a:ext uri="{FF2B5EF4-FFF2-40B4-BE49-F238E27FC236}">
                  <a16:creationId xmlns:a16="http://schemas.microsoft.com/office/drawing/2014/main" id="{CC7DF9C8-8F5A-4B59-27AE-07E58851C724}"/>
                </a:ext>
              </a:extLst>
            </p:cNvPr>
            <p:cNvSpPr txBox="1"/>
            <p:nvPr/>
          </p:nvSpPr>
          <p:spPr>
            <a:xfrm>
              <a:off x="5556513" y="1582309"/>
              <a:ext cx="6479176" cy="867082"/>
            </a:xfrm>
            <a:prstGeom prst="rect">
              <a:avLst/>
            </a:prstGeom>
            <a:noFill/>
          </p:spPr>
          <p:txBody>
            <a:bodyPr wrap="square" rtlCol="0">
              <a:spAutoFit/>
            </a:bodyPr>
            <a:lstStyle/>
            <a:p>
              <a:r>
                <a:rPr lang="en-GB" sz="1200" dirty="0"/>
                <a:t>A Safety Management System (SMS) is a systematic approach to managing safety. </a:t>
              </a:r>
            </a:p>
            <a:p>
              <a:pPr marL="742950" lvl="1" indent="-285750">
                <a:buFont typeface="Arial" panose="020B0604020202020204" pitchFamily="34" charset="0"/>
                <a:buChar char="•"/>
              </a:pPr>
              <a:r>
                <a:rPr lang="en-GB" sz="1200" dirty="0"/>
                <a:t>Organisational safety policies, principles and culture</a:t>
              </a:r>
            </a:p>
            <a:p>
              <a:pPr marL="742950" lvl="1" indent="-285750">
                <a:buFont typeface="Arial" panose="020B0604020202020204" pitchFamily="34" charset="0"/>
                <a:buChar char="•"/>
              </a:pPr>
              <a:r>
                <a:rPr lang="en-GB" sz="1200" dirty="0"/>
                <a:t>Processes for risk management and ADS design and development</a:t>
              </a:r>
            </a:p>
            <a:p>
              <a:pPr marL="742950" lvl="1" indent="-285750">
                <a:buFont typeface="Arial" panose="020B0604020202020204" pitchFamily="34" charset="0"/>
                <a:buChar char="•"/>
              </a:pPr>
              <a:r>
                <a:rPr lang="en-GB" sz="1200" dirty="0"/>
                <a:t>Personnel competencies</a:t>
              </a:r>
            </a:p>
          </p:txBody>
        </p:sp>
        <p:sp>
          <p:nvSpPr>
            <p:cNvPr id="4" name="TextBox 3">
              <a:extLst>
                <a:ext uri="{FF2B5EF4-FFF2-40B4-BE49-F238E27FC236}">
                  <a16:creationId xmlns:a16="http://schemas.microsoft.com/office/drawing/2014/main" id="{CD3EE387-6892-4A82-1B3A-0274CB797938}"/>
                </a:ext>
              </a:extLst>
            </p:cNvPr>
            <p:cNvSpPr txBox="1"/>
            <p:nvPr/>
          </p:nvSpPr>
          <p:spPr>
            <a:xfrm>
              <a:off x="873036" y="1766975"/>
              <a:ext cx="4563141" cy="610168"/>
            </a:xfrm>
            <a:prstGeom prst="rect">
              <a:avLst/>
            </a:prstGeom>
            <a:noFill/>
          </p:spPr>
          <p:txBody>
            <a:bodyPr wrap="square" rtlCol="0">
              <a:spAutoFit/>
            </a:bodyPr>
            <a:lstStyle/>
            <a:p>
              <a:r>
                <a:rPr lang="en-GB" sz="1600" b="1" dirty="0"/>
                <a:t>Minimum requirements for the manufacturer’s safety management system (§6.1)</a:t>
              </a:r>
            </a:p>
          </p:txBody>
        </p:sp>
        <p:pic>
          <p:nvPicPr>
            <p:cNvPr id="12" name="Graphic 11" descr="Workflow outline">
              <a:extLst>
                <a:ext uri="{FF2B5EF4-FFF2-40B4-BE49-F238E27FC236}">
                  <a16:creationId xmlns:a16="http://schemas.microsoft.com/office/drawing/2014/main" id="{B7D1D2D8-F637-5BDB-E5C3-B93B0BBFC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299" y="1663957"/>
              <a:ext cx="790810" cy="790810"/>
            </a:xfrm>
            <a:prstGeom prst="rect">
              <a:avLst/>
            </a:prstGeom>
          </p:spPr>
        </p:pic>
        <p:sp>
          <p:nvSpPr>
            <p:cNvPr id="42" name="Rectangle: Rounded Corners 41">
              <a:extLst>
                <a:ext uri="{FF2B5EF4-FFF2-40B4-BE49-F238E27FC236}">
                  <a16:creationId xmlns:a16="http://schemas.microsoft.com/office/drawing/2014/main" id="{6888B703-8E86-70AF-E404-8284BACD21CA}"/>
                </a:ext>
              </a:extLst>
            </p:cNvPr>
            <p:cNvSpPr/>
            <p:nvPr/>
          </p:nvSpPr>
          <p:spPr>
            <a:xfrm>
              <a:off x="182880" y="1582309"/>
              <a:ext cx="11887200"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5E7E6400-DE02-2FFD-58A8-E18535EC8166}"/>
              </a:ext>
            </a:extLst>
          </p:cNvPr>
          <p:cNvGrpSpPr/>
          <p:nvPr/>
        </p:nvGrpSpPr>
        <p:grpSpPr>
          <a:xfrm>
            <a:off x="182880" y="2788636"/>
            <a:ext cx="11704320" cy="914400"/>
            <a:chOff x="90193" y="3712940"/>
            <a:chExt cx="11986822" cy="914400"/>
          </a:xfrm>
        </p:grpSpPr>
        <p:grpSp>
          <p:nvGrpSpPr>
            <p:cNvPr id="39" name="Group 38">
              <a:extLst>
                <a:ext uri="{FF2B5EF4-FFF2-40B4-BE49-F238E27FC236}">
                  <a16:creationId xmlns:a16="http://schemas.microsoft.com/office/drawing/2014/main" id="{3C080D24-2972-365D-4166-554F5F369B77}"/>
                </a:ext>
              </a:extLst>
            </p:cNvPr>
            <p:cNvGrpSpPr/>
            <p:nvPr/>
          </p:nvGrpSpPr>
          <p:grpSpPr>
            <a:xfrm>
              <a:off x="102370" y="3806335"/>
              <a:ext cx="5196383" cy="727610"/>
              <a:chOff x="102370" y="3916792"/>
              <a:chExt cx="5196383" cy="727610"/>
            </a:xfrm>
          </p:grpSpPr>
          <p:pic>
            <p:nvPicPr>
              <p:cNvPr id="37" name="Graphic 36" descr="Remote learning math outline">
                <a:extLst>
                  <a:ext uri="{FF2B5EF4-FFF2-40B4-BE49-F238E27FC236}">
                    <a16:creationId xmlns:a16="http://schemas.microsoft.com/office/drawing/2014/main" id="{BE9D0A8C-7233-0424-57A1-7AE13FE08B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70" y="3916792"/>
                <a:ext cx="727610" cy="727610"/>
              </a:xfrm>
              <a:prstGeom prst="rect">
                <a:avLst/>
              </a:prstGeom>
            </p:spPr>
          </p:pic>
          <p:sp>
            <p:nvSpPr>
              <p:cNvPr id="38" name="TextBox 37">
                <a:extLst>
                  <a:ext uri="{FF2B5EF4-FFF2-40B4-BE49-F238E27FC236}">
                    <a16:creationId xmlns:a16="http://schemas.microsoft.com/office/drawing/2014/main" id="{E6D84D84-F619-41F4-392F-32ADAC6FE67E}"/>
                  </a:ext>
                </a:extLst>
              </p:cNvPr>
              <p:cNvSpPr txBox="1"/>
              <p:nvPr/>
            </p:nvSpPr>
            <p:spPr>
              <a:xfrm>
                <a:off x="944467" y="3980003"/>
                <a:ext cx="4354286" cy="584775"/>
              </a:xfrm>
              <a:prstGeom prst="rect">
                <a:avLst/>
              </a:prstGeom>
              <a:noFill/>
            </p:spPr>
            <p:txBody>
              <a:bodyPr wrap="square" rtlCol="0">
                <a:spAutoFit/>
              </a:bodyPr>
              <a:lstStyle/>
              <a:p>
                <a:r>
                  <a:rPr lang="en-GB" sz="1600" b="1" dirty="0"/>
                  <a:t>Minimum requirements for credible testing environments (§6.2)</a:t>
                </a:r>
              </a:p>
            </p:txBody>
          </p:sp>
        </p:grpSp>
        <p:sp>
          <p:nvSpPr>
            <p:cNvPr id="40" name="TextBox 39">
              <a:extLst>
                <a:ext uri="{FF2B5EF4-FFF2-40B4-BE49-F238E27FC236}">
                  <a16:creationId xmlns:a16="http://schemas.microsoft.com/office/drawing/2014/main" id="{0471D28A-00E6-CE8F-CFF6-47D24C673896}"/>
                </a:ext>
              </a:extLst>
            </p:cNvPr>
            <p:cNvSpPr txBox="1"/>
            <p:nvPr/>
          </p:nvSpPr>
          <p:spPr>
            <a:xfrm>
              <a:off x="5556513" y="3908530"/>
              <a:ext cx="6520502" cy="523220"/>
            </a:xfrm>
            <a:prstGeom prst="rect">
              <a:avLst/>
            </a:prstGeom>
            <a:noFill/>
          </p:spPr>
          <p:txBody>
            <a:bodyPr wrap="square" rtlCol="0">
              <a:spAutoFit/>
            </a:bodyPr>
            <a:lstStyle/>
            <a:p>
              <a:r>
                <a:rPr lang="en-GB" sz="1400" dirty="0"/>
                <a:t>Ensure that the physical test environments and toolchains (e.g. virtual testing toolchains) are appropriate for their use.</a:t>
              </a:r>
            </a:p>
          </p:txBody>
        </p:sp>
        <p:sp>
          <p:nvSpPr>
            <p:cNvPr id="46" name="Rectangle: Rounded Corners 45">
              <a:extLst>
                <a:ext uri="{FF2B5EF4-FFF2-40B4-BE49-F238E27FC236}">
                  <a16:creationId xmlns:a16="http://schemas.microsoft.com/office/drawing/2014/main" id="{F96263C3-8962-1233-09CE-56956D014E5F}"/>
                </a:ext>
              </a:extLst>
            </p:cNvPr>
            <p:cNvSpPr/>
            <p:nvPr/>
          </p:nvSpPr>
          <p:spPr>
            <a:xfrm>
              <a:off x="90193" y="3712940"/>
              <a:ext cx="118872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54EC5486-0FFE-FCB6-1E6C-8D04509C0C0C}"/>
              </a:ext>
            </a:extLst>
          </p:cNvPr>
          <p:cNvGrpSpPr/>
          <p:nvPr/>
        </p:nvGrpSpPr>
        <p:grpSpPr>
          <a:xfrm>
            <a:off x="182880" y="3898626"/>
            <a:ext cx="11704320" cy="914400"/>
            <a:chOff x="102845" y="4767502"/>
            <a:chExt cx="11704320" cy="914400"/>
          </a:xfrm>
        </p:grpSpPr>
        <p:sp>
          <p:nvSpPr>
            <p:cNvPr id="9" name="TextBox 8">
              <a:extLst>
                <a:ext uri="{FF2B5EF4-FFF2-40B4-BE49-F238E27FC236}">
                  <a16:creationId xmlns:a16="http://schemas.microsoft.com/office/drawing/2014/main" id="{9F04561F-B0BD-3E0C-ED15-5985881A501D}"/>
                </a:ext>
              </a:extLst>
            </p:cNvPr>
            <p:cNvSpPr txBox="1"/>
            <p:nvPr/>
          </p:nvSpPr>
          <p:spPr>
            <a:xfrm>
              <a:off x="5556514" y="4868683"/>
              <a:ext cx="6079880" cy="738664"/>
            </a:xfrm>
            <a:prstGeom prst="rect">
              <a:avLst/>
            </a:prstGeom>
            <a:noFill/>
          </p:spPr>
          <p:txBody>
            <a:bodyPr wrap="square" rtlCol="0">
              <a:spAutoFit/>
            </a:bodyPr>
            <a:lstStyle/>
            <a:p>
              <a:r>
                <a:rPr lang="en-GB" sz="1400" dirty="0"/>
                <a:t>Structured presentation of claims supported by SMS and testing outcomes that the ADS meets or exceeds the requirements of the regulation and is free from unreasonable risks to the ADS vehicle user(s) and other road users. </a:t>
              </a:r>
            </a:p>
          </p:txBody>
        </p:sp>
        <p:sp>
          <p:nvSpPr>
            <p:cNvPr id="8" name="TextBox 7">
              <a:extLst>
                <a:ext uri="{FF2B5EF4-FFF2-40B4-BE49-F238E27FC236}">
                  <a16:creationId xmlns:a16="http://schemas.microsoft.com/office/drawing/2014/main" id="{D796068D-23D7-71B6-18A0-113424745DCF}"/>
                </a:ext>
              </a:extLst>
            </p:cNvPr>
            <p:cNvSpPr txBox="1"/>
            <p:nvPr/>
          </p:nvSpPr>
          <p:spPr>
            <a:xfrm>
              <a:off x="918341" y="4945628"/>
              <a:ext cx="4262410" cy="584775"/>
            </a:xfrm>
            <a:prstGeom prst="rect">
              <a:avLst/>
            </a:prstGeom>
            <a:noFill/>
          </p:spPr>
          <p:txBody>
            <a:bodyPr wrap="square" rtlCol="0">
              <a:spAutoFit/>
            </a:bodyPr>
            <a:lstStyle/>
            <a:p>
              <a:r>
                <a:rPr lang="en-GB" sz="1600" b="1" dirty="0"/>
                <a:t>Minimum requirements for providing a valid ADS safety case (§6.3)</a:t>
              </a:r>
            </a:p>
          </p:txBody>
        </p:sp>
        <p:grpSp>
          <p:nvGrpSpPr>
            <p:cNvPr id="26" name="Group 25">
              <a:extLst>
                <a:ext uri="{FF2B5EF4-FFF2-40B4-BE49-F238E27FC236}">
                  <a16:creationId xmlns:a16="http://schemas.microsoft.com/office/drawing/2014/main" id="{13BABD1A-C556-34F2-FCD2-A3651C718EE2}"/>
                </a:ext>
              </a:extLst>
            </p:cNvPr>
            <p:cNvGrpSpPr/>
            <p:nvPr/>
          </p:nvGrpSpPr>
          <p:grpSpPr>
            <a:xfrm>
              <a:off x="107627" y="4831825"/>
              <a:ext cx="812381" cy="812381"/>
              <a:chOff x="4441373" y="4128172"/>
              <a:chExt cx="914400" cy="914400"/>
            </a:xfrm>
          </p:grpSpPr>
          <p:grpSp>
            <p:nvGrpSpPr>
              <p:cNvPr id="25" name="Group 24">
                <a:extLst>
                  <a:ext uri="{FF2B5EF4-FFF2-40B4-BE49-F238E27FC236}">
                    <a16:creationId xmlns:a16="http://schemas.microsoft.com/office/drawing/2014/main" id="{D93F1EAE-6117-B735-F0E9-AD9BB300404D}"/>
                  </a:ext>
                </a:extLst>
              </p:cNvPr>
              <p:cNvGrpSpPr/>
              <p:nvPr/>
            </p:nvGrpSpPr>
            <p:grpSpPr>
              <a:xfrm>
                <a:off x="4441373" y="4128172"/>
                <a:ext cx="914400" cy="914400"/>
                <a:chOff x="4441373" y="4128172"/>
                <a:chExt cx="914400" cy="914400"/>
              </a:xfrm>
            </p:grpSpPr>
            <p:pic>
              <p:nvPicPr>
                <p:cNvPr id="21" name="Graphic 20" descr="Address Book outline">
                  <a:extLst>
                    <a:ext uri="{FF2B5EF4-FFF2-40B4-BE49-F238E27FC236}">
                      <a16:creationId xmlns:a16="http://schemas.microsoft.com/office/drawing/2014/main" id="{CCDAF6C6-4554-F518-01CC-88DCC8E32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1373" y="4128172"/>
                  <a:ext cx="914400" cy="914400"/>
                </a:xfrm>
                <a:prstGeom prst="rect">
                  <a:avLst/>
                </a:prstGeom>
              </p:spPr>
            </p:pic>
            <p:sp>
              <p:nvSpPr>
                <p:cNvPr id="24" name="Rectangle 23">
                  <a:extLst>
                    <a:ext uri="{FF2B5EF4-FFF2-40B4-BE49-F238E27FC236}">
                      <a16:creationId xmlns:a16="http://schemas.microsoft.com/office/drawing/2014/main" id="{7F52CCCC-7554-6F97-FE12-47ED74DC897C}"/>
                    </a:ext>
                  </a:extLst>
                </p:cNvPr>
                <p:cNvSpPr/>
                <p:nvPr/>
              </p:nvSpPr>
              <p:spPr>
                <a:xfrm>
                  <a:off x="4746171" y="4371703"/>
                  <a:ext cx="404722" cy="447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Graphic 22" descr="Shield Tick outline">
                <a:extLst>
                  <a:ext uri="{FF2B5EF4-FFF2-40B4-BE49-F238E27FC236}">
                    <a16:creationId xmlns:a16="http://schemas.microsoft.com/office/drawing/2014/main" id="{2C4E6F57-D45D-3714-86A2-80C77FDA37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4394" y="4322165"/>
                <a:ext cx="570638" cy="570638"/>
              </a:xfrm>
              <a:prstGeom prst="rect">
                <a:avLst/>
              </a:prstGeom>
            </p:spPr>
          </p:pic>
        </p:grpSp>
        <p:sp>
          <p:nvSpPr>
            <p:cNvPr id="48" name="Rectangle: Rounded Corners 47">
              <a:extLst>
                <a:ext uri="{FF2B5EF4-FFF2-40B4-BE49-F238E27FC236}">
                  <a16:creationId xmlns:a16="http://schemas.microsoft.com/office/drawing/2014/main" id="{139032FC-2FF0-0828-2625-3D773B51CBE2}"/>
                </a:ext>
              </a:extLst>
            </p:cNvPr>
            <p:cNvSpPr/>
            <p:nvPr/>
          </p:nvSpPr>
          <p:spPr>
            <a:xfrm>
              <a:off x="102845" y="4767502"/>
              <a:ext cx="1170432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D9F69C35-73F5-9D3C-FFA0-E55BC6587C9F}"/>
              </a:ext>
            </a:extLst>
          </p:cNvPr>
          <p:cNvGrpSpPr/>
          <p:nvPr/>
        </p:nvGrpSpPr>
        <p:grpSpPr>
          <a:xfrm>
            <a:off x="182880" y="5120640"/>
            <a:ext cx="11892315" cy="914400"/>
            <a:chOff x="87315" y="5817570"/>
            <a:chExt cx="11892315" cy="914400"/>
          </a:xfrm>
        </p:grpSpPr>
        <p:sp>
          <p:nvSpPr>
            <p:cNvPr id="10" name="TextBox 9">
              <a:extLst>
                <a:ext uri="{FF2B5EF4-FFF2-40B4-BE49-F238E27FC236}">
                  <a16:creationId xmlns:a16="http://schemas.microsoft.com/office/drawing/2014/main" id="{9106C43E-28E8-D443-A773-1827ADB38CD8}"/>
                </a:ext>
              </a:extLst>
            </p:cNvPr>
            <p:cNvSpPr txBox="1"/>
            <p:nvPr/>
          </p:nvSpPr>
          <p:spPr>
            <a:xfrm>
              <a:off x="866086" y="5982383"/>
              <a:ext cx="4667795" cy="584775"/>
            </a:xfrm>
            <a:prstGeom prst="rect">
              <a:avLst/>
            </a:prstGeom>
            <a:noFill/>
          </p:spPr>
          <p:txBody>
            <a:bodyPr wrap="square" rtlCol="0">
              <a:spAutoFit/>
            </a:bodyPr>
            <a:lstStyle/>
            <a:p>
              <a:r>
                <a:rPr lang="en-GB" sz="1600" b="1" dirty="0"/>
                <a:t>Minimum requirements for in-service monitoring (§6.1) and reporting (§6.4)</a:t>
              </a:r>
            </a:p>
          </p:txBody>
        </p:sp>
        <p:grpSp>
          <p:nvGrpSpPr>
            <p:cNvPr id="34" name="Group 33">
              <a:extLst>
                <a:ext uri="{FF2B5EF4-FFF2-40B4-BE49-F238E27FC236}">
                  <a16:creationId xmlns:a16="http://schemas.microsoft.com/office/drawing/2014/main" id="{D120074A-4CE6-1F9D-A23F-3149EA3BEDD1}"/>
                </a:ext>
              </a:extLst>
            </p:cNvPr>
            <p:cNvGrpSpPr/>
            <p:nvPr/>
          </p:nvGrpSpPr>
          <p:grpSpPr>
            <a:xfrm>
              <a:off x="125029" y="5884437"/>
              <a:ext cx="700182" cy="780667"/>
              <a:chOff x="163573" y="5542665"/>
              <a:chExt cx="819769" cy="914001"/>
            </a:xfrm>
          </p:grpSpPr>
          <p:pic>
            <p:nvPicPr>
              <p:cNvPr id="28" name="Graphic 27" descr="Magnifying glass outline">
                <a:extLst>
                  <a:ext uri="{FF2B5EF4-FFF2-40B4-BE49-F238E27FC236}">
                    <a16:creationId xmlns:a16="http://schemas.microsoft.com/office/drawing/2014/main" id="{B70CD2B6-AAD7-8903-DB0E-308CF178EC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7917" y="5881241"/>
                <a:ext cx="575425" cy="575425"/>
              </a:xfrm>
              <a:prstGeom prst="rect">
                <a:avLst/>
              </a:prstGeom>
            </p:spPr>
          </p:pic>
          <p:pic>
            <p:nvPicPr>
              <p:cNvPr id="30" name="Graphic 29" descr="Clipboard outline">
                <a:extLst>
                  <a:ext uri="{FF2B5EF4-FFF2-40B4-BE49-F238E27FC236}">
                    <a16:creationId xmlns:a16="http://schemas.microsoft.com/office/drawing/2014/main" id="{43778D8D-27DD-A6BC-AD6C-DA3D68B11E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573" y="5542665"/>
                <a:ext cx="647522" cy="647522"/>
              </a:xfrm>
              <a:prstGeom prst="rect">
                <a:avLst/>
              </a:prstGeom>
            </p:spPr>
          </p:pic>
        </p:grpSp>
        <p:sp>
          <p:nvSpPr>
            <p:cNvPr id="41" name="TextBox 40">
              <a:extLst>
                <a:ext uri="{FF2B5EF4-FFF2-40B4-BE49-F238E27FC236}">
                  <a16:creationId xmlns:a16="http://schemas.microsoft.com/office/drawing/2014/main" id="{028F556C-20B9-F386-4439-7168E9C03B20}"/>
                </a:ext>
              </a:extLst>
            </p:cNvPr>
            <p:cNvSpPr txBox="1"/>
            <p:nvPr/>
          </p:nvSpPr>
          <p:spPr>
            <a:xfrm>
              <a:off x="5556513" y="6013160"/>
              <a:ext cx="6423117" cy="523220"/>
            </a:xfrm>
            <a:prstGeom prst="rect">
              <a:avLst/>
            </a:prstGeom>
            <a:noFill/>
          </p:spPr>
          <p:txBody>
            <a:bodyPr wrap="square" rtlCol="0">
              <a:spAutoFit/>
            </a:bodyPr>
            <a:lstStyle/>
            <a:p>
              <a:r>
                <a:rPr lang="en-GB" sz="1400" dirty="0"/>
                <a:t>Establishes minimum requirements for capabilities to monitor the performance of ADS in use and establishes requirements for reporting on ADS safety performance.</a:t>
              </a:r>
            </a:p>
          </p:txBody>
        </p:sp>
        <p:sp>
          <p:nvSpPr>
            <p:cNvPr id="50" name="Rectangle: Rounded Corners 49">
              <a:extLst>
                <a:ext uri="{FF2B5EF4-FFF2-40B4-BE49-F238E27FC236}">
                  <a16:creationId xmlns:a16="http://schemas.microsoft.com/office/drawing/2014/main" id="{17AC5087-181F-13CA-A9B8-E57E54187668}"/>
                </a:ext>
              </a:extLst>
            </p:cNvPr>
            <p:cNvSpPr/>
            <p:nvPr/>
          </p:nvSpPr>
          <p:spPr>
            <a:xfrm>
              <a:off x="87315" y="5817570"/>
              <a:ext cx="1170432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8744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0B09-7579-BA41-7555-78DE8807CF72}"/>
              </a:ext>
            </a:extLst>
          </p:cNvPr>
          <p:cNvSpPr>
            <a:spLocks noGrp="1"/>
          </p:cNvSpPr>
          <p:nvPr>
            <p:ph type="title"/>
          </p:nvPr>
        </p:nvSpPr>
        <p:spPr/>
        <p:txBody>
          <a:bodyPr/>
          <a:lstStyle/>
          <a:p>
            <a:r>
              <a:rPr lang="en-GB" dirty="0"/>
              <a:t>III. Compliance assessments</a:t>
            </a:r>
          </a:p>
        </p:txBody>
      </p:sp>
      <p:grpSp>
        <p:nvGrpSpPr>
          <p:cNvPr id="7" name="Group 6">
            <a:extLst>
              <a:ext uri="{FF2B5EF4-FFF2-40B4-BE49-F238E27FC236}">
                <a16:creationId xmlns:a16="http://schemas.microsoft.com/office/drawing/2014/main" id="{AD23600C-8D4C-C54C-34FC-DB1C00B4B791}"/>
              </a:ext>
            </a:extLst>
          </p:cNvPr>
          <p:cNvGrpSpPr/>
          <p:nvPr/>
        </p:nvGrpSpPr>
        <p:grpSpPr>
          <a:xfrm>
            <a:off x="182880" y="1643100"/>
            <a:ext cx="11704320" cy="926807"/>
            <a:chOff x="97462" y="1643100"/>
            <a:chExt cx="11887200" cy="926807"/>
          </a:xfrm>
        </p:grpSpPr>
        <p:pic>
          <p:nvPicPr>
            <p:cNvPr id="4" name="Graphic 3" descr="Clipboard Checked outline">
              <a:extLst>
                <a:ext uri="{FF2B5EF4-FFF2-40B4-BE49-F238E27FC236}">
                  <a16:creationId xmlns:a16="http://schemas.microsoft.com/office/drawing/2014/main" id="{3FC0C574-FDB2-9787-8038-B39E5BD26A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0777" y="1643100"/>
              <a:ext cx="914400" cy="914400"/>
            </a:xfrm>
            <a:prstGeom prst="rect">
              <a:avLst/>
            </a:prstGeom>
          </p:spPr>
        </p:pic>
        <p:sp>
          <p:nvSpPr>
            <p:cNvPr id="5" name="TextBox 4">
              <a:extLst>
                <a:ext uri="{FF2B5EF4-FFF2-40B4-BE49-F238E27FC236}">
                  <a16:creationId xmlns:a16="http://schemas.microsoft.com/office/drawing/2014/main" id="{CC89156B-7D85-5DCD-5B3B-334F0951B406}"/>
                </a:ext>
              </a:extLst>
            </p:cNvPr>
            <p:cNvSpPr txBox="1"/>
            <p:nvPr/>
          </p:nvSpPr>
          <p:spPr>
            <a:xfrm>
              <a:off x="1245326" y="1915634"/>
              <a:ext cx="4711337" cy="369332"/>
            </a:xfrm>
            <a:prstGeom prst="rect">
              <a:avLst/>
            </a:prstGeom>
            <a:noFill/>
          </p:spPr>
          <p:txBody>
            <a:bodyPr wrap="square" rtlCol="0">
              <a:spAutoFit/>
            </a:bodyPr>
            <a:lstStyle/>
            <a:p>
              <a:r>
                <a:rPr lang="en-GB" b="1" dirty="0"/>
                <a:t>Audit the Safety Management System (§7.1)</a:t>
              </a:r>
            </a:p>
          </p:txBody>
        </p:sp>
        <p:sp>
          <p:nvSpPr>
            <p:cNvPr id="6" name="TextBox 5">
              <a:extLst>
                <a:ext uri="{FF2B5EF4-FFF2-40B4-BE49-F238E27FC236}">
                  <a16:creationId xmlns:a16="http://schemas.microsoft.com/office/drawing/2014/main" id="{7FF94C43-D721-CD92-8914-E36BBAC37622}"/>
                </a:ext>
              </a:extLst>
            </p:cNvPr>
            <p:cNvSpPr txBox="1"/>
            <p:nvPr/>
          </p:nvSpPr>
          <p:spPr>
            <a:xfrm>
              <a:off x="6096000" y="1756688"/>
              <a:ext cx="5460275" cy="738664"/>
            </a:xfrm>
            <a:prstGeom prst="rect">
              <a:avLst/>
            </a:prstGeom>
            <a:noFill/>
          </p:spPr>
          <p:txBody>
            <a:bodyPr wrap="square" rtlCol="0">
              <a:spAutoFit/>
            </a:bodyPr>
            <a:lstStyle/>
            <a:p>
              <a:r>
                <a:rPr lang="en-GB" sz="1400" dirty="0"/>
                <a:t>Verify compliance with SMS requirements.</a:t>
              </a:r>
              <a:br>
                <a:rPr lang="en-GB" sz="1400" dirty="0"/>
              </a:br>
              <a:r>
                <a:rPr lang="en-GB" sz="1400" dirty="0"/>
                <a:t>A single SMS may cover multiple ADS.</a:t>
              </a:r>
            </a:p>
            <a:p>
              <a:r>
                <a:rPr lang="en-GB" sz="1400" dirty="0"/>
                <a:t>Periodic certification anticipated</a:t>
              </a:r>
            </a:p>
          </p:txBody>
        </p:sp>
        <p:sp>
          <p:nvSpPr>
            <p:cNvPr id="17" name="Rectangle: Rounded Corners 16">
              <a:extLst>
                <a:ext uri="{FF2B5EF4-FFF2-40B4-BE49-F238E27FC236}">
                  <a16:creationId xmlns:a16="http://schemas.microsoft.com/office/drawing/2014/main" id="{00C38545-8A18-0A54-3D8C-EFFAB10276BD}"/>
                </a:ext>
              </a:extLst>
            </p:cNvPr>
            <p:cNvSpPr/>
            <p:nvPr/>
          </p:nvSpPr>
          <p:spPr>
            <a:xfrm>
              <a:off x="97462" y="1655507"/>
              <a:ext cx="118872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640EFC0A-E464-17EA-8BA3-70EBC203E03C}"/>
              </a:ext>
            </a:extLst>
          </p:cNvPr>
          <p:cNvGrpSpPr/>
          <p:nvPr/>
        </p:nvGrpSpPr>
        <p:grpSpPr>
          <a:xfrm>
            <a:off x="182880" y="3965595"/>
            <a:ext cx="11704320" cy="914400"/>
            <a:chOff x="97462" y="3177381"/>
            <a:chExt cx="11997074" cy="944100"/>
          </a:xfrm>
        </p:grpSpPr>
        <p:pic>
          <p:nvPicPr>
            <p:cNvPr id="10" name="Graphic 9" descr="Scales of justice outline">
              <a:extLst>
                <a:ext uri="{FF2B5EF4-FFF2-40B4-BE49-F238E27FC236}">
                  <a16:creationId xmlns:a16="http://schemas.microsoft.com/office/drawing/2014/main" id="{618F1776-504B-904B-9AB5-756EBCCF74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777" y="3177381"/>
              <a:ext cx="914400" cy="914400"/>
            </a:xfrm>
            <a:prstGeom prst="rect">
              <a:avLst/>
            </a:prstGeom>
          </p:spPr>
        </p:pic>
        <p:sp>
          <p:nvSpPr>
            <p:cNvPr id="11" name="TextBox 10">
              <a:extLst>
                <a:ext uri="{FF2B5EF4-FFF2-40B4-BE49-F238E27FC236}">
                  <a16:creationId xmlns:a16="http://schemas.microsoft.com/office/drawing/2014/main" id="{86DFAC1A-D4F0-9BFB-6C9F-CA2AEA82DD7C}"/>
                </a:ext>
              </a:extLst>
            </p:cNvPr>
            <p:cNvSpPr txBox="1"/>
            <p:nvPr/>
          </p:nvSpPr>
          <p:spPr>
            <a:xfrm>
              <a:off x="1295400" y="3449916"/>
              <a:ext cx="4310743" cy="369332"/>
            </a:xfrm>
            <a:prstGeom prst="rect">
              <a:avLst/>
            </a:prstGeom>
            <a:noFill/>
          </p:spPr>
          <p:txBody>
            <a:bodyPr wrap="square" rtlCol="0">
              <a:spAutoFit/>
            </a:bodyPr>
            <a:lstStyle/>
            <a:p>
              <a:r>
                <a:rPr lang="en-GB" b="1"/>
                <a:t>Assess safety case (§7.3)</a:t>
              </a:r>
            </a:p>
          </p:txBody>
        </p:sp>
        <p:sp>
          <p:nvSpPr>
            <p:cNvPr id="15" name="TextBox 14">
              <a:extLst>
                <a:ext uri="{FF2B5EF4-FFF2-40B4-BE49-F238E27FC236}">
                  <a16:creationId xmlns:a16="http://schemas.microsoft.com/office/drawing/2014/main" id="{4A20D351-17C0-2053-906D-D7B8CA2E291D}"/>
                </a:ext>
              </a:extLst>
            </p:cNvPr>
            <p:cNvSpPr txBox="1"/>
            <p:nvPr/>
          </p:nvSpPr>
          <p:spPr>
            <a:xfrm>
              <a:off x="6095999" y="3265249"/>
              <a:ext cx="5460275" cy="738664"/>
            </a:xfrm>
            <a:prstGeom prst="rect">
              <a:avLst/>
            </a:prstGeom>
            <a:noFill/>
          </p:spPr>
          <p:txBody>
            <a:bodyPr wrap="square" rtlCol="0">
              <a:spAutoFit/>
            </a:bodyPr>
            <a:lstStyle/>
            <a:p>
              <a:r>
                <a:rPr lang="en-GB" sz="1400" dirty="0"/>
                <a:t>Assess the ADS safety concept and the claims, arguments, and evidence for its effectiveness against the ADS safety requirements and mitigation of safety risks identified per the SMS.</a:t>
              </a:r>
            </a:p>
          </p:txBody>
        </p:sp>
        <p:sp>
          <p:nvSpPr>
            <p:cNvPr id="18" name="Rectangle: Rounded Corners 17">
              <a:extLst>
                <a:ext uri="{FF2B5EF4-FFF2-40B4-BE49-F238E27FC236}">
                  <a16:creationId xmlns:a16="http://schemas.microsoft.com/office/drawing/2014/main" id="{CCD4E27D-BEB8-8E0F-3650-18F49793F3A6}"/>
                </a:ext>
              </a:extLst>
            </p:cNvPr>
            <p:cNvSpPr/>
            <p:nvPr/>
          </p:nvSpPr>
          <p:spPr>
            <a:xfrm>
              <a:off x="97462" y="3180454"/>
              <a:ext cx="11997074" cy="9410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B9F191CF-B71F-0F33-2E88-95C99A4E65A6}"/>
              </a:ext>
            </a:extLst>
          </p:cNvPr>
          <p:cNvGrpSpPr/>
          <p:nvPr/>
        </p:nvGrpSpPr>
        <p:grpSpPr>
          <a:xfrm>
            <a:off x="182880" y="5120640"/>
            <a:ext cx="11704320" cy="914400"/>
            <a:chOff x="97462" y="5270239"/>
            <a:chExt cx="11704320" cy="914400"/>
          </a:xfrm>
        </p:grpSpPr>
        <p:pic>
          <p:nvPicPr>
            <p:cNvPr id="13" name="Graphic 12" descr="Car outline">
              <a:extLst>
                <a:ext uri="{FF2B5EF4-FFF2-40B4-BE49-F238E27FC236}">
                  <a16:creationId xmlns:a16="http://schemas.microsoft.com/office/drawing/2014/main" id="{919524F7-3CCD-0CD4-E09B-8E6B15A02D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777" y="5270239"/>
              <a:ext cx="914400" cy="914400"/>
            </a:xfrm>
            <a:prstGeom prst="rect">
              <a:avLst/>
            </a:prstGeom>
          </p:spPr>
        </p:pic>
        <p:sp>
          <p:nvSpPr>
            <p:cNvPr id="14" name="TextBox 13">
              <a:extLst>
                <a:ext uri="{FF2B5EF4-FFF2-40B4-BE49-F238E27FC236}">
                  <a16:creationId xmlns:a16="http://schemas.microsoft.com/office/drawing/2014/main" id="{7AD7051A-A7AD-74FF-AAE8-EF4A9C4E8DD5}"/>
                </a:ext>
              </a:extLst>
            </p:cNvPr>
            <p:cNvSpPr txBox="1"/>
            <p:nvPr/>
          </p:nvSpPr>
          <p:spPr>
            <a:xfrm>
              <a:off x="1295400" y="5542773"/>
              <a:ext cx="4310743" cy="369332"/>
            </a:xfrm>
            <a:prstGeom prst="rect">
              <a:avLst/>
            </a:prstGeom>
            <a:noFill/>
          </p:spPr>
          <p:txBody>
            <a:bodyPr wrap="square" rtlCol="0">
              <a:spAutoFit/>
            </a:bodyPr>
            <a:lstStyle/>
            <a:p>
              <a:r>
                <a:rPr lang="en-GB" b="1"/>
                <a:t>Perform confirmatory testing (§7.3)</a:t>
              </a:r>
            </a:p>
          </p:txBody>
        </p:sp>
        <p:sp>
          <p:nvSpPr>
            <p:cNvPr id="16" name="TextBox 15">
              <a:extLst>
                <a:ext uri="{FF2B5EF4-FFF2-40B4-BE49-F238E27FC236}">
                  <a16:creationId xmlns:a16="http://schemas.microsoft.com/office/drawing/2014/main" id="{1BEC08AE-80C9-2EA1-1AE9-1A6DE86FFC0E}"/>
                </a:ext>
              </a:extLst>
            </p:cNvPr>
            <p:cNvSpPr txBox="1"/>
            <p:nvPr/>
          </p:nvSpPr>
          <p:spPr>
            <a:xfrm>
              <a:off x="6095999" y="5358107"/>
              <a:ext cx="5460275" cy="738664"/>
            </a:xfrm>
            <a:prstGeom prst="rect">
              <a:avLst/>
            </a:prstGeom>
            <a:noFill/>
          </p:spPr>
          <p:txBody>
            <a:bodyPr wrap="square" rtlCol="0">
              <a:spAutoFit/>
            </a:bodyPr>
            <a:lstStyle/>
            <a:p>
              <a:r>
                <a:rPr lang="en-GB" sz="1400" dirty="0"/>
                <a:t>Verify claims for behavioural competencies made in the safety case by selectively reproducing testing used to generate the evidence for those claims.</a:t>
              </a:r>
            </a:p>
          </p:txBody>
        </p:sp>
        <p:sp>
          <p:nvSpPr>
            <p:cNvPr id="19" name="Rectangle: Rounded Corners 18">
              <a:extLst>
                <a:ext uri="{FF2B5EF4-FFF2-40B4-BE49-F238E27FC236}">
                  <a16:creationId xmlns:a16="http://schemas.microsoft.com/office/drawing/2014/main" id="{0D3FB4EB-2F68-A1CF-E32A-6BB9C3C4315A}"/>
                </a:ext>
              </a:extLst>
            </p:cNvPr>
            <p:cNvSpPr/>
            <p:nvPr/>
          </p:nvSpPr>
          <p:spPr>
            <a:xfrm>
              <a:off x="97462" y="5270239"/>
              <a:ext cx="1170432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359F832F-8BB3-D983-8CF2-865D95E4BE3B}"/>
              </a:ext>
            </a:extLst>
          </p:cNvPr>
          <p:cNvGrpSpPr/>
          <p:nvPr/>
        </p:nvGrpSpPr>
        <p:grpSpPr>
          <a:xfrm>
            <a:off x="182880" y="2810551"/>
            <a:ext cx="11704320" cy="914400"/>
            <a:chOff x="97462" y="2851163"/>
            <a:chExt cx="11704320" cy="914400"/>
          </a:xfrm>
        </p:grpSpPr>
        <p:pic>
          <p:nvPicPr>
            <p:cNvPr id="24" name="Graphic 23" descr="Highway scene outline">
              <a:extLst>
                <a:ext uri="{FF2B5EF4-FFF2-40B4-BE49-F238E27FC236}">
                  <a16:creationId xmlns:a16="http://schemas.microsoft.com/office/drawing/2014/main" id="{CE9CE6C0-BBAC-ADD8-7F2C-92DF0DB834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777" y="2912806"/>
              <a:ext cx="791114" cy="791114"/>
            </a:xfrm>
            <a:prstGeom prst="rect">
              <a:avLst/>
            </a:prstGeom>
          </p:spPr>
        </p:pic>
        <p:sp>
          <p:nvSpPr>
            <p:cNvPr id="25" name="TextBox 24">
              <a:extLst>
                <a:ext uri="{FF2B5EF4-FFF2-40B4-BE49-F238E27FC236}">
                  <a16:creationId xmlns:a16="http://schemas.microsoft.com/office/drawing/2014/main" id="{AB71437C-4C5B-5B41-29B3-0554F5A82754}"/>
                </a:ext>
              </a:extLst>
            </p:cNvPr>
            <p:cNvSpPr txBox="1"/>
            <p:nvPr/>
          </p:nvSpPr>
          <p:spPr>
            <a:xfrm>
              <a:off x="1295399" y="3123697"/>
              <a:ext cx="4310743" cy="369332"/>
            </a:xfrm>
            <a:prstGeom prst="rect">
              <a:avLst/>
            </a:prstGeom>
            <a:noFill/>
          </p:spPr>
          <p:txBody>
            <a:bodyPr wrap="square" rtlCol="0">
              <a:spAutoFit/>
            </a:bodyPr>
            <a:lstStyle/>
            <a:p>
              <a:r>
                <a:rPr lang="en-GB" b="1"/>
                <a:t>Assess test environment (§7.2)</a:t>
              </a:r>
            </a:p>
          </p:txBody>
        </p:sp>
        <p:sp>
          <p:nvSpPr>
            <p:cNvPr id="26" name="TextBox 25">
              <a:extLst>
                <a:ext uri="{FF2B5EF4-FFF2-40B4-BE49-F238E27FC236}">
                  <a16:creationId xmlns:a16="http://schemas.microsoft.com/office/drawing/2014/main" id="{86E453ED-3F5B-F1F2-1A04-EB380C881323}"/>
                </a:ext>
              </a:extLst>
            </p:cNvPr>
            <p:cNvSpPr txBox="1"/>
            <p:nvPr/>
          </p:nvSpPr>
          <p:spPr>
            <a:xfrm>
              <a:off x="6095999" y="2939031"/>
              <a:ext cx="5460275" cy="738664"/>
            </a:xfrm>
            <a:prstGeom prst="rect">
              <a:avLst/>
            </a:prstGeom>
            <a:noFill/>
          </p:spPr>
          <p:txBody>
            <a:bodyPr wrap="square" rtlCol="0">
              <a:spAutoFit/>
            </a:bodyPr>
            <a:lstStyle/>
            <a:p>
              <a:r>
                <a:rPr lang="en-GB" sz="1400" dirty="0"/>
                <a:t>Verify the credibility of the manufacturer’s ADS testing organisation and management, including application of SMS outcomes to ensure effective testing of the ADS.</a:t>
              </a:r>
            </a:p>
          </p:txBody>
        </p:sp>
        <p:sp>
          <p:nvSpPr>
            <p:cNvPr id="32" name="Rectangle: Rounded Corners 31">
              <a:extLst>
                <a:ext uri="{FF2B5EF4-FFF2-40B4-BE49-F238E27FC236}">
                  <a16:creationId xmlns:a16="http://schemas.microsoft.com/office/drawing/2014/main" id="{03B9040C-96AA-950B-67E0-A8CAD0E2D240}"/>
                </a:ext>
              </a:extLst>
            </p:cNvPr>
            <p:cNvSpPr/>
            <p:nvPr/>
          </p:nvSpPr>
          <p:spPr>
            <a:xfrm>
              <a:off x="97462" y="2851163"/>
              <a:ext cx="1170432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62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81CD-CBC3-7A70-DC01-9CE362BF3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0FA5C-BD8A-1D6F-0B8A-5C1FCDA96C04}"/>
              </a:ext>
            </a:extLst>
          </p:cNvPr>
          <p:cNvSpPr>
            <a:spLocks noGrp="1"/>
          </p:cNvSpPr>
          <p:nvPr>
            <p:ph type="title"/>
          </p:nvPr>
        </p:nvSpPr>
        <p:spPr/>
        <p:txBody>
          <a:bodyPr>
            <a:normAutofit/>
          </a:bodyPr>
          <a:lstStyle/>
          <a:p>
            <a:r>
              <a:rPr lang="en-GB" dirty="0"/>
              <a:t>IV. Post-deployment safety</a:t>
            </a:r>
          </a:p>
        </p:txBody>
      </p:sp>
      <p:pic>
        <p:nvPicPr>
          <p:cNvPr id="19" name="Picture 18">
            <a:extLst>
              <a:ext uri="{FF2B5EF4-FFF2-40B4-BE49-F238E27FC236}">
                <a16:creationId xmlns:a16="http://schemas.microsoft.com/office/drawing/2014/main" id="{D83578F0-142E-4279-654E-7C5D33701E1E}"/>
              </a:ext>
            </a:extLst>
          </p:cNvPr>
          <p:cNvPicPr>
            <a:picLocks noChangeAspect="1"/>
          </p:cNvPicPr>
          <p:nvPr/>
        </p:nvPicPr>
        <p:blipFill>
          <a:blip r:embed="rId2"/>
          <a:stretch>
            <a:fillRect/>
          </a:stretch>
        </p:blipFill>
        <p:spPr>
          <a:xfrm>
            <a:off x="4699350" y="1298448"/>
            <a:ext cx="2286198" cy="1207113"/>
          </a:xfrm>
          <a:prstGeom prst="rect">
            <a:avLst/>
          </a:prstGeom>
        </p:spPr>
      </p:pic>
      <p:pic>
        <p:nvPicPr>
          <p:cNvPr id="20" name="Picture 19">
            <a:extLst>
              <a:ext uri="{FF2B5EF4-FFF2-40B4-BE49-F238E27FC236}">
                <a16:creationId xmlns:a16="http://schemas.microsoft.com/office/drawing/2014/main" id="{5035E6D1-E0BC-CAAC-1654-8B3070B030AE}"/>
              </a:ext>
            </a:extLst>
          </p:cNvPr>
          <p:cNvPicPr>
            <a:picLocks noChangeAspect="1"/>
          </p:cNvPicPr>
          <p:nvPr/>
        </p:nvPicPr>
        <p:blipFill>
          <a:blip r:embed="rId3"/>
          <a:stretch>
            <a:fillRect/>
          </a:stretch>
        </p:blipFill>
        <p:spPr>
          <a:xfrm>
            <a:off x="4738186" y="3822192"/>
            <a:ext cx="2286198" cy="1207113"/>
          </a:xfrm>
          <a:prstGeom prst="rect">
            <a:avLst/>
          </a:prstGeom>
        </p:spPr>
      </p:pic>
      <p:pic>
        <p:nvPicPr>
          <p:cNvPr id="21" name="Picture 20">
            <a:extLst>
              <a:ext uri="{FF2B5EF4-FFF2-40B4-BE49-F238E27FC236}">
                <a16:creationId xmlns:a16="http://schemas.microsoft.com/office/drawing/2014/main" id="{F3CEE3BB-6328-5C32-E4E7-0AA68C164901}"/>
              </a:ext>
            </a:extLst>
          </p:cNvPr>
          <p:cNvPicPr>
            <a:picLocks noChangeAspect="1"/>
          </p:cNvPicPr>
          <p:nvPr/>
        </p:nvPicPr>
        <p:blipFill>
          <a:blip r:embed="rId4"/>
          <a:stretch>
            <a:fillRect/>
          </a:stretch>
        </p:blipFill>
        <p:spPr>
          <a:xfrm>
            <a:off x="4699350" y="2560320"/>
            <a:ext cx="2286198" cy="1213209"/>
          </a:xfrm>
          <a:prstGeom prst="rect">
            <a:avLst/>
          </a:prstGeom>
        </p:spPr>
      </p:pic>
      <p:pic>
        <p:nvPicPr>
          <p:cNvPr id="22" name="Picture 21">
            <a:extLst>
              <a:ext uri="{FF2B5EF4-FFF2-40B4-BE49-F238E27FC236}">
                <a16:creationId xmlns:a16="http://schemas.microsoft.com/office/drawing/2014/main" id="{31701AE0-57E2-5246-BD0A-EA8241465CC3}"/>
              </a:ext>
            </a:extLst>
          </p:cNvPr>
          <p:cNvPicPr>
            <a:picLocks noChangeAspect="1"/>
          </p:cNvPicPr>
          <p:nvPr/>
        </p:nvPicPr>
        <p:blipFill>
          <a:blip r:embed="rId5"/>
          <a:stretch>
            <a:fillRect/>
          </a:stretch>
        </p:blipFill>
        <p:spPr>
          <a:xfrm>
            <a:off x="4738186" y="5065776"/>
            <a:ext cx="2286198" cy="1213209"/>
          </a:xfrm>
          <a:prstGeom prst="rect">
            <a:avLst/>
          </a:prstGeom>
        </p:spPr>
      </p:pic>
      <p:grpSp>
        <p:nvGrpSpPr>
          <p:cNvPr id="25" name="Group 24">
            <a:extLst>
              <a:ext uri="{FF2B5EF4-FFF2-40B4-BE49-F238E27FC236}">
                <a16:creationId xmlns:a16="http://schemas.microsoft.com/office/drawing/2014/main" id="{6D815359-42D6-707B-56EE-B21EE13DDED3}"/>
              </a:ext>
            </a:extLst>
          </p:cNvPr>
          <p:cNvGrpSpPr/>
          <p:nvPr/>
        </p:nvGrpSpPr>
        <p:grpSpPr>
          <a:xfrm>
            <a:off x="3278265" y="1902005"/>
            <a:ext cx="1459921" cy="3770376"/>
            <a:chOff x="3278265" y="1902005"/>
            <a:chExt cx="1459921" cy="3770376"/>
          </a:xfrm>
        </p:grpSpPr>
        <p:cxnSp>
          <p:nvCxnSpPr>
            <p:cNvPr id="9" name="Connector: Elbow 8">
              <a:extLst>
                <a:ext uri="{FF2B5EF4-FFF2-40B4-BE49-F238E27FC236}">
                  <a16:creationId xmlns:a16="http://schemas.microsoft.com/office/drawing/2014/main" id="{C137473B-7852-0200-C832-C0C6536CA8A7}"/>
                </a:ext>
              </a:extLst>
            </p:cNvPr>
            <p:cNvCxnSpPr>
              <a:stCxn id="22" idx="1"/>
              <a:endCxn id="19" idx="1"/>
            </p:cNvCxnSpPr>
            <p:nvPr/>
          </p:nvCxnSpPr>
          <p:spPr>
            <a:xfrm rot="10800000">
              <a:off x="4699350" y="1902005"/>
              <a:ext cx="38836" cy="3770376"/>
            </a:xfrm>
            <a:prstGeom prst="bentConnector3">
              <a:avLst>
                <a:gd name="adj1" fmla="val 3890197"/>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4B792BC-F3FA-EE9B-603F-A4F790966B54}"/>
                </a:ext>
              </a:extLst>
            </p:cNvPr>
            <p:cNvCxnSpPr>
              <a:cxnSpLocks/>
              <a:endCxn id="21" idx="1"/>
            </p:cNvCxnSpPr>
            <p:nvPr/>
          </p:nvCxnSpPr>
          <p:spPr>
            <a:xfrm>
              <a:off x="3278266" y="3166925"/>
              <a:ext cx="1421084" cy="0"/>
            </a:xfrm>
            <a:prstGeom prst="straightConnector1">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7B3631-777A-B907-2DEF-E050ADC40D5D}"/>
                </a:ext>
              </a:extLst>
            </p:cNvPr>
            <p:cNvCxnSpPr>
              <a:cxnSpLocks/>
              <a:endCxn id="20" idx="1"/>
            </p:cNvCxnSpPr>
            <p:nvPr/>
          </p:nvCxnSpPr>
          <p:spPr>
            <a:xfrm flipV="1">
              <a:off x="3278265" y="4425749"/>
              <a:ext cx="1459921" cy="33423"/>
            </a:xfrm>
            <a:prstGeom prst="straightConnector1">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E3119DBB-24F6-D8BC-0C4B-AA3E7C86B017}"/>
              </a:ext>
            </a:extLst>
          </p:cNvPr>
          <p:cNvSpPr txBox="1"/>
          <p:nvPr/>
        </p:nvSpPr>
        <p:spPr>
          <a:xfrm>
            <a:off x="914401" y="2280424"/>
            <a:ext cx="1923586" cy="2862322"/>
          </a:xfrm>
          <a:prstGeom prst="rect">
            <a:avLst/>
          </a:prstGeom>
          <a:noFill/>
        </p:spPr>
        <p:txBody>
          <a:bodyPr wrap="square" rtlCol="0">
            <a:spAutoFit/>
          </a:bodyPr>
          <a:lstStyle/>
          <a:p>
            <a:pPr algn="ctr"/>
            <a:r>
              <a:rPr lang="en-GB" sz="2000" dirty="0"/>
              <a:t>Capabilities to monitor ADS performance and comply with reporting requirements verified as part of initial ADS assessment</a:t>
            </a:r>
          </a:p>
        </p:txBody>
      </p:sp>
      <p:sp>
        <p:nvSpPr>
          <p:cNvPr id="24" name="TextBox 23">
            <a:extLst>
              <a:ext uri="{FF2B5EF4-FFF2-40B4-BE49-F238E27FC236}">
                <a16:creationId xmlns:a16="http://schemas.microsoft.com/office/drawing/2014/main" id="{5366EDB0-70B2-04B1-E0E9-7F305CD9D086}"/>
              </a:ext>
            </a:extLst>
          </p:cNvPr>
          <p:cNvSpPr txBox="1"/>
          <p:nvPr/>
        </p:nvSpPr>
        <p:spPr>
          <a:xfrm>
            <a:off x="8911684" y="2434313"/>
            <a:ext cx="1923586" cy="2862322"/>
          </a:xfrm>
          <a:prstGeom prst="rect">
            <a:avLst/>
          </a:prstGeom>
          <a:noFill/>
        </p:spPr>
        <p:txBody>
          <a:bodyPr wrap="square" rtlCol="0">
            <a:spAutoFit/>
          </a:bodyPr>
          <a:lstStyle/>
          <a:p>
            <a:pPr algn="ctr"/>
            <a:r>
              <a:rPr lang="en-GB" sz="2000" dirty="0"/>
              <a:t>In-service monitoring and reporting provides feedback to assess effectiveness and support improvements</a:t>
            </a:r>
          </a:p>
        </p:txBody>
      </p:sp>
      <p:grpSp>
        <p:nvGrpSpPr>
          <p:cNvPr id="26" name="Group 25">
            <a:extLst>
              <a:ext uri="{FF2B5EF4-FFF2-40B4-BE49-F238E27FC236}">
                <a16:creationId xmlns:a16="http://schemas.microsoft.com/office/drawing/2014/main" id="{BF402A0B-0A12-0B3F-536D-73CC3348B647}"/>
              </a:ext>
            </a:extLst>
          </p:cNvPr>
          <p:cNvGrpSpPr/>
          <p:nvPr/>
        </p:nvGrpSpPr>
        <p:grpSpPr>
          <a:xfrm flipH="1">
            <a:off x="6859665" y="1902005"/>
            <a:ext cx="1459921" cy="3770376"/>
            <a:chOff x="3278265" y="1902005"/>
            <a:chExt cx="1459921" cy="3770376"/>
          </a:xfrm>
        </p:grpSpPr>
        <p:cxnSp>
          <p:nvCxnSpPr>
            <p:cNvPr id="27" name="Connector: Elbow 26">
              <a:extLst>
                <a:ext uri="{FF2B5EF4-FFF2-40B4-BE49-F238E27FC236}">
                  <a16:creationId xmlns:a16="http://schemas.microsoft.com/office/drawing/2014/main" id="{B191B1BF-19EE-641D-5572-C2D9B5E842A8}"/>
                </a:ext>
              </a:extLst>
            </p:cNvPr>
            <p:cNvCxnSpPr/>
            <p:nvPr/>
          </p:nvCxnSpPr>
          <p:spPr>
            <a:xfrm rot="10800000">
              <a:off x="4699350" y="1902005"/>
              <a:ext cx="38836" cy="3770376"/>
            </a:xfrm>
            <a:prstGeom prst="bentConnector3">
              <a:avLst>
                <a:gd name="adj1" fmla="val 3890197"/>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D6195F1-7C4D-1391-5452-0135606A2CDB}"/>
                </a:ext>
              </a:extLst>
            </p:cNvPr>
            <p:cNvCxnSpPr>
              <a:cxnSpLocks/>
            </p:cNvCxnSpPr>
            <p:nvPr/>
          </p:nvCxnSpPr>
          <p:spPr>
            <a:xfrm>
              <a:off x="3278266" y="3166925"/>
              <a:ext cx="1421084" cy="0"/>
            </a:xfrm>
            <a:prstGeom prst="straightConnector1">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1890E4D-E103-B38A-A98B-F15D1E559EA9}"/>
                </a:ext>
              </a:extLst>
            </p:cNvPr>
            <p:cNvCxnSpPr>
              <a:cxnSpLocks/>
            </p:cNvCxnSpPr>
            <p:nvPr/>
          </p:nvCxnSpPr>
          <p:spPr>
            <a:xfrm flipV="1">
              <a:off x="3278265" y="4425749"/>
              <a:ext cx="1459921" cy="33423"/>
            </a:xfrm>
            <a:prstGeom prst="straightConnector1">
              <a:avLst/>
            </a:prstGeom>
            <a:ln w="228600">
              <a:solidFill>
                <a:srgbClr val="6C5CE7"/>
              </a:solidFill>
              <a:tailEnd type="stealth" w="sm" len="med"/>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C52260CE-59C9-1572-FB96-76057B713F14}"/>
              </a:ext>
            </a:extLst>
          </p:cNvPr>
          <p:cNvSpPr txBox="1"/>
          <p:nvPr/>
        </p:nvSpPr>
        <p:spPr>
          <a:xfrm>
            <a:off x="745037" y="5844453"/>
            <a:ext cx="2052228" cy="461665"/>
          </a:xfrm>
          <a:prstGeom prst="rect">
            <a:avLst/>
          </a:prstGeom>
          <a:noFill/>
        </p:spPr>
        <p:txBody>
          <a:bodyPr wrap="none" rtlCol="0">
            <a:spAutoFit/>
          </a:bodyPr>
          <a:lstStyle/>
          <a:p>
            <a:r>
              <a:rPr lang="en-GB" sz="2400" i="1" dirty="0">
                <a:solidFill>
                  <a:srgbClr val="5B92E5"/>
                </a:solidFill>
              </a:rPr>
              <a:t>“pre-approval”</a:t>
            </a:r>
          </a:p>
        </p:txBody>
      </p:sp>
      <p:sp>
        <p:nvSpPr>
          <p:cNvPr id="31" name="TextBox 30">
            <a:extLst>
              <a:ext uri="{FF2B5EF4-FFF2-40B4-BE49-F238E27FC236}">
                <a16:creationId xmlns:a16="http://schemas.microsoft.com/office/drawing/2014/main" id="{36554C3C-43FE-3E8E-D39D-D9527337126A}"/>
              </a:ext>
            </a:extLst>
          </p:cNvPr>
          <p:cNvSpPr txBox="1"/>
          <p:nvPr/>
        </p:nvSpPr>
        <p:spPr>
          <a:xfrm>
            <a:off x="8853999" y="5844453"/>
            <a:ext cx="2177006" cy="461665"/>
          </a:xfrm>
          <a:prstGeom prst="rect">
            <a:avLst/>
          </a:prstGeom>
          <a:noFill/>
        </p:spPr>
        <p:txBody>
          <a:bodyPr wrap="none" rtlCol="0">
            <a:spAutoFit/>
          </a:bodyPr>
          <a:lstStyle/>
          <a:p>
            <a:r>
              <a:rPr lang="en-GB" sz="2400" i="1" dirty="0">
                <a:solidFill>
                  <a:srgbClr val="5B92E5"/>
                </a:solidFill>
              </a:rPr>
              <a:t>“post-approval”</a:t>
            </a:r>
          </a:p>
        </p:txBody>
      </p:sp>
      <p:sp>
        <p:nvSpPr>
          <p:cNvPr id="3" name="TextBox 2">
            <a:extLst>
              <a:ext uri="{FF2B5EF4-FFF2-40B4-BE49-F238E27FC236}">
                <a16:creationId xmlns:a16="http://schemas.microsoft.com/office/drawing/2014/main" id="{1C607248-2B41-D130-270C-2929374837B7}"/>
              </a:ext>
            </a:extLst>
          </p:cNvPr>
          <p:cNvSpPr txBox="1"/>
          <p:nvPr/>
        </p:nvSpPr>
        <p:spPr>
          <a:xfrm>
            <a:off x="4866366" y="1411399"/>
            <a:ext cx="556591" cy="400110"/>
          </a:xfrm>
          <a:prstGeom prst="rect">
            <a:avLst/>
          </a:prstGeom>
          <a:noFill/>
        </p:spPr>
        <p:txBody>
          <a:bodyPr wrap="square" rtlCol="0">
            <a:spAutoFit/>
          </a:bodyPr>
          <a:lstStyle/>
          <a:p>
            <a:r>
              <a:rPr lang="en-IE" sz="2000" b="1" dirty="0">
                <a:solidFill>
                  <a:schemeClr val="bg1"/>
                </a:solidFill>
              </a:rPr>
              <a:t>I</a:t>
            </a:r>
          </a:p>
        </p:txBody>
      </p:sp>
      <p:sp>
        <p:nvSpPr>
          <p:cNvPr id="4" name="TextBox 3">
            <a:extLst>
              <a:ext uri="{FF2B5EF4-FFF2-40B4-BE49-F238E27FC236}">
                <a16:creationId xmlns:a16="http://schemas.microsoft.com/office/drawing/2014/main" id="{A722CCF0-D746-5DB6-E588-566C01928CFA}"/>
              </a:ext>
            </a:extLst>
          </p:cNvPr>
          <p:cNvSpPr txBox="1"/>
          <p:nvPr/>
        </p:nvSpPr>
        <p:spPr>
          <a:xfrm>
            <a:off x="4866365" y="2670211"/>
            <a:ext cx="556591" cy="400110"/>
          </a:xfrm>
          <a:prstGeom prst="rect">
            <a:avLst/>
          </a:prstGeom>
          <a:noFill/>
        </p:spPr>
        <p:txBody>
          <a:bodyPr wrap="square" rtlCol="0">
            <a:spAutoFit/>
          </a:bodyPr>
          <a:lstStyle/>
          <a:p>
            <a:r>
              <a:rPr lang="en-IE" sz="2000" b="1" dirty="0">
                <a:solidFill>
                  <a:schemeClr val="bg1"/>
                </a:solidFill>
              </a:rPr>
              <a:t>II</a:t>
            </a:r>
          </a:p>
        </p:txBody>
      </p:sp>
      <p:sp>
        <p:nvSpPr>
          <p:cNvPr id="5" name="TextBox 4">
            <a:extLst>
              <a:ext uri="{FF2B5EF4-FFF2-40B4-BE49-F238E27FC236}">
                <a16:creationId xmlns:a16="http://schemas.microsoft.com/office/drawing/2014/main" id="{87454A84-DD76-7EB2-14EB-34ECE058C7C9}"/>
              </a:ext>
            </a:extLst>
          </p:cNvPr>
          <p:cNvSpPr txBox="1"/>
          <p:nvPr/>
        </p:nvSpPr>
        <p:spPr>
          <a:xfrm>
            <a:off x="4866364" y="3939033"/>
            <a:ext cx="556591" cy="400110"/>
          </a:xfrm>
          <a:prstGeom prst="rect">
            <a:avLst/>
          </a:prstGeom>
          <a:noFill/>
        </p:spPr>
        <p:txBody>
          <a:bodyPr wrap="square" rtlCol="0">
            <a:spAutoFit/>
          </a:bodyPr>
          <a:lstStyle/>
          <a:p>
            <a:r>
              <a:rPr lang="en-IE" sz="2000" b="1" dirty="0">
                <a:solidFill>
                  <a:schemeClr val="bg1"/>
                </a:solidFill>
              </a:rPr>
              <a:t>III</a:t>
            </a:r>
          </a:p>
        </p:txBody>
      </p:sp>
      <p:sp>
        <p:nvSpPr>
          <p:cNvPr id="6" name="TextBox 5">
            <a:extLst>
              <a:ext uri="{FF2B5EF4-FFF2-40B4-BE49-F238E27FC236}">
                <a16:creationId xmlns:a16="http://schemas.microsoft.com/office/drawing/2014/main" id="{BC461241-31BE-28FB-878C-4FB0AA340A1F}"/>
              </a:ext>
            </a:extLst>
          </p:cNvPr>
          <p:cNvSpPr txBox="1"/>
          <p:nvPr/>
        </p:nvSpPr>
        <p:spPr>
          <a:xfrm>
            <a:off x="4866363" y="5185088"/>
            <a:ext cx="556591" cy="400110"/>
          </a:xfrm>
          <a:prstGeom prst="rect">
            <a:avLst/>
          </a:prstGeom>
          <a:noFill/>
        </p:spPr>
        <p:txBody>
          <a:bodyPr wrap="square" rtlCol="0">
            <a:spAutoFit/>
          </a:bodyPr>
          <a:lstStyle/>
          <a:p>
            <a:r>
              <a:rPr lang="en-IE" sz="2000" b="1" dirty="0">
                <a:solidFill>
                  <a:schemeClr val="bg1"/>
                </a:solidFill>
              </a:rPr>
              <a:t>IV</a:t>
            </a:r>
          </a:p>
        </p:txBody>
      </p:sp>
    </p:spTree>
    <p:extLst>
      <p:ext uri="{BB962C8B-B14F-4D97-AF65-F5344CB8AC3E}">
        <p14:creationId xmlns:p14="http://schemas.microsoft.com/office/powerpoint/2010/main" val="2793654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6CAB-89E8-8604-7EB6-C13FC2E3D8C8}"/>
              </a:ext>
            </a:extLst>
          </p:cNvPr>
          <p:cNvSpPr>
            <a:spLocks noGrp="1"/>
          </p:cNvSpPr>
          <p:nvPr>
            <p:ph type="title"/>
          </p:nvPr>
        </p:nvSpPr>
        <p:spPr/>
        <p:txBody>
          <a:bodyPr/>
          <a:lstStyle/>
          <a:p>
            <a:r>
              <a:rPr lang="en-GB" dirty="0"/>
              <a:t>Outlook</a:t>
            </a:r>
          </a:p>
        </p:txBody>
      </p:sp>
      <p:sp>
        <p:nvSpPr>
          <p:cNvPr id="4" name="Slide Number Placeholder 3">
            <a:extLst>
              <a:ext uri="{FF2B5EF4-FFF2-40B4-BE49-F238E27FC236}">
                <a16:creationId xmlns:a16="http://schemas.microsoft.com/office/drawing/2014/main" id="{C6FE32BB-E0C7-2FD1-235A-E258468D1E4D}"/>
              </a:ext>
            </a:extLst>
          </p:cNvPr>
          <p:cNvSpPr>
            <a:spLocks noGrp="1"/>
          </p:cNvSpPr>
          <p:nvPr>
            <p:ph type="sldNum" sz="quarter" idx="12"/>
          </p:nvPr>
        </p:nvSpPr>
        <p:spPr/>
        <p:txBody>
          <a:bodyPr/>
          <a:lstStyle/>
          <a:p>
            <a:fld id="{E86BEC5D-650B-45AB-8A82-D87DAB8534EE}" type="slidenum">
              <a:rPr lang="en-GB" smtClean="0"/>
              <a:pPr/>
              <a:t>8</a:t>
            </a:fld>
            <a:endParaRPr lang="en-GB"/>
          </a:p>
        </p:txBody>
      </p:sp>
      <p:grpSp>
        <p:nvGrpSpPr>
          <p:cNvPr id="22" name="Group 21">
            <a:extLst>
              <a:ext uri="{FF2B5EF4-FFF2-40B4-BE49-F238E27FC236}">
                <a16:creationId xmlns:a16="http://schemas.microsoft.com/office/drawing/2014/main" id="{A146D950-AEE6-F2CA-2336-C6C5355C0544}"/>
              </a:ext>
            </a:extLst>
          </p:cNvPr>
          <p:cNvGrpSpPr/>
          <p:nvPr/>
        </p:nvGrpSpPr>
        <p:grpSpPr>
          <a:xfrm>
            <a:off x="828199" y="1816458"/>
            <a:ext cx="10740266" cy="1748808"/>
            <a:chOff x="781173" y="2924188"/>
            <a:chExt cx="10740266" cy="1748808"/>
          </a:xfrm>
        </p:grpSpPr>
        <p:sp>
          <p:nvSpPr>
            <p:cNvPr id="5" name="TextBox 4">
              <a:extLst>
                <a:ext uri="{FF2B5EF4-FFF2-40B4-BE49-F238E27FC236}">
                  <a16:creationId xmlns:a16="http://schemas.microsoft.com/office/drawing/2014/main" id="{CDB5E489-2C43-0D31-F7E0-09C365FAA32D}"/>
                </a:ext>
              </a:extLst>
            </p:cNvPr>
            <p:cNvSpPr txBox="1"/>
            <p:nvPr/>
          </p:nvSpPr>
          <p:spPr>
            <a:xfrm>
              <a:off x="781173" y="2979103"/>
              <a:ext cx="2743200" cy="1645920"/>
            </a:xfrm>
            <a:prstGeom prst="rect">
              <a:avLst/>
            </a:prstGeom>
            <a:noFill/>
            <a:ln w="38100">
              <a:solidFill>
                <a:srgbClr val="5B92E5"/>
              </a:solidFill>
            </a:ln>
          </p:spPr>
          <p:txBody>
            <a:bodyPr wrap="square" rtlCol="0" anchor="ctr">
              <a:noAutofit/>
            </a:bodyPr>
            <a:lstStyle/>
            <a:p>
              <a:pPr algn="ctr"/>
              <a:r>
                <a:rPr lang="en-GB" sz="2000" b="1" dirty="0">
                  <a:solidFill>
                    <a:srgbClr val="5B92E5"/>
                  </a:solidFill>
                </a:rPr>
                <a:t>“Common provisions” applicable to both GTR and UN Regulation.</a:t>
              </a:r>
            </a:p>
          </p:txBody>
        </p:sp>
        <p:sp>
          <p:nvSpPr>
            <p:cNvPr id="11" name="Arrow: Left 10">
              <a:extLst>
                <a:ext uri="{FF2B5EF4-FFF2-40B4-BE49-F238E27FC236}">
                  <a16:creationId xmlns:a16="http://schemas.microsoft.com/office/drawing/2014/main" id="{F6140D02-00DF-849C-2956-50046951CE8C}"/>
                </a:ext>
              </a:extLst>
            </p:cNvPr>
            <p:cNvSpPr/>
            <p:nvPr/>
          </p:nvSpPr>
          <p:spPr>
            <a:xfrm flipH="1">
              <a:off x="9376533" y="3067072"/>
              <a:ext cx="91440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AC367FFC-5768-56C1-9202-E2262F26DAE1}"/>
                </a:ext>
              </a:extLst>
            </p:cNvPr>
            <p:cNvGrpSpPr/>
            <p:nvPr/>
          </p:nvGrpSpPr>
          <p:grpSpPr>
            <a:xfrm>
              <a:off x="3524373" y="2924188"/>
              <a:ext cx="3108960" cy="1748808"/>
              <a:chOff x="633032" y="2790946"/>
              <a:chExt cx="3108960" cy="1748808"/>
            </a:xfrm>
          </p:grpSpPr>
          <p:sp>
            <p:nvSpPr>
              <p:cNvPr id="8" name="Arrow: Left 7">
                <a:extLst>
                  <a:ext uri="{FF2B5EF4-FFF2-40B4-BE49-F238E27FC236}">
                    <a16:creationId xmlns:a16="http://schemas.microsoft.com/office/drawing/2014/main" id="{84DD6FD6-CCB0-8F61-363A-0952CAEF8E88}"/>
                  </a:ext>
                </a:extLst>
              </p:cNvPr>
              <p:cNvSpPr/>
              <p:nvPr/>
            </p:nvSpPr>
            <p:spPr>
              <a:xfrm flipH="1">
                <a:off x="633032" y="2790946"/>
                <a:ext cx="310896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GRVA ADS Workshops</a:t>
                </a:r>
              </a:p>
            </p:txBody>
          </p:sp>
          <p:sp>
            <p:nvSpPr>
              <p:cNvPr id="10" name="Arrow: Left 9">
                <a:extLst>
                  <a:ext uri="{FF2B5EF4-FFF2-40B4-BE49-F238E27FC236}">
                    <a16:creationId xmlns:a16="http://schemas.microsoft.com/office/drawing/2014/main" id="{42CD0CC7-444E-2552-E152-C3D2655A355E}"/>
                  </a:ext>
                </a:extLst>
              </p:cNvPr>
              <p:cNvSpPr/>
              <p:nvPr/>
            </p:nvSpPr>
            <p:spPr>
              <a:xfrm flipH="1">
                <a:off x="633032" y="3991114"/>
                <a:ext cx="310896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Other input?</a:t>
                </a:r>
              </a:p>
            </p:txBody>
          </p:sp>
          <p:sp>
            <p:nvSpPr>
              <p:cNvPr id="12" name="Arrow: Left 11">
                <a:extLst>
                  <a:ext uri="{FF2B5EF4-FFF2-40B4-BE49-F238E27FC236}">
                    <a16:creationId xmlns:a16="http://schemas.microsoft.com/office/drawing/2014/main" id="{EF3C7DE8-0E95-C356-25F0-B3E82483E9A6}"/>
                  </a:ext>
                </a:extLst>
              </p:cNvPr>
              <p:cNvSpPr/>
              <p:nvPr/>
            </p:nvSpPr>
            <p:spPr>
              <a:xfrm flipH="1">
                <a:off x="633032" y="3391030"/>
                <a:ext cx="310896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DSSAD provisions</a:t>
                </a:r>
              </a:p>
            </p:txBody>
          </p:sp>
        </p:grpSp>
        <p:sp>
          <p:nvSpPr>
            <p:cNvPr id="14" name="TextBox 13">
              <a:extLst>
                <a:ext uri="{FF2B5EF4-FFF2-40B4-BE49-F238E27FC236}">
                  <a16:creationId xmlns:a16="http://schemas.microsoft.com/office/drawing/2014/main" id="{1F4FC1E9-E894-9A6D-7EC7-805C8A77D4BE}"/>
                </a:ext>
              </a:extLst>
            </p:cNvPr>
            <p:cNvSpPr txBox="1"/>
            <p:nvPr/>
          </p:nvSpPr>
          <p:spPr>
            <a:xfrm>
              <a:off x="10332719" y="2979103"/>
              <a:ext cx="1188720" cy="1645920"/>
            </a:xfrm>
            <a:prstGeom prst="rect">
              <a:avLst/>
            </a:prstGeom>
            <a:noFill/>
            <a:ln w="38100">
              <a:solidFill>
                <a:srgbClr val="5B92E5"/>
              </a:solidFill>
            </a:ln>
          </p:spPr>
          <p:txBody>
            <a:bodyPr wrap="square" rtlCol="0" anchor="ctr">
              <a:noAutofit/>
            </a:bodyPr>
            <a:lstStyle/>
            <a:p>
              <a:pPr algn="ctr"/>
              <a:r>
                <a:rPr lang="en-GB" sz="2000" b="1" dirty="0">
                  <a:solidFill>
                    <a:srgbClr val="5B92E5"/>
                  </a:solidFill>
                </a:rPr>
                <a:t>GRVA</a:t>
              </a:r>
            </a:p>
          </p:txBody>
        </p:sp>
        <p:sp>
          <p:nvSpPr>
            <p:cNvPr id="19" name="TextBox 18">
              <a:extLst>
                <a:ext uri="{FF2B5EF4-FFF2-40B4-BE49-F238E27FC236}">
                  <a16:creationId xmlns:a16="http://schemas.microsoft.com/office/drawing/2014/main" id="{B30897D9-B1C9-CA8F-DAA5-B5220CC43173}"/>
                </a:ext>
              </a:extLst>
            </p:cNvPr>
            <p:cNvSpPr txBox="1"/>
            <p:nvPr/>
          </p:nvSpPr>
          <p:spPr>
            <a:xfrm>
              <a:off x="6633333" y="2975632"/>
              <a:ext cx="2743200" cy="731520"/>
            </a:xfrm>
            <a:prstGeom prst="rect">
              <a:avLst/>
            </a:prstGeom>
            <a:noFill/>
            <a:ln w="38100">
              <a:solidFill>
                <a:srgbClr val="5B92E5"/>
              </a:solidFill>
            </a:ln>
          </p:spPr>
          <p:txBody>
            <a:bodyPr wrap="square" rtlCol="0" anchor="ctr">
              <a:noAutofit/>
            </a:bodyPr>
            <a:lstStyle/>
            <a:p>
              <a:pPr algn="ctr"/>
              <a:r>
                <a:rPr lang="en-GB" sz="2000" b="1" dirty="0">
                  <a:solidFill>
                    <a:srgbClr val="5B92E5"/>
                  </a:solidFill>
                </a:rPr>
                <a:t>Global Technical Regulation</a:t>
              </a:r>
            </a:p>
          </p:txBody>
        </p:sp>
        <p:sp>
          <p:nvSpPr>
            <p:cNvPr id="20" name="TextBox 19">
              <a:extLst>
                <a:ext uri="{FF2B5EF4-FFF2-40B4-BE49-F238E27FC236}">
                  <a16:creationId xmlns:a16="http://schemas.microsoft.com/office/drawing/2014/main" id="{870A3982-EBB3-A9F8-ADD0-30A63A5AB5F5}"/>
                </a:ext>
              </a:extLst>
            </p:cNvPr>
            <p:cNvSpPr txBox="1"/>
            <p:nvPr/>
          </p:nvSpPr>
          <p:spPr>
            <a:xfrm>
              <a:off x="6633333" y="3888751"/>
              <a:ext cx="2743200" cy="731520"/>
            </a:xfrm>
            <a:prstGeom prst="rect">
              <a:avLst/>
            </a:prstGeom>
            <a:noFill/>
            <a:ln w="38100">
              <a:solidFill>
                <a:srgbClr val="5B92E5"/>
              </a:solidFill>
            </a:ln>
          </p:spPr>
          <p:txBody>
            <a:bodyPr wrap="square" rtlCol="0" anchor="ctr">
              <a:noAutofit/>
            </a:bodyPr>
            <a:lstStyle/>
            <a:p>
              <a:pPr algn="ctr"/>
              <a:r>
                <a:rPr lang="en-GB" sz="2000" b="1" dirty="0">
                  <a:solidFill>
                    <a:srgbClr val="5B92E5"/>
                  </a:solidFill>
                </a:rPr>
                <a:t>UN Regulation</a:t>
              </a:r>
            </a:p>
          </p:txBody>
        </p:sp>
        <p:sp>
          <p:nvSpPr>
            <p:cNvPr id="21" name="Arrow: Left 20">
              <a:extLst>
                <a:ext uri="{FF2B5EF4-FFF2-40B4-BE49-F238E27FC236}">
                  <a16:creationId xmlns:a16="http://schemas.microsoft.com/office/drawing/2014/main" id="{03718938-B4A9-D623-93E3-84A1BBD7AC3B}"/>
                </a:ext>
              </a:extLst>
            </p:cNvPr>
            <p:cNvSpPr/>
            <p:nvPr/>
          </p:nvSpPr>
          <p:spPr>
            <a:xfrm flipH="1">
              <a:off x="9397426" y="3981472"/>
              <a:ext cx="914400" cy="548640"/>
            </a:xfrm>
            <a:prstGeom prst="leftArrow">
              <a:avLst/>
            </a:prstGeom>
            <a:solidFill>
              <a:srgbClr val="5B92E5"/>
            </a:solidFill>
            <a:ln>
              <a:solidFill>
                <a:srgbClr val="5B9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extBox 22">
            <a:extLst>
              <a:ext uri="{FF2B5EF4-FFF2-40B4-BE49-F238E27FC236}">
                <a16:creationId xmlns:a16="http://schemas.microsoft.com/office/drawing/2014/main" id="{A3BADF8B-EFF5-9BF7-6EEB-B69E08B81744}"/>
              </a:ext>
            </a:extLst>
          </p:cNvPr>
          <p:cNvSpPr txBox="1"/>
          <p:nvPr/>
        </p:nvSpPr>
        <p:spPr>
          <a:xfrm>
            <a:off x="877824" y="4017754"/>
            <a:ext cx="10690641" cy="1631216"/>
          </a:xfrm>
          <a:prstGeom prst="rect">
            <a:avLst/>
          </a:prstGeom>
          <a:noFill/>
          <a:ln>
            <a:solidFill>
              <a:srgbClr val="5B92E5"/>
            </a:solidFill>
          </a:ln>
        </p:spPr>
        <p:txBody>
          <a:bodyPr wrap="square" rtlCol="0">
            <a:spAutoFit/>
          </a:bodyPr>
          <a:lstStyle/>
          <a:p>
            <a:pPr marL="285750" indent="-285750">
              <a:buFont typeface="Arial" panose="020B0604020202020204" pitchFamily="34" charset="0"/>
              <a:buChar char="•"/>
            </a:pPr>
            <a:r>
              <a:rPr lang="en-GB" sz="2000" dirty="0"/>
              <a:t>ADS IWG finalising common provisions. </a:t>
            </a:r>
          </a:p>
          <a:p>
            <a:pPr marL="285750" indent="-285750">
              <a:buFont typeface="Arial" panose="020B0604020202020204" pitchFamily="34" charset="0"/>
              <a:buChar char="•"/>
            </a:pPr>
            <a:r>
              <a:rPr lang="en-GB" sz="2000" dirty="0"/>
              <a:t>Input from GRVA workshops: awaiting further input. </a:t>
            </a:r>
          </a:p>
          <a:p>
            <a:pPr marL="285750" indent="-285750">
              <a:buFont typeface="Arial" panose="020B0604020202020204" pitchFamily="34" charset="0"/>
              <a:buChar char="•"/>
            </a:pPr>
            <a:r>
              <a:rPr lang="en-GB" sz="2000" dirty="0"/>
              <a:t>Input from EDR/DSSAD IWG: review of DSSAD guidance document and coordination ongoing. </a:t>
            </a:r>
            <a:r>
              <a:rPr lang="en-GB" sz="2000" u="sng" dirty="0"/>
              <a:t>GRVA feedback on expected integration outcome.</a:t>
            </a:r>
            <a:endParaRPr lang="en-GB" sz="2000" dirty="0"/>
          </a:p>
          <a:p>
            <a:pPr marL="285750" indent="-285750">
              <a:buFont typeface="Arial" panose="020B0604020202020204" pitchFamily="34" charset="0"/>
              <a:buChar char="•"/>
            </a:pPr>
            <a:r>
              <a:rPr lang="en-GB" sz="2000" b="1" dirty="0"/>
              <a:t>Developing documents for GTR and UNR.</a:t>
            </a:r>
          </a:p>
        </p:txBody>
      </p:sp>
      <p:sp>
        <p:nvSpPr>
          <p:cNvPr id="16" name="TextBox 15">
            <a:extLst>
              <a:ext uri="{FF2B5EF4-FFF2-40B4-BE49-F238E27FC236}">
                <a16:creationId xmlns:a16="http://schemas.microsoft.com/office/drawing/2014/main" id="{FFC582C7-4C90-5885-134D-EBDC9B04C881}"/>
              </a:ext>
            </a:extLst>
          </p:cNvPr>
          <p:cNvSpPr txBox="1"/>
          <p:nvPr/>
        </p:nvSpPr>
        <p:spPr>
          <a:xfrm>
            <a:off x="1410632" y="1467792"/>
            <a:ext cx="1578335" cy="400110"/>
          </a:xfrm>
          <a:prstGeom prst="rect">
            <a:avLst/>
          </a:prstGeom>
          <a:noFill/>
        </p:spPr>
        <p:txBody>
          <a:bodyPr wrap="square">
            <a:spAutoFit/>
          </a:bodyPr>
          <a:lstStyle/>
          <a:p>
            <a:pPr algn="ctr"/>
            <a:r>
              <a:rPr kumimoji="0" lang="en-GB" sz="2000" b="0" i="0" u="none" strike="noStrike" kern="1200" cap="none" spc="0" normalizeH="0" baseline="0" noProof="0" dirty="0">
                <a:ln>
                  <a:noFill/>
                </a:ln>
                <a:solidFill>
                  <a:srgbClr val="5B92E5"/>
                </a:solidFill>
                <a:effectLst/>
                <a:uLnTx/>
                <a:uFillTx/>
                <a:latin typeface="Roboto" panose="02000000000000000000" pitchFamily="2" charset="0"/>
                <a:ea typeface="Roboto" panose="02000000000000000000" pitchFamily="2" charset="0"/>
                <a:cs typeface="Roboto" panose="02000000000000000000" pitchFamily="2" charset="0"/>
              </a:rPr>
              <a:t>ADS-10-05</a:t>
            </a:r>
            <a:endParaRPr lang="en-IE" dirty="0"/>
          </a:p>
        </p:txBody>
      </p:sp>
      <p:sp>
        <p:nvSpPr>
          <p:cNvPr id="17" name="TextBox 16">
            <a:extLst>
              <a:ext uri="{FF2B5EF4-FFF2-40B4-BE49-F238E27FC236}">
                <a16:creationId xmlns:a16="http://schemas.microsoft.com/office/drawing/2014/main" id="{78692D33-7208-D9EC-4202-5DEF630B61D0}"/>
              </a:ext>
            </a:extLst>
          </p:cNvPr>
          <p:cNvSpPr txBox="1"/>
          <p:nvPr/>
        </p:nvSpPr>
        <p:spPr>
          <a:xfrm>
            <a:off x="7099427" y="1441603"/>
            <a:ext cx="1905063" cy="400110"/>
          </a:xfrm>
          <a:prstGeom prst="rect">
            <a:avLst/>
          </a:prstGeom>
          <a:noFill/>
        </p:spPr>
        <p:txBody>
          <a:bodyPr wrap="square">
            <a:spAutoFit/>
          </a:bodyPr>
          <a:lstStyle/>
          <a:p>
            <a:r>
              <a:rPr lang="en-GB" sz="2000" dirty="0">
                <a:solidFill>
                  <a:srgbClr val="5B92E5"/>
                </a:solidFill>
                <a:latin typeface="Roboto" panose="02000000000000000000" pitchFamily="2" charset="0"/>
                <a:ea typeface="Roboto" panose="02000000000000000000" pitchFamily="2" charset="0"/>
                <a:cs typeface="Roboto" panose="02000000000000000000" pitchFamily="2" charset="0"/>
              </a:rPr>
              <a:t>July ADS IWG</a:t>
            </a:r>
            <a:endParaRPr lang="en-IE" dirty="0"/>
          </a:p>
        </p:txBody>
      </p:sp>
      <p:sp>
        <p:nvSpPr>
          <p:cNvPr id="18" name="TextBox 17">
            <a:extLst>
              <a:ext uri="{FF2B5EF4-FFF2-40B4-BE49-F238E27FC236}">
                <a16:creationId xmlns:a16="http://schemas.microsoft.com/office/drawing/2014/main" id="{5DD2E1D7-BE35-2637-D73C-5B056FDE8CC0}"/>
              </a:ext>
            </a:extLst>
          </p:cNvPr>
          <p:cNvSpPr txBox="1"/>
          <p:nvPr/>
        </p:nvSpPr>
        <p:spPr>
          <a:xfrm>
            <a:off x="10240596" y="1151670"/>
            <a:ext cx="1718166" cy="707886"/>
          </a:xfrm>
          <a:prstGeom prst="rect">
            <a:avLst/>
          </a:prstGeom>
          <a:noFill/>
        </p:spPr>
        <p:txBody>
          <a:bodyPr wrap="square">
            <a:spAutoFit/>
          </a:bodyPr>
          <a:lstStyle/>
          <a:p>
            <a:r>
              <a:rPr kumimoji="0" lang="en-GB" sz="2000" b="0" i="0" u="none" strike="noStrike" kern="1200" cap="none" spc="0" normalizeH="0" baseline="0" noProof="0" dirty="0">
                <a:ln>
                  <a:noFill/>
                </a:ln>
                <a:solidFill>
                  <a:srgbClr val="5B92E5"/>
                </a:solidFill>
                <a:effectLst/>
                <a:uLnTx/>
                <a:uFillTx/>
                <a:latin typeface="Roboto" panose="02000000000000000000" pitchFamily="2" charset="0"/>
                <a:ea typeface="Roboto" panose="02000000000000000000" pitchFamily="2" charset="0"/>
                <a:cs typeface="Roboto" panose="02000000000000000000" pitchFamily="2" charset="0"/>
              </a:rPr>
              <a:t>IDs Sept ’25 </a:t>
            </a:r>
          </a:p>
          <a:p>
            <a:r>
              <a:rPr lang="en-GB" sz="2000" dirty="0">
                <a:solidFill>
                  <a:srgbClr val="5B92E5"/>
                </a:solidFill>
                <a:latin typeface="Roboto" panose="02000000000000000000" pitchFamily="2" charset="0"/>
                <a:ea typeface="Roboto" panose="02000000000000000000" pitchFamily="2" charset="0"/>
                <a:cs typeface="Roboto" panose="02000000000000000000" pitchFamily="2" charset="0"/>
              </a:rPr>
              <a:t>WDs Jan ‘26</a:t>
            </a:r>
            <a:endParaRPr lang="en-IE" dirty="0"/>
          </a:p>
        </p:txBody>
      </p:sp>
    </p:spTree>
    <p:extLst>
      <p:ext uri="{BB962C8B-B14F-4D97-AF65-F5344CB8AC3E}">
        <p14:creationId xmlns:p14="http://schemas.microsoft.com/office/powerpoint/2010/main" val="264612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C8D8-4FF1-8B51-A65B-30A4DC4113DA}"/>
              </a:ext>
            </a:extLst>
          </p:cNvPr>
          <p:cNvSpPr>
            <a:spLocks noGrp="1"/>
          </p:cNvSpPr>
          <p:nvPr>
            <p:ph type="title"/>
          </p:nvPr>
        </p:nvSpPr>
        <p:spPr/>
        <p:txBody>
          <a:bodyPr/>
          <a:lstStyle/>
          <a:p>
            <a:r>
              <a:rPr lang="en-GB"/>
              <a:t>Plan going forward</a:t>
            </a:r>
          </a:p>
        </p:txBody>
      </p:sp>
      <p:sp>
        <p:nvSpPr>
          <p:cNvPr id="3" name="Oval 2">
            <a:extLst>
              <a:ext uri="{FF2B5EF4-FFF2-40B4-BE49-F238E27FC236}">
                <a16:creationId xmlns:a16="http://schemas.microsoft.com/office/drawing/2014/main" id="{A702DE06-5B71-CF0B-5457-C5D918E42872}"/>
              </a:ext>
            </a:extLst>
          </p:cNvPr>
          <p:cNvSpPr/>
          <p:nvPr/>
        </p:nvSpPr>
        <p:spPr>
          <a:xfrm>
            <a:off x="932051" y="2946700"/>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7108308-389A-A558-73DE-417947C0CD46}"/>
              </a:ext>
            </a:extLst>
          </p:cNvPr>
          <p:cNvSpPr/>
          <p:nvPr/>
        </p:nvSpPr>
        <p:spPr>
          <a:xfrm>
            <a:off x="1815971"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E212FC8-9498-31F3-1733-5079E98A49F5}"/>
              </a:ext>
            </a:extLst>
          </p:cNvPr>
          <p:cNvSpPr/>
          <p:nvPr/>
        </p:nvSpPr>
        <p:spPr>
          <a:xfrm>
            <a:off x="2996149"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460D3D8-3C1C-D3A0-C91D-541130BD9124}"/>
              </a:ext>
            </a:extLst>
          </p:cNvPr>
          <p:cNvSpPr/>
          <p:nvPr/>
        </p:nvSpPr>
        <p:spPr>
          <a:xfrm>
            <a:off x="4176327"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BF49CCC-7546-F977-8274-689500AEE82F}"/>
              </a:ext>
            </a:extLst>
          </p:cNvPr>
          <p:cNvSpPr/>
          <p:nvPr/>
        </p:nvSpPr>
        <p:spPr>
          <a:xfrm>
            <a:off x="5356505"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F045A80-F23E-8A7A-6163-369FF17E21D4}"/>
              </a:ext>
            </a:extLst>
          </p:cNvPr>
          <p:cNvSpPr/>
          <p:nvPr/>
        </p:nvSpPr>
        <p:spPr>
          <a:xfrm>
            <a:off x="6536683"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49E1041-34BD-446E-8EFA-DEA13C4C6416}"/>
              </a:ext>
            </a:extLst>
          </p:cNvPr>
          <p:cNvSpPr/>
          <p:nvPr/>
        </p:nvSpPr>
        <p:spPr>
          <a:xfrm>
            <a:off x="7716861"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E3AC14D-CB0D-5C0D-62A2-54A00D0A7DF2}"/>
              </a:ext>
            </a:extLst>
          </p:cNvPr>
          <p:cNvSpPr/>
          <p:nvPr/>
        </p:nvSpPr>
        <p:spPr>
          <a:xfrm>
            <a:off x="8897039"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DBF62C8-C3A3-71D0-48D4-52D8BE3EDE2F}"/>
              </a:ext>
            </a:extLst>
          </p:cNvPr>
          <p:cNvSpPr/>
          <p:nvPr/>
        </p:nvSpPr>
        <p:spPr>
          <a:xfrm>
            <a:off x="10077217"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7E67B6A-5C5E-C2B4-5F8A-F2A7B0C2E691}"/>
              </a:ext>
            </a:extLst>
          </p:cNvPr>
          <p:cNvSpPr/>
          <p:nvPr/>
        </p:nvSpPr>
        <p:spPr>
          <a:xfrm>
            <a:off x="11257393" y="2944368"/>
            <a:ext cx="182880" cy="1828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E68F35BB-1EF4-12D0-1E56-5872A68CD0B7}"/>
              </a:ext>
            </a:extLst>
          </p:cNvPr>
          <p:cNvCxnSpPr>
            <a:cxnSpLocks/>
            <a:stCxn id="3" idx="6"/>
            <a:endCxn id="4" idx="2"/>
          </p:cNvCxnSpPr>
          <p:nvPr/>
        </p:nvCxnSpPr>
        <p:spPr>
          <a:xfrm flipV="1">
            <a:off x="1114931" y="3035808"/>
            <a:ext cx="701040" cy="233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E9218B0-2512-B4F9-F7E2-91CACBE82123}"/>
              </a:ext>
            </a:extLst>
          </p:cNvPr>
          <p:cNvCxnSpPr>
            <a:cxnSpLocks/>
            <a:stCxn id="4" idx="6"/>
            <a:endCxn id="5" idx="2"/>
          </p:cNvCxnSpPr>
          <p:nvPr/>
        </p:nvCxnSpPr>
        <p:spPr>
          <a:xfrm>
            <a:off x="1998851"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C9F1C5-5D40-4DED-0F83-B6B16EBE0149}"/>
              </a:ext>
            </a:extLst>
          </p:cNvPr>
          <p:cNvCxnSpPr>
            <a:cxnSpLocks/>
            <a:stCxn id="5" idx="6"/>
            <a:endCxn id="6" idx="2"/>
          </p:cNvCxnSpPr>
          <p:nvPr/>
        </p:nvCxnSpPr>
        <p:spPr>
          <a:xfrm>
            <a:off x="3179029"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5E7783F-FAF6-B6F6-BB8B-342ED859BE64}"/>
              </a:ext>
            </a:extLst>
          </p:cNvPr>
          <p:cNvCxnSpPr>
            <a:cxnSpLocks/>
            <a:stCxn id="6" idx="6"/>
            <a:endCxn id="7" idx="2"/>
          </p:cNvCxnSpPr>
          <p:nvPr/>
        </p:nvCxnSpPr>
        <p:spPr>
          <a:xfrm>
            <a:off x="4359207"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E60EE4E-CC68-5758-5507-F9C2BE2780F8}"/>
              </a:ext>
            </a:extLst>
          </p:cNvPr>
          <p:cNvCxnSpPr>
            <a:cxnSpLocks/>
            <a:stCxn id="7" idx="6"/>
            <a:endCxn id="8" idx="2"/>
          </p:cNvCxnSpPr>
          <p:nvPr/>
        </p:nvCxnSpPr>
        <p:spPr>
          <a:xfrm>
            <a:off x="5539385"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AD0FC6-9753-EE9A-0177-0BF5C94504DA}"/>
              </a:ext>
            </a:extLst>
          </p:cNvPr>
          <p:cNvCxnSpPr>
            <a:cxnSpLocks/>
            <a:stCxn id="8" idx="6"/>
            <a:endCxn id="9" idx="2"/>
          </p:cNvCxnSpPr>
          <p:nvPr/>
        </p:nvCxnSpPr>
        <p:spPr>
          <a:xfrm>
            <a:off x="6719563"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9D38BCF-5722-081E-1C66-4557956EC055}"/>
              </a:ext>
            </a:extLst>
          </p:cNvPr>
          <p:cNvCxnSpPr>
            <a:cxnSpLocks/>
            <a:stCxn id="9" idx="6"/>
            <a:endCxn id="10" idx="2"/>
          </p:cNvCxnSpPr>
          <p:nvPr/>
        </p:nvCxnSpPr>
        <p:spPr>
          <a:xfrm>
            <a:off x="7899741"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967BE31-3805-8589-162D-FE16173B1C5B}"/>
              </a:ext>
            </a:extLst>
          </p:cNvPr>
          <p:cNvCxnSpPr>
            <a:cxnSpLocks/>
            <a:stCxn id="10" idx="6"/>
            <a:endCxn id="11" idx="2"/>
          </p:cNvCxnSpPr>
          <p:nvPr/>
        </p:nvCxnSpPr>
        <p:spPr>
          <a:xfrm>
            <a:off x="9079919" y="3035808"/>
            <a:ext cx="99729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3BA9956-2DB1-CA2E-CEE6-45B49E4CDF5A}"/>
              </a:ext>
            </a:extLst>
          </p:cNvPr>
          <p:cNvCxnSpPr>
            <a:cxnSpLocks/>
            <a:stCxn id="11" idx="6"/>
            <a:endCxn id="12" idx="2"/>
          </p:cNvCxnSpPr>
          <p:nvPr/>
        </p:nvCxnSpPr>
        <p:spPr>
          <a:xfrm>
            <a:off x="10260097" y="3035808"/>
            <a:ext cx="997296"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2CA8D40-6EFB-C42C-F341-7CF8BF63DF31}"/>
              </a:ext>
            </a:extLst>
          </p:cNvPr>
          <p:cNvSpPr txBox="1"/>
          <p:nvPr/>
        </p:nvSpPr>
        <p:spPr>
          <a:xfrm>
            <a:off x="39070" y="3690615"/>
            <a:ext cx="1984248" cy="738664"/>
          </a:xfrm>
          <a:prstGeom prst="rect">
            <a:avLst/>
          </a:prstGeom>
          <a:noFill/>
        </p:spPr>
        <p:txBody>
          <a:bodyPr wrap="square" rtlCol="0">
            <a:spAutoFit/>
          </a:bodyPr>
          <a:lstStyle/>
          <a:p>
            <a:pPr algn="ctr"/>
            <a:r>
              <a:rPr lang="en-GB" sz="1400"/>
              <a:t>July 2025</a:t>
            </a:r>
          </a:p>
          <a:p>
            <a:pPr algn="ctr"/>
            <a:r>
              <a:rPr lang="en-GB" sz="1400"/>
              <a:t>IWG-ADS #12 </a:t>
            </a:r>
          </a:p>
          <a:p>
            <a:pPr algn="ctr"/>
            <a:r>
              <a:rPr lang="en-GB" sz="1400"/>
              <a:t>(Helsinki)</a:t>
            </a:r>
          </a:p>
        </p:txBody>
      </p:sp>
      <p:cxnSp>
        <p:nvCxnSpPr>
          <p:cNvPr id="23" name="Straight Connector 22">
            <a:extLst>
              <a:ext uri="{FF2B5EF4-FFF2-40B4-BE49-F238E27FC236}">
                <a16:creationId xmlns:a16="http://schemas.microsoft.com/office/drawing/2014/main" id="{365F6148-8E8B-B898-04A6-23F95E6CC339}"/>
              </a:ext>
            </a:extLst>
          </p:cNvPr>
          <p:cNvCxnSpPr>
            <a:cxnSpLocks/>
            <a:stCxn id="22" idx="0"/>
            <a:endCxn id="3" idx="4"/>
          </p:cNvCxnSpPr>
          <p:nvPr/>
        </p:nvCxnSpPr>
        <p:spPr>
          <a:xfrm flipH="1" flipV="1">
            <a:off x="1023491" y="3129580"/>
            <a:ext cx="7703" cy="561035"/>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4F4CCAD-50AC-D73E-7254-34A1F5193D31}"/>
              </a:ext>
            </a:extLst>
          </p:cNvPr>
          <p:cNvSpPr txBox="1"/>
          <p:nvPr/>
        </p:nvSpPr>
        <p:spPr>
          <a:xfrm>
            <a:off x="677543" y="1729827"/>
            <a:ext cx="2459736" cy="738664"/>
          </a:xfrm>
          <a:prstGeom prst="rect">
            <a:avLst/>
          </a:prstGeom>
          <a:noFill/>
        </p:spPr>
        <p:txBody>
          <a:bodyPr wrap="square" rtlCol="0">
            <a:spAutoFit/>
          </a:bodyPr>
          <a:lstStyle/>
          <a:p>
            <a:pPr algn="ctr"/>
            <a:r>
              <a:rPr lang="en-GB" sz="1400"/>
              <a:t>September 2025</a:t>
            </a:r>
          </a:p>
          <a:p>
            <a:pPr algn="ctr"/>
            <a:r>
              <a:rPr lang="en-GB" sz="1400"/>
              <a:t>IWG-ADS #13</a:t>
            </a:r>
          </a:p>
          <a:p>
            <a:pPr algn="ctr"/>
            <a:r>
              <a:rPr lang="en-GB" sz="1400"/>
              <a:t>(web)</a:t>
            </a:r>
          </a:p>
        </p:txBody>
      </p:sp>
      <p:cxnSp>
        <p:nvCxnSpPr>
          <p:cNvPr id="25" name="Straight Connector 24">
            <a:extLst>
              <a:ext uri="{FF2B5EF4-FFF2-40B4-BE49-F238E27FC236}">
                <a16:creationId xmlns:a16="http://schemas.microsoft.com/office/drawing/2014/main" id="{74CCA688-67C2-283C-89CB-7CE982848FE9}"/>
              </a:ext>
            </a:extLst>
          </p:cNvPr>
          <p:cNvCxnSpPr>
            <a:cxnSpLocks/>
            <a:stCxn id="24" idx="2"/>
            <a:endCxn id="4" idx="0"/>
          </p:cNvCxnSpPr>
          <p:nvPr/>
        </p:nvCxnSpPr>
        <p:spPr>
          <a:xfrm>
            <a:off x="1907411" y="2468491"/>
            <a:ext cx="0" cy="475877"/>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E9BE28B-379C-D5E1-8104-CEF698B2D7BF}"/>
              </a:ext>
            </a:extLst>
          </p:cNvPr>
          <p:cNvSpPr txBox="1"/>
          <p:nvPr/>
        </p:nvSpPr>
        <p:spPr>
          <a:xfrm>
            <a:off x="2334491" y="3700578"/>
            <a:ext cx="1508760" cy="1077218"/>
          </a:xfrm>
          <a:prstGeom prst="rect">
            <a:avLst/>
          </a:prstGeom>
          <a:noFill/>
        </p:spPr>
        <p:txBody>
          <a:bodyPr wrap="square" rtlCol="0">
            <a:spAutoFit/>
          </a:bodyPr>
          <a:lstStyle/>
          <a:p>
            <a:pPr algn="ctr"/>
            <a:r>
              <a:rPr lang="en-GB" sz="1400" dirty="0">
                <a:solidFill>
                  <a:srgbClr val="5B92E5"/>
                </a:solidFill>
              </a:rPr>
              <a:t>September 2025</a:t>
            </a:r>
          </a:p>
          <a:p>
            <a:pPr algn="ctr"/>
            <a:r>
              <a:rPr lang="en-GB" sz="1400" dirty="0">
                <a:solidFill>
                  <a:srgbClr val="5B92E5"/>
                </a:solidFill>
              </a:rPr>
              <a:t>GRVA</a:t>
            </a:r>
          </a:p>
          <a:p>
            <a:pPr algn="ctr"/>
            <a:r>
              <a:rPr lang="en-GB" sz="1200" dirty="0"/>
              <a:t>(informal documents for GTR and UNR)</a:t>
            </a:r>
          </a:p>
        </p:txBody>
      </p:sp>
      <p:cxnSp>
        <p:nvCxnSpPr>
          <p:cNvPr id="27" name="Straight Connector 26">
            <a:extLst>
              <a:ext uri="{FF2B5EF4-FFF2-40B4-BE49-F238E27FC236}">
                <a16:creationId xmlns:a16="http://schemas.microsoft.com/office/drawing/2014/main" id="{899FF276-45D9-8910-3402-F4ABB28266D9}"/>
              </a:ext>
            </a:extLst>
          </p:cNvPr>
          <p:cNvCxnSpPr>
            <a:cxnSpLocks/>
            <a:stCxn id="5" idx="4"/>
            <a:endCxn id="26" idx="0"/>
          </p:cNvCxnSpPr>
          <p:nvPr/>
        </p:nvCxnSpPr>
        <p:spPr>
          <a:xfrm>
            <a:off x="3087589" y="3127248"/>
            <a:ext cx="1282" cy="57333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03E4A36-369F-72EF-1D4B-8A9B63E5916E}"/>
              </a:ext>
            </a:extLst>
          </p:cNvPr>
          <p:cNvSpPr txBox="1"/>
          <p:nvPr/>
        </p:nvSpPr>
        <p:spPr>
          <a:xfrm>
            <a:off x="3037234" y="1721465"/>
            <a:ext cx="2459736" cy="738664"/>
          </a:xfrm>
          <a:prstGeom prst="rect">
            <a:avLst/>
          </a:prstGeom>
          <a:noFill/>
        </p:spPr>
        <p:txBody>
          <a:bodyPr wrap="square" rtlCol="0">
            <a:spAutoFit/>
          </a:bodyPr>
          <a:lstStyle/>
          <a:p>
            <a:pPr algn="ctr"/>
            <a:r>
              <a:rPr lang="en-GB" sz="1400"/>
              <a:t>October 2025</a:t>
            </a:r>
          </a:p>
          <a:p>
            <a:pPr algn="ctr"/>
            <a:r>
              <a:rPr lang="en-GB" sz="1400"/>
              <a:t>IWG-ADS #14</a:t>
            </a:r>
          </a:p>
          <a:p>
            <a:pPr algn="ctr"/>
            <a:r>
              <a:rPr lang="en-GB" sz="1400"/>
              <a:t>(Canada)</a:t>
            </a:r>
          </a:p>
        </p:txBody>
      </p:sp>
      <p:cxnSp>
        <p:nvCxnSpPr>
          <p:cNvPr id="29" name="Straight Connector 28">
            <a:extLst>
              <a:ext uri="{FF2B5EF4-FFF2-40B4-BE49-F238E27FC236}">
                <a16:creationId xmlns:a16="http://schemas.microsoft.com/office/drawing/2014/main" id="{0FE4A232-3219-664D-E8FD-CEAF0D595002}"/>
              </a:ext>
            </a:extLst>
          </p:cNvPr>
          <p:cNvCxnSpPr>
            <a:stCxn id="28" idx="2"/>
            <a:endCxn id="6" idx="0"/>
          </p:cNvCxnSpPr>
          <p:nvPr/>
        </p:nvCxnSpPr>
        <p:spPr>
          <a:xfrm>
            <a:off x="4267102" y="2460129"/>
            <a:ext cx="665" cy="484239"/>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64ED4DC5-7116-1574-082B-1B4E7A6DCDDA}"/>
              </a:ext>
            </a:extLst>
          </p:cNvPr>
          <p:cNvSpPr txBox="1"/>
          <p:nvPr/>
        </p:nvSpPr>
        <p:spPr>
          <a:xfrm>
            <a:off x="4646321" y="3658200"/>
            <a:ext cx="1603248" cy="1169551"/>
          </a:xfrm>
          <a:prstGeom prst="rect">
            <a:avLst/>
          </a:prstGeom>
          <a:noFill/>
        </p:spPr>
        <p:txBody>
          <a:bodyPr wrap="square" rtlCol="0">
            <a:spAutoFit/>
          </a:bodyPr>
          <a:lstStyle/>
          <a:p>
            <a:pPr algn="ctr"/>
            <a:r>
              <a:rPr lang="en-GB" sz="1400"/>
              <a:t>November 2025</a:t>
            </a:r>
          </a:p>
          <a:p>
            <a:pPr algn="ctr"/>
            <a:r>
              <a:rPr lang="en-GB" sz="1400"/>
              <a:t>Working document submission for GRVA Jan 2026</a:t>
            </a:r>
          </a:p>
        </p:txBody>
      </p:sp>
      <p:cxnSp>
        <p:nvCxnSpPr>
          <p:cNvPr id="31" name="Straight Connector 30">
            <a:extLst>
              <a:ext uri="{FF2B5EF4-FFF2-40B4-BE49-F238E27FC236}">
                <a16:creationId xmlns:a16="http://schemas.microsoft.com/office/drawing/2014/main" id="{73987A6D-6B74-3625-F019-C8C84E9F5134}"/>
              </a:ext>
            </a:extLst>
          </p:cNvPr>
          <p:cNvCxnSpPr>
            <a:cxnSpLocks/>
            <a:stCxn id="7" idx="4"/>
            <a:endCxn id="30" idx="0"/>
          </p:cNvCxnSpPr>
          <p:nvPr/>
        </p:nvCxnSpPr>
        <p:spPr>
          <a:xfrm>
            <a:off x="5447945" y="3127248"/>
            <a:ext cx="0" cy="530952"/>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735B639-AB1D-7097-9E9B-5268A8018BB0}"/>
              </a:ext>
            </a:extLst>
          </p:cNvPr>
          <p:cNvSpPr txBox="1"/>
          <p:nvPr/>
        </p:nvSpPr>
        <p:spPr>
          <a:xfrm>
            <a:off x="5382768" y="1660843"/>
            <a:ext cx="2459736" cy="738664"/>
          </a:xfrm>
          <a:prstGeom prst="rect">
            <a:avLst/>
          </a:prstGeom>
          <a:noFill/>
        </p:spPr>
        <p:txBody>
          <a:bodyPr wrap="square" rtlCol="0">
            <a:spAutoFit/>
          </a:bodyPr>
          <a:lstStyle/>
          <a:p>
            <a:pPr algn="ctr"/>
            <a:r>
              <a:rPr lang="en-GB" sz="1400"/>
              <a:t>December 2025</a:t>
            </a:r>
          </a:p>
          <a:p>
            <a:pPr algn="ctr"/>
            <a:r>
              <a:rPr lang="en-GB" sz="1400"/>
              <a:t>IWG-ADS #15</a:t>
            </a:r>
          </a:p>
          <a:p>
            <a:pPr algn="ctr"/>
            <a:r>
              <a:rPr lang="en-GB" sz="1400"/>
              <a:t>(Japan)</a:t>
            </a:r>
          </a:p>
        </p:txBody>
      </p:sp>
      <p:cxnSp>
        <p:nvCxnSpPr>
          <p:cNvPr id="33" name="Straight Connector 32">
            <a:extLst>
              <a:ext uri="{FF2B5EF4-FFF2-40B4-BE49-F238E27FC236}">
                <a16:creationId xmlns:a16="http://schemas.microsoft.com/office/drawing/2014/main" id="{2A02D911-F8C5-7956-B70F-A639DB5D4FC5}"/>
              </a:ext>
            </a:extLst>
          </p:cNvPr>
          <p:cNvCxnSpPr>
            <a:stCxn id="32" idx="2"/>
            <a:endCxn id="8" idx="0"/>
          </p:cNvCxnSpPr>
          <p:nvPr/>
        </p:nvCxnSpPr>
        <p:spPr>
          <a:xfrm>
            <a:off x="6612636" y="2399507"/>
            <a:ext cx="15487" cy="544861"/>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C293E14-7B6B-FDC7-5316-7E73D3BB79F5}"/>
              </a:ext>
            </a:extLst>
          </p:cNvPr>
          <p:cNvSpPr txBox="1"/>
          <p:nvPr/>
        </p:nvSpPr>
        <p:spPr>
          <a:xfrm>
            <a:off x="7006677" y="3671251"/>
            <a:ext cx="1603248" cy="1261884"/>
          </a:xfrm>
          <a:prstGeom prst="rect">
            <a:avLst/>
          </a:prstGeom>
          <a:noFill/>
        </p:spPr>
        <p:txBody>
          <a:bodyPr wrap="square" lIns="91440" tIns="45720" rIns="91440" bIns="45720" rtlCol="0" anchor="t">
            <a:spAutoFit/>
          </a:bodyPr>
          <a:lstStyle/>
          <a:p>
            <a:pPr algn="ctr"/>
            <a:r>
              <a:rPr lang="en-GB" sz="1400" dirty="0">
                <a:solidFill>
                  <a:srgbClr val="5B92E5"/>
                </a:solidFill>
              </a:rPr>
              <a:t>January 2026</a:t>
            </a:r>
          </a:p>
          <a:p>
            <a:pPr algn="ctr"/>
            <a:r>
              <a:rPr lang="en-GB" sz="1400" dirty="0">
                <a:solidFill>
                  <a:srgbClr val="5B92E5"/>
                </a:solidFill>
              </a:rPr>
              <a:t>GRVA</a:t>
            </a:r>
          </a:p>
          <a:p>
            <a:pPr algn="ctr"/>
            <a:r>
              <a:rPr lang="en-GB" sz="1200" dirty="0"/>
              <a:t>(working documents and informal documents for UNR and GTR)</a:t>
            </a:r>
          </a:p>
        </p:txBody>
      </p:sp>
      <p:cxnSp>
        <p:nvCxnSpPr>
          <p:cNvPr id="35" name="Straight Connector 34">
            <a:extLst>
              <a:ext uri="{FF2B5EF4-FFF2-40B4-BE49-F238E27FC236}">
                <a16:creationId xmlns:a16="http://schemas.microsoft.com/office/drawing/2014/main" id="{861684ED-24B7-AC99-3F0C-F488D032A7DC}"/>
              </a:ext>
            </a:extLst>
          </p:cNvPr>
          <p:cNvCxnSpPr>
            <a:stCxn id="9" idx="4"/>
            <a:endCxn id="34" idx="0"/>
          </p:cNvCxnSpPr>
          <p:nvPr/>
        </p:nvCxnSpPr>
        <p:spPr>
          <a:xfrm>
            <a:off x="7808301" y="3127248"/>
            <a:ext cx="0" cy="544003"/>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518EC62-E320-6FBF-68C8-D97F76EDCB70}"/>
              </a:ext>
            </a:extLst>
          </p:cNvPr>
          <p:cNvSpPr txBox="1"/>
          <p:nvPr/>
        </p:nvSpPr>
        <p:spPr>
          <a:xfrm>
            <a:off x="8227299" y="1422085"/>
            <a:ext cx="1508760" cy="1077218"/>
          </a:xfrm>
          <a:prstGeom prst="rect">
            <a:avLst/>
          </a:prstGeom>
          <a:noFill/>
        </p:spPr>
        <p:txBody>
          <a:bodyPr wrap="square" rtlCol="0">
            <a:spAutoFit/>
          </a:bodyPr>
          <a:lstStyle/>
          <a:p>
            <a:pPr algn="ctr"/>
            <a:r>
              <a:rPr lang="en-GB" sz="1400" dirty="0"/>
              <a:t>March 2026</a:t>
            </a:r>
          </a:p>
          <a:p>
            <a:pPr algn="ctr"/>
            <a:r>
              <a:rPr lang="en-GB" sz="1400" dirty="0"/>
              <a:t>WP.29 </a:t>
            </a:r>
          </a:p>
          <a:p>
            <a:pPr algn="ctr"/>
            <a:r>
              <a:rPr lang="en-GB" sz="1200" dirty="0"/>
              <a:t>(informal documents UNR and GTR?)</a:t>
            </a:r>
          </a:p>
        </p:txBody>
      </p:sp>
      <p:cxnSp>
        <p:nvCxnSpPr>
          <p:cNvPr id="37" name="Straight Connector 36">
            <a:extLst>
              <a:ext uri="{FF2B5EF4-FFF2-40B4-BE49-F238E27FC236}">
                <a16:creationId xmlns:a16="http://schemas.microsoft.com/office/drawing/2014/main" id="{0A6A9AB5-B0BE-31A1-807D-D3BED589DB73}"/>
              </a:ext>
            </a:extLst>
          </p:cNvPr>
          <p:cNvCxnSpPr>
            <a:cxnSpLocks/>
            <a:stCxn id="36" idx="2"/>
            <a:endCxn id="10" idx="0"/>
          </p:cNvCxnSpPr>
          <p:nvPr/>
        </p:nvCxnSpPr>
        <p:spPr>
          <a:xfrm>
            <a:off x="8981679" y="2499303"/>
            <a:ext cx="6800" cy="445065"/>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682D947-5D65-C8B4-811B-C7D039B997BC}"/>
              </a:ext>
            </a:extLst>
          </p:cNvPr>
          <p:cNvSpPr txBox="1"/>
          <p:nvPr/>
        </p:nvSpPr>
        <p:spPr>
          <a:xfrm>
            <a:off x="9367033" y="3641469"/>
            <a:ext cx="1603248" cy="1169551"/>
          </a:xfrm>
          <a:prstGeom prst="rect">
            <a:avLst/>
          </a:prstGeom>
          <a:noFill/>
        </p:spPr>
        <p:txBody>
          <a:bodyPr wrap="square" rtlCol="0">
            <a:spAutoFit/>
          </a:bodyPr>
          <a:lstStyle/>
          <a:p>
            <a:pPr algn="ctr"/>
            <a:r>
              <a:rPr lang="en-GB" sz="1400" dirty="0"/>
              <a:t>March 2026</a:t>
            </a:r>
          </a:p>
          <a:p>
            <a:pPr algn="ctr"/>
            <a:r>
              <a:rPr lang="en-GB" sz="1400" dirty="0"/>
              <a:t>Working document submission for WP.29 June 2026</a:t>
            </a:r>
          </a:p>
        </p:txBody>
      </p:sp>
      <p:sp>
        <p:nvSpPr>
          <p:cNvPr id="39" name="TextBox 38">
            <a:extLst>
              <a:ext uri="{FF2B5EF4-FFF2-40B4-BE49-F238E27FC236}">
                <a16:creationId xmlns:a16="http://schemas.microsoft.com/office/drawing/2014/main" id="{56AE0D6D-3D1A-40F3-8932-27B6F1620D32}"/>
              </a:ext>
            </a:extLst>
          </p:cNvPr>
          <p:cNvSpPr txBox="1"/>
          <p:nvPr/>
        </p:nvSpPr>
        <p:spPr>
          <a:xfrm>
            <a:off x="10521301" y="1352929"/>
            <a:ext cx="1655064" cy="1077218"/>
          </a:xfrm>
          <a:prstGeom prst="rect">
            <a:avLst/>
          </a:prstGeom>
          <a:noFill/>
        </p:spPr>
        <p:txBody>
          <a:bodyPr wrap="square" rtlCol="0">
            <a:spAutoFit/>
          </a:bodyPr>
          <a:lstStyle/>
          <a:p>
            <a:pPr algn="ctr"/>
            <a:r>
              <a:rPr lang="en-GB" sz="1400" dirty="0">
                <a:solidFill>
                  <a:srgbClr val="5B92E5"/>
                </a:solidFill>
              </a:rPr>
              <a:t>June 2026</a:t>
            </a:r>
          </a:p>
          <a:p>
            <a:pPr algn="ctr"/>
            <a:r>
              <a:rPr lang="en-GB" sz="1400" dirty="0">
                <a:solidFill>
                  <a:srgbClr val="5B92E5"/>
                </a:solidFill>
              </a:rPr>
              <a:t>WP.29</a:t>
            </a:r>
          </a:p>
          <a:p>
            <a:pPr algn="ctr"/>
            <a:r>
              <a:rPr lang="en-GB" sz="1200" dirty="0"/>
              <a:t>(considers UNR and GTR working documents)</a:t>
            </a:r>
          </a:p>
        </p:txBody>
      </p:sp>
      <p:cxnSp>
        <p:nvCxnSpPr>
          <p:cNvPr id="40" name="Straight Connector 39">
            <a:extLst>
              <a:ext uri="{FF2B5EF4-FFF2-40B4-BE49-F238E27FC236}">
                <a16:creationId xmlns:a16="http://schemas.microsoft.com/office/drawing/2014/main" id="{30C2BC85-C69C-8D97-D5E1-CA320F3614FD}"/>
              </a:ext>
            </a:extLst>
          </p:cNvPr>
          <p:cNvCxnSpPr>
            <a:stCxn id="11" idx="4"/>
            <a:endCxn id="38" idx="0"/>
          </p:cNvCxnSpPr>
          <p:nvPr/>
        </p:nvCxnSpPr>
        <p:spPr>
          <a:xfrm>
            <a:off x="10168657" y="3127248"/>
            <a:ext cx="0" cy="5142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D88C12D-86BD-D73A-79ED-F2FB56F03951}"/>
              </a:ext>
            </a:extLst>
          </p:cNvPr>
          <p:cNvCxnSpPr>
            <a:cxnSpLocks/>
            <a:stCxn id="12" idx="0"/>
            <a:endCxn id="39" idx="2"/>
          </p:cNvCxnSpPr>
          <p:nvPr/>
        </p:nvCxnSpPr>
        <p:spPr>
          <a:xfrm flipV="1">
            <a:off x="11348833" y="2430147"/>
            <a:ext cx="0" cy="51422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91955EC-8860-4BDB-8E7F-436FFE901B43}"/>
              </a:ext>
            </a:extLst>
          </p:cNvPr>
          <p:cNvSpPr txBox="1"/>
          <p:nvPr/>
        </p:nvSpPr>
        <p:spPr>
          <a:xfrm>
            <a:off x="438111" y="5237584"/>
            <a:ext cx="5331215" cy="1384995"/>
          </a:xfrm>
          <a:prstGeom prst="rect">
            <a:avLst/>
          </a:prstGeom>
          <a:noFill/>
          <a:ln w="28575">
            <a:solidFill>
              <a:schemeClr val="tx1"/>
            </a:solidFill>
          </a:ln>
        </p:spPr>
        <p:txBody>
          <a:bodyPr wrap="square" rtlCol="0">
            <a:spAutoFit/>
          </a:bodyPr>
          <a:lstStyle/>
          <a:p>
            <a:r>
              <a:rPr lang="en-GB" sz="1400" b="1" dirty="0"/>
              <a:t>Goals:</a:t>
            </a:r>
          </a:p>
          <a:p>
            <a:pPr marL="342900" indent="-342900">
              <a:buFont typeface="+mj-lt"/>
              <a:buAutoNum type="arabicPeriod"/>
            </a:pPr>
            <a:r>
              <a:rPr lang="en-GB" sz="1400" dirty="0"/>
              <a:t>Complete ‘common provisions’</a:t>
            </a:r>
          </a:p>
          <a:p>
            <a:pPr marL="342900" indent="-342900">
              <a:buFont typeface="+mj-lt"/>
              <a:buAutoNum type="arabicPeriod"/>
            </a:pPr>
            <a:r>
              <a:rPr lang="en-GB" sz="1400" dirty="0"/>
              <a:t>Decisions on integration of DSSAD guidance</a:t>
            </a:r>
          </a:p>
          <a:p>
            <a:pPr marL="342900" indent="-342900">
              <a:buFont typeface="+mj-lt"/>
              <a:buAutoNum type="arabicPeriod"/>
            </a:pPr>
            <a:r>
              <a:rPr lang="en-GB" sz="1400" dirty="0"/>
              <a:t>GTR and UNR integration document (structure and content placement for common provisions, deliverables 1 and 2 from GRVA workshops, and DSSAD guidance.</a:t>
            </a:r>
          </a:p>
        </p:txBody>
      </p:sp>
      <p:sp>
        <p:nvSpPr>
          <p:cNvPr id="44" name="Rectangle 43">
            <a:extLst>
              <a:ext uri="{FF2B5EF4-FFF2-40B4-BE49-F238E27FC236}">
                <a16:creationId xmlns:a16="http://schemas.microsoft.com/office/drawing/2014/main" id="{6EFB2762-0EF4-6502-4061-5F6C546919C2}"/>
              </a:ext>
            </a:extLst>
          </p:cNvPr>
          <p:cNvSpPr/>
          <p:nvPr/>
        </p:nvSpPr>
        <p:spPr>
          <a:xfrm>
            <a:off x="407254" y="3700578"/>
            <a:ext cx="1283158" cy="7386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A59C1ACE-1A9D-B53E-3B5C-A8BC516BEC3A}"/>
              </a:ext>
            </a:extLst>
          </p:cNvPr>
          <p:cNvCxnSpPr>
            <a:cxnSpLocks/>
          </p:cNvCxnSpPr>
          <p:nvPr/>
        </p:nvCxnSpPr>
        <p:spPr>
          <a:xfrm>
            <a:off x="1056517" y="4431558"/>
            <a:ext cx="0" cy="8060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79BE0DC-9A6A-EEF5-13D3-535FDB381A39}"/>
              </a:ext>
            </a:extLst>
          </p:cNvPr>
          <p:cNvSpPr txBox="1"/>
          <p:nvPr/>
        </p:nvSpPr>
        <p:spPr>
          <a:xfrm>
            <a:off x="6280654" y="5767902"/>
            <a:ext cx="5473235" cy="830997"/>
          </a:xfrm>
          <a:prstGeom prst="rect">
            <a:avLst/>
          </a:prstGeom>
          <a:noFill/>
          <a:ln>
            <a:solidFill>
              <a:schemeClr val="tx1"/>
            </a:solidFill>
          </a:ln>
        </p:spPr>
        <p:txBody>
          <a:bodyPr wrap="square" rtlCol="0">
            <a:spAutoFit/>
          </a:bodyPr>
          <a:lstStyle/>
          <a:p>
            <a:r>
              <a:rPr lang="en-GB" sz="1600" dirty="0"/>
              <a:t>Note: </a:t>
            </a:r>
            <a:r>
              <a:rPr lang="en-GB" sz="1600" u="sng" dirty="0"/>
              <a:t>Anticipate discussions on ADS IWG after formal submissions </a:t>
            </a:r>
            <a:r>
              <a:rPr lang="en-GB" sz="1600" dirty="0"/>
              <a:t>in early November 2025 (e.g., further work, terms of reference).</a:t>
            </a:r>
          </a:p>
        </p:txBody>
      </p:sp>
    </p:spTree>
    <p:extLst>
      <p:ext uri="{BB962C8B-B14F-4D97-AF65-F5344CB8AC3E}">
        <p14:creationId xmlns:p14="http://schemas.microsoft.com/office/powerpoint/2010/main" val="409427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8678F-C18A-4107-9EC0-7FED695F86B7}">
  <ds:schemaRefs>
    <ds:schemaRef ds:uri="http://schemas.microsoft.com/sharepoint/v3/contenttype/forms"/>
  </ds:schemaRefs>
</ds:datastoreItem>
</file>

<file path=customXml/itemProps2.xml><?xml version="1.0" encoding="utf-8"?>
<ds:datastoreItem xmlns:ds="http://schemas.openxmlformats.org/officeDocument/2006/customXml" ds:itemID="{55564348-1498-454C-9F0A-CB9BD60E23EE}">
  <ds:schemaRefs>
    <ds:schemaRef ds:uri="http://purl.org/dc/terms/"/>
    <ds:schemaRef ds:uri="http://schemas.microsoft.com/office/2006/documentManagement/types"/>
    <ds:schemaRef ds:uri="http://schemas.microsoft.com/office/infopath/2007/PartnerControls"/>
    <ds:schemaRef ds:uri="acccb6d4-dbe5-46d2-b4d3-5733603d8cc6"/>
    <ds:schemaRef ds:uri="http://purl.org/dc/elements/1.1/"/>
    <ds:schemaRef ds:uri="http://schemas.openxmlformats.org/package/2006/metadata/core-properties"/>
    <ds:schemaRef ds:uri="985ec44e-1bab-4c0b-9df0-6ba128686fc9"/>
    <ds:schemaRef ds:uri="http://schemas.microsoft.com/office/2006/metadata/properties"/>
    <ds:schemaRef ds:uri="4b4a1c0d-4a69-4996-a84a-fc699b9f49de"/>
    <ds:schemaRef ds:uri="http://www.w3.org/XML/1998/namespace"/>
    <ds:schemaRef ds:uri="http://purl.org/dc/dcmitype/"/>
  </ds:schemaRefs>
</ds:datastoreItem>
</file>

<file path=customXml/itemProps3.xml><?xml version="1.0" encoding="utf-8"?>
<ds:datastoreItem xmlns:ds="http://schemas.openxmlformats.org/officeDocument/2006/customXml" ds:itemID="{6BF4CD06-3B63-4EE9-8479-EA6E6483E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TotalTime>
  <Words>878</Words>
  <Application>Microsoft Office PowerPoint</Application>
  <PresentationFormat>Widescreen</PresentationFormat>
  <Paragraphs>140</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Roboto</vt:lpstr>
      <vt:lpstr>Roboto Light</vt:lpstr>
      <vt:lpstr>Times New Roman</vt:lpstr>
      <vt:lpstr>Office Theme</vt:lpstr>
      <vt:lpstr>ADS IWG Status Report</vt:lpstr>
      <vt:lpstr>Progress since GRVA last January</vt:lpstr>
      <vt:lpstr>Overview of common provisions (ADS-10-05)</vt:lpstr>
      <vt:lpstr>Overview of common provisions (ADS-10-05)</vt:lpstr>
      <vt:lpstr>II. Manufacturer requirements</vt:lpstr>
      <vt:lpstr>III. Compliance assessments</vt:lpstr>
      <vt:lpstr>IV. Post-deployment safety</vt:lpstr>
      <vt:lpstr>Outlook</vt:lpstr>
      <vt:lpstr>Plan going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Session Status Review</dc:title>
  <dc:creator>Damm, Richard</dc:creator>
  <cp:lastModifiedBy>Francois Guichard</cp:lastModifiedBy>
  <cp:revision>16</cp:revision>
  <cp:lastPrinted>2024-09-03T09:35:08Z</cp:lastPrinted>
  <dcterms:created xsi:type="dcterms:W3CDTF">2024-05-13T08:09:26Z</dcterms:created>
  <dcterms:modified xsi:type="dcterms:W3CDTF">2025-06-01T16:14:18Z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2024-07-10T17:00:33Z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57bf1e16-331f-4d3c-856a-669be53e9103</vt:lpwstr>
  </property>
  <property fmtid="{D5CDD505-2E9C-101B-9397-08002B2CF9AE}" pid="8" name="MSIP_Label_6bd9ddd1-4d20-43f6-abfa-fc3c07406f94_ContentBits">
    <vt:lpwstr>0</vt:lpwstr>
  </property>
  <property fmtid="{D5CDD505-2E9C-101B-9397-08002B2CF9AE}" pid="9" name="ContentTypeId">
    <vt:lpwstr>0x0101003B8422D08C252547BB1CFA7F78E2CB83</vt:lpwstr>
  </property>
</Properties>
</file>