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147480009" r:id="rId6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84FFD-3FF9-45EF-A0D1-769807D67A4B}" v="1" dt="2025-05-15T13:12:11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737" autoAdjust="0"/>
  </p:normalViewPr>
  <p:slideViewPr>
    <p:cSldViewPr>
      <p:cViewPr varScale="1">
        <p:scale>
          <a:sx n="92" d="100"/>
          <a:sy n="92" d="100"/>
        </p:scale>
        <p:origin x="16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05E84FFD-3FF9-45EF-A0D1-769807D67A4B}"/>
    <pc:docChg chg="custSel modSld">
      <pc:chgData name="Francois Guichard" userId="b25862a6-b641-4ece-b9f9-9230f3cdb908" providerId="ADAL" clId="{05E84FFD-3FF9-45EF-A0D1-769807D67A4B}" dt="2025-05-15T13:13:16.102" v="49" actId="478"/>
      <pc:docMkLst>
        <pc:docMk/>
      </pc:docMkLst>
      <pc:sldChg chg="addSp delSp modSp mod">
        <pc:chgData name="Francois Guichard" userId="b25862a6-b641-4ece-b9f9-9230f3cdb908" providerId="ADAL" clId="{05E84FFD-3FF9-45EF-A0D1-769807D67A4B}" dt="2025-05-15T13:13:16.102" v="49" actId="478"/>
        <pc:sldMkLst>
          <pc:docMk/>
          <pc:sldMk cId="0" sldId="256"/>
        </pc:sldMkLst>
        <pc:spChg chg="del">
          <ac:chgData name="Francois Guichard" userId="b25862a6-b641-4ece-b9f9-9230f3cdb908" providerId="ADAL" clId="{05E84FFD-3FF9-45EF-A0D1-769807D67A4B}" dt="2025-05-15T13:13:16.102" v="49" actId="478"/>
          <ac:spMkLst>
            <pc:docMk/>
            <pc:sldMk cId="0" sldId="256"/>
            <ac:spMk id="2" creationId="{097AC00D-C4A2-923B-BF43-A394445697A3}"/>
          </ac:spMkLst>
        </pc:spChg>
        <pc:spChg chg="add mod">
          <ac:chgData name="Francois Guichard" userId="b25862a6-b641-4ece-b9f9-9230f3cdb908" providerId="ADAL" clId="{05E84FFD-3FF9-45EF-A0D1-769807D67A4B}" dt="2025-05-15T13:13:09.910" v="48" actId="113"/>
          <ac:spMkLst>
            <pc:docMk/>
            <pc:sldMk cId="0" sldId="256"/>
            <ac:spMk id="3" creationId="{838422FA-71C2-757C-51D9-96045F67BE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15/05/2025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Proposal for </a:t>
            </a:r>
            <a:r>
              <a:rPr lang="fr-FR" dirty="0" err="1"/>
              <a:t>amendments</a:t>
            </a:r>
            <a:r>
              <a:rPr lang="fr-FR" dirty="0"/>
              <a:t> to UN R79 (</a:t>
            </a:r>
            <a:r>
              <a:rPr lang="fr-FR" dirty="0" err="1"/>
              <a:t>Steering</a:t>
            </a:r>
            <a:r>
              <a:rPr lang="fr-FR" dirty="0"/>
              <a:t> </a:t>
            </a:r>
            <a:r>
              <a:rPr lang="fr-FR" dirty="0" err="1"/>
              <a:t>equipment</a:t>
            </a:r>
            <a:r>
              <a:rPr lang="fr-FR" dirty="0"/>
              <a:t>)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Remote</a:t>
            </a:r>
            <a:r>
              <a:rPr lang="fr-FR" dirty="0"/>
              <a:t> Control Parking (RCP)</a:t>
            </a:r>
          </a:p>
          <a:p>
            <a:r>
              <a:rPr lang="fr-FR" dirty="0"/>
              <a:t>Speed </a:t>
            </a:r>
            <a:r>
              <a:rPr lang="fr-FR" dirty="0" err="1"/>
              <a:t>adjustment</a:t>
            </a:r>
            <a:r>
              <a:rPr lang="fr-FR" dirty="0"/>
              <a:t> </a:t>
            </a:r>
            <a:r>
              <a:rPr lang="fr-FR" dirty="0" err="1"/>
              <a:t>feature</a:t>
            </a:r>
            <a:endParaRPr lang="fr-F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8422FA-71C2-757C-51D9-96045F67BE06}"/>
              </a:ext>
            </a:extLst>
          </p:cNvPr>
          <p:cNvSpPr txBox="1"/>
          <p:nvPr/>
        </p:nvSpPr>
        <p:spPr>
          <a:xfrm>
            <a:off x="5087888" y="51873"/>
            <a:ext cx="56246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002790" algn="r"/>
            <a:r>
              <a:rPr lang="en-US" sz="1800" b="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Informal document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GRVA-22-09</a:t>
            </a:r>
          </a:p>
          <a:p>
            <a:pPr marL="2002790" algn="r"/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22nd GRVA, 24 June 2025</a:t>
            </a:r>
            <a:endParaRPr lang="fr-CH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02790" algn="r"/>
            <a:r>
              <a:rPr lang="en-US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review at the Bangkok meeting, </a:t>
            </a:r>
            <a:br>
              <a:rPr lang="en-US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hosted during the Road Safety week, </a:t>
            </a:r>
            <a:endParaRPr lang="fr-CH" sz="1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02790" algn="r"/>
            <a:r>
              <a:rPr lang="en-US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2-5 June 2025 (ESCAP/UNCC)</a:t>
            </a:r>
          </a:p>
          <a:p>
            <a:pPr algn="r"/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Provisional agenda item 6(b)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69DA0-B51F-CA60-AD9F-A3BBC7BC9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0494F53-CBAB-5345-8867-1E6785490100}"/>
              </a:ext>
            </a:extLst>
          </p:cNvPr>
          <p:cNvSpPr/>
          <p:nvPr/>
        </p:nvSpPr>
        <p:spPr>
          <a:xfrm>
            <a:off x="10119649" y="2500306"/>
            <a:ext cx="1366058" cy="271803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8BF039-0BBC-808D-1BBD-B4FB24FA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97" y="365126"/>
            <a:ext cx="11022303" cy="74222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0" lang="en-GB" sz="2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R79 – RCP Safety </a:t>
            </a: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GB" sz="2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mprovement</a:t>
            </a:r>
            <a:endParaRPr lang="en-GB" sz="28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AACA2FB-EF11-DF47-920B-E9600B354EB3}"/>
              </a:ext>
            </a:extLst>
          </p:cNvPr>
          <p:cNvSpPr txBox="1"/>
          <p:nvPr/>
        </p:nvSpPr>
        <p:spPr>
          <a:xfrm>
            <a:off x="465908" y="2079857"/>
            <a:ext cx="8722627" cy="3785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600"/>
              </a:spcBef>
              <a:buClr>
                <a:srgbClr val="035970"/>
              </a:buClr>
              <a:buSzTx/>
              <a:buFontTx/>
              <a:buNone/>
              <a:tabLst/>
              <a:defRPr/>
            </a:pPr>
            <a:r>
              <a:rPr kumimoji="0" lang="en-GB" sz="14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issue:</a:t>
            </a:r>
          </a:p>
          <a:p>
            <a:pPr marR="0" lvl="0" algn="l" defTabSz="914400" rtl="0" eaLnBrk="1" fontAlgn="auto" latinLnBrk="0" hangingPunct="1">
              <a:spcBef>
                <a:spcPts val="600"/>
              </a:spcBef>
              <a:buClr>
                <a:srgbClr val="035970"/>
              </a:buClr>
              <a:buSzTx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system cannot distinguish whether the user is willing to initiate an emergency braking (by releasing the “button” of the remote-control device) or to bring the vehicle to a standstill without emergency.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As a result, the system must always perform an emergency braking.</a:t>
            </a:r>
          </a:p>
          <a:p>
            <a:pPr marR="0" lvl="0" algn="l" defTabSz="914400" rtl="0" eaLnBrk="1" fontAlgn="auto" latinLnBrk="0" hangingPunct="1">
              <a:spcBef>
                <a:spcPts val="1200"/>
              </a:spcBef>
              <a:buClr>
                <a:srgbClr val="035970"/>
              </a:buClr>
              <a:buSzTx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Concept Idea:</a:t>
            </a:r>
          </a:p>
          <a:p>
            <a:pPr marL="285750" indent="-285750">
              <a:spcBef>
                <a:spcPts val="600"/>
              </a:spcBef>
              <a:buClr>
                <a:srgbClr val="035970"/>
              </a:buClr>
              <a:buFontTx/>
              <a:buChar char="-"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Emergency braking takes place as today by releasing the “button” of the remote-control device.</a:t>
            </a:r>
          </a:p>
          <a:p>
            <a:pPr marL="285750" marR="0" lvl="0" indent="-285750" algn="l" defTabSz="914400" rtl="0" eaLnBrk="1" fontAlgn="auto" latinLnBrk="0" hangingPunct="1">
              <a:spcBef>
                <a:spcPts val="600"/>
              </a:spcBef>
              <a:buClr>
                <a:srgbClr val="035970"/>
              </a:buClr>
              <a:buSzTx/>
              <a:buFontTx/>
              <a:buChar char="-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Parking manoeuvres without emergency is made possible by the driver with an additional element of the remote-control device available to regulate the driving speed within the RCP operating range (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GB" sz="1200" b="0" i="0" u="none" strike="noStrike" kern="1200" cap="none" spc="0" normalizeH="0" baseline="-2500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RCPmax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a speed not higher than 10 km/h. </a:t>
            </a:r>
          </a:p>
          <a:p>
            <a:pPr marL="285750" lvl="0" indent="-285750">
              <a:spcBef>
                <a:spcPts val="600"/>
              </a:spcBef>
              <a:buClr>
                <a:srgbClr val="035970"/>
              </a:buClr>
              <a:buFontTx/>
              <a:buChar char="-"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allows a more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precise and smoother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operation, compared to the default behaviour of the system.</a:t>
            </a:r>
          </a:p>
          <a:p>
            <a:pPr marR="0" lvl="0" algn="l" defTabSz="914400" rtl="0" eaLnBrk="1" fontAlgn="auto" latinLnBrk="0" hangingPunct="1">
              <a:spcBef>
                <a:spcPts val="1200"/>
              </a:spcBef>
              <a:buClr>
                <a:srgbClr val="035970"/>
              </a:buClr>
              <a:buSzTx/>
              <a:tabLst/>
              <a:defRPr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Safety Arguments: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 fontAlgn="auto">
              <a:spcBef>
                <a:spcPts val="600"/>
              </a:spcBef>
              <a:buClr>
                <a:srgbClr val="035970"/>
              </a:buClr>
              <a:buSzTx/>
              <a:buFontTx/>
              <a:buChar char="-"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Improved controllability by the driver</a:t>
            </a:r>
          </a:p>
          <a:p>
            <a:pPr marL="285750" marR="0" indent="-285750" fontAlgn="auto">
              <a:spcBef>
                <a:spcPts val="600"/>
              </a:spcBef>
              <a:buClr>
                <a:srgbClr val="035970"/>
              </a:buClr>
              <a:buSzTx/>
              <a:buFontTx/>
              <a:buChar char="-"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driver can easily familiarize oneself with the function without generating useless emergency braking(s)</a:t>
            </a:r>
            <a:endParaRPr lang="en-GB" sz="12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035970"/>
              </a:buClr>
              <a:buFontTx/>
              <a:buChar char="-"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driver can also bring the system to a standstill before the final state is reached and not with a sudden stop (e.g. to stop before being too close from a wall, for example).</a:t>
            </a:r>
          </a:p>
          <a:p>
            <a:pPr marL="285750" marR="0" indent="-285750" fontAlgn="auto">
              <a:spcBef>
                <a:spcPts val="600"/>
              </a:spcBef>
              <a:buClr>
                <a:srgbClr val="035970"/>
              </a:buClr>
              <a:buSzTx/>
              <a:buFontTx/>
              <a:buChar char="-"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driver can prevent the sudden stop of the system in foreseeable situations.</a:t>
            </a:r>
            <a:endParaRPr lang="en-GB" sz="12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18C726-DC28-5D74-9949-709207A8A2BF}"/>
              </a:ext>
            </a:extLst>
          </p:cNvPr>
          <p:cNvSpPr txBox="1"/>
          <p:nvPr/>
        </p:nvSpPr>
        <p:spPr>
          <a:xfrm>
            <a:off x="409468" y="1148111"/>
            <a:ext cx="10393211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893763" marR="0" lvl="0" indent="-8937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5970"/>
              </a:buClr>
              <a:buSzTx/>
              <a:buFontTx/>
              <a:buNone/>
              <a:tabLst/>
              <a:defRPr/>
            </a:pPr>
            <a:r>
              <a:rPr lang="en-GB" sz="1400" dirty="0">
                <a:latin typeface="Times New Roman" panose="02020603050405020304" pitchFamily="18" charset="0"/>
              </a:rPr>
              <a:t>5.6.1.2.1.	The parking manoeuvre shall be initiated by the driver but controlled by the system. A direct influence on steering angle</a:t>
            </a:r>
            <a:r>
              <a:rPr lang="en-GB" sz="1400" strike="sngStrike" dirty="0">
                <a:latin typeface="Times New Roman" panose="02020603050405020304" pitchFamily="18" charset="0"/>
              </a:rPr>
              <a:t>, value of acceleration and deceleration</a:t>
            </a:r>
            <a:r>
              <a:rPr lang="en-GB" sz="1400" b="1" strike="sngStrike" dirty="0">
                <a:latin typeface="Times New Roman" panose="02020603050405020304" pitchFamily="18" charset="0"/>
              </a:rPr>
              <a:t> </a:t>
            </a:r>
            <a:r>
              <a:rPr lang="en-GB" sz="1400" dirty="0">
                <a:latin typeface="Times New Roman" panose="02020603050405020304" pitchFamily="18" charset="0"/>
              </a:rPr>
              <a:t>via the remote-control device or by the motion of the driver shall not be possible.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direct influence on the vehicle speed shall only be possible via the remote-control device </a:t>
            </a:r>
            <a:r>
              <a:rPr lang="en-GB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within the defined operational conditions</a:t>
            </a:r>
            <a:r>
              <a:rPr lang="en-US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kumimoji="0" lang="en-GB" sz="1200" b="0" i="0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BMWGroupTN Condensed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BE3784A-07AE-D135-B98F-B67E3DEF8009}"/>
              </a:ext>
            </a:extLst>
          </p:cNvPr>
          <p:cNvSpPr/>
          <p:nvPr/>
        </p:nvSpPr>
        <p:spPr>
          <a:xfrm>
            <a:off x="10300334" y="2968347"/>
            <a:ext cx="324000" cy="324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FE440-E8AE-9860-DB44-81B92A109B50}"/>
              </a:ext>
            </a:extLst>
          </p:cNvPr>
          <p:cNvSpPr txBox="1"/>
          <p:nvPr/>
        </p:nvSpPr>
        <p:spPr>
          <a:xfrm>
            <a:off x="10196171" y="2644150"/>
            <a:ext cx="11073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BMWGroupTN Condensed"/>
              </a:rPr>
              <a:t>Now</a:t>
            </a:r>
            <a:r>
              <a:rPr lang="en-GB" sz="1400" dirty="0"/>
              <a:t>:</a:t>
            </a:r>
          </a:p>
          <a:p>
            <a:endParaRPr lang="en-GB" sz="600" dirty="0">
              <a:solidFill>
                <a:srgbClr val="000000"/>
              </a:solidFill>
              <a:latin typeface="BMWGroupTN Condensed"/>
            </a:endParaRPr>
          </a:p>
          <a:p>
            <a:r>
              <a:rPr lang="en-GB" sz="1400" dirty="0">
                <a:solidFill>
                  <a:srgbClr val="000000"/>
                </a:solidFill>
                <a:latin typeface="BMWGroupTN Condensed"/>
              </a:rPr>
              <a:t>          on/off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468DDB-232E-503E-78E4-25CC3D0BC32B}"/>
              </a:ext>
            </a:extLst>
          </p:cNvPr>
          <p:cNvSpPr txBox="1"/>
          <p:nvPr/>
        </p:nvSpPr>
        <p:spPr>
          <a:xfrm>
            <a:off x="10249581" y="3953453"/>
            <a:ext cx="122395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BMWGroupTN Condensed"/>
              </a:rPr>
              <a:t>In future</a:t>
            </a:r>
            <a:endParaRPr lang="en-GB" sz="1400" dirty="0"/>
          </a:p>
          <a:p>
            <a:endParaRPr lang="en-GB" sz="600" dirty="0">
              <a:solidFill>
                <a:srgbClr val="000000"/>
              </a:solidFill>
              <a:latin typeface="BMWGroupTN Condensed"/>
            </a:endParaRPr>
          </a:p>
          <a:p>
            <a:r>
              <a:rPr lang="en-GB" sz="1400" dirty="0">
                <a:solidFill>
                  <a:srgbClr val="000000"/>
                </a:solidFill>
                <a:latin typeface="BMWGroupTN Condensed"/>
              </a:rPr>
              <a:t>              +</a:t>
            </a:r>
            <a:r>
              <a:rPr lang="en-GB" sz="700" dirty="0">
                <a:solidFill>
                  <a:srgbClr val="000000"/>
                </a:solidFill>
                <a:latin typeface="BMWGroupTN Condensed"/>
              </a:rPr>
              <a:t> (speed)</a:t>
            </a:r>
            <a:endParaRPr lang="en-GB" sz="1400" dirty="0">
              <a:solidFill>
                <a:srgbClr val="000000"/>
              </a:solidFill>
              <a:latin typeface="BMWGroupTN Condensed"/>
            </a:endParaRPr>
          </a:p>
          <a:p>
            <a:r>
              <a:rPr lang="en-GB" sz="1400" dirty="0">
                <a:solidFill>
                  <a:srgbClr val="000000"/>
                </a:solidFill>
                <a:latin typeface="BMWGroupTN Condensed"/>
              </a:rPr>
              <a:t>           on/off</a:t>
            </a:r>
          </a:p>
          <a:p>
            <a:r>
              <a:rPr lang="en-GB" sz="1400" dirty="0">
                <a:solidFill>
                  <a:srgbClr val="000000"/>
                </a:solidFill>
                <a:latin typeface="BMWGroupTN Condensed"/>
              </a:rPr>
              <a:t>               - </a:t>
            </a:r>
            <a:r>
              <a:rPr lang="en-GB" sz="800" dirty="0">
                <a:solidFill>
                  <a:srgbClr val="000000"/>
                </a:solidFill>
                <a:latin typeface="BMWGroupTN Condensed"/>
              </a:rPr>
              <a:t>(speed)</a:t>
            </a:r>
            <a:endParaRPr lang="en-GB" sz="3200" dirty="0">
              <a:solidFill>
                <a:srgbClr val="000000"/>
              </a:solidFill>
              <a:latin typeface="BMWGroupTN Condensed"/>
            </a:endParaRPr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2E45F0A5-9B7C-62A6-D711-1E526464D2FE}"/>
              </a:ext>
            </a:extLst>
          </p:cNvPr>
          <p:cNvSpPr/>
          <p:nvPr/>
        </p:nvSpPr>
        <p:spPr>
          <a:xfrm>
            <a:off x="10351926" y="4281324"/>
            <a:ext cx="285226" cy="725215"/>
          </a:xfrm>
          <a:prstGeom prst="up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17EE1E0-5F17-8CA5-4425-CE511AC7CEEE}"/>
              </a:ext>
            </a:extLst>
          </p:cNvPr>
          <p:cNvSpPr/>
          <p:nvPr/>
        </p:nvSpPr>
        <p:spPr>
          <a:xfrm>
            <a:off x="10328752" y="4492749"/>
            <a:ext cx="324000" cy="324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hteck 40">
            <a:extLst>
              <a:ext uri="{FF2B5EF4-FFF2-40B4-BE49-F238E27FC236}">
                <a16:creationId xmlns:a16="http://schemas.microsoft.com/office/drawing/2014/main" id="{A4614394-E7F4-7E4D-638D-B4A453D5061E}"/>
              </a:ext>
            </a:extLst>
          </p:cNvPr>
          <p:cNvSpPr/>
          <p:nvPr/>
        </p:nvSpPr>
        <p:spPr>
          <a:xfrm>
            <a:off x="409467" y="6231264"/>
            <a:ext cx="10393211" cy="52322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buClr>
                <a:srgbClr val="035970"/>
              </a:buClr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implementation of such a “speed adjustment” feature, without changing the trajectory,</a:t>
            </a:r>
          </a:p>
          <a:p>
            <a:pPr algn="ctr">
              <a:buClr>
                <a:srgbClr val="035970"/>
              </a:buClr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 a safety and comfort improvement.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43202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21" ma:contentTypeDescription="Crée un document." ma:contentTypeScope="" ma:versionID="ff8c1143e4c024f8f3e789d5a108b8f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92373d62fb12eb7575940f02d9b55ac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  <xsd:element ref="ns3:Pa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Path" ma:index="27" nillable="true" ma:displayName="Path" ma:internalName="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  <Path xmlns="acccb6d4-dbe5-46d2-b4d3-5733603d8cc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D1221B-5645-4D14-97CC-03FBCE2E22BE}"/>
</file>

<file path=customXml/itemProps2.xml><?xml version="1.0" encoding="utf-8"?>
<ds:datastoreItem xmlns:ds="http://schemas.openxmlformats.org/officeDocument/2006/customXml" ds:itemID="{A9481DB6-D588-45D1-B267-4DE6C892B80C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3093C024-338B-47C2-B1B7-72867C60A4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9</TotalTime>
  <Words>392</Words>
  <Application>Microsoft Office PowerPoint</Application>
  <PresentationFormat>Widescreen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BMWGroupTN Condensed</vt:lpstr>
      <vt:lpstr>Arial</vt:lpstr>
      <vt:lpstr>Calibri</vt:lpstr>
      <vt:lpstr>Courier New</vt:lpstr>
      <vt:lpstr>Times New Roman</vt:lpstr>
      <vt:lpstr>Wingdings</vt:lpstr>
      <vt:lpstr>Masque présentation OICA</vt:lpstr>
      <vt:lpstr>Proposal for amendments to UN R79 (Steering equipment)</vt:lpstr>
      <vt:lpstr>UN R79 – RCP Safety improvement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Olivier Fontaine</dc:creator>
  <cp:lastModifiedBy>Francois Guichard</cp:lastModifiedBy>
  <cp:revision>3</cp:revision>
  <dcterms:created xsi:type="dcterms:W3CDTF">2025-05-07T20:47:34Z</dcterms:created>
  <dcterms:modified xsi:type="dcterms:W3CDTF">2025-05-15T13:13:17Z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