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147480009" r:id="rId6"/>
  </p:sldIdLst>
  <p:sldSz cx="12192000" cy="6858000"/>
  <p:notesSz cx="6761163" cy="985678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00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E84FFD-3FF9-45EF-A0D1-769807D67A4B}" v="1" dt="2025-05-15T13:12:11.5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737" autoAdjust="0"/>
  </p:normalViewPr>
  <p:slideViewPr>
    <p:cSldViewPr>
      <p:cViewPr varScale="1">
        <p:scale>
          <a:sx n="92" d="100"/>
          <a:sy n="92" d="100"/>
        </p:scale>
        <p:origin x="16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99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ois Guichard" userId="b25862a6-b641-4ece-b9f9-9230f3cdb908" providerId="ADAL" clId="{05E84FFD-3FF9-45EF-A0D1-769807D67A4B}"/>
    <pc:docChg chg="custSel modSld">
      <pc:chgData name="Francois Guichard" userId="b25862a6-b641-4ece-b9f9-9230f3cdb908" providerId="ADAL" clId="{05E84FFD-3FF9-45EF-A0D1-769807D67A4B}" dt="2025-05-15T13:13:16.102" v="49" actId="478"/>
      <pc:docMkLst>
        <pc:docMk/>
      </pc:docMkLst>
      <pc:sldChg chg="addSp delSp modSp mod">
        <pc:chgData name="Francois Guichard" userId="b25862a6-b641-4ece-b9f9-9230f3cdb908" providerId="ADAL" clId="{05E84FFD-3FF9-45EF-A0D1-769807D67A4B}" dt="2025-05-15T13:13:16.102" v="49" actId="478"/>
        <pc:sldMkLst>
          <pc:docMk/>
          <pc:sldMk cId="0" sldId="256"/>
        </pc:sldMkLst>
        <pc:spChg chg="del">
          <ac:chgData name="Francois Guichard" userId="b25862a6-b641-4ece-b9f9-9230f3cdb908" providerId="ADAL" clId="{05E84FFD-3FF9-45EF-A0D1-769807D67A4B}" dt="2025-05-15T13:13:16.102" v="49" actId="478"/>
          <ac:spMkLst>
            <pc:docMk/>
            <pc:sldMk cId="0" sldId="256"/>
            <ac:spMk id="2" creationId="{097AC00D-C4A2-923B-BF43-A394445697A3}"/>
          </ac:spMkLst>
        </pc:spChg>
        <pc:spChg chg="add mod">
          <ac:chgData name="Francois Guichard" userId="b25862a6-b641-4ece-b9f9-9230f3cdb908" providerId="ADAL" clId="{05E84FFD-3FF9-45EF-A0D1-769807D67A4B}" dt="2025-05-15T13:13:09.910" v="48" actId="113"/>
          <ac:spMkLst>
            <pc:docMk/>
            <pc:sldMk cId="0" sldId="256"/>
            <ac:spMk id="3" creationId="{838422FA-71C2-757C-51D9-96045F67BE0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0B55DF59-0F53-4050-AF5E-93585945D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F9FE615-1A8E-46A9-928A-77BADCFDED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D0299-3734-408F-BE89-7B5D604F3AE9}" type="datetimeFigureOut">
              <a:rPr lang="fr-FR" smtClean="0"/>
              <a:t>15/05/2025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4F20359-3716-4F65-9039-AF43318B20E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63075"/>
            <a:ext cx="293052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8B55E68-307C-4842-94B4-6ED33D51A79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29050" y="9363075"/>
            <a:ext cx="293052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FC91E-EDAE-45FA-B21E-72AE395D1EE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634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fr-FR" altLang="ja-JP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0638" y="0"/>
            <a:ext cx="29289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endParaRPr lang="fr-FR" altLang="ja-JP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838" y="739775"/>
            <a:ext cx="6569075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1538"/>
            <a:ext cx="5408613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/>
              <a:t>Cliquez pour modifier les styles du texte du masque</a:t>
            </a:r>
          </a:p>
          <a:p>
            <a:pPr lvl="1"/>
            <a:r>
              <a:rPr lang="fr-FR" altLang="ja-JP"/>
              <a:t>Deuxième niveau</a:t>
            </a:r>
          </a:p>
          <a:p>
            <a:pPr lvl="2"/>
            <a:r>
              <a:rPr lang="fr-FR" altLang="ja-JP"/>
              <a:t>Troisième niveau</a:t>
            </a:r>
          </a:p>
          <a:p>
            <a:pPr lvl="3"/>
            <a:r>
              <a:rPr lang="fr-FR" altLang="ja-JP"/>
              <a:t>Quatrième niveau</a:t>
            </a:r>
          </a:p>
          <a:p>
            <a:pPr lvl="4"/>
            <a:r>
              <a:rPr lang="fr-FR" altLang="ja-JP"/>
              <a:t>Cinquième niveau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1488"/>
            <a:ext cx="292893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fr-FR" altLang="ja-JP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0638" y="9361488"/>
            <a:ext cx="292893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fld id="{41FE2CFF-C77F-45F5-8196-7FFE9E57B434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E2CFF-C77F-45F5-8196-7FFE9E57B434}" type="slidenum">
              <a:rPr lang="ja-JP" altLang="fr-FR" smtClean="0"/>
              <a:pPr/>
              <a:t>1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3742118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810C45F-D7AC-40B8-B361-5609B0B61D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616" y="128212"/>
            <a:ext cx="1512168" cy="12306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E22B0-3A17-45B7-AF4B-28357ACE90C3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D32B0-8A42-44E7-9B4D-3C2296BFBD2E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742950" indent="-28575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Calibri" panose="020F0502020204030204" pitchFamily="34" charset="0"/>
              <a:buChar char="−"/>
              <a:defRPr/>
            </a:lvl3pPr>
            <a:lvl4pPr marL="1600200" indent="-228600">
              <a:buFont typeface="Courier New" panose="02070309020205020404" pitchFamily="49" charset="0"/>
              <a:buChar char="o"/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5D464-134C-4C80-B41F-7081051DEBC1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F56F4-53F4-4744-8FEF-840AE151320B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CAE38-802C-4BCD-8E23-F653FABC34F1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F7609-A126-430D-864C-5251E8DC0566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2F580-C48E-4C14-8111-BE255E1134ED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A974D-1DC4-4C29-960C-4F23E42A2DA2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50A2B-ED20-46DB-805A-96BB748EB760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7C1A6-5432-4A88-9199-948E52B80477}" type="slidenum">
              <a:rPr lang="ja-JP" altLang="fr-FR"/>
              <a:pPr/>
              <a:t>‹#›</a:t>
            </a:fld>
            <a:endParaRPr lang="fr-FR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 dirty="0"/>
              <a:t>Cliquez pour modifier les styles du texte du masque</a:t>
            </a:r>
          </a:p>
          <a:p>
            <a:pPr lvl="1"/>
            <a:r>
              <a:rPr lang="fr-FR" altLang="ja-JP" dirty="0"/>
              <a:t>Deuxième niveau</a:t>
            </a:r>
          </a:p>
          <a:p>
            <a:pPr lvl="2"/>
            <a:r>
              <a:rPr lang="fr-FR" altLang="ja-JP" dirty="0"/>
              <a:t>Troisième niveau</a:t>
            </a:r>
          </a:p>
          <a:p>
            <a:pPr lvl="3"/>
            <a:r>
              <a:rPr lang="fr-FR" altLang="ja-JP" dirty="0"/>
              <a:t>Quatrième niveau</a:t>
            </a:r>
          </a:p>
          <a:p>
            <a:pPr lvl="4"/>
            <a:r>
              <a:rPr lang="fr-FR" altLang="ja-JP" dirty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34" charset="-128"/>
              </a:defRPr>
            </a:lvl1pPr>
          </a:lstStyle>
          <a:p>
            <a:endParaRPr lang="fr-FR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34" charset="-128"/>
              </a:defRPr>
            </a:lvl1pPr>
          </a:lstStyle>
          <a:p>
            <a:endParaRPr lang="fr-FR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34" charset="-128"/>
              </a:defRPr>
            </a:lvl1pPr>
          </a:lstStyle>
          <a:p>
            <a:fld id="{841ADF96-E6CA-4184-9617-4AA0842E2F41}" type="slidenum">
              <a:rPr lang="ja-JP" altLang="fr-FR"/>
              <a:pPr/>
              <a:t>‹#›</a:t>
            </a:fld>
            <a:endParaRPr lang="fr-FR" altLang="ja-JP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CB5CF22-54B9-40F4-91F9-FB0988E0596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79512" y="20335"/>
            <a:ext cx="884497" cy="14047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anose="020F0502020204030204" pitchFamily="34" charset="0"/>
        <a:buChar char="−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4CF181AD-2138-4110-A5E2-8649EDB849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Proposal for </a:t>
            </a:r>
            <a:r>
              <a:rPr lang="fr-FR" dirty="0" err="1"/>
              <a:t>amendments</a:t>
            </a:r>
            <a:r>
              <a:rPr lang="fr-FR" dirty="0"/>
              <a:t> to UN R79 (</a:t>
            </a:r>
            <a:r>
              <a:rPr lang="fr-FR" dirty="0" err="1"/>
              <a:t>Steering</a:t>
            </a:r>
            <a:r>
              <a:rPr lang="fr-FR" dirty="0"/>
              <a:t> </a:t>
            </a:r>
            <a:r>
              <a:rPr lang="fr-FR" dirty="0" err="1"/>
              <a:t>equipment</a:t>
            </a:r>
            <a:r>
              <a:rPr lang="fr-FR" dirty="0"/>
              <a:t>)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15054904-277D-4336-8282-11732B0470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Remote</a:t>
            </a:r>
            <a:r>
              <a:rPr lang="fr-FR" dirty="0"/>
              <a:t> Control Parking (RCP)</a:t>
            </a:r>
          </a:p>
          <a:p>
            <a:r>
              <a:rPr lang="fr-FR" dirty="0"/>
              <a:t>Speed </a:t>
            </a:r>
            <a:r>
              <a:rPr lang="fr-FR" dirty="0" err="1"/>
              <a:t>adjustment</a:t>
            </a:r>
            <a:r>
              <a:rPr lang="fr-FR" dirty="0"/>
              <a:t> </a:t>
            </a:r>
            <a:r>
              <a:rPr lang="fr-FR" dirty="0" err="1"/>
              <a:t>feature</a:t>
            </a:r>
            <a:endParaRPr lang="fr-F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8422FA-71C2-757C-51D9-96045F67BE06}"/>
              </a:ext>
            </a:extLst>
          </p:cNvPr>
          <p:cNvSpPr txBox="1"/>
          <p:nvPr/>
        </p:nvSpPr>
        <p:spPr>
          <a:xfrm>
            <a:off x="5087888" y="51873"/>
            <a:ext cx="562468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002790" algn="r"/>
            <a:r>
              <a:rPr lang="en-US" sz="1800" b="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Informal document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GRVA-22-09</a:t>
            </a:r>
          </a:p>
          <a:p>
            <a:pPr marL="2002790" algn="r"/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22nd GRVA, 24 June 2025</a:t>
            </a:r>
            <a:endParaRPr lang="fr-CH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002790" algn="r"/>
            <a:r>
              <a:rPr lang="en-US" sz="18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review at the Bangkok meeting, </a:t>
            </a:r>
            <a:br>
              <a:rPr lang="en-US" sz="18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8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hosted during the Road Safety week, </a:t>
            </a:r>
            <a:endParaRPr lang="fr-CH" sz="18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002790" algn="r"/>
            <a:r>
              <a:rPr lang="en-US" sz="1800" b="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2-5 June 2025 (ESCAP/UNCC)</a:t>
            </a:r>
          </a:p>
          <a:p>
            <a:pPr algn="r"/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Provisional agenda item 6(b)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fr-C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69DA0-B51F-CA60-AD9F-A3BBC7BC98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0494F53-CBAB-5345-8867-1E6785490100}"/>
              </a:ext>
            </a:extLst>
          </p:cNvPr>
          <p:cNvSpPr/>
          <p:nvPr/>
        </p:nvSpPr>
        <p:spPr>
          <a:xfrm>
            <a:off x="10119649" y="2500306"/>
            <a:ext cx="1366058" cy="271803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E8BF039-0BBC-808D-1BBD-B4FB24FAE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497" y="365126"/>
            <a:ext cx="11022303" cy="742222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kumimoji="0" lang="en-GB" sz="2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 R79 – RCP Safety </a:t>
            </a: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GB" sz="2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mprovement</a:t>
            </a:r>
            <a:endParaRPr lang="en-GB" sz="28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AACA2FB-EF11-DF47-920B-E9600B354EB3}"/>
              </a:ext>
            </a:extLst>
          </p:cNvPr>
          <p:cNvSpPr txBox="1"/>
          <p:nvPr/>
        </p:nvSpPr>
        <p:spPr>
          <a:xfrm>
            <a:off x="465908" y="2079857"/>
            <a:ext cx="8722627" cy="37856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600"/>
              </a:spcBef>
              <a:buClr>
                <a:srgbClr val="035970"/>
              </a:buClr>
              <a:buSzTx/>
              <a:buFontTx/>
              <a:buNone/>
              <a:tabLst/>
              <a:defRPr/>
            </a:pPr>
            <a:r>
              <a:rPr kumimoji="0" lang="en-GB" sz="1400" b="1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The issue:</a:t>
            </a:r>
          </a:p>
          <a:p>
            <a:pPr marR="0" lvl="0" algn="l" defTabSz="914400" rtl="0" eaLnBrk="1" fontAlgn="auto" latinLnBrk="0" hangingPunct="1">
              <a:spcBef>
                <a:spcPts val="600"/>
              </a:spcBef>
              <a:buClr>
                <a:srgbClr val="035970"/>
              </a:buClr>
              <a:buSzTx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The system cannot distinguish whether the user is willing to initiate an emergency braking (by releasing the “button” of the remote-control device) or to bring the vehicle to a standstill without emergency.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As a result, the system must always perform an emergency braking.</a:t>
            </a:r>
          </a:p>
          <a:p>
            <a:pPr marR="0" lvl="0" algn="l" defTabSz="914400" rtl="0" eaLnBrk="1" fontAlgn="auto" latinLnBrk="0" hangingPunct="1">
              <a:spcBef>
                <a:spcPts val="1200"/>
              </a:spcBef>
              <a:buClr>
                <a:srgbClr val="035970"/>
              </a:buClr>
              <a:buSzTx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Concept Idea:</a:t>
            </a:r>
          </a:p>
          <a:p>
            <a:pPr marL="285750" indent="-285750">
              <a:spcBef>
                <a:spcPts val="600"/>
              </a:spcBef>
              <a:buClr>
                <a:srgbClr val="035970"/>
              </a:buClr>
              <a:buFontTx/>
              <a:buChar char="-"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Emergency braking takes place as today by releasing the “button” of the remote-control device.</a:t>
            </a:r>
          </a:p>
          <a:p>
            <a:pPr marL="285750" marR="0" lvl="0" indent="-285750" algn="l" defTabSz="914400" rtl="0" eaLnBrk="1" fontAlgn="auto" latinLnBrk="0" hangingPunct="1">
              <a:spcBef>
                <a:spcPts val="600"/>
              </a:spcBef>
              <a:buClr>
                <a:srgbClr val="035970"/>
              </a:buClr>
              <a:buSzTx/>
              <a:buFontTx/>
              <a:buChar char="-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Parking manoeuvres without emergency is made possible by the driver with an additional element of the remote-control device available to regulate the driving speed within the RCP operating range (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kumimoji="0" lang="en-GB" sz="1200" b="0" i="0" u="none" strike="noStrike" kern="1200" cap="none" spc="0" normalizeH="0" baseline="-2500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RCPmax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at a speed not higher than 10 km/h. </a:t>
            </a:r>
          </a:p>
          <a:p>
            <a:pPr marL="285750" lvl="0" indent="-285750">
              <a:spcBef>
                <a:spcPts val="600"/>
              </a:spcBef>
              <a:buClr>
                <a:srgbClr val="035970"/>
              </a:buClr>
              <a:buFontTx/>
              <a:buChar char="-"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This allows a more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precise and smoother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operation, compared to the default behaviour of the system.</a:t>
            </a:r>
          </a:p>
          <a:p>
            <a:pPr marR="0" lvl="0" algn="l" defTabSz="914400" rtl="0" eaLnBrk="1" fontAlgn="auto" latinLnBrk="0" hangingPunct="1">
              <a:spcBef>
                <a:spcPts val="1200"/>
              </a:spcBef>
              <a:buClr>
                <a:srgbClr val="035970"/>
              </a:buClr>
              <a:buSzTx/>
              <a:tabLst/>
              <a:defRPr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Safety Arguments: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indent="-285750" fontAlgn="auto">
              <a:spcBef>
                <a:spcPts val="600"/>
              </a:spcBef>
              <a:buClr>
                <a:srgbClr val="035970"/>
              </a:buClr>
              <a:buSzTx/>
              <a:buFontTx/>
              <a:buChar char="-"/>
              <a:tabLst/>
              <a:defRPr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Improved controllability by the driver</a:t>
            </a:r>
          </a:p>
          <a:p>
            <a:pPr marL="285750" marR="0" indent="-285750" fontAlgn="auto">
              <a:spcBef>
                <a:spcPts val="600"/>
              </a:spcBef>
              <a:buClr>
                <a:srgbClr val="035970"/>
              </a:buClr>
              <a:buSzTx/>
              <a:buFontTx/>
              <a:buChar char="-"/>
              <a:tabLst/>
              <a:defRPr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 driver can easily familiarize oneself with the function without generating useless emergency braking(s)</a:t>
            </a:r>
            <a:endParaRPr lang="en-GB" sz="1200" strike="sngStrik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Clr>
                <a:srgbClr val="035970"/>
              </a:buClr>
              <a:buFontTx/>
              <a:buChar char="-"/>
              <a:defRPr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 driver can also bring the system to a standstill before the final state is reached and not with a sudden stop (e.g. to stop before being too close from a wall, for example).</a:t>
            </a:r>
          </a:p>
          <a:p>
            <a:pPr marL="285750" marR="0" indent="-285750" fontAlgn="auto">
              <a:spcBef>
                <a:spcPts val="600"/>
              </a:spcBef>
              <a:buClr>
                <a:srgbClr val="035970"/>
              </a:buClr>
              <a:buSzTx/>
              <a:buFontTx/>
              <a:buChar char="-"/>
              <a:tabLst/>
              <a:defRPr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 driver can prevent the sudden stop of the system in foreseeable situations.</a:t>
            </a:r>
            <a:endParaRPr lang="en-GB" sz="1200" strike="sngStrik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18C726-DC28-5D74-9949-709207A8A2BF}"/>
              </a:ext>
            </a:extLst>
          </p:cNvPr>
          <p:cNvSpPr txBox="1"/>
          <p:nvPr/>
        </p:nvSpPr>
        <p:spPr>
          <a:xfrm>
            <a:off x="409468" y="1148111"/>
            <a:ext cx="10393211" cy="738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893763" marR="0" lvl="0" indent="-893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35970"/>
              </a:buClr>
              <a:buSzTx/>
              <a:buFontTx/>
              <a:buNone/>
              <a:tabLst/>
              <a:defRPr/>
            </a:pPr>
            <a:r>
              <a:rPr lang="en-GB" sz="1400" dirty="0">
                <a:latin typeface="Times New Roman" panose="02020603050405020304" pitchFamily="18" charset="0"/>
              </a:rPr>
              <a:t>5.6.1.2.1.	The parking manoeuvre shall be initiated by the driver but controlled by the system. A direct influence on steering angle</a:t>
            </a:r>
            <a:r>
              <a:rPr lang="en-GB" sz="1400" strike="sngStrike" dirty="0">
                <a:latin typeface="Times New Roman" panose="02020603050405020304" pitchFamily="18" charset="0"/>
              </a:rPr>
              <a:t>, value of acceleration and deceleration</a:t>
            </a:r>
            <a:r>
              <a:rPr lang="en-GB" sz="1400" b="1" strike="sngStrike" dirty="0">
                <a:latin typeface="Times New Roman" panose="02020603050405020304" pitchFamily="18" charset="0"/>
              </a:rPr>
              <a:t> </a:t>
            </a:r>
            <a:r>
              <a:rPr lang="en-GB" sz="1400" dirty="0">
                <a:latin typeface="Times New Roman" panose="02020603050405020304" pitchFamily="18" charset="0"/>
              </a:rPr>
              <a:t>via the remote-control device or by the motion of the driver shall not be possible. </a:t>
            </a:r>
            <a:r>
              <a:rPr lang="en-US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direct influence on the vehicle speed shall only be possible via the remote-control device </a:t>
            </a:r>
            <a:r>
              <a:rPr lang="en-GB" sz="1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within the defined operational conditions</a:t>
            </a:r>
            <a:r>
              <a:rPr lang="en-US" sz="1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kumimoji="0" lang="en-GB" sz="1200" b="0" i="0" kern="1200" cap="none" spc="0" normalizeH="0" baseline="0" noProof="0" dirty="0">
              <a:ln>
                <a:noFill/>
              </a:ln>
              <a:effectLst/>
              <a:highlight>
                <a:srgbClr val="FFFF00"/>
              </a:highlight>
              <a:uLnTx/>
              <a:uFillTx/>
              <a:latin typeface="BMWGroupTN Condensed"/>
              <a:ea typeface="+mn-ea"/>
              <a:cs typeface="+mn-cs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BE3784A-07AE-D135-B98F-B67E3DEF8009}"/>
              </a:ext>
            </a:extLst>
          </p:cNvPr>
          <p:cNvSpPr/>
          <p:nvPr/>
        </p:nvSpPr>
        <p:spPr>
          <a:xfrm>
            <a:off x="10300334" y="2968347"/>
            <a:ext cx="324000" cy="32400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6FE440-E8AE-9860-DB44-81B92A109B50}"/>
              </a:ext>
            </a:extLst>
          </p:cNvPr>
          <p:cNvSpPr txBox="1"/>
          <p:nvPr/>
        </p:nvSpPr>
        <p:spPr>
          <a:xfrm>
            <a:off x="10196171" y="2644150"/>
            <a:ext cx="110734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BMWGroupTN Condensed"/>
              </a:rPr>
              <a:t>Now</a:t>
            </a:r>
            <a:r>
              <a:rPr lang="en-GB" sz="1400" dirty="0"/>
              <a:t>:</a:t>
            </a:r>
          </a:p>
          <a:p>
            <a:endParaRPr lang="en-GB" sz="600" dirty="0">
              <a:solidFill>
                <a:srgbClr val="000000"/>
              </a:solidFill>
              <a:latin typeface="BMWGroupTN Condensed"/>
            </a:endParaRPr>
          </a:p>
          <a:p>
            <a:r>
              <a:rPr lang="en-GB" sz="1400" dirty="0">
                <a:solidFill>
                  <a:srgbClr val="000000"/>
                </a:solidFill>
                <a:latin typeface="BMWGroupTN Condensed"/>
              </a:rPr>
              <a:t>          on/off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468DDB-232E-503E-78E4-25CC3D0BC32B}"/>
              </a:ext>
            </a:extLst>
          </p:cNvPr>
          <p:cNvSpPr txBox="1"/>
          <p:nvPr/>
        </p:nvSpPr>
        <p:spPr>
          <a:xfrm>
            <a:off x="10249581" y="3953453"/>
            <a:ext cx="122395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BMWGroupTN Condensed"/>
              </a:rPr>
              <a:t>In future</a:t>
            </a:r>
            <a:endParaRPr lang="en-GB" sz="1400" dirty="0"/>
          </a:p>
          <a:p>
            <a:endParaRPr lang="en-GB" sz="600" dirty="0">
              <a:solidFill>
                <a:srgbClr val="000000"/>
              </a:solidFill>
              <a:latin typeface="BMWGroupTN Condensed"/>
            </a:endParaRPr>
          </a:p>
          <a:p>
            <a:r>
              <a:rPr lang="en-GB" sz="1400" dirty="0">
                <a:solidFill>
                  <a:srgbClr val="000000"/>
                </a:solidFill>
                <a:latin typeface="BMWGroupTN Condensed"/>
              </a:rPr>
              <a:t>              +</a:t>
            </a:r>
            <a:r>
              <a:rPr lang="en-GB" sz="700" dirty="0">
                <a:solidFill>
                  <a:srgbClr val="000000"/>
                </a:solidFill>
                <a:latin typeface="BMWGroupTN Condensed"/>
              </a:rPr>
              <a:t> (speed)</a:t>
            </a:r>
            <a:endParaRPr lang="en-GB" sz="1400" dirty="0">
              <a:solidFill>
                <a:srgbClr val="000000"/>
              </a:solidFill>
              <a:latin typeface="BMWGroupTN Condensed"/>
            </a:endParaRPr>
          </a:p>
          <a:p>
            <a:r>
              <a:rPr lang="en-GB" sz="1400" dirty="0">
                <a:solidFill>
                  <a:srgbClr val="000000"/>
                </a:solidFill>
                <a:latin typeface="BMWGroupTN Condensed"/>
              </a:rPr>
              <a:t>           on/off</a:t>
            </a:r>
          </a:p>
          <a:p>
            <a:r>
              <a:rPr lang="en-GB" sz="1400" dirty="0">
                <a:solidFill>
                  <a:srgbClr val="000000"/>
                </a:solidFill>
                <a:latin typeface="BMWGroupTN Condensed"/>
              </a:rPr>
              <a:t>               - </a:t>
            </a:r>
            <a:r>
              <a:rPr lang="en-GB" sz="800" dirty="0">
                <a:solidFill>
                  <a:srgbClr val="000000"/>
                </a:solidFill>
                <a:latin typeface="BMWGroupTN Condensed"/>
              </a:rPr>
              <a:t>(speed)</a:t>
            </a:r>
            <a:endParaRPr lang="en-GB" sz="3200" dirty="0">
              <a:solidFill>
                <a:srgbClr val="000000"/>
              </a:solidFill>
              <a:latin typeface="BMWGroupTN Condensed"/>
            </a:endParaRPr>
          </a:p>
        </p:txBody>
      </p:sp>
      <p:sp>
        <p:nvSpPr>
          <p:cNvPr id="10" name="Arrow: Up-Down 9">
            <a:extLst>
              <a:ext uri="{FF2B5EF4-FFF2-40B4-BE49-F238E27FC236}">
                <a16:creationId xmlns:a16="http://schemas.microsoft.com/office/drawing/2014/main" id="{2E45F0A5-9B7C-62A6-D711-1E526464D2FE}"/>
              </a:ext>
            </a:extLst>
          </p:cNvPr>
          <p:cNvSpPr/>
          <p:nvPr/>
        </p:nvSpPr>
        <p:spPr>
          <a:xfrm>
            <a:off x="10351926" y="4281324"/>
            <a:ext cx="285226" cy="725215"/>
          </a:xfrm>
          <a:prstGeom prst="upDown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17EE1E0-5F17-8CA5-4425-CE511AC7CEEE}"/>
              </a:ext>
            </a:extLst>
          </p:cNvPr>
          <p:cNvSpPr/>
          <p:nvPr/>
        </p:nvSpPr>
        <p:spPr>
          <a:xfrm>
            <a:off x="10328752" y="4492749"/>
            <a:ext cx="324000" cy="32400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hteck 40">
            <a:extLst>
              <a:ext uri="{FF2B5EF4-FFF2-40B4-BE49-F238E27FC236}">
                <a16:creationId xmlns:a16="http://schemas.microsoft.com/office/drawing/2014/main" id="{A4614394-E7F4-7E4D-638D-B4A453D5061E}"/>
              </a:ext>
            </a:extLst>
          </p:cNvPr>
          <p:cNvSpPr/>
          <p:nvPr/>
        </p:nvSpPr>
        <p:spPr>
          <a:xfrm>
            <a:off x="409467" y="6231264"/>
            <a:ext cx="10393211" cy="52322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>
              <a:buClr>
                <a:srgbClr val="035970"/>
              </a:buClr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The implementation of such a “speed adjustment” feature, without changing the trajectory,</a:t>
            </a:r>
          </a:p>
          <a:p>
            <a:pPr algn="ctr">
              <a:buClr>
                <a:srgbClr val="035970"/>
              </a:buClr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is a safety and comfort improvement.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432021"/>
      </p:ext>
    </p:extLst>
  </p:cSld>
  <p:clrMapOvr>
    <a:masterClrMapping/>
  </p:clrMapOvr>
</p:sld>
</file>

<file path=ppt/theme/theme1.xml><?xml version="1.0" encoding="utf-8"?>
<a:theme xmlns:a="http://schemas.openxmlformats.org/drawingml/2006/main" name="Masque présentation OICA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que présentation avec nouveau logo et format 16x9" id="{85D48C29-F5D1-45D1-86B0-358C96AA2DC8}" vid="{438186FC-A8D2-4D68-B072-911AEBB13642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21" ma:contentTypeDescription="Crée un document." ma:contentTypeScope="" ma:versionID="ff8c1143e4c024f8f3e789d5a108b8f7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92373d62fb12eb7575940f02d9b55acc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  <xsd:element ref="ns3:Pat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  <xsd:element name="Path" ma:index="27" nillable="true" ma:displayName="Path" ma:internalName="Path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ccb6d4-dbe5-46d2-b4d3-5733603d8cc6">
      <Terms xmlns="http://schemas.microsoft.com/office/infopath/2007/PartnerControls"/>
    </lcf76f155ced4ddcb4097134ff3c332f>
    <TaxCatchAll xmlns="985ec44e-1bab-4c0b-9df0-6ba128686fc9" xsi:nil="true"/>
    <Path xmlns="acccb6d4-dbe5-46d2-b4d3-5733603d8cc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D1221B-5645-4D14-97CC-03FBCE2E22BE}"/>
</file>

<file path=customXml/itemProps2.xml><?xml version="1.0" encoding="utf-8"?>
<ds:datastoreItem xmlns:ds="http://schemas.openxmlformats.org/officeDocument/2006/customXml" ds:itemID="{A9481DB6-D588-45D1-B267-4DE6C892B80C}">
  <ds:schemaRefs>
    <ds:schemaRef ds:uri="http://schemas.microsoft.com/office/2006/metadata/properties"/>
    <ds:schemaRef ds:uri="http://schemas.microsoft.com/office/infopath/2007/PartnerControls"/>
    <ds:schemaRef ds:uri="acccb6d4-dbe5-46d2-b4d3-5733603d8cc6"/>
    <ds:schemaRef ds:uri="985ec44e-1bab-4c0b-9df0-6ba128686fc9"/>
  </ds:schemaRefs>
</ds:datastoreItem>
</file>

<file path=customXml/itemProps3.xml><?xml version="1.0" encoding="utf-8"?>
<ds:datastoreItem xmlns:ds="http://schemas.openxmlformats.org/officeDocument/2006/customXml" ds:itemID="{3093C024-338B-47C2-B1B7-72867C60A4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Masque présentation avec nouveau logo et format 16x9</Template>
  <TotalTime>9</TotalTime>
  <Words>392</Words>
  <Application>Microsoft Office PowerPoint</Application>
  <PresentationFormat>Widescreen</PresentationFormat>
  <Paragraphs>32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BMWGroupTN Condensed</vt:lpstr>
      <vt:lpstr>Arial</vt:lpstr>
      <vt:lpstr>Calibri</vt:lpstr>
      <vt:lpstr>Courier New</vt:lpstr>
      <vt:lpstr>Times New Roman</vt:lpstr>
      <vt:lpstr>Wingdings</vt:lpstr>
      <vt:lpstr>Masque présentation OICA</vt:lpstr>
      <vt:lpstr>Proposal for amendments to UN R79 (Steering equipment)</vt:lpstr>
      <vt:lpstr>UN R79 – RCP Safety improvement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Olivier Fontaine</dc:creator>
  <cp:lastModifiedBy>Francois Guichard</cp:lastModifiedBy>
  <cp:revision>3</cp:revision>
  <dcterms:created xsi:type="dcterms:W3CDTF">2025-05-07T20:47:34Z</dcterms:created>
  <dcterms:modified xsi:type="dcterms:W3CDTF">2025-05-15T13:13:17Z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0x0101003B8422D08C252547BB1CFA7F78E2CB83</vt:lpwstr>
  </property>
  <property fmtid="{D5CDD505-2E9C-101B-9397-08002B2CF9AE}" pid="3" name="Office_x0020_of_x0020_Origin">
    <vt:lpwstr/>
  </property>
  <property fmtid="{D5CDD505-2E9C-101B-9397-08002B2CF9AE}" pid="4" name="MediaServiceImageTags">
    <vt:lpwstr/>
  </property>
  <property fmtid="{D5CDD505-2E9C-101B-9397-08002B2CF9AE}" pid="5" name="gba66df640194346a5267c50f24d4797">
    <vt:lpwstr/>
  </property>
  <property fmtid="{D5CDD505-2E9C-101B-9397-08002B2CF9AE}" pid="6" name="Office of Origin">
    <vt:lpwstr/>
  </property>
</Properties>
</file>