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8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D8AE2A-A73F-4171-FEDF-A905A6EE80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E0E8F1B-F143-4B97-1F40-E2E588C04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23713A8-D72C-7854-ACA5-BAC1171A48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F6B1-DE4E-41B5-8CD4-B040FFF989B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C4D0AC-7BA7-DBA8-154E-40FA2F4F3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A64CEE-8A52-09EF-B269-49FA7ACF0B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CF9-42E7-494A-883D-AF30FCD1E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10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B45C8A5-A18F-E004-B792-1A20EC62B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2FA3D68-E131-6C4B-6833-C5798BB888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F8454B-0175-AC8F-7551-5F37519988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F6B1-DE4E-41B5-8CD4-B040FFF989B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96E417C-9B26-3715-5D34-3C83314F9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EC81232-8C7D-C497-B710-7AD039F2E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CF9-42E7-494A-883D-AF30FCD1E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568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A0D0757-437F-FDBB-45CB-06EAA719D2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AC6FCD5-C886-21DB-CB30-7DFB42AE20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0F6033-A01C-0F9D-411F-5798A8896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F6B1-DE4E-41B5-8CD4-B040FFF989B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71A1EE-82C6-B8E4-B974-4CF7A23D6D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D7F0F2-99A7-9D11-169B-5E64E0332A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CF9-42E7-494A-883D-AF30FCD1E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656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3DF195-E507-399A-48E8-514FE98F7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CBDBEA4-5908-FD2C-B032-258B454A5B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1A9BFE4-D879-AF49-46D6-BB37A7F26C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F6B1-DE4E-41B5-8CD4-B040FFF989B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B96F631-514B-78C5-F93A-DAB2687EE7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FA02253-ED87-7350-BAAB-2AE0820D49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CF9-42E7-494A-883D-AF30FCD1E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815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91E919-C8C7-5957-E1AA-78BD7E1783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846B4AA-FE90-C11E-1C75-8193950741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7CACCCB-896D-4715-2C99-3E9B04348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F6B1-DE4E-41B5-8CD4-B040FFF989B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B7B6302-2C3A-44CC-D967-F10C8D626A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3A07C1-ABE1-C261-7A90-3B3FAF1E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CF9-42E7-494A-883D-AF30FCD1E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24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2A8F80F-9DDE-8735-9188-17A30B617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F545405-1044-D39F-B7CE-D30914C727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7EEB7D22-D329-B18B-BE8C-367E1F81B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0196446-D369-FE47-518D-5E68622D7A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F6B1-DE4E-41B5-8CD4-B040FFF989B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47522FB-A901-7F93-C0F9-F14E4EFF0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D10F439-739B-5AF7-D3A8-34CD63F79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CF9-42E7-494A-883D-AF30FCD1E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271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7AC70D-6755-D15A-52A3-EF80D5247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0FC8400-069E-EE13-CE86-49C97CD400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FD09DD5-DDEA-BB1D-FFF0-C5CEB8C7F8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5DF9EAA-0CBC-29E8-320E-D699E76BE81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297AC3D0-FF3F-6AD1-F336-ADA3C958B0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251B4DD-D6CB-861A-CED8-021FE2F06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F6B1-DE4E-41B5-8CD4-B040FFF989B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ED85700-62AA-80A4-51FE-F644268BEF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A05D22D-F72A-5839-4EBD-4C2B0306F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CF9-42E7-494A-883D-AF30FCD1E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04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3256F1-936A-B2A0-B472-E90A2E784E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0683840-F29C-0DA2-33FE-1823FDBB25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F6B1-DE4E-41B5-8CD4-B040FFF989B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686B780-5301-9E89-4195-51F04B4AD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7FE52D8-5D2F-9460-DB5B-8E66B8680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CF9-42E7-494A-883D-AF30FCD1E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67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D4B5E655-2944-DF1E-0859-39C3E49967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F6B1-DE4E-41B5-8CD4-B040FFF989B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BEF8AE9A-6B19-031F-BDA7-A53BBB995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AF36A11-46E8-47FC-B896-90449C935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CF9-42E7-494A-883D-AF30FCD1E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875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3A81C7-EE72-EC16-07EA-4A51E9B21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864B0F6-DDAE-49D5-CCD4-1BF864A1F4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426B71C-30B9-2066-F2FF-3856C851B7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178C4A9-7FE4-B4AD-5C61-2A6DA9866F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F6B1-DE4E-41B5-8CD4-B040FFF989B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B065CC-B7AA-2365-05B3-94640886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A2C35B1-4473-8A4F-0D16-76821E0D7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CF9-42E7-494A-883D-AF30FCD1E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00EDEF-848D-B152-7D58-C7478F029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988C125B-49F0-1549-A3C8-0CA0248A50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C934EC0-711C-9236-83F4-6CF676A5BD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F6BAD95-B298-8535-B35D-FB29AF86B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EF6B1-DE4E-41B5-8CD4-B040FFF989B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F4898A3-D72C-CD2B-A502-30A8D2C39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2769F11-756A-E2B9-4A55-5B2A97904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4CCF9-42E7-494A-883D-AF30FCD1E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00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F2EBE4B-CC09-5F85-9E19-41019E009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98EB99E-D035-C050-C9F5-E3DDF6C480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91B2CB9-0BF1-653A-416E-17B525C84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5BEF6B1-DE4E-41B5-8CD4-B040FFF989BF}" type="datetimeFigureOut">
              <a:rPr lang="en-US" smtClean="0"/>
              <a:t>7/2/2025</a:t>
            </a:fld>
            <a:endParaRPr lang="en-US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ABFC48D-F4E2-C8E4-F263-AF211BF181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850260D-6AFD-F003-69DA-ED9DF5DC19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5E4CCF9-42E7-494A-883D-AF30FCD1EF93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6304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13">
            <a:extLst>
              <a:ext uri="{FF2B5EF4-FFF2-40B4-BE49-F238E27FC236}">
                <a16:creationId xmlns:a16="http://schemas.microsoft.com/office/drawing/2014/main" id="{7B3C7B3E-9991-5001-849B-EBD5B37AD399}"/>
              </a:ext>
            </a:extLst>
          </p:cNvPr>
          <p:cNvSpPr txBox="1">
            <a:spLocks/>
          </p:cNvSpPr>
          <p:nvPr/>
        </p:nvSpPr>
        <p:spPr>
          <a:xfrm>
            <a:off x="1280592" y="2636912"/>
            <a:ext cx="10240848" cy="134806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sz="4800" b="1" dirty="0">
                <a:latin typeface="Calibri" panose="020F0502020204030204" pitchFamily="34" charset="0"/>
                <a:cs typeface="Calibri" panose="020F0502020204030204" pitchFamily="34" charset="0"/>
              </a:rPr>
              <a:t>Deletion of broadband / narrowband discrimination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dirty="0">
                <a:latin typeface="Calibri" panose="020F0502020204030204" pitchFamily="34" charset="0"/>
                <a:cs typeface="Calibri" panose="020F0502020204030204" pitchFamily="34" charset="0"/>
              </a:rPr>
              <a:t>in order to update CISPR 12 and CISPR 25 to their recent editions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en-US" altLang="ko-KR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altLang="ko-KR" i="1" dirty="0">
                <a:latin typeface="Calibri" panose="020F0502020204030204" pitchFamily="34" charset="0"/>
                <a:cs typeface="Calibri" panose="020F0502020204030204" pitchFamily="34" charset="0"/>
              </a:rPr>
              <a:t>Supporting document for </a:t>
            </a:r>
            <a:r>
              <a:rPr lang="en-US" altLang="ko-KR" i="1" u="sng" dirty="0">
                <a:latin typeface="Calibri" panose="020F0502020204030204" pitchFamily="34" charset="0"/>
                <a:cs typeface="Calibri" panose="020F0502020204030204" pitchFamily="34" charset="0"/>
              </a:rPr>
              <a:t>Option 2</a:t>
            </a:r>
            <a:endParaRPr lang="ko-KR" altLang="en-US" i="1" u="sng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extBox 2">
            <a:extLst>
              <a:ext uri="{FF2B5EF4-FFF2-40B4-BE49-F238E27FC236}">
                <a16:creationId xmlns:a16="http://schemas.microsoft.com/office/drawing/2014/main" id="{D95189B8-4AB7-96E4-C1F5-1EB7E8EB441E}"/>
              </a:ext>
            </a:extLst>
          </p:cNvPr>
          <p:cNvSpPr txBox="1"/>
          <p:nvPr/>
        </p:nvSpPr>
        <p:spPr>
          <a:xfrm>
            <a:off x="272480" y="1916832"/>
            <a:ext cx="600362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ko-KR" sz="3200" dirty="0">
                <a:ln>
                  <a:solidFill>
                    <a:srgbClr val="000000">
                      <a:alpha val="0"/>
                    </a:srgbClr>
                  </a:solidFill>
                </a:ln>
                <a:latin typeface="Calibri" panose="020F0502020204030204" pitchFamily="34" charset="0"/>
                <a:ea typeface="현대하모니 B" panose="02020603020101020101" pitchFamily="18" charset="-127"/>
                <a:cs typeface="Calibri" panose="020F0502020204030204" pitchFamily="34" charset="0"/>
              </a:rPr>
              <a:t>Proposal by CLEPA:</a:t>
            </a:r>
            <a:endParaRPr lang="ko-KR" altLang="en-US" sz="3200" dirty="0">
              <a:ln>
                <a:solidFill>
                  <a:srgbClr val="000000">
                    <a:alpha val="0"/>
                  </a:srgbClr>
                </a:solidFill>
              </a:ln>
              <a:latin typeface="Calibri" panose="020F0502020204030204" pitchFamily="34" charset="0"/>
              <a:ea typeface="현대하모니 B" panose="02020603020101020101" pitchFamily="18" charset="-127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568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740DAF8-9E26-5F9D-A5FB-04ACC6EFFA13}"/>
              </a:ext>
            </a:extLst>
          </p:cNvPr>
          <p:cNvSpPr txBox="1"/>
          <p:nvPr/>
        </p:nvSpPr>
        <p:spPr>
          <a:xfrm>
            <a:off x="964276" y="290945"/>
            <a:ext cx="1033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Overview of formal changes due to renumbering of </a:t>
            </a:r>
            <a:r>
              <a:rPr lang="en-US" b="1" dirty="0"/>
              <a:t>paragraphs, appendixes </a:t>
            </a:r>
            <a:r>
              <a:rPr lang="en-US" dirty="0"/>
              <a:t>and</a:t>
            </a:r>
            <a:r>
              <a:rPr lang="en-US" b="1" dirty="0"/>
              <a:t> annexes </a:t>
            </a:r>
            <a:r>
              <a:rPr lang="en-US" dirty="0"/>
              <a:t>(1/5)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8DC33C2A-1E78-1F4E-629F-810EE6C8F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29748"/>
              </p:ext>
            </p:extLst>
          </p:nvPr>
        </p:nvGraphicFramePr>
        <p:xfrm>
          <a:off x="452582" y="1002298"/>
          <a:ext cx="11268000" cy="5402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3998598470"/>
                    </a:ext>
                  </a:extLst>
                </a:gridCol>
                <a:gridCol w="8172000">
                  <a:extLst>
                    <a:ext uri="{9D8B030D-6E8A-4147-A177-3AD203B41FA5}">
                      <a16:colId xmlns:a16="http://schemas.microsoft.com/office/drawing/2014/main" val="3325301528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3331577043"/>
                    </a:ext>
                  </a:extLst>
                </a:gridCol>
              </a:tblGrid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Previous 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New 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7333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Delete whole Paragraph 2.5.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76455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Delete whole Paragraph 2.6.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53622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2.5.</a:t>
                      </a:r>
                    </a:p>
                    <a:p>
                      <a:r>
                        <a:rPr lang="en-US" sz="1200" dirty="0"/>
                        <a:t>Check whole document for any references to “2.7.”  and update these references to “2.5.”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07404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2.6.</a:t>
                      </a:r>
                    </a:p>
                    <a:p>
                      <a:r>
                        <a:rPr lang="en-US" sz="1200" dirty="0"/>
                        <a:t>Check whole document for any references to “2.8.”  and update these references to “2.6.”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47746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2.7.</a:t>
                      </a:r>
                    </a:p>
                    <a:p>
                      <a:r>
                        <a:rPr lang="en-US" sz="1200" dirty="0"/>
                        <a:t>Check whole document for any references to “2.9.”  and update these references to “2.7.”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2.7.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733248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2.8.</a:t>
                      </a:r>
                    </a:p>
                    <a:p>
                      <a:r>
                        <a:rPr lang="en-US" sz="1200" dirty="0"/>
                        <a:t>Check whole document for any references to “2.10.”  and update these references to “2.8.”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2.8.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360482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2.9.</a:t>
                      </a:r>
                    </a:p>
                    <a:p>
                      <a:r>
                        <a:rPr lang="en-US" sz="1200" dirty="0"/>
                        <a:t>Check whole document for any references to “2.11.”  and update these references to “2.9.”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526846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2.10.</a:t>
                      </a:r>
                    </a:p>
                    <a:p>
                      <a:r>
                        <a:rPr lang="en-US" sz="1200" dirty="0"/>
                        <a:t>Check whole document for any references to “2.12.”  and update these references to “2.10.”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863138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2.11.</a:t>
                      </a:r>
                    </a:p>
                    <a:p>
                      <a:r>
                        <a:rPr lang="en-US" sz="1200" dirty="0"/>
                        <a:t>Check whole document for any references to “2.13.”  and update these references to “2.11.”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151716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2.12.</a:t>
                      </a:r>
                    </a:p>
                    <a:p>
                      <a:r>
                        <a:rPr lang="en-US" sz="1200" dirty="0"/>
                        <a:t>Check whole document for any references to “2.14.”  and update these references to “2.12.”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702928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2.13.</a:t>
                      </a:r>
                    </a:p>
                    <a:p>
                      <a:r>
                        <a:rPr lang="en-US" sz="1200" dirty="0"/>
                        <a:t>Check whole document for any references to “2.15.”  and update these references to “2.13.”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174546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2.14.</a:t>
                      </a:r>
                    </a:p>
                    <a:p>
                      <a:r>
                        <a:rPr lang="en-US" sz="1200" dirty="0"/>
                        <a:t>Check whole document for any references to “2.16.”  and update these references to “2.14.”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6069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211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740DAF8-9E26-5F9D-A5FB-04ACC6EFFA13}"/>
              </a:ext>
            </a:extLst>
          </p:cNvPr>
          <p:cNvSpPr txBox="1"/>
          <p:nvPr/>
        </p:nvSpPr>
        <p:spPr>
          <a:xfrm>
            <a:off x="964276" y="290945"/>
            <a:ext cx="1033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Overview of formal changes due to renumbering of </a:t>
            </a:r>
            <a:r>
              <a:rPr lang="en-US" b="1" dirty="0"/>
              <a:t>paragraphs, appendixes </a:t>
            </a:r>
            <a:r>
              <a:rPr lang="en-US" dirty="0"/>
              <a:t>and</a:t>
            </a:r>
            <a:r>
              <a:rPr lang="en-US" b="1" dirty="0"/>
              <a:t> annexes </a:t>
            </a:r>
            <a:r>
              <a:rPr lang="en-US" dirty="0"/>
              <a:t>(2/5)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8DC33C2A-1E78-1F4E-629F-810EE6C8F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7504208"/>
              </p:ext>
            </p:extLst>
          </p:nvPr>
        </p:nvGraphicFramePr>
        <p:xfrm>
          <a:off x="452582" y="1002298"/>
          <a:ext cx="11268000" cy="53060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3998598470"/>
                    </a:ext>
                  </a:extLst>
                </a:gridCol>
                <a:gridCol w="8172000">
                  <a:extLst>
                    <a:ext uri="{9D8B030D-6E8A-4147-A177-3AD203B41FA5}">
                      <a16:colId xmlns:a16="http://schemas.microsoft.com/office/drawing/2014/main" val="3325301528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3331577043"/>
                    </a:ext>
                  </a:extLst>
                </a:gridCol>
              </a:tblGrid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Previous 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New 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7333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2.15.</a:t>
                      </a:r>
                    </a:p>
                    <a:p>
                      <a:r>
                        <a:rPr lang="en-US" sz="1200" dirty="0"/>
                        <a:t>Check whole document for any references to “2.17.”  and update these references to “2.15.”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76455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2.16.</a:t>
                      </a:r>
                    </a:p>
                    <a:p>
                      <a:r>
                        <a:rPr lang="en-US" sz="1200" dirty="0"/>
                        <a:t>Check whole document for any references to “2.18.”  and update these references to “2.16.”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53622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2.17.</a:t>
                      </a:r>
                    </a:p>
                    <a:p>
                      <a:r>
                        <a:rPr lang="en-US" sz="1200" dirty="0"/>
                        <a:t>Check whole document for any references to “2.19.”  and update these references to “2.17.”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2.17.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07404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2.18.</a:t>
                      </a:r>
                    </a:p>
                    <a:p>
                      <a:r>
                        <a:rPr lang="en-US" sz="1200" dirty="0"/>
                        <a:t>Check whole document for any references to “2.20.”  and update these references to “2.18.”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2.18.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47746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2.19.</a:t>
                      </a:r>
                    </a:p>
                    <a:p>
                      <a:r>
                        <a:rPr lang="en-US" sz="1200" dirty="0"/>
                        <a:t>Check whole document for any references to “2.21.”  and update these references to “2.19.”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2.19.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733248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2.20.</a:t>
                      </a:r>
                    </a:p>
                    <a:p>
                      <a:r>
                        <a:rPr lang="en-US" sz="1200" dirty="0"/>
                        <a:t>Check whole document for any references to “2.22.”  and update these references to “2.20.”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2.20.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360482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2.21.</a:t>
                      </a:r>
                    </a:p>
                    <a:p>
                      <a:r>
                        <a:rPr lang="en-US" sz="1200" dirty="0"/>
                        <a:t>Check whole document for any references to “2.23.”  and update these references to “2.21.”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2.21.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526846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2.22.</a:t>
                      </a:r>
                    </a:p>
                    <a:p>
                      <a:r>
                        <a:rPr lang="en-US" sz="1200" dirty="0"/>
                        <a:t>Check whole document for any references to “2.24.”  and update these references to “2.22.”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863138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2.23.</a:t>
                      </a:r>
                    </a:p>
                    <a:p>
                      <a:r>
                        <a:rPr lang="en-US" sz="1200" dirty="0"/>
                        <a:t>Check whole document for any references to “2.25.”  and update these references to “2.23.”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151716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2.24.</a:t>
                      </a:r>
                    </a:p>
                    <a:p>
                      <a:r>
                        <a:rPr lang="en-US" sz="1200" dirty="0"/>
                        <a:t>Check whole document for any references to “2.26.”  and update these references to “2.24.”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702928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2.25.</a:t>
                      </a:r>
                    </a:p>
                    <a:p>
                      <a:r>
                        <a:rPr lang="en-US" sz="1200" dirty="0"/>
                        <a:t>Check whole document for any references to “2.27.”  and update these references to “2.25.”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150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5062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740DAF8-9E26-5F9D-A5FB-04ACC6EFFA13}"/>
              </a:ext>
            </a:extLst>
          </p:cNvPr>
          <p:cNvSpPr txBox="1"/>
          <p:nvPr/>
        </p:nvSpPr>
        <p:spPr>
          <a:xfrm>
            <a:off x="964276" y="290945"/>
            <a:ext cx="1033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Overview of formal changes due to renumbering of </a:t>
            </a:r>
            <a:r>
              <a:rPr lang="en-US" b="1" dirty="0"/>
              <a:t>paragraphs, appendixes </a:t>
            </a:r>
            <a:r>
              <a:rPr lang="en-US" dirty="0"/>
              <a:t>and</a:t>
            </a:r>
            <a:r>
              <a:rPr lang="en-US" b="1" dirty="0"/>
              <a:t> annexes </a:t>
            </a:r>
            <a:r>
              <a:rPr lang="en-US" dirty="0"/>
              <a:t>(3/5)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8DC33C2A-1E78-1F4E-629F-810EE6C8F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395779"/>
              </p:ext>
            </p:extLst>
          </p:nvPr>
        </p:nvGraphicFramePr>
        <p:xfrm>
          <a:off x="452582" y="1002298"/>
          <a:ext cx="11268000" cy="54889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3998598470"/>
                    </a:ext>
                  </a:extLst>
                </a:gridCol>
                <a:gridCol w="8172000">
                  <a:extLst>
                    <a:ext uri="{9D8B030D-6E8A-4147-A177-3AD203B41FA5}">
                      <a16:colId xmlns:a16="http://schemas.microsoft.com/office/drawing/2014/main" val="3325301528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3331577043"/>
                    </a:ext>
                  </a:extLst>
                </a:gridCol>
              </a:tblGrid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Previous 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New 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7333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2.26.</a:t>
                      </a:r>
                    </a:p>
                    <a:p>
                      <a:r>
                        <a:rPr lang="en-US" sz="1200" dirty="0"/>
                        <a:t>Check whole document for any references to “2.28.”  and update these references to “2.26.”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76455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2.27.</a:t>
                      </a:r>
                    </a:p>
                    <a:p>
                      <a:r>
                        <a:rPr lang="en-US" sz="1200" dirty="0"/>
                        <a:t>Check whole document for any references to “2.29.”  and update these references to “2.27.”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2.27.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53622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2.30.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2.28.</a:t>
                      </a:r>
                    </a:p>
                    <a:p>
                      <a:r>
                        <a:rPr lang="en-US" sz="1200" dirty="0"/>
                        <a:t>Check whole document for any references to “2.30.”  and update these references to “2.28.”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2.28.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07404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2.31.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2.29.</a:t>
                      </a:r>
                    </a:p>
                    <a:p>
                      <a:r>
                        <a:rPr lang="en-US" sz="1200" dirty="0"/>
                        <a:t>Check whole document for any references to “2.31.”  and update these references to “2.29.”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Paragraph 2.29.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47746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6.2.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Delete “broadband” in title and throughout the paragraph.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Copy previous narrowband requirements from Paragraph 6.3. and insert them into the new Paragraph 6.2.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9733248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6.3.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Delete whole Paragraph 6.3.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whole document for any references to “6.3.”  and update these references to “6.2.”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Paragraph 6.2.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5360482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6.3.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whole document for any references to “6.4.”  and update these references to “6.3.”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Paragraph 6.3.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6526846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6.5.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Delete “broadband” in title and throughout the paragraph. Renumber to Paragraph 6.4.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whole document for any references to “6.5”  and update these references to “6.4.” if needed.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Copy previous narrowband requirements from Paragraph 6.6. and insert them into the new Paragraph 6.4.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Paragraph 6.4.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9863138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6.6.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Delete whole Paragraph 6.6.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whole document for any references to “6.6.”  and update these references to “6.4.”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Paragraph 6.4.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4151716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6.7.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6.5.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whole document for any references to “6.7”  and update these references to “6.5.”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Paragraph 6.5.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2702928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6.8.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6.6.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whole document for any references to “6.8”  and update these references to “6.6.”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Paragraph 6.6.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41502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7341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740DAF8-9E26-5F9D-A5FB-04ACC6EFFA13}"/>
              </a:ext>
            </a:extLst>
          </p:cNvPr>
          <p:cNvSpPr txBox="1"/>
          <p:nvPr/>
        </p:nvSpPr>
        <p:spPr>
          <a:xfrm>
            <a:off x="964276" y="290945"/>
            <a:ext cx="1033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Overview of formal changes due to renumbering of </a:t>
            </a:r>
            <a:r>
              <a:rPr lang="en-US" b="1" dirty="0"/>
              <a:t>paragraphs, appendixes </a:t>
            </a:r>
            <a:r>
              <a:rPr lang="en-US" dirty="0"/>
              <a:t>and</a:t>
            </a:r>
            <a:r>
              <a:rPr lang="en-US" b="1" dirty="0"/>
              <a:t> annexes </a:t>
            </a:r>
            <a:r>
              <a:rPr lang="en-US" dirty="0"/>
              <a:t>(4/5)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8DC33C2A-1E78-1F4E-629F-810EE6C8F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774771"/>
              </p:ext>
            </p:extLst>
          </p:nvPr>
        </p:nvGraphicFramePr>
        <p:xfrm>
          <a:off x="452582" y="1002298"/>
          <a:ext cx="11268000" cy="5402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3998598470"/>
                    </a:ext>
                  </a:extLst>
                </a:gridCol>
                <a:gridCol w="8172000">
                  <a:extLst>
                    <a:ext uri="{9D8B030D-6E8A-4147-A177-3AD203B41FA5}">
                      <a16:colId xmlns:a16="http://schemas.microsoft.com/office/drawing/2014/main" val="3325301528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3331577043"/>
                    </a:ext>
                  </a:extLst>
                </a:gridCol>
              </a:tblGrid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Previous 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New 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7333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6.9.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6.7.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whole document for any references to “6.9”  and update these references to “6.7.”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Paragraph 6.7.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5376455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6.10.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Paragraph 6.8.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whole document for any references to “6.10”  and update these references to “6.8.”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Paragraph 6.8.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253622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7.2.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Delete “broadband” in title and throughout the paragraph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507404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Paragraph 7.10.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Delete “broadband” in title and throughout the paragraph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547746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Appendix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Update CISPR 12 to CISPR 12, Edition 7.0 – 2025.</a:t>
                      </a:r>
                    </a:p>
                    <a:p>
                      <a:r>
                        <a:rPr lang="en-US" sz="1200" dirty="0"/>
                        <a:t>Update CISPR 25 to CISPR 25</a:t>
                      </a:r>
                      <a:r>
                        <a:rPr lang="en-US" sz="1200"/>
                        <a:t>, Edition 5.0 – 2021.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601441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Appendix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Delete “broadband” in title and throughout the appendix if needed.</a:t>
                      </a:r>
                    </a:p>
                    <a:p>
                      <a:r>
                        <a:rPr lang="en-US" sz="1200" dirty="0"/>
                        <a:t>Copy table and depiction of 10 m Average limit from Appendix 4 to Appendix 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446843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Appendix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Delete “broadband” in title and throughout the appendix if needed.</a:t>
                      </a:r>
                    </a:p>
                    <a:p>
                      <a:r>
                        <a:rPr lang="en-US" sz="1200" dirty="0"/>
                        <a:t>Copy table and depiction of 3 m Average limit from Appendix 5 to Appendix 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363352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Appendix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Delete.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whole document for any references to “Appendix 4”  and update these references to “Appendix 2”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Appendix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418315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Appendix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Delete.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whole document for any references to “Appendix 5”  and update these references to “Appendix 3”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Appendix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2896425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Appendix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Delete “broadband” in title and throughout the appendix. Renumber to Appendix 4.</a:t>
                      </a:r>
                    </a:p>
                    <a:p>
                      <a:r>
                        <a:rPr lang="en-US" sz="1200" dirty="0"/>
                        <a:t>Check whole document for any references to “Appendix 6” and update these references to “Appendix 4”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Appendix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841647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Appendix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Delete.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whole document for any references to “Appendix 7”  and update these references to “Appendix 4”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Appendix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2183509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Appendix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Renumber to Appendix 5.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whole document for any references to “Appendix 8”  and update these references to “Appendix 4 if needed.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Appendix 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00638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76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feld 1">
            <a:extLst>
              <a:ext uri="{FF2B5EF4-FFF2-40B4-BE49-F238E27FC236}">
                <a16:creationId xmlns:a16="http://schemas.microsoft.com/office/drawing/2014/main" id="{5740DAF8-9E26-5F9D-A5FB-04ACC6EFFA13}"/>
              </a:ext>
            </a:extLst>
          </p:cNvPr>
          <p:cNvSpPr txBox="1"/>
          <p:nvPr/>
        </p:nvSpPr>
        <p:spPr>
          <a:xfrm>
            <a:off x="964276" y="290945"/>
            <a:ext cx="10332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Overview of formal changes due to renumbering of </a:t>
            </a:r>
            <a:r>
              <a:rPr lang="en-US" b="1" dirty="0"/>
              <a:t>paragraphs, appendixes </a:t>
            </a:r>
            <a:r>
              <a:rPr lang="en-US" dirty="0"/>
              <a:t>and</a:t>
            </a:r>
            <a:r>
              <a:rPr lang="en-US" b="1" dirty="0"/>
              <a:t> annexes </a:t>
            </a:r>
            <a:r>
              <a:rPr lang="en-US" dirty="0"/>
              <a:t>(5/5)</a:t>
            </a:r>
          </a:p>
        </p:txBody>
      </p:sp>
      <p:graphicFrame>
        <p:nvGraphicFramePr>
          <p:cNvPr id="3" name="Tabelle 2">
            <a:extLst>
              <a:ext uri="{FF2B5EF4-FFF2-40B4-BE49-F238E27FC236}">
                <a16:creationId xmlns:a16="http://schemas.microsoft.com/office/drawing/2014/main" id="{8DC33C2A-1E78-1F4E-629F-810EE6C8F2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840677"/>
              </p:ext>
            </p:extLst>
          </p:nvPr>
        </p:nvGraphicFramePr>
        <p:xfrm>
          <a:off x="452582" y="1002298"/>
          <a:ext cx="11268000" cy="21056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8000">
                  <a:extLst>
                    <a:ext uri="{9D8B030D-6E8A-4147-A177-3AD203B41FA5}">
                      <a16:colId xmlns:a16="http://schemas.microsoft.com/office/drawing/2014/main" val="3998598470"/>
                    </a:ext>
                  </a:extLst>
                </a:gridCol>
                <a:gridCol w="8172000">
                  <a:extLst>
                    <a:ext uri="{9D8B030D-6E8A-4147-A177-3AD203B41FA5}">
                      <a16:colId xmlns:a16="http://schemas.microsoft.com/office/drawing/2014/main" val="3325301528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3331577043"/>
                    </a:ext>
                  </a:extLst>
                </a:gridCol>
              </a:tblGrid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Previous reference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Action(s)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/>
                        <a:t>New reference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73334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Annex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Delete “broadband” in title and throughout the annex if needed.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Add content from Annex 5 if needed and not already covered by Annex 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4467496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Annex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Delete and replace content by “RESERVED” as done with Annex 14 or Annex 20 in R10.07.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Check if content from Annex 5 needs to be added to Annex 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Annex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662819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Annex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Delete “broadband” in title and throughout the annex if needed.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Add content from Annex 8 if needed and not already covered by Annex 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1231517"/>
                  </a:ext>
                </a:extLst>
              </a:tr>
              <a:tr h="276841">
                <a:tc>
                  <a:txBody>
                    <a:bodyPr/>
                    <a:lstStyle/>
                    <a:p>
                      <a:r>
                        <a:rPr lang="en-US" sz="1200" dirty="0"/>
                        <a:t>Annex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Delete and replace content by “RESERVED” as done with Annex 14 or Annex 20 in R10.07.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/>
                        <a:t>Check if </a:t>
                      </a:r>
                      <a:r>
                        <a:rPr lang="en-US" sz="1200" dirty="0"/>
                        <a:t>content from Annex 8 needs to be added to Annex 7.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/>
                        <a:t>Annex 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38123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242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1724</Words>
  <Application>Microsoft Office PowerPoint</Application>
  <PresentationFormat>Breitbild</PresentationFormat>
  <Paragraphs>222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Scholl Andrea Marie (ME/EMC)</dc:creator>
  <cp:lastModifiedBy>Scholl Andrea Marie (ME/EMC)</cp:lastModifiedBy>
  <cp:revision>22</cp:revision>
  <dcterms:created xsi:type="dcterms:W3CDTF">2025-06-30T08:25:27Z</dcterms:created>
  <dcterms:modified xsi:type="dcterms:W3CDTF">2025-07-02T14:21:06Z</dcterms:modified>
</cp:coreProperties>
</file>