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13"/>
  </p:notesMasterIdLst>
  <p:sldIdLst>
    <p:sldId id="256" r:id="rId5"/>
    <p:sldId id="421" r:id="rId6"/>
    <p:sldId id="430" r:id="rId7"/>
    <p:sldId id="432" r:id="rId8"/>
    <p:sldId id="431" r:id="rId9"/>
    <p:sldId id="428" r:id="rId10"/>
    <p:sldId id="423" r:id="rId11"/>
    <p:sldId id="433" r:id="rId1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D957840-F13E-4AFD-4ED4-2949594A852D}" name="jatmauser 140" initials="j1" userId="jatmauser 140" providerId="None"/>
  <p188:author id="{F3D3204D-DD1E-01E5-89AE-199081B49AF6}" name="Tomohiro KITAGAWA," initials="TK" userId="0c26fa073ad620ed"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652EB76-F3BD-466E-A316-F3E6CEF17151}" v="2" dt="2026-02-11T08:18:31.51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495" autoAdjust="0"/>
    <p:restoredTop sz="94660"/>
  </p:normalViewPr>
  <p:slideViewPr>
    <p:cSldViewPr snapToGrid="0" showGuides="1">
      <p:cViewPr varScale="1">
        <p:scale>
          <a:sx n="74" d="100"/>
          <a:sy n="74" d="100"/>
        </p:scale>
        <p:origin x="244" y="4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20"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19" Type="http://schemas.microsoft.com/office/2015/10/relationships/revisionInfo" Target="revisionInfo.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rancois Cuenot" userId="9928dff3-8fa4-42b5-9d6e-cd4dcb89281b" providerId="ADAL" clId="{BEDA12FD-E82B-4EFB-96A7-D777DC182594}"/>
    <pc:docChg chg="modSld">
      <pc:chgData name="Francois Cuenot" userId="9928dff3-8fa4-42b5-9d6e-cd4dcb89281b" providerId="ADAL" clId="{BEDA12FD-E82B-4EFB-96A7-D777DC182594}" dt="2026-02-11T08:18:34.918" v="5" actId="20577"/>
      <pc:docMkLst>
        <pc:docMk/>
      </pc:docMkLst>
      <pc:sldChg chg="modSp mod">
        <pc:chgData name="Francois Cuenot" userId="9928dff3-8fa4-42b5-9d6e-cd4dcb89281b" providerId="ADAL" clId="{BEDA12FD-E82B-4EFB-96A7-D777DC182594}" dt="2026-02-11T08:18:34.918" v="5" actId="20577"/>
        <pc:sldMkLst>
          <pc:docMk/>
          <pc:sldMk cId="2920506883" sldId="256"/>
        </pc:sldMkLst>
        <pc:spChg chg="mod">
          <ac:chgData name="Francois Cuenot" userId="9928dff3-8fa4-42b5-9d6e-cd4dcb89281b" providerId="ADAL" clId="{BEDA12FD-E82B-4EFB-96A7-D777DC182594}" dt="2026-02-11T08:18:34.918" v="5" actId="20577"/>
          <ac:spMkLst>
            <pc:docMk/>
            <pc:sldMk cId="2920506883" sldId="256"/>
            <ac:spMk id="5" creationId="{3662085A-74FC-10D3-252D-298183B5AE6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5ED7ED2-E04D-4B26-88F1-BD2DAF63C0FF}" type="datetimeFigureOut">
              <a:rPr kumimoji="1" lang="ja-JP" altLang="en-US" smtClean="0"/>
              <a:t>2026/2/11</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4A0A1CC-EFE5-4E96-BCF2-160F3A91AD7A}" type="slidenum">
              <a:rPr kumimoji="1" lang="ja-JP" altLang="en-US" smtClean="0"/>
              <a:t>‹#›</a:t>
            </a:fld>
            <a:endParaRPr kumimoji="1" lang="ja-JP" altLang="en-US"/>
          </a:p>
        </p:txBody>
      </p:sp>
    </p:spTree>
    <p:extLst>
      <p:ext uri="{BB962C8B-B14F-4D97-AF65-F5344CB8AC3E}">
        <p14:creationId xmlns:p14="http://schemas.microsoft.com/office/powerpoint/2010/main" val="245061633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txBody>
          <a:bodyPr/>
          <a:lstStyle/>
          <a:p>
            <a:endParaRPr lang="ja-JP" altLang="en-US"/>
          </a:p>
        </p:txBody>
      </p:sp>
      <p:sp>
        <p:nvSpPr>
          <p:cNvPr id="3" name="ノート プレースホルダー 2"/>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p:cNvSpPr>
            <a:spLocks noGrp="1"/>
          </p:cNvSpPr>
          <p:nvPr>
            <p:ph type="sldNum" sz="quarter" idx="5"/>
          </p:nvPr>
        </p:nvSpPr>
        <p:spPr/>
        <p:txBody>
          <a:bodyPr/>
          <a:lstStyle/>
          <a:p>
            <a:fld id="{0A042AAB-42DF-430F-B061-42BBA4E4B1F3}" type="slidenum">
              <a:rPr kumimoji="1" lang="ja-JP" altLang="en-US" smtClean="0"/>
              <a:t>2</a:t>
            </a:fld>
            <a:endParaRPr kumimoji="1" lang="ja-JP" altLang="en-US"/>
          </a:p>
        </p:txBody>
      </p:sp>
    </p:spTree>
    <p:extLst>
      <p:ext uri="{BB962C8B-B14F-4D97-AF65-F5344CB8AC3E}">
        <p14:creationId xmlns:p14="http://schemas.microsoft.com/office/powerpoint/2010/main" val="40402642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74B7BC-F19C-8263-8D50-2616CE027792}"/>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3AF376A6-5E87-DEA9-C3AD-6D69D417B263}"/>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AF80C688-D140-73D4-B913-9E4E8D5F901A}"/>
              </a:ext>
            </a:extLst>
          </p:cNvPr>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F2D406D6-8FDD-EF06-55FB-044CB5670FAA}"/>
              </a:ext>
            </a:extLst>
          </p:cNvPr>
          <p:cNvSpPr>
            <a:spLocks noGrp="1"/>
          </p:cNvSpPr>
          <p:nvPr>
            <p:ph type="sldNum" sz="quarter" idx="5"/>
          </p:nvPr>
        </p:nvSpPr>
        <p:spPr/>
        <p:txBody>
          <a:bodyPr/>
          <a:lstStyle/>
          <a:p>
            <a:fld id="{0A042AAB-42DF-430F-B061-42BBA4E4B1F3}" type="slidenum">
              <a:rPr kumimoji="1" lang="ja-JP" altLang="en-US" smtClean="0"/>
              <a:t>3</a:t>
            </a:fld>
            <a:endParaRPr kumimoji="1" lang="ja-JP" altLang="en-US"/>
          </a:p>
        </p:txBody>
      </p:sp>
    </p:spTree>
    <p:extLst>
      <p:ext uri="{BB962C8B-B14F-4D97-AF65-F5344CB8AC3E}">
        <p14:creationId xmlns:p14="http://schemas.microsoft.com/office/powerpoint/2010/main" val="14613425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AF57C7-5765-A641-5525-41096824578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5DB14BC-8E19-6E12-234D-A54D4686D152}"/>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3DF69243-B072-D3E8-19AE-98E5D482D4E2}"/>
              </a:ext>
            </a:extLst>
          </p:cNvPr>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E2025009-6364-5028-4283-DC2043196E2A}"/>
              </a:ext>
            </a:extLst>
          </p:cNvPr>
          <p:cNvSpPr>
            <a:spLocks noGrp="1"/>
          </p:cNvSpPr>
          <p:nvPr>
            <p:ph type="sldNum" sz="quarter" idx="5"/>
          </p:nvPr>
        </p:nvSpPr>
        <p:spPr/>
        <p:txBody>
          <a:bodyPr/>
          <a:lstStyle/>
          <a:p>
            <a:fld id="{0A042AAB-42DF-430F-B061-42BBA4E4B1F3}" type="slidenum">
              <a:rPr kumimoji="1" lang="ja-JP" altLang="en-US" smtClean="0"/>
              <a:t>4</a:t>
            </a:fld>
            <a:endParaRPr kumimoji="1" lang="ja-JP" altLang="en-US"/>
          </a:p>
        </p:txBody>
      </p:sp>
    </p:spTree>
    <p:extLst>
      <p:ext uri="{BB962C8B-B14F-4D97-AF65-F5344CB8AC3E}">
        <p14:creationId xmlns:p14="http://schemas.microsoft.com/office/powerpoint/2010/main" val="4085766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5C79B2-204B-3031-DF09-53FFB6FF9603}"/>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EA6F4360-BF7B-96D8-A71B-5ADD6172FA6F}"/>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85AD430E-B8EB-4C90-B5DD-42F9E1F551CC}"/>
              </a:ext>
            </a:extLst>
          </p:cNvPr>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74B77B23-071A-3273-CFEF-CE54DDD1DA08}"/>
              </a:ext>
            </a:extLst>
          </p:cNvPr>
          <p:cNvSpPr>
            <a:spLocks noGrp="1"/>
          </p:cNvSpPr>
          <p:nvPr>
            <p:ph type="sldNum" sz="quarter" idx="5"/>
          </p:nvPr>
        </p:nvSpPr>
        <p:spPr/>
        <p:txBody>
          <a:bodyPr/>
          <a:lstStyle/>
          <a:p>
            <a:fld id="{0A042AAB-42DF-430F-B061-42BBA4E4B1F3}" type="slidenum">
              <a:rPr kumimoji="1" lang="ja-JP" altLang="en-US" smtClean="0"/>
              <a:t>5</a:t>
            </a:fld>
            <a:endParaRPr kumimoji="1" lang="ja-JP" altLang="en-US"/>
          </a:p>
        </p:txBody>
      </p:sp>
    </p:spTree>
    <p:extLst>
      <p:ext uri="{BB962C8B-B14F-4D97-AF65-F5344CB8AC3E}">
        <p14:creationId xmlns:p14="http://schemas.microsoft.com/office/powerpoint/2010/main" val="3771816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14E640-68BB-3DD7-1CDA-4C0D11F96BEA}"/>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083F9649-429D-F47C-8123-436722690E57}"/>
              </a:ext>
            </a:extLst>
          </p:cNvPr>
          <p:cNvSpPr>
            <a:spLocks noGrp="1" noRot="1" noChangeAspect="1"/>
          </p:cNvSpPr>
          <p:nvPr>
            <p:ph type="sldImg"/>
          </p:nvPr>
        </p:nvSpPr>
        <p:spPr/>
        <p:txBody>
          <a:bodyPr/>
          <a:lstStyle/>
          <a:p>
            <a:endParaRPr lang="ja-JP" altLang="en-US"/>
          </a:p>
        </p:txBody>
      </p:sp>
      <p:sp>
        <p:nvSpPr>
          <p:cNvPr id="3" name="ノート プレースホルダー 2">
            <a:extLst>
              <a:ext uri="{FF2B5EF4-FFF2-40B4-BE49-F238E27FC236}">
                <a16:creationId xmlns:a16="http://schemas.microsoft.com/office/drawing/2014/main" id="{B666290D-F734-D5AC-9FD6-927392057CF8}"/>
              </a:ext>
            </a:extLst>
          </p:cNvPr>
          <p:cNvSpPr>
            <a:spLocks noGrp="1"/>
          </p:cNvSpPr>
          <p:nvPr>
            <p:ph type="body" idx="1"/>
          </p:nvPr>
        </p:nvSpPr>
        <p:spPr/>
        <p:txBody>
          <a:bodyPr/>
          <a:lstStyle/>
          <a:p>
            <a:endParaRPr kumimoji="1" lang="en-US" altLang="ja-JP" dirty="0"/>
          </a:p>
          <a:p>
            <a:endParaRPr kumimoji="1" lang="ja-JP" altLang="en-US" dirty="0"/>
          </a:p>
        </p:txBody>
      </p:sp>
      <p:sp>
        <p:nvSpPr>
          <p:cNvPr id="4" name="スライド番号プレースホルダー 3">
            <a:extLst>
              <a:ext uri="{FF2B5EF4-FFF2-40B4-BE49-F238E27FC236}">
                <a16:creationId xmlns:a16="http://schemas.microsoft.com/office/drawing/2014/main" id="{97C795A2-425D-D9B3-DCA1-76D114BA40FC}"/>
              </a:ext>
            </a:extLst>
          </p:cNvPr>
          <p:cNvSpPr>
            <a:spLocks noGrp="1"/>
          </p:cNvSpPr>
          <p:nvPr>
            <p:ph type="sldNum" sz="quarter" idx="5"/>
          </p:nvPr>
        </p:nvSpPr>
        <p:spPr/>
        <p:txBody>
          <a:bodyPr/>
          <a:lstStyle/>
          <a:p>
            <a:fld id="{0A042AAB-42DF-430F-B061-42BBA4E4B1F3}" type="slidenum">
              <a:rPr kumimoji="1" lang="ja-JP" altLang="en-US" smtClean="0"/>
              <a:t>7</a:t>
            </a:fld>
            <a:endParaRPr kumimoji="1" lang="ja-JP" altLang="en-US"/>
          </a:p>
        </p:txBody>
      </p:sp>
    </p:spTree>
    <p:extLst>
      <p:ext uri="{BB962C8B-B14F-4D97-AF65-F5344CB8AC3E}">
        <p14:creationId xmlns:p14="http://schemas.microsoft.com/office/powerpoint/2010/main" val="173436295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57433264"/>
      </p:ext>
    </p:extLst>
  </p:cSld>
  <p:clrMapOvr>
    <a:masterClrMapping/>
  </p:clrMapOvr>
  <p:hf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412144131"/>
      </p:ext>
    </p:extLst>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104834798"/>
      </p:ext>
    </p:extLst>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タイトル スライド">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914400" y="5923214"/>
            <a:ext cx="2743200" cy="365125"/>
          </a:xfrm>
        </p:spPr>
        <p:txBody>
          <a:bodyPr/>
          <a:lstStyle/>
          <a:p>
            <a:fld id="{C09D4F2D-134D-4E88-8CDD-220170CB8E31}" type="datetime1">
              <a:rPr kumimoji="1" lang="ja-JP" altLang="en-US" smtClean="0"/>
              <a:t>2026/2/11</a:t>
            </a:fld>
            <a:endParaRPr kumimoji="1" lang="ja-JP" altLang="en-US"/>
          </a:p>
        </p:txBody>
      </p:sp>
      <p:sp>
        <p:nvSpPr>
          <p:cNvPr id="5" name="Footer Placeholder 4"/>
          <p:cNvSpPr>
            <a:spLocks noGrp="1"/>
          </p:cNvSpPr>
          <p:nvPr>
            <p:ph type="ftr" sz="quarter" idx="11"/>
          </p:nvPr>
        </p:nvSpPr>
        <p:spPr>
          <a:xfrm>
            <a:off x="4038600" y="5923215"/>
            <a:ext cx="4114800" cy="365125"/>
          </a:xfrm>
          <a:prstGeom prst="rect">
            <a:avLst/>
          </a:prstGeom>
        </p:spPr>
        <p:txBody>
          <a:bodyPr/>
          <a:lstStyle/>
          <a:p>
            <a:endParaRPr kumimoji="1" lang="ja-JP" altLang="en-US" dirty="0"/>
          </a:p>
        </p:txBody>
      </p:sp>
    </p:spTree>
    <p:extLst>
      <p:ext uri="{BB962C8B-B14F-4D97-AF65-F5344CB8AC3E}">
        <p14:creationId xmlns:p14="http://schemas.microsoft.com/office/powerpoint/2010/main" val="136703767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609600" y="274639"/>
            <a:ext cx="4443427" cy="424732"/>
          </a:xfrm>
          <a:noFill/>
          <a:ln w="9525">
            <a:noFill/>
            <a:miter lim="800000"/>
            <a:headEnd/>
            <a:tailEnd/>
          </a:ln>
        </p:spPr>
        <p:txBody>
          <a:bodyPr vert="horz" wrap="none" lIns="91440" tIns="45720" rIns="91440" bIns="45720" numCol="1" anchor="t" anchorCtr="0" compatLnSpc="1">
            <a:prstTxWarp prst="textNoShape">
              <a:avLst/>
            </a:prstTxWarp>
            <a:spAutoFit/>
          </a:bodyPr>
          <a:lstStyle>
            <a:lvl1pPr algn="l">
              <a:defRPr lang="ja-JP" altLang="en-US" sz="2215" u="none" dirty="0">
                <a:latin typeface="Meiryo UI" panose="020B0604030504040204" pitchFamily="50" charset="-128"/>
                <a:ea typeface="Meiryo UI" panose="020B0604030504040204" pitchFamily="50" charset="-128"/>
              </a:defRPr>
            </a:lvl1pPr>
          </a:lstStyle>
          <a:p>
            <a:pPr lvl="0" algn="l"/>
            <a:r>
              <a:rPr lang="ja-JP" altLang="en-US" dirty="0"/>
              <a:t>マスター タイトルの書式設定</a:t>
            </a:r>
          </a:p>
        </p:txBody>
      </p:sp>
    </p:spTree>
    <p:extLst>
      <p:ext uri="{BB962C8B-B14F-4D97-AF65-F5344CB8AC3E}">
        <p14:creationId xmlns:p14="http://schemas.microsoft.com/office/powerpoint/2010/main" val="41019265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2_タイトル スライド">
    <p:spTree>
      <p:nvGrpSpPr>
        <p:cNvPr id="1" name=""/>
        <p:cNvGrpSpPr/>
        <p:nvPr/>
      </p:nvGrpSpPr>
      <p:grpSpPr>
        <a:xfrm>
          <a:off x="0" y="0"/>
          <a:ext cx="0" cy="0"/>
          <a:chOff x="0" y="0"/>
          <a:chExt cx="0" cy="0"/>
        </a:xfrm>
      </p:grpSpPr>
      <p:sp>
        <p:nvSpPr>
          <p:cNvPr id="11" name="テキスト プレースホルダー 10"/>
          <p:cNvSpPr>
            <a:spLocks noGrp="1"/>
          </p:cNvSpPr>
          <p:nvPr>
            <p:ph type="body" sz="quarter" idx="10" hasCustomPrompt="1"/>
          </p:nvPr>
        </p:nvSpPr>
        <p:spPr>
          <a:xfrm>
            <a:off x="556848" y="981075"/>
            <a:ext cx="11256107" cy="5327650"/>
          </a:xfrm>
          <a:prstGeom prst="rect">
            <a:avLst/>
          </a:prstGeom>
        </p:spPr>
        <p:txBody>
          <a:bodyPr lIns="0" tIns="0" rIns="0" bIns="0">
            <a:normAutofit/>
          </a:bodyPr>
          <a:lstStyle>
            <a:lvl1pPr marL="0" indent="0">
              <a:buNone/>
              <a:defRPr sz="2100" b="1">
                <a:latin typeface="+mn-lt"/>
                <a:cs typeface="Arial" panose="020B0604020202020204" pitchFamily="34" charset="0"/>
              </a:defRPr>
            </a:lvl1pPr>
            <a:lvl2pPr marL="417910" indent="-139304">
              <a:buFont typeface="Arial" panose="020B0604020202020204" pitchFamily="34" charset="0"/>
              <a:buChar char="–"/>
              <a:defRPr sz="2100">
                <a:latin typeface="+mn-lt"/>
                <a:cs typeface="Arial" panose="020B0604020202020204" pitchFamily="34" charset="0"/>
              </a:defRPr>
            </a:lvl2pPr>
            <a:lvl3pPr>
              <a:defRPr sz="2100">
                <a:latin typeface="+mn-lt"/>
                <a:cs typeface="Arial" panose="020B0604020202020204" pitchFamily="34" charset="0"/>
              </a:defRPr>
            </a:lvl3pPr>
            <a:lvl4pPr marL="975122" indent="-139304">
              <a:buFont typeface="Arial" panose="020B0604020202020204" pitchFamily="34" charset="0"/>
              <a:buChar char="–"/>
              <a:defRPr sz="2100">
                <a:latin typeface="+mn-lt"/>
                <a:cs typeface="Arial" panose="020B0604020202020204" pitchFamily="34" charset="0"/>
              </a:defRPr>
            </a:lvl4pPr>
            <a:lvl5pPr marL="1253729" indent="-139304">
              <a:buFont typeface="Arial" panose="020B0604020202020204" pitchFamily="34" charset="0"/>
              <a:buChar char="»"/>
              <a:defRPr sz="2100">
                <a:latin typeface="+mn-lt"/>
                <a:cs typeface="Arial" panose="020B0604020202020204" pitchFamily="34" charset="0"/>
              </a:defRPr>
            </a:lvl5pPr>
          </a:lstStyle>
          <a:p>
            <a:pPr lvl="0"/>
            <a:r>
              <a:rPr kumimoji="1" lang="en-US" altLang="ja-JP" dirty="0"/>
              <a:t>Click to edit Master text styles</a:t>
            </a:r>
            <a:endParaRPr kumimoji="1" lang="ja-JP" altLang="en-US" dirty="0"/>
          </a:p>
          <a:p>
            <a:pPr lvl="1"/>
            <a:r>
              <a:rPr kumimoji="1" lang="en-US" altLang="ja-JP" dirty="0"/>
              <a:t> Second level</a:t>
            </a:r>
            <a:endParaRPr kumimoji="1" lang="ja-JP" altLang="en-US" dirty="0"/>
          </a:p>
          <a:p>
            <a:pPr lvl="2"/>
            <a:r>
              <a:rPr kumimoji="1" lang="en-US" altLang="ja-JP" dirty="0"/>
              <a:t>Third level</a:t>
            </a:r>
            <a:endParaRPr kumimoji="1" lang="ja-JP" altLang="en-US" dirty="0"/>
          </a:p>
          <a:p>
            <a:pPr lvl="3"/>
            <a:r>
              <a:rPr kumimoji="1" lang="ja-JP" altLang="en-US" dirty="0"/>
              <a:t> </a:t>
            </a:r>
            <a:r>
              <a:rPr kumimoji="1" lang="en-US" altLang="ja-JP" dirty="0"/>
              <a:t>Fourth level</a:t>
            </a:r>
            <a:endParaRPr kumimoji="1" lang="ja-JP" altLang="en-US" dirty="0"/>
          </a:p>
          <a:p>
            <a:pPr lvl="4"/>
            <a:r>
              <a:rPr kumimoji="1" lang="en-US" altLang="ja-JP" dirty="0"/>
              <a:t> Fifth level</a:t>
            </a:r>
            <a:endParaRPr kumimoji="1" lang="ja-JP" altLang="en-US" dirty="0"/>
          </a:p>
        </p:txBody>
      </p:sp>
      <p:sp>
        <p:nvSpPr>
          <p:cNvPr id="8" name="Text Placeholder 8"/>
          <p:cNvSpPr>
            <a:spLocks noGrp="1"/>
          </p:cNvSpPr>
          <p:nvPr>
            <p:ph type="body" sz="quarter" idx="12" hasCustomPrompt="1"/>
          </p:nvPr>
        </p:nvSpPr>
        <p:spPr>
          <a:xfrm>
            <a:off x="556848" y="188913"/>
            <a:ext cx="9759461" cy="576262"/>
          </a:xfrm>
          <a:prstGeom prst="rect">
            <a:avLst/>
          </a:prstGeom>
        </p:spPr>
        <p:txBody>
          <a:bodyPr lIns="0" tIns="0" rIns="0" bIns="0" anchor="ctr" anchorCtr="0">
            <a:noAutofit/>
          </a:bodyPr>
          <a:lstStyle>
            <a:lvl1pPr marL="0" indent="0">
              <a:spcBef>
                <a:spcPts val="0"/>
              </a:spcBef>
              <a:buNone/>
              <a:defRPr sz="1650" b="1" baseline="0">
                <a:latin typeface="+mn-lt"/>
                <a:cs typeface="Arial" pitchFamily="34" charset="0"/>
              </a:defRPr>
            </a:lvl1pPr>
          </a:lstStyle>
          <a:p>
            <a:pPr lvl="0"/>
            <a:r>
              <a:rPr lang="en-US" dirty="0"/>
              <a:t>INSERT HEADER HERE</a:t>
            </a:r>
            <a:br>
              <a:rPr lang="en-US" dirty="0"/>
            </a:br>
            <a:r>
              <a:rPr lang="en-US" dirty="0"/>
              <a:t>2 LINES</a:t>
            </a:r>
          </a:p>
        </p:txBody>
      </p:sp>
    </p:spTree>
    <p:extLst>
      <p:ext uri="{BB962C8B-B14F-4D97-AF65-F5344CB8AC3E}">
        <p14:creationId xmlns:p14="http://schemas.microsoft.com/office/powerpoint/2010/main" val="22483762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691319031"/>
      </p:ext>
    </p:extLst>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350412544"/>
      </p:ext>
    </p:extLst>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2883540968"/>
      </p:ext>
    </p:extLst>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39788" y="2505075"/>
            <a:ext cx="5157787"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5075"/>
            <a:ext cx="5183188"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738707240"/>
      </p:ext>
    </p:extLst>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3898414088"/>
      </p:ext>
    </p:extLst>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24431972"/>
      </p:ext>
    </p:extLst>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1567084989"/>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632F1E-1013-4F6E-8B3C-747DD411D4C4}" type="datetime1">
              <a:rPr kumimoji="1" lang="ja-JP" altLang="en-US" smtClean="0"/>
              <a:t>2026/2/11</a:t>
            </a:fld>
            <a:endParaRPr kumimoji="1" lang="ja-JP" alt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a:t>
            </a:fld>
            <a:endParaRPr lang="en-US" dirty="0"/>
          </a:p>
        </p:txBody>
      </p:sp>
    </p:spTree>
    <p:extLst>
      <p:ext uri="{BB962C8B-B14F-4D97-AF65-F5344CB8AC3E}">
        <p14:creationId xmlns:p14="http://schemas.microsoft.com/office/powerpoint/2010/main" val="868941593"/>
      </p:ext>
    </p:extLst>
  </p:cSld>
  <p:clrMapOvr>
    <a:masterClrMapping/>
  </p:clrMapOvr>
  <p:hf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D632F1E-1013-4F6E-8B3C-747DD411D4C4}" type="datetime1">
              <a:rPr kumimoji="1" lang="ja-JP" altLang="en-US" smtClean="0"/>
              <a:t>2026/2/11</a:t>
            </a:fld>
            <a:endParaRPr kumimoji="1" lang="ja-JP" alt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a:t>
            </a:fld>
            <a:endParaRPr lang="en-US" dirty="0"/>
          </a:p>
        </p:txBody>
      </p:sp>
      <p:sp>
        <p:nvSpPr>
          <p:cNvPr id="7" name="AutoShape 18">
            <a:extLst>
              <a:ext uri="{FF2B5EF4-FFF2-40B4-BE49-F238E27FC236}">
                <a16:creationId xmlns:a16="http://schemas.microsoft.com/office/drawing/2014/main" id="{86260725-A13C-9158-5565-5A02F6EB6A86}"/>
              </a:ext>
            </a:extLst>
          </p:cNvPr>
          <p:cNvSpPr>
            <a:spLocks noChangeArrowheads="1"/>
          </p:cNvSpPr>
          <p:nvPr userDrawn="1"/>
        </p:nvSpPr>
        <p:spPr bwMode="auto">
          <a:xfrm>
            <a:off x="0" y="0"/>
            <a:ext cx="12192000" cy="6858000"/>
          </a:xfrm>
          <a:prstGeom prst="roundRect">
            <a:avLst>
              <a:gd name="adj" fmla="val 0"/>
            </a:avLst>
          </a:prstGeom>
          <a:gradFill rotWithShape="1">
            <a:gsLst>
              <a:gs pos="0">
                <a:srgbClr val="339966"/>
              </a:gs>
              <a:gs pos="50000">
                <a:srgbClr val="CBE5D8"/>
              </a:gs>
              <a:gs pos="100000">
                <a:srgbClr val="339966"/>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dirty="0"/>
          </a:p>
        </p:txBody>
      </p:sp>
      <p:sp>
        <p:nvSpPr>
          <p:cNvPr id="8" name="AutoShape 19">
            <a:extLst>
              <a:ext uri="{FF2B5EF4-FFF2-40B4-BE49-F238E27FC236}">
                <a16:creationId xmlns:a16="http://schemas.microsoft.com/office/drawing/2014/main" id="{7DE8ECAA-C84D-26CA-EA6F-3E71688E6B47}"/>
              </a:ext>
            </a:extLst>
          </p:cNvPr>
          <p:cNvSpPr>
            <a:spLocks noChangeArrowheads="1"/>
          </p:cNvSpPr>
          <p:nvPr userDrawn="1"/>
        </p:nvSpPr>
        <p:spPr bwMode="auto">
          <a:xfrm>
            <a:off x="201084" y="122238"/>
            <a:ext cx="11789833" cy="6400800"/>
          </a:xfrm>
          <a:prstGeom prst="roundRect">
            <a:avLst>
              <a:gd name="adj" fmla="val 3981"/>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endParaRPr lang="ja-JP" altLang="en-US" sz="1800"/>
          </a:p>
        </p:txBody>
      </p:sp>
      <p:sp>
        <p:nvSpPr>
          <p:cNvPr id="12" name="Rectangle 7">
            <a:extLst>
              <a:ext uri="{FF2B5EF4-FFF2-40B4-BE49-F238E27FC236}">
                <a16:creationId xmlns:a16="http://schemas.microsoft.com/office/drawing/2014/main" id="{CA93DDBC-285A-6BAC-4B0C-3E9B0342DD81}"/>
              </a:ext>
            </a:extLst>
          </p:cNvPr>
          <p:cNvSpPr>
            <a:spLocks noChangeArrowheads="1"/>
          </p:cNvSpPr>
          <p:nvPr userDrawn="1"/>
        </p:nvSpPr>
        <p:spPr bwMode="auto">
          <a:xfrm>
            <a:off x="11497733" y="6567489"/>
            <a:ext cx="863600" cy="325437"/>
          </a:xfrm>
          <a:prstGeom prst="rect">
            <a:avLst/>
          </a:prstGeom>
          <a:noFill/>
          <a:ln w="9525">
            <a:noFill/>
            <a:miter lim="800000"/>
            <a:headEnd/>
            <a:tailEnd/>
          </a:ln>
        </p:spPr>
        <p:txBody>
          <a:bodyPr lIns="0" tIns="0" rIns="0" bIns="0"/>
          <a:lstStyle>
            <a:lvl1pPr>
              <a:defRPr kumimoji="1">
                <a:solidFill>
                  <a:schemeClr val="tx1"/>
                </a:solidFill>
                <a:latin typeface="Calibri" panose="020F0502020204030204" pitchFamily="34" charset="0"/>
                <a:ea typeface="ＭＳ Ｐゴシック" panose="020B0600070205080204" pitchFamily="50" charset="-128"/>
              </a:defRPr>
            </a:lvl1pPr>
            <a:lvl2pPr marL="742950" indent="-285750">
              <a:defRPr kumimoji="1">
                <a:solidFill>
                  <a:schemeClr val="tx1"/>
                </a:solidFill>
                <a:latin typeface="Calibri" panose="020F0502020204030204" pitchFamily="34" charset="0"/>
                <a:ea typeface="ＭＳ Ｐゴシック" panose="020B0600070205080204" pitchFamily="50" charset="-128"/>
              </a:defRPr>
            </a:lvl2pPr>
            <a:lvl3pPr marL="1143000" indent="-228600">
              <a:defRPr kumimoji="1">
                <a:solidFill>
                  <a:schemeClr val="tx1"/>
                </a:solidFill>
                <a:latin typeface="Calibri" panose="020F0502020204030204" pitchFamily="34" charset="0"/>
                <a:ea typeface="ＭＳ Ｐゴシック" panose="020B0600070205080204" pitchFamily="50" charset="-128"/>
              </a:defRPr>
            </a:lvl3pPr>
            <a:lvl4pPr marL="1600200" indent="-228600">
              <a:defRPr kumimoji="1">
                <a:solidFill>
                  <a:schemeClr val="tx1"/>
                </a:solidFill>
                <a:latin typeface="Calibri" panose="020F0502020204030204" pitchFamily="34" charset="0"/>
                <a:ea typeface="ＭＳ Ｐゴシック" panose="020B0600070205080204" pitchFamily="50" charset="-128"/>
              </a:defRPr>
            </a:lvl4pPr>
            <a:lvl5pPr marL="2057400" indent="-228600">
              <a:defRPr kumimoji="1">
                <a:solidFill>
                  <a:schemeClr val="tx1"/>
                </a:solidFill>
                <a:latin typeface="Calibri" panose="020F0502020204030204" pitchFamily="34" charset="0"/>
                <a:ea typeface="ＭＳ Ｐゴシック" panose="020B0600070205080204" pitchFamily="50" charset="-128"/>
              </a:defRPr>
            </a:lvl5pPr>
            <a:lvl6pPr marL="25146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6pPr>
            <a:lvl7pPr marL="29718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7pPr>
            <a:lvl8pPr marL="34290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8pPr>
            <a:lvl9pPr marL="3886200" indent="-228600" eaLnBrk="0" fontAlgn="base" hangingPunct="0">
              <a:spcBef>
                <a:spcPct val="0"/>
              </a:spcBef>
              <a:spcAft>
                <a:spcPct val="0"/>
              </a:spcAft>
              <a:defRPr kumimoji="1">
                <a:solidFill>
                  <a:schemeClr val="tx1"/>
                </a:solidFill>
                <a:latin typeface="Calibri" panose="020F0502020204030204" pitchFamily="34" charset="0"/>
                <a:ea typeface="ＭＳ Ｐゴシック" panose="020B0600070205080204" pitchFamily="50" charset="-128"/>
              </a:defRPr>
            </a:lvl9pPr>
          </a:lstStyle>
          <a:p>
            <a:pPr eaLnBrk="1" hangingPunct="1"/>
            <a:fld id="{101BBE59-CE93-44B4-9180-8501089959A2}" type="slidenum">
              <a:rPr kumimoji="0" lang="en-US" altLang="ja-JP" sz="1400" smtClean="0">
                <a:solidFill>
                  <a:schemeClr val="bg1"/>
                </a:solidFill>
                <a:latin typeface="Arial" panose="020B0604020202020204" pitchFamily="34" charset="0"/>
                <a:ea typeface="Frutiger 55 Roman"/>
                <a:cs typeface="Frutiger 55 Roman"/>
              </a:rPr>
              <a:pPr eaLnBrk="1" hangingPunct="1"/>
              <a:t>‹#›</a:t>
            </a:fld>
            <a:r>
              <a:rPr kumimoji="0" lang="en-US" altLang="ja-JP" sz="1400" dirty="0">
                <a:solidFill>
                  <a:schemeClr val="bg1"/>
                </a:solidFill>
                <a:latin typeface="Arial" panose="020B0604020202020204" pitchFamily="34" charset="0"/>
                <a:ea typeface="Frutiger 55 Roman"/>
                <a:cs typeface="Frutiger 55 Roman"/>
              </a:rPr>
              <a:t>/8</a:t>
            </a:r>
            <a:endParaRPr kumimoji="0" lang="en-US" altLang="ja-JP" sz="1400" dirty="0">
              <a:latin typeface="Arial" panose="020B0604020202020204" pitchFamily="34" charset="0"/>
              <a:ea typeface="Frutiger 55 Roman"/>
              <a:cs typeface="Frutiger 55 Roman"/>
            </a:endParaRPr>
          </a:p>
        </p:txBody>
      </p:sp>
      <p:sp>
        <p:nvSpPr>
          <p:cNvPr id="13" name="円/楕円 8">
            <a:extLst>
              <a:ext uri="{FF2B5EF4-FFF2-40B4-BE49-F238E27FC236}">
                <a16:creationId xmlns:a16="http://schemas.microsoft.com/office/drawing/2014/main" id="{7DF3E74A-5318-414E-912C-C19402801187}"/>
              </a:ext>
            </a:extLst>
          </p:cNvPr>
          <p:cNvSpPr/>
          <p:nvPr userDrawn="1"/>
        </p:nvSpPr>
        <p:spPr>
          <a:xfrm>
            <a:off x="11143456" y="271836"/>
            <a:ext cx="629444" cy="636214"/>
          </a:xfrm>
          <a:prstGeom prst="ellipse">
            <a:avLst/>
          </a:prstGeom>
          <a:noFill/>
          <a:ln w="215900">
            <a:solidFill>
              <a:srgbClr val="BED4CC"/>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lvl1pPr marL="0" indent="0">
              <a:defRPr sz="1100">
                <a:solidFill>
                  <a:schemeClr val="lt1"/>
                </a:solidFill>
                <a:latin typeface="+mn-lt"/>
                <a:ea typeface="+mn-ea"/>
                <a:cs typeface="+mn-cs"/>
              </a:defRPr>
            </a:lvl1pPr>
            <a:lvl2pPr marL="457200" indent="0">
              <a:defRPr sz="1100">
                <a:solidFill>
                  <a:schemeClr val="lt1"/>
                </a:solidFill>
                <a:latin typeface="+mn-lt"/>
                <a:ea typeface="+mn-ea"/>
                <a:cs typeface="+mn-cs"/>
              </a:defRPr>
            </a:lvl2pPr>
            <a:lvl3pPr marL="914400" indent="0">
              <a:defRPr sz="1100">
                <a:solidFill>
                  <a:schemeClr val="lt1"/>
                </a:solidFill>
                <a:latin typeface="+mn-lt"/>
                <a:ea typeface="+mn-ea"/>
                <a:cs typeface="+mn-cs"/>
              </a:defRPr>
            </a:lvl3pPr>
            <a:lvl4pPr marL="1371600" indent="0">
              <a:defRPr sz="1100">
                <a:solidFill>
                  <a:schemeClr val="lt1"/>
                </a:solidFill>
                <a:latin typeface="+mn-lt"/>
                <a:ea typeface="+mn-ea"/>
                <a:cs typeface="+mn-cs"/>
              </a:defRPr>
            </a:lvl4pPr>
            <a:lvl5pPr marL="1828800" indent="0">
              <a:defRPr sz="1100">
                <a:solidFill>
                  <a:schemeClr val="lt1"/>
                </a:solidFill>
                <a:latin typeface="+mn-lt"/>
                <a:ea typeface="+mn-ea"/>
                <a:cs typeface="+mn-cs"/>
              </a:defRPr>
            </a:lvl5pPr>
            <a:lvl6pPr marL="2286000" indent="0">
              <a:defRPr sz="1100">
                <a:solidFill>
                  <a:schemeClr val="lt1"/>
                </a:solidFill>
                <a:latin typeface="+mn-lt"/>
                <a:ea typeface="+mn-ea"/>
                <a:cs typeface="+mn-cs"/>
              </a:defRPr>
            </a:lvl6pPr>
            <a:lvl7pPr marL="2743200" indent="0">
              <a:defRPr sz="1100">
                <a:solidFill>
                  <a:schemeClr val="lt1"/>
                </a:solidFill>
                <a:latin typeface="+mn-lt"/>
                <a:ea typeface="+mn-ea"/>
                <a:cs typeface="+mn-cs"/>
              </a:defRPr>
            </a:lvl7pPr>
            <a:lvl8pPr marL="3200400" indent="0">
              <a:defRPr sz="1100">
                <a:solidFill>
                  <a:schemeClr val="lt1"/>
                </a:solidFill>
                <a:latin typeface="+mn-lt"/>
                <a:ea typeface="+mn-ea"/>
                <a:cs typeface="+mn-cs"/>
              </a:defRPr>
            </a:lvl8pPr>
            <a:lvl9pPr marL="3657600" indent="0">
              <a:defRPr sz="1100">
                <a:solidFill>
                  <a:schemeClr val="lt1"/>
                </a:solidFill>
                <a:latin typeface="+mn-lt"/>
                <a:ea typeface="+mn-ea"/>
                <a:cs typeface="+mn-cs"/>
              </a:defRPr>
            </a:lvl9pPr>
          </a:lstStyle>
          <a:p>
            <a:endParaRPr lang="ja-JP" altLang="en-US"/>
          </a:p>
        </p:txBody>
      </p:sp>
      <p:pic>
        <p:nvPicPr>
          <p:cNvPr id="14" name="図 13" descr="logo透明">
            <a:extLst>
              <a:ext uri="{FF2B5EF4-FFF2-40B4-BE49-F238E27FC236}">
                <a16:creationId xmlns:a16="http://schemas.microsoft.com/office/drawing/2014/main" id="{184B76F9-E098-46E0-9D29-E53BB58EC775}"/>
              </a:ext>
            </a:extLst>
          </p:cNvPr>
          <p:cNvPicPr>
            <a:picLocks noChangeAspect="1" noChangeArrowheads="1"/>
          </p:cNvPicPr>
          <p:nvPr userDrawn="1"/>
        </p:nvPicPr>
        <p:blipFill>
          <a:blip r:embed="rId16" cstate="print">
            <a:extLst>
              <a:ext uri="{28A0092B-C50C-407E-A947-70E740481C1C}">
                <a14:useLocalDpi xmlns:a14="http://schemas.microsoft.com/office/drawing/2010/main" val="0"/>
              </a:ext>
            </a:extLst>
          </a:blip>
          <a:srcRect/>
          <a:stretch>
            <a:fillRect/>
          </a:stretch>
        </p:blipFill>
        <p:spPr bwMode="auto">
          <a:xfrm>
            <a:off x="11054069" y="507647"/>
            <a:ext cx="793495" cy="178153"/>
          </a:xfrm>
          <a:prstGeom prst="rect">
            <a:avLst/>
          </a:prstGeom>
          <a:noFill/>
          <a:extLst>
            <a:ext uri="{909E8E84-426E-40DD-AFC4-6F175D3DCCD1}">
              <a14:hiddenFill xmlns:a14="http://schemas.microsoft.com/office/drawing/2010/main">
                <a:solidFill>
                  <a:srgbClr val="FFFFFF"/>
                </a:solidFill>
              </a14:hiddenFill>
            </a:ext>
          </a:extLst>
        </p:spPr>
      </p:pic>
      <p:sp>
        <p:nvSpPr>
          <p:cNvPr id="15" name="Text Box 20">
            <a:extLst>
              <a:ext uri="{FF2B5EF4-FFF2-40B4-BE49-F238E27FC236}">
                <a16:creationId xmlns:a16="http://schemas.microsoft.com/office/drawing/2014/main" id="{09AE8A44-0A6D-44AF-BB47-EAC168FACAA2}"/>
              </a:ext>
            </a:extLst>
          </p:cNvPr>
          <p:cNvSpPr txBox="1">
            <a:spLocks noChangeArrowheads="1"/>
          </p:cNvSpPr>
          <p:nvPr userDrawn="1"/>
        </p:nvSpPr>
        <p:spPr bwMode="auto">
          <a:xfrm>
            <a:off x="3648075" y="6502400"/>
            <a:ext cx="4729885"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charset="0"/>
                <a:ea typeface="ＭＳ Ｐゴシック" pitchFamily="50" charset="-128"/>
              </a:defRPr>
            </a:lvl9pPr>
          </a:lstStyle>
          <a:p>
            <a:pPr eaLnBrk="1" hangingPunct="1">
              <a:defRPr/>
            </a:pPr>
            <a:r>
              <a:rPr lang="en-US" altLang="ja-JP" sz="1600" b="0" dirty="0">
                <a:solidFill>
                  <a:schemeClr val="bg1"/>
                </a:solidFill>
                <a:latin typeface="Arial" panose="020B0604020202020204" pitchFamily="34" charset="0"/>
                <a:ea typeface="游ゴシック" panose="020B0400000000000000" pitchFamily="50" charset="-128"/>
                <a:cs typeface="Arial" panose="020B0604020202020204" pitchFamily="34" charset="0"/>
              </a:rPr>
              <a:t>Japan Automobile Tyre Manufacturers</a:t>
            </a:r>
            <a:r>
              <a:rPr lang="en-US" altLang="ja-JP" sz="1600" b="0" baseline="0" dirty="0">
                <a:solidFill>
                  <a:schemeClr val="bg1"/>
                </a:solidFill>
                <a:latin typeface="Arial" panose="020B0604020202020204" pitchFamily="34" charset="0"/>
                <a:ea typeface="游ゴシック" panose="020B0400000000000000" pitchFamily="50" charset="-128"/>
                <a:cs typeface="Arial" panose="020B0604020202020204" pitchFamily="34" charset="0"/>
              </a:rPr>
              <a:t> </a:t>
            </a:r>
            <a:r>
              <a:rPr lang="en-US" altLang="ja-JP" sz="1600" b="0" dirty="0">
                <a:solidFill>
                  <a:schemeClr val="bg1"/>
                </a:solidFill>
                <a:latin typeface="Arial" panose="020B0604020202020204" pitchFamily="34" charset="0"/>
                <a:ea typeface="游ゴシック" panose="020B0400000000000000" pitchFamily="50" charset="-128"/>
                <a:cs typeface="Arial" panose="020B0604020202020204" pitchFamily="34" charset="0"/>
              </a:rPr>
              <a:t>Association</a:t>
            </a:r>
          </a:p>
        </p:txBody>
      </p:sp>
    </p:spTree>
    <p:extLst>
      <p:ext uri="{BB962C8B-B14F-4D97-AF65-F5344CB8AC3E}">
        <p14:creationId xmlns:p14="http://schemas.microsoft.com/office/powerpoint/2010/main" val="198406363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347934E-CA9B-F149-3313-94B7BE248385}"/>
              </a:ext>
            </a:extLst>
          </p:cNvPr>
          <p:cNvSpPr>
            <a:spLocks noGrp="1"/>
          </p:cNvSpPr>
          <p:nvPr>
            <p:ph type="ctrTitle"/>
          </p:nvPr>
        </p:nvSpPr>
        <p:spPr>
          <a:xfrm>
            <a:off x="493776" y="1122363"/>
            <a:ext cx="11204448" cy="2387600"/>
          </a:xfrm>
        </p:spPr>
        <p:txBody>
          <a:bodyPr>
            <a:normAutofit/>
          </a:bodyPr>
          <a:lstStyle/>
          <a:p>
            <a:r>
              <a:rPr kumimoji="1" lang="en-US" altLang="ja-JP" sz="4800" dirty="0"/>
              <a:t>JATMA‘s </a:t>
            </a:r>
            <a:r>
              <a:rPr lang="en-US" altLang="ja-JP" sz="4800" dirty="0"/>
              <a:t>Position on </a:t>
            </a:r>
            <a:r>
              <a:rPr lang="en-US" altLang="ja-JP" sz="4800" dirty="0" err="1"/>
              <a:t>Tyre</a:t>
            </a:r>
            <a:r>
              <a:rPr lang="en-US" altLang="ja-JP" sz="4800" dirty="0"/>
              <a:t> Abrasion Regulation as UN Regulations</a:t>
            </a:r>
            <a:endParaRPr kumimoji="1" lang="ja-JP" altLang="en-US" sz="4800" dirty="0"/>
          </a:p>
        </p:txBody>
      </p:sp>
      <p:sp>
        <p:nvSpPr>
          <p:cNvPr id="3" name="字幕 2">
            <a:extLst>
              <a:ext uri="{FF2B5EF4-FFF2-40B4-BE49-F238E27FC236}">
                <a16:creationId xmlns:a16="http://schemas.microsoft.com/office/drawing/2014/main" id="{19D93B83-50C2-ED57-0C9A-2380630C59CC}"/>
              </a:ext>
            </a:extLst>
          </p:cNvPr>
          <p:cNvSpPr>
            <a:spLocks noGrp="1"/>
          </p:cNvSpPr>
          <p:nvPr>
            <p:ph type="subTitle" idx="1"/>
          </p:nvPr>
        </p:nvSpPr>
        <p:spPr>
          <a:xfrm>
            <a:off x="1524000" y="4059238"/>
            <a:ext cx="9144000" cy="1655762"/>
          </a:xfrm>
        </p:spPr>
        <p:txBody>
          <a:bodyPr>
            <a:normAutofit fontScale="55000" lnSpcReduction="20000"/>
          </a:bodyPr>
          <a:lstStyle/>
          <a:p>
            <a:endParaRPr kumimoji="1" lang="en-US" altLang="ja-JP" dirty="0"/>
          </a:p>
          <a:p>
            <a:r>
              <a:rPr lang="en-US" altLang="ja-JP" sz="4000" dirty="0"/>
              <a:t>83</a:t>
            </a:r>
            <a:r>
              <a:rPr lang="en-US" altLang="ja-JP" sz="4000" baseline="30000" dirty="0"/>
              <a:t>rd</a:t>
            </a:r>
            <a:r>
              <a:rPr lang="en-US" altLang="ja-JP" sz="4000" dirty="0"/>
              <a:t> GRBP</a:t>
            </a:r>
          </a:p>
          <a:p>
            <a:r>
              <a:rPr kumimoji="1" lang="en-US" altLang="ja-JP" sz="4000" dirty="0"/>
              <a:t>February 2026</a:t>
            </a:r>
          </a:p>
          <a:p>
            <a:endParaRPr kumimoji="1" lang="en-US" altLang="ja-JP" dirty="0"/>
          </a:p>
          <a:p>
            <a:r>
              <a:rPr lang="en-US" altLang="ja-JP" sz="3600" dirty="0"/>
              <a:t>The Japan Automobile </a:t>
            </a:r>
            <a:r>
              <a:rPr lang="en-US" altLang="ja-JP" sz="3600" dirty="0" err="1"/>
              <a:t>Tyre</a:t>
            </a:r>
            <a:r>
              <a:rPr lang="en-US" altLang="ja-JP" sz="3600" dirty="0"/>
              <a:t> Manufacturers Association, Inc.</a:t>
            </a:r>
            <a:endParaRPr kumimoji="1" lang="ja-JP" altLang="en-US" sz="3600" dirty="0"/>
          </a:p>
        </p:txBody>
      </p:sp>
      <p:sp>
        <p:nvSpPr>
          <p:cNvPr id="5" name="テキスト ボックス 4">
            <a:extLst>
              <a:ext uri="{FF2B5EF4-FFF2-40B4-BE49-F238E27FC236}">
                <a16:creationId xmlns:a16="http://schemas.microsoft.com/office/drawing/2014/main" id="{3662085A-74FC-10D3-252D-298183B5AE6C}"/>
              </a:ext>
            </a:extLst>
          </p:cNvPr>
          <p:cNvSpPr txBox="1"/>
          <p:nvPr/>
        </p:nvSpPr>
        <p:spPr>
          <a:xfrm>
            <a:off x="8390553" y="275654"/>
            <a:ext cx="2656892" cy="738664"/>
          </a:xfrm>
          <a:prstGeom prst="rect">
            <a:avLst/>
          </a:prstGeom>
          <a:noFill/>
        </p:spPr>
        <p:txBody>
          <a:bodyPr wrap="square">
            <a:spAutoFit/>
          </a:bodyPr>
          <a:lstStyle/>
          <a:p>
            <a:r>
              <a:rPr lang="en-US" altLang="ja-JP" sz="1400" dirty="0"/>
              <a:t>Informal Document GRBP-83-40</a:t>
            </a:r>
          </a:p>
          <a:p>
            <a:r>
              <a:rPr lang="en-US" altLang="ja-JP" sz="1400" dirty="0"/>
              <a:t>83rd GRBP, 10-13 February 2026, </a:t>
            </a:r>
          </a:p>
          <a:p>
            <a:r>
              <a:rPr lang="en-US" altLang="ja-JP" sz="1400" dirty="0"/>
              <a:t>agenda item 5.(g)</a:t>
            </a:r>
            <a:endParaRPr lang="ja-JP" altLang="en-US" sz="1400" dirty="0"/>
          </a:p>
        </p:txBody>
      </p:sp>
    </p:spTree>
    <p:extLst>
      <p:ext uri="{BB962C8B-B14F-4D97-AF65-F5344CB8AC3E}">
        <p14:creationId xmlns:p14="http://schemas.microsoft.com/office/powerpoint/2010/main" val="29205068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2509D95A-4BD5-434B-8A58-73E2A18C14BF}"/>
              </a:ext>
            </a:extLst>
          </p:cNvPr>
          <p:cNvSpPr>
            <a:spLocks noGrp="1"/>
          </p:cNvSpPr>
          <p:nvPr>
            <p:ph idx="1"/>
          </p:nvPr>
        </p:nvSpPr>
        <p:spPr>
          <a:xfrm>
            <a:off x="431514" y="1244310"/>
            <a:ext cx="11328971" cy="5266493"/>
          </a:xfrm>
        </p:spPr>
        <p:txBody>
          <a:bodyPr>
            <a:noAutofit/>
          </a:bodyPr>
          <a:lstStyle/>
          <a:p>
            <a:pPr marL="0" indent="0">
              <a:spcAft>
                <a:spcPts val="600"/>
              </a:spcAft>
              <a:buNone/>
            </a:pPr>
            <a:r>
              <a:rPr lang="en-US" altLang="ja-JP" sz="2400" b="1" dirty="0"/>
              <a:t>JATMA has contributed to the development of indoor drum test method.</a:t>
            </a:r>
          </a:p>
          <a:p>
            <a:pPr marL="0" indent="0">
              <a:spcAft>
                <a:spcPts val="600"/>
              </a:spcAft>
              <a:buNone/>
            </a:pPr>
            <a:endParaRPr lang="en-US" altLang="ja-JP" sz="1000" b="1" dirty="0"/>
          </a:p>
          <a:p>
            <a:pPr marL="0" indent="0">
              <a:spcAft>
                <a:spcPts val="600"/>
              </a:spcAft>
              <a:buNone/>
            </a:pPr>
            <a:r>
              <a:rPr lang="en-US" altLang="ja-JP" sz="2400" b="1" dirty="0"/>
              <a:t>Background</a:t>
            </a:r>
          </a:p>
          <a:p>
            <a:pPr marL="457200" indent="-457200">
              <a:buFont typeface="Arial" panose="020B0604020202020204" pitchFamily="34" charset="0"/>
              <a:buChar char="•"/>
            </a:pPr>
            <a:r>
              <a:rPr lang="en-US" altLang="ja-JP" sz="2400" dirty="0"/>
              <a:t>Microplastic - </a:t>
            </a:r>
            <a:r>
              <a:rPr lang="en-US" altLang="ja-JP" sz="2400" dirty="0" err="1"/>
              <a:t>Tyre</a:t>
            </a:r>
            <a:r>
              <a:rPr lang="en-US" altLang="ja-JP" sz="2400" dirty="0"/>
              <a:t> and Road Wear Particles (TRWP) is considered one of the</a:t>
            </a:r>
            <a:r>
              <a:rPr lang="ja-JP" altLang="en-US" sz="2400" dirty="0"/>
              <a:t> </a:t>
            </a:r>
            <a:r>
              <a:rPr lang="en-US" altLang="ja-JP" sz="2400" dirty="0"/>
              <a:t>major sources.</a:t>
            </a:r>
          </a:p>
          <a:p>
            <a:pPr marL="457200" indent="-457200">
              <a:buFont typeface="Arial" panose="020B0604020202020204" pitchFamily="34" charset="0"/>
              <a:buChar char="•"/>
            </a:pPr>
            <a:r>
              <a:rPr lang="en-US" altLang="ja-JP" sz="2400" dirty="0"/>
              <a:t>Reducing TRWP can reduce microplastics and make the environment better.</a:t>
            </a:r>
          </a:p>
          <a:p>
            <a:pPr marL="457200" indent="-457200">
              <a:buFont typeface="Arial" panose="020B0604020202020204" pitchFamily="34" charset="0"/>
              <a:buChar char="•"/>
            </a:pPr>
            <a:endParaRPr lang="en-US" altLang="ja-JP" sz="1000" dirty="0"/>
          </a:p>
          <a:p>
            <a:pPr marL="0" lvl="1" indent="0">
              <a:spcBef>
                <a:spcPts val="1000"/>
              </a:spcBef>
              <a:spcAft>
                <a:spcPts val="600"/>
              </a:spcAft>
              <a:buNone/>
            </a:pPr>
            <a:r>
              <a:rPr lang="en-US" altLang="ja-JP" b="1" dirty="0"/>
              <a:t>Initiative</a:t>
            </a:r>
          </a:p>
          <a:p>
            <a:pPr marL="457200" indent="-457200">
              <a:buFont typeface="Arial" panose="020B0604020202020204" pitchFamily="34" charset="0"/>
              <a:buChar char="•"/>
            </a:pPr>
            <a:r>
              <a:rPr lang="en-US" altLang="ja-JP" sz="2400" dirty="0"/>
              <a:t>JATMA worked on developing the indoor drum test method to focus on:</a:t>
            </a:r>
          </a:p>
          <a:p>
            <a:pPr marL="712788" indent="-441325">
              <a:buFont typeface="Wingdings" panose="05000000000000000000" pitchFamily="2" charset="2"/>
              <a:buChar char="Ø"/>
            </a:pPr>
            <a:r>
              <a:rPr lang="en-US" altLang="ja-JP" sz="2400" dirty="0"/>
              <a:t>Fair, reliable and affordable.</a:t>
            </a:r>
          </a:p>
          <a:p>
            <a:pPr marL="712788" indent="-441325">
              <a:buFont typeface="Wingdings" panose="05000000000000000000" pitchFamily="2" charset="2"/>
              <a:buChar char="Ø"/>
            </a:pPr>
            <a:r>
              <a:rPr lang="en-US" altLang="ja-JP" sz="2400" dirty="0"/>
              <a:t>Reflecting real world’s condition of Contracting Party of the 1958 Agreement.</a:t>
            </a:r>
          </a:p>
          <a:p>
            <a:pPr marL="712788" indent="-441325">
              <a:buFont typeface="Wingdings" panose="05000000000000000000" pitchFamily="2" charset="2"/>
              <a:buChar char="Ø"/>
            </a:pPr>
            <a:r>
              <a:rPr lang="en-US" altLang="ja-JP" sz="2400" dirty="0"/>
              <a:t>Low environmental burden.</a:t>
            </a:r>
          </a:p>
          <a:p>
            <a:pPr marL="457200" indent="-457200">
              <a:buFont typeface="Arial" panose="020B0604020202020204" pitchFamily="34" charset="0"/>
              <a:buChar char="•"/>
            </a:pPr>
            <a:endParaRPr lang="ja-JP" altLang="en-US" sz="2400" dirty="0"/>
          </a:p>
        </p:txBody>
      </p:sp>
      <p:sp>
        <p:nvSpPr>
          <p:cNvPr id="2" name="タイトル 1">
            <a:extLst>
              <a:ext uri="{FF2B5EF4-FFF2-40B4-BE49-F238E27FC236}">
                <a16:creationId xmlns:a16="http://schemas.microsoft.com/office/drawing/2014/main" id="{79FFAA38-2994-438F-A34A-869C5C931E53}"/>
              </a:ext>
            </a:extLst>
          </p:cNvPr>
          <p:cNvSpPr>
            <a:spLocks noGrp="1"/>
          </p:cNvSpPr>
          <p:nvPr>
            <p:ph type="title"/>
          </p:nvPr>
        </p:nvSpPr>
        <p:spPr>
          <a:xfrm>
            <a:off x="381000" y="457200"/>
            <a:ext cx="8768137" cy="580097"/>
          </a:xfrm>
        </p:spPr>
        <p:txBody>
          <a:bodyPr>
            <a:noAutofit/>
          </a:bodyPr>
          <a:lstStyle/>
          <a:p>
            <a:r>
              <a:rPr lang="en-US" altLang="ja-JP" sz="3200" dirty="0"/>
              <a:t>Commitment: Development of abrasion test method</a:t>
            </a:r>
            <a:endParaRPr lang="ja-JP" altLang="en-US" sz="3200" dirty="0"/>
          </a:p>
        </p:txBody>
      </p:sp>
    </p:spTree>
    <p:extLst>
      <p:ext uri="{BB962C8B-B14F-4D97-AF65-F5344CB8AC3E}">
        <p14:creationId xmlns:p14="http://schemas.microsoft.com/office/powerpoint/2010/main" val="22948812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FBA80F-9558-566A-92F3-5BF7455DE120}"/>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2BFA091E-876A-8BF9-C76C-414CC8E0F191}"/>
              </a:ext>
            </a:extLst>
          </p:cNvPr>
          <p:cNvSpPr>
            <a:spLocks noGrp="1"/>
          </p:cNvSpPr>
          <p:nvPr>
            <p:ph idx="1"/>
          </p:nvPr>
        </p:nvSpPr>
        <p:spPr>
          <a:xfrm>
            <a:off x="460411" y="1314119"/>
            <a:ext cx="11466975" cy="4369131"/>
          </a:xfrm>
        </p:spPr>
        <p:txBody>
          <a:bodyPr>
            <a:noAutofit/>
          </a:bodyPr>
          <a:lstStyle/>
          <a:p>
            <a:pPr marL="0" indent="0">
              <a:spcAft>
                <a:spcPts val="600"/>
              </a:spcAft>
              <a:buNone/>
            </a:pPr>
            <a:r>
              <a:rPr lang="en-US" altLang="ja-JP" sz="2400" b="1" dirty="0"/>
              <a:t>Fair adoption of the indoor drum test method is necessary.</a:t>
            </a:r>
          </a:p>
          <a:p>
            <a:pPr marL="0" indent="0">
              <a:spcAft>
                <a:spcPts val="600"/>
              </a:spcAft>
              <a:buNone/>
            </a:pPr>
            <a:endParaRPr lang="en-US" altLang="ja-JP" sz="2400" b="1" dirty="0"/>
          </a:p>
          <a:p>
            <a:pPr marL="0" indent="0">
              <a:spcAft>
                <a:spcPts val="600"/>
              </a:spcAft>
              <a:buNone/>
            </a:pPr>
            <a:r>
              <a:rPr lang="en-US" altLang="ja-JP" sz="2400" b="1" dirty="0"/>
              <a:t>Rationale/Position</a:t>
            </a:r>
          </a:p>
          <a:p>
            <a:pPr marL="457200" indent="-457200"/>
            <a:r>
              <a:rPr lang="en-US" altLang="ja-JP" sz="2400" dirty="0"/>
              <a:t>In the R117-04 series, adopted WP.29 in 2024 by consensus, both test methods have already been introduced under equal conditions.</a:t>
            </a:r>
          </a:p>
          <a:p>
            <a:pPr marL="457200" indent="-457200"/>
            <a:r>
              <a:rPr lang="en-US" altLang="ja-JP" sz="2400" dirty="0"/>
              <a:t>The indoor drum test method is environmentally low burden because it is possible to collect the </a:t>
            </a:r>
            <a:r>
              <a:rPr lang="en-US" altLang="ja-JP" sz="2400" dirty="0" err="1"/>
              <a:t>tyre</a:t>
            </a:r>
            <a:r>
              <a:rPr lang="en-US" altLang="ja-JP" sz="2400" dirty="0"/>
              <a:t> wear particles in indoor drum test system.</a:t>
            </a:r>
          </a:p>
          <a:p>
            <a:pPr marL="457200" indent="-457200"/>
            <a:r>
              <a:rPr lang="en-US" altLang="ja-JP" sz="2400" dirty="0"/>
              <a:t>Correlation with the vehicle test method has been confirmed through COVA test.</a:t>
            </a:r>
            <a:br>
              <a:rPr lang="en-US" altLang="ja-JP" sz="2400" dirty="0"/>
            </a:br>
            <a:r>
              <a:rPr lang="en-US" altLang="ja-JP" sz="2400" dirty="0"/>
              <a:t>The causes of most outliers in the MA test have been identified, and further frosty conditions are anticipated. </a:t>
            </a:r>
          </a:p>
          <a:p>
            <a:pPr marL="457200" indent="-457200"/>
            <a:endParaRPr lang="en-US" altLang="ja-JP" sz="2400" dirty="0"/>
          </a:p>
          <a:p>
            <a:pPr marL="457200" indent="-457200">
              <a:buFont typeface="Arial" panose="020B0604020202020204" pitchFamily="34" charset="0"/>
              <a:buChar char="•"/>
            </a:pPr>
            <a:endParaRPr lang="en-US" altLang="ja-JP" sz="2400" dirty="0"/>
          </a:p>
        </p:txBody>
      </p:sp>
      <p:sp>
        <p:nvSpPr>
          <p:cNvPr id="2" name="タイトル 1">
            <a:extLst>
              <a:ext uri="{FF2B5EF4-FFF2-40B4-BE49-F238E27FC236}">
                <a16:creationId xmlns:a16="http://schemas.microsoft.com/office/drawing/2014/main" id="{BAAAF40A-21E8-F1B5-0F44-D797F63FBEA8}"/>
              </a:ext>
            </a:extLst>
          </p:cNvPr>
          <p:cNvSpPr>
            <a:spLocks noGrp="1"/>
          </p:cNvSpPr>
          <p:nvPr>
            <p:ph type="title"/>
          </p:nvPr>
        </p:nvSpPr>
        <p:spPr>
          <a:xfrm>
            <a:off x="381000" y="457200"/>
            <a:ext cx="8768137" cy="580097"/>
          </a:xfrm>
        </p:spPr>
        <p:txBody>
          <a:bodyPr>
            <a:noAutofit/>
          </a:bodyPr>
          <a:lstStyle/>
          <a:p>
            <a:r>
              <a:rPr lang="en-US" altLang="ja-JP" sz="3200" dirty="0"/>
              <a:t>Stance: To the Adoption of Test Methods</a:t>
            </a:r>
            <a:endParaRPr lang="ja-JP" altLang="en-US" sz="3200" dirty="0"/>
          </a:p>
        </p:txBody>
      </p:sp>
    </p:spTree>
    <p:extLst>
      <p:ext uri="{BB962C8B-B14F-4D97-AF65-F5344CB8AC3E}">
        <p14:creationId xmlns:p14="http://schemas.microsoft.com/office/powerpoint/2010/main" val="38512104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830B55-9778-6D7B-BF8A-8AC562D5AAC9}"/>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573AE138-1C58-F770-022C-3B8C721E722C}"/>
              </a:ext>
            </a:extLst>
          </p:cNvPr>
          <p:cNvSpPr>
            <a:spLocks noGrp="1"/>
          </p:cNvSpPr>
          <p:nvPr>
            <p:ph idx="1"/>
          </p:nvPr>
        </p:nvSpPr>
        <p:spPr>
          <a:xfrm>
            <a:off x="460411" y="1072819"/>
            <a:ext cx="11466975" cy="4038931"/>
          </a:xfrm>
        </p:spPr>
        <p:txBody>
          <a:bodyPr>
            <a:noAutofit/>
          </a:bodyPr>
          <a:lstStyle/>
          <a:p>
            <a:pPr marL="0" indent="0">
              <a:spcAft>
                <a:spcPts val="600"/>
              </a:spcAft>
              <a:buNone/>
            </a:pPr>
            <a:endParaRPr lang="en-US" altLang="ja-JP" sz="2400" b="1" dirty="0"/>
          </a:p>
          <a:p>
            <a:pPr marL="0" indent="0">
              <a:spcAft>
                <a:spcPts val="600"/>
              </a:spcAft>
              <a:buNone/>
            </a:pPr>
            <a:r>
              <a:rPr lang="en-US" altLang="ja-JP" sz="2400" b="1" dirty="0"/>
              <a:t>Rationale/Position</a:t>
            </a:r>
          </a:p>
          <a:p>
            <a:pPr marL="457200" indent="-457200"/>
            <a:r>
              <a:rPr lang="en-US" altLang="ja-JP" sz="2400" dirty="0"/>
              <a:t>The drum test method has already been updated to enhance its accuracy. This enables us to obtain a robust correlation between drum test method and vehicle test method.</a:t>
            </a:r>
          </a:p>
          <a:p>
            <a:pPr marL="457200" indent="-457200"/>
            <a:r>
              <a:rPr lang="en-US" altLang="ja-JP" sz="2400" dirty="0"/>
              <a:t>Therefore, there are no technical barriers to adopting the drum test method under equal conditions with the vehicle test method. Both test methods can be operated under equal conditions for type approval.</a:t>
            </a:r>
          </a:p>
          <a:p>
            <a:pPr marL="457200" indent="-457200"/>
            <a:r>
              <a:rPr lang="en-US" altLang="ja-JP" sz="2400" dirty="0"/>
              <a:t>At the TF TA, 3 criteria proposals were submitted from Japan, EC, and ETRTO.</a:t>
            </a:r>
            <a:br>
              <a:rPr lang="en-US" altLang="ja-JP" sz="2400" dirty="0"/>
            </a:br>
            <a:r>
              <a:rPr lang="en-US" altLang="ja-JP" sz="2400" dirty="0"/>
              <a:t>JATMA supports proposal from Japan. This proposal is highly effective in avoiding distortion.</a:t>
            </a:r>
          </a:p>
          <a:p>
            <a:pPr marL="457200" indent="-457200"/>
            <a:endParaRPr lang="en-US" altLang="ja-JP" sz="2400" dirty="0"/>
          </a:p>
          <a:p>
            <a:pPr marL="457200" indent="-457200">
              <a:buFont typeface="Arial" panose="020B0604020202020204" pitchFamily="34" charset="0"/>
              <a:buChar char="•"/>
            </a:pPr>
            <a:endParaRPr lang="en-US" altLang="ja-JP" sz="2400" dirty="0"/>
          </a:p>
        </p:txBody>
      </p:sp>
      <p:sp>
        <p:nvSpPr>
          <p:cNvPr id="2" name="タイトル 1">
            <a:extLst>
              <a:ext uri="{FF2B5EF4-FFF2-40B4-BE49-F238E27FC236}">
                <a16:creationId xmlns:a16="http://schemas.microsoft.com/office/drawing/2014/main" id="{C73E136A-BB92-1FF4-035B-F7D4D9E26900}"/>
              </a:ext>
            </a:extLst>
          </p:cNvPr>
          <p:cNvSpPr>
            <a:spLocks noGrp="1"/>
          </p:cNvSpPr>
          <p:nvPr>
            <p:ph type="title"/>
          </p:nvPr>
        </p:nvSpPr>
        <p:spPr>
          <a:xfrm>
            <a:off x="381000" y="457200"/>
            <a:ext cx="8768137" cy="580097"/>
          </a:xfrm>
        </p:spPr>
        <p:txBody>
          <a:bodyPr>
            <a:noAutofit/>
          </a:bodyPr>
          <a:lstStyle/>
          <a:p>
            <a:r>
              <a:rPr lang="en-US" altLang="ja-JP" sz="3200" dirty="0"/>
              <a:t>Stance: To the Adoption of Test Methods</a:t>
            </a:r>
            <a:endParaRPr lang="ja-JP" altLang="en-US" sz="3200" dirty="0"/>
          </a:p>
        </p:txBody>
      </p:sp>
    </p:spTree>
    <p:extLst>
      <p:ext uri="{BB962C8B-B14F-4D97-AF65-F5344CB8AC3E}">
        <p14:creationId xmlns:p14="http://schemas.microsoft.com/office/powerpoint/2010/main" val="2157718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B0F883-1DF4-3FF3-6870-69C4D9AAD480}"/>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9A52418F-B6B8-91DC-4BC1-BCC1E64FBEE9}"/>
              </a:ext>
            </a:extLst>
          </p:cNvPr>
          <p:cNvSpPr>
            <a:spLocks noGrp="1"/>
          </p:cNvSpPr>
          <p:nvPr>
            <p:ph idx="1"/>
          </p:nvPr>
        </p:nvSpPr>
        <p:spPr>
          <a:xfrm>
            <a:off x="362512" y="156626"/>
            <a:ext cx="11466975" cy="6049890"/>
          </a:xfrm>
        </p:spPr>
        <p:txBody>
          <a:bodyPr>
            <a:noAutofit/>
          </a:bodyPr>
          <a:lstStyle/>
          <a:p>
            <a:pPr marL="0" indent="0">
              <a:spcAft>
                <a:spcPts val="600"/>
              </a:spcAft>
              <a:buNone/>
            </a:pPr>
            <a:r>
              <a:rPr lang="en-US" altLang="ja-JP" sz="2400" b="1" dirty="0"/>
              <a:t>Position on EC’s criteria proposal</a:t>
            </a:r>
          </a:p>
          <a:p>
            <a:pPr marL="457200" indent="-457200"/>
            <a:r>
              <a:rPr lang="en-US" altLang="ja-JP" sz="2400" dirty="0"/>
              <a:t>The EC criteria proposal only imposes excessively strict obligations to ensure equivalence on the drum test method, despite the vehicle test method exhibiting greater variability.</a:t>
            </a:r>
          </a:p>
          <a:p>
            <a:pPr marL="457200" indent="-457200"/>
            <a:endParaRPr lang="en-US" altLang="ja-JP" sz="2400" dirty="0">
              <a:solidFill>
                <a:srgbClr val="FF0000"/>
              </a:solidFill>
            </a:endParaRPr>
          </a:p>
          <a:p>
            <a:pPr marL="0" indent="0">
              <a:buNone/>
            </a:pPr>
            <a:endParaRPr lang="en-US" altLang="ja-JP" sz="2400" dirty="0">
              <a:solidFill>
                <a:srgbClr val="FF0000"/>
              </a:solidFill>
            </a:endParaRPr>
          </a:p>
          <a:p>
            <a:pPr marL="0" indent="0">
              <a:buNone/>
            </a:pPr>
            <a:endParaRPr lang="en-US" altLang="ja-JP" sz="2000" dirty="0">
              <a:solidFill>
                <a:srgbClr val="FF0000"/>
              </a:solidFill>
            </a:endParaRPr>
          </a:p>
          <a:p>
            <a:pPr marL="457200" indent="-457200"/>
            <a:r>
              <a:rPr lang="en-US" altLang="ja-JP" sz="2400" dirty="0"/>
              <a:t>Test condition and circuit for vehicle test method is European oriented.</a:t>
            </a:r>
            <a:r>
              <a:rPr lang="ja-JP" altLang="en-US" sz="2400" dirty="0"/>
              <a:t> </a:t>
            </a:r>
            <a:r>
              <a:rPr lang="en-US" altLang="ja-JP" sz="2400" dirty="0"/>
              <a:t>Despite being signatories to the 1958 Agreement, Japan is unable to implement the vehicle test method and may be in the same situation in Asian countries.</a:t>
            </a:r>
          </a:p>
          <a:p>
            <a:pPr marL="457200" indent="-457200"/>
            <a:r>
              <a:rPr lang="en-US" altLang="ja-JP" sz="2400" dirty="0"/>
              <a:t>This creates an unjustified technical barrier and lacks methodological neutrality.</a:t>
            </a:r>
          </a:p>
          <a:p>
            <a:pPr marL="457200" indent="-457200">
              <a:buFont typeface="Arial" panose="020B0604020202020204" pitchFamily="34" charset="0"/>
              <a:buChar char="•"/>
            </a:pPr>
            <a:r>
              <a:rPr lang="en-US" altLang="ja-JP" sz="2400" dirty="0"/>
              <a:t>Not adopting the drum test method will create a bottleneck in the capacity of approval testing. Delays in certification testing will postpone the release of </a:t>
            </a:r>
            <a:r>
              <a:rPr lang="en-US" altLang="ja-JP" sz="2400" dirty="0" err="1"/>
              <a:t>tyres</a:t>
            </a:r>
            <a:r>
              <a:rPr lang="en-US" altLang="ja-JP" sz="2400" dirty="0"/>
              <a:t> with superior abrasion performance. </a:t>
            </a:r>
          </a:p>
          <a:p>
            <a:pPr marL="457200" indent="-457200">
              <a:buFont typeface="Arial" panose="020B0604020202020204" pitchFamily="34" charset="0"/>
              <a:buChar char="•"/>
            </a:pPr>
            <a:r>
              <a:rPr lang="en-US" altLang="ja-JP" sz="2400" dirty="0"/>
              <a:t>This will deprive consumers of choice, cause societal disruption, and have a negative impact on the environment.</a:t>
            </a:r>
          </a:p>
        </p:txBody>
      </p:sp>
      <p:graphicFrame>
        <p:nvGraphicFramePr>
          <p:cNvPr id="2" name="表 7">
            <a:extLst>
              <a:ext uri="{FF2B5EF4-FFF2-40B4-BE49-F238E27FC236}">
                <a16:creationId xmlns:a16="http://schemas.microsoft.com/office/drawing/2014/main" id="{1F9CB6F9-52C5-D407-4B2E-C4FB07F2D459}"/>
              </a:ext>
            </a:extLst>
          </p:cNvPr>
          <p:cNvGraphicFramePr>
            <a:graphicFrameLocks noGrp="1"/>
          </p:cNvGraphicFramePr>
          <p:nvPr>
            <p:extLst>
              <p:ext uri="{D42A27DB-BD31-4B8C-83A1-F6EECF244321}">
                <p14:modId xmlns:p14="http://schemas.microsoft.com/office/powerpoint/2010/main" val="1873432586"/>
              </p:ext>
            </p:extLst>
          </p:nvPr>
        </p:nvGraphicFramePr>
        <p:xfrm>
          <a:off x="905465" y="1801523"/>
          <a:ext cx="4279392" cy="1106998"/>
        </p:xfrm>
        <a:graphic>
          <a:graphicData uri="http://schemas.openxmlformats.org/drawingml/2006/table">
            <a:tbl>
              <a:tblPr firstRow="1" bandRow="1"/>
              <a:tblGrid>
                <a:gridCol w="2152716">
                  <a:extLst>
                    <a:ext uri="{9D8B030D-6E8A-4147-A177-3AD203B41FA5}">
                      <a16:colId xmlns:a16="http://schemas.microsoft.com/office/drawing/2014/main" val="4179525827"/>
                    </a:ext>
                  </a:extLst>
                </a:gridCol>
                <a:gridCol w="1063338">
                  <a:extLst>
                    <a:ext uri="{9D8B030D-6E8A-4147-A177-3AD203B41FA5}">
                      <a16:colId xmlns:a16="http://schemas.microsoft.com/office/drawing/2014/main" val="252781813"/>
                    </a:ext>
                  </a:extLst>
                </a:gridCol>
                <a:gridCol w="1063338">
                  <a:extLst>
                    <a:ext uri="{9D8B030D-6E8A-4147-A177-3AD203B41FA5}">
                      <a16:colId xmlns:a16="http://schemas.microsoft.com/office/drawing/2014/main" val="554305379"/>
                    </a:ext>
                  </a:extLst>
                </a:gridCol>
              </a:tblGrid>
              <a:tr h="330547">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Vehicle</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Drum</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4246237643"/>
                  </a:ext>
                </a:extLst>
              </a:tr>
              <a:tr h="375478">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en-US" altLang="ja-JP" sz="1600" dirty="0">
                          <a:latin typeface="+mn-lt"/>
                          <a:ea typeface="Meiryo UI" panose="020B0604030504040204" pitchFamily="50" charset="-128"/>
                        </a:rPr>
                        <a:t>Standard deviation</a:t>
                      </a:r>
                      <a:endParaRPr kumimoji="1" lang="ja-JP" altLang="en-US" sz="1600"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0.12</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0.08</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4049049756"/>
                  </a:ext>
                </a:extLst>
              </a:tr>
              <a:tr h="269035">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r>
                        <a:rPr kumimoji="1" lang="en-US" altLang="ja-JP" sz="1600" dirty="0">
                          <a:latin typeface="+mn-lt"/>
                          <a:ea typeface="Meiryo UI" panose="020B0604030504040204" pitchFamily="50" charset="-128"/>
                        </a:rPr>
                        <a:t>Coefficient of Variation</a:t>
                      </a:r>
                      <a:endParaRPr kumimoji="1" lang="ja-JP" altLang="en-US" sz="1600"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11%</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tc>
                  <a:txBody>
                    <a:bodyPr/>
                    <a:lstStyle>
                      <a:lvl1pPr marL="0" algn="l" defTabSz="914400" rtl="0" eaLnBrk="1" latinLnBrk="0" hangingPunct="1">
                        <a:defRPr kumimoji="1" sz="1800" kern="1200">
                          <a:solidFill>
                            <a:schemeClr val="tx1"/>
                          </a:solidFill>
                          <a:latin typeface="Calibri"/>
                        </a:defRPr>
                      </a:lvl1pPr>
                      <a:lvl2pPr marL="457200" algn="l" defTabSz="914400" rtl="0" eaLnBrk="1" latinLnBrk="0" hangingPunct="1">
                        <a:defRPr kumimoji="1" sz="1800" kern="1200">
                          <a:solidFill>
                            <a:schemeClr val="tx1"/>
                          </a:solidFill>
                          <a:latin typeface="Calibri"/>
                        </a:defRPr>
                      </a:lvl2pPr>
                      <a:lvl3pPr marL="914400" algn="l" defTabSz="914400" rtl="0" eaLnBrk="1" latinLnBrk="0" hangingPunct="1">
                        <a:defRPr kumimoji="1" sz="1800" kern="1200">
                          <a:solidFill>
                            <a:schemeClr val="tx1"/>
                          </a:solidFill>
                          <a:latin typeface="Calibri"/>
                        </a:defRPr>
                      </a:lvl3pPr>
                      <a:lvl4pPr marL="1371600" algn="l" defTabSz="914400" rtl="0" eaLnBrk="1" latinLnBrk="0" hangingPunct="1">
                        <a:defRPr kumimoji="1" sz="1800" kern="1200">
                          <a:solidFill>
                            <a:schemeClr val="tx1"/>
                          </a:solidFill>
                          <a:latin typeface="Calibri"/>
                        </a:defRPr>
                      </a:lvl4pPr>
                      <a:lvl5pPr marL="1828800" algn="l" defTabSz="914400" rtl="0" eaLnBrk="1" latinLnBrk="0" hangingPunct="1">
                        <a:defRPr kumimoji="1" sz="1800" kern="1200">
                          <a:solidFill>
                            <a:schemeClr val="tx1"/>
                          </a:solidFill>
                          <a:latin typeface="Calibri"/>
                        </a:defRPr>
                      </a:lvl5pPr>
                      <a:lvl6pPr marL="2286000" algn="l" defTabSz="914400" rtl="0" eaLnBrk="1" latinLnBrk="0" hangingPunct="1">
                        <a:defRPr kumimoji="1" sz="1800" kern="1200">
                          <a:solidFill>
                            <a:schemeClr val="tx1"/>
                          </a:solidFill>
                          <a:latin typeface="Calibri"/>
                        </a:defRPr>
                      </a:lvl6pPr>
                      <a:lvl7pPr marL="2743200" algn="l" defTabSz="914400" rtl="0" eaLnBrk="1" latinLnBrk="0" hangingPunct="1">
                        <a:defRPr kumimoji="1" sz="1800" kern="1200">
                          <a:solidFill>
                            <a:schemeClr val="tx1"/>
                          </a:solidFill>
                          <a:latin typeface="Calibri"/>
                        </a:defRPr>
                      </a:lvl7pPr>
                      <a:lvl8pPr marL="3200400" algn="l" defTabSz="914400" rtl="0" eaLnBrk="1" latinLnBrk="0" hangingPunct="1">
                        <a:defRPr kumimoji="1" sz="1800" kern="1200">
                          <a:solidFill>
                            <a:schemeClr val="tx1"/>
                          </a:solidFill>
                          <a:latin typeface="Calibri"/>
                        </a:defRPr>
                      </a:lvl8pPr>
                      <a:lvl9pPr marL="3657600" algn="l" defTabSz="914400" rtl="0" eaLnBrk="1" latinLnBrk="0" hangingPunct="1">
                        <a:defRPr kumimoji="1" sz="1800" kern="1200">
                          <a:solidFill>
                            <a:schemeClr val="tx1"/>
                          </a:solidFill>
                          <a:latin typeface="Calibri"/>
                        </a:defRPr>
                      </a:lvl9pPr>
                    </a:lstStyle>
                    <a:p>
                      <a:pPr algn="ctr"/>
                      <a:r>
                        <a:rPr kumimoji="1" lang="en-US" altLang="ja-JP" dirty="0">
                          <a:latin typeface="+mn-lt"/>
                          <a:ea typeface="Meiryo UI" panose="020B0604030504040204" pitchFamily="50" charset="-128"/>
                        </a:rPr>
                        <a:t>8%</a:t>
                      </a:r>
                      <a:endParaRPr kumimoji="1" lang="ja-JP" altLang="en-US" dirty="0">
                        <a:latin typeface="+mn-lt"/>
                        <a:ea typeface="Meiryo UI" panose="020B0604030504040204" pitchFamily="50" charset="-128"/>
                      </a:endParaRPr>
                    </a:p>
                  </a:txBody>
                  <a:tcPr anchor="ctr">
                    <a:lnL w="12700" cmpd="sng">
                      <a:solidFill>
                        <a:sysClr val="windowText" lastClr="000000"/>
                      </a:solidFill>
                    </a:lnL>
                    <a:lnR w="12700" cmpd="sng">
                      <a:solidFill>
                        <a:sysClr val="windowText" lastClr="000000"/>
                      </a:solidFill>
                    </a:lnR>
                    <a:lnT w="12700" cmpd="sng">
                      <a:solidFill>
                        <a:sysClr val="windowText" lastClr="000000"/>
                      </a:solidFill>
                    </a:lnT>
                    <a:lnB w="12700" cmpd="sng">
                      <a:solidFill>
                        <a:sysClr val="windowText" lastClr="000000"/>
                      </a:solidFill>
                    </a:lnB>
                    <a:lnTlToBr w="12700" cmpd="sng">
                      <a:noFill/>
                      <a:prstDash val="solid"/>
                    </a:lnTlToBr>
                    <a:lnBlToTr w="12700" cmpd="sng">
                      <a:noFill/>
                      <a:prstDash val="solid"/>
                    </a:lnBlToTr>
                    <a:noFill/>
                  </a:tcPr>
                </a:tc>
                <a:extLst>
                  <a:ext uri="{0D108BD9-81ED-4DB2-BD59-A6C34878D82A}">
                    <a16:rowId xmlns:a16="http://schemas.microsoft.com/office/drawing/2014/main" val="1398544421"/>
                  </a:ext>
                </a:extLst>
              </a:tr>
            </a:tbl>
          </a:graphicData>
        </a:graphic>
      </p:graphicFrame>
    </p:spTree>
    <p:extLst>
      <p:ext uri="{BB962C8B-B14F-4D97-AF65-F5344CB8AC3E}">
        <p14:creationId xmlns:p14="http://schemas.microsoft.com/office/powerpoint/2010/main" val="11638066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表 7">
            <a:extLst>
              <a:ext uri="{FF2B5EF4-FFF2-40B4-BE49-F238E27FC236}">
                <a16:creationId xmlns:a16="http://schemas.microsoft.com/office/drawing/2014/main" id="{93862EBE-6234-CA94-6626-7E34EC46008B}"/>
              </a:ext>
            </a:extLst>
          </p:cNvPr>
          <p:cNvGraphicFramePr>
            <a:graphicFrameLocks noGrp="1"/>
          </p:cNvGraphicFramePr>
          <p:nvPr>
            <p:extLst>
              <p:ext uri="{D42A27DB-BD31-4B8C-83A1-F6EECF244321}">
                <p14:modId xmlns:p14="http://schemas.microsoft.com/office/powerpoint/2010/main" val="2480817052"/>
              </p:ext>
            </p:extLst>
          </p:nvPr>
        </p:nvGraphicFramePr>
        <p:xfrm>
          <a:off x="2138574" y="2007995"/>
          <a:ext cx="7914851" cy="3313920"/>
        </p:xfrm>
        <a:graphic>
          <a:graphicData uri="http://schemas.openxmlformats.org/drawingml/2006/table">
            <a:tbl>
              <a:tblPr firstRow="1" bandRow="1">
                <a:tableStyleId>{93296810-A885-4BE3-A3E7-6D5BEEA58F35}</a:tableStyleId>
              </a:tblPr>
              <a:tblGrid>
                <a:gridCol w="1385676">
                  <a:extLst>
                    <a:ext uri="{9D8B030D-6E8A-4147-A177-3AD203B41FA5}">
                      <a16:colId xmlns:a16="http://schemas.microsoft.com/office/drawing/2014/main" val="3042341069"/>
                    </a:ext>
                  </a:extLst>
                </a:gridCol>
                <a:gridCol w="539724">
                  <a:extLst>
                    <a:ext uri="{9D8B030D-6E8A-4147-A177-3AD203B41FA5}">
                      <a16:colId xmlns:a16="http://schemas.microsoft.com/office/drawing/2014/main" val="556501915"/>
                    </a:ext>
                  </a:extLst>
                </a:gridCol>
                <a:gridCol w="1974876">
                  <a:extLst>
                    <a:ext uri="{9D8B030D-6E8A-4147-A177-3AD203B41FA5}">
                      <a16:colId xmlns:a16="http://schemas.microsoft.com/office/drawing/2014/main" val="328932858"/>
                    </a:ext>
                  </a:extLst>
                </a:gridCol>
                <a:gridCol w="1992341">
                  <a:extLst>
                    <a:ext uri="{9D8B030D-6E8A-4147-A177-3AD203B41FA5}">
                      <a16:colId xmlns:a16="http://schemas.microsoft.com/office/drawing/2014/main" val="2712251254"/>
                    </a:ext>
                  </a:extLst>
                </a:gridCol>
                <a:gridCol w="2022234">
                  <a:extLst>
                    <a:ext uri="{9D8B030D-6E8A-4147-A177-3AD203B41FA5}">
                      <a16:colId xmlns:a16="http://schemas.microsoft.com/office/drawing/2014/main" val="2837088918"/>
                    </a:ext>
                  </a:extLst>
                </a:gridCol>
              </a:tblGrid>
              <a:tr h="310016">
                <a:tc gridSpan="3">
                  <a:txBody>
                    <a:bodyPr/>
                    <a:lstStyle/>
                    <a:p>
                      <a:endParaRPr kumimoji="1" lang="ja-JP" altLang="en-US" dirty="0"/>
                    </a:p>
                  </a:txBody>
                  <a:tcPr anchor="ct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en-US" altLang="ja-JP" sz="1800" dirty="0"/>
                        <a:t>Stage 1</a:t>
                      </a:r>
                      <a:endParaRPr kumimoji="1" lang="ja-JP" altLang="en-US" sz="1800" dirty="0">
                        <a:latin typeface="Yu Gothic UI" panose="020B0500000000000000" pitchFamily="50" charset="-128"/>
                        <a:ea typeface="Yu Gothic UI" panose="020B0500000000000000" pitchFamily="50" charset="-128"/>
                      </a:endParaRPr>
                    </a:p>
                  </a:txBody>
                  <a:tcPr marL="36000" marR="36000" marT="18000" marB="18000" anchor="ctr"/>
                </a:tc>
                <a:tc>
                  <a:txBody>
                    <a:bodyPr/>
                    <a:lstStyle/>
                    <a:p>
                      <a:pPr algn="ctr"/>
                      <a:r>
                        <a:rPr kumimoji="1" lang="en-US" altLang="ja-JP" sz="1800" dirty="0"/>
                        <a:t>Stage 2</a:t>
                      </a:r>
                      <a:endParaRPr kumimoji="1" lang="ja-JP" altLang="en-US" sz="1800" dirty="0">
                        <a:latin typeface="Yu Gothic UI" panose="020B0500000000000000" pitchFamily="50" charset="-128"/>
                        <a:ea typeface="Yu Gothic UI" panose="020B0500000000000000" pitchFamily="50" charset="-128"/>
                      </a:endParaRPr>
                    </a:p>
                  </a:txBody>
                  <a:tcPr marL="36000" marR="36000" marT="18000" marB="18000" anchor="ctr"/>
                </a:tc>
                <a:extLst>
                  <a:ext uri="{0D108BD9-81ED-4DB2-BD59-A6C34878D82A}">
                    <a16:rowId xmlns:a16="http://schemas.microsoft.com/office/drawing/2014/main" val="85587708"/>
                  </a:ext>
                </a:extLst>
              </a:tr>
              <a:tr h="395118">
                <a:tc gridSpan="3">
                  <a:txBody>
                    <a:bodyPr/>
                    <a:lstStyle/>
                    <a:p>
                      <a:r>
                        <a:rPr kumimoji="1" lang="en-US" altLang="ja-JP" sz="2000" dirty="0"/>
                        <a:t>Normal (core limit + margin)</a:t>
                      </a:r>
                      <a:endParaRPr kumimoji="1" lang="ja-JP" altLang="en-US" sz="2000" dirty="0">
                        <a:latin typeface="+mj-lt"/>
                      </a:endParaRPr>
                    </a:p>
                  </a:txBody>
                  <a:tcPr anchor="ctr"/>
                </a:tc>
                <a:tc hMerge="1">
                  <a:txBody>
                    <a:bodyPr/>
                    <a:lstStyle/>
                    <a:p>
                      <a:endParaRPr kumimoji="1" lang="ja-JP" altLang="en-US"/>
                    </a:p>
                  </a:txBody>
                  <a:tcPr/>
                </a:tc>
                <a:tc hMerge="1">
                  <a:txBody>
                    <a:bodyPr/>
                    <a:lstStyle/>
                    <a:p>
                      <a:endParaRPr kumimoji="1" lang="ja-JP" altLang="en-US"/>
                    </a:p>
                  </a:txBody>
                  <a:tcPr/>
                </a:tc>
                <a:tc>
                  <a:txBody>
                    <a:bodyPr/>
                    <a:lstStyle/>
                    <a:p>
                      <a:pPr algn="ctr"/>
                      <a:r>
                        <a:rPr kumimoji="1" lang="en-US" altLang="ja-JP" sz="2000" dirty="0"/>
                        <a:t>1.25</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algn="ctr"/>
                      <a:r>
                        <a:rPr kumimoji="1" lang="en-US" altLang="ja-JP" sz="2000" dirty="0"/>
                        <a:t>1.15</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2713741891"/>
                  </a:ext>
                </a:extLst>
              </a:tr>
              <a:tr h="395118">
                <a:tc gridSpan="3">
                  <a:txBody>
                    <a:bodyPr/>
                    <a:lstStyle/>
                    <a:p>
                      <a:r>
                        <a:rPr kumimoji="1" lang="en-US" altLang="ja-JP" sz="2000" dirty="0"/>
                        <a:t>Snow     (core limit + margin)</a:t>
                      </a:r>
                    </a:p>
                  </a:txBody>
                  <a:tcPr anchor="ctr"/>
                </a:tc>
                <a:tc hMerge="1">
                  <a:txBody>
                    <a:bodyPr/>
                    <a:lstStyle/>
                    <a:p>
                      <a:endParaRPr kumimoji="1" lang="ja-JP" altLang="en-US"/>
                    </a:p>
                  </a:txBody>
                  <a:tcPr/>
                </a:tc>
                <a:tc h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1.25</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1.15</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1935119925"/>
                  </a:ext>
                </a:extLst>
              </a:tr>
              <a:tr h="339836">
                <a:tc rowSpan="4">
                  <a:txBody>
                    <a:bodyPr/>
                    <a:lstStyle/>
                    <a:p>
                      <a:r>
                        <a:rPr kumimoji="1" lang="en-US" altLang="ja-JP" sz="2000" dirty="0"/>
                        <a:t>Sub Cluster</a:t>
                      </a:r>
                      <a:endParaRPr kumimoji="1" lang="ja-JP" altLang="en-US" sz="2000" dirty="0">
                        <a:latin typeface="+mj-lt"/>
                        <a:ea typeface="Yu Gothic UI" panose="020B0500000000000000" pitchFamily="50" charset="-128"/>
                      </a:endParaRPr>
                    </a:p>
                  </a:txBody>
                  <a:tcPr marL="36000" marR="36000" marT="18000" marB="18000" anchor="ctr"/>
                </a:tc>
                <a:tc gridSpan="2">
                  <a:txBody>
                    <a:bodyPr/>
                    <a:lstStyle/>
                    <a:p>
                      <a:r>
                        <a:rPr kumimoji="1" lang="en-US" altLang="ja-JP" sz="2000"/>
                        <a:t>3PMSF</a:t>
                      </a:r>
                      <a:endParaRPr kumimoji="1" lang="ja-JP" altLang="en-US"/>
                    </a:p>
                  </a:txBody>
                  <a:tcPr marL="36000" marR="36000" marT="18000" marB="18000" anchor="ctr"/>
                </a:tc>
                <a:tc hMerge="1">
                  <a:txBody>
                    <a:bodyPr/>
                    <a:lstStyle/>
                    <a:p>
                      <a:endParaRPr kumimoji="1" lang="ja-JP" altLang="en-US"/>
                    </a:p>
                  </a:txBody>
                  <a:tcPr/>
                </a:tc>
                <a:tc>
                  <a:txBody>
                    <a:bodyPr/>
                    <a:lstStyle/>
                    <a:p>
                      <a:pPr algn="ct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2234823514"/>
                  </a:ext>
                </a:extLst>
              </a:tr>
              <a:tr h="339836">
                <a:tc vMerge="1">
                  <a:txBody>
                    <a:bodyPr/>
                    <a:lstStyle/>
                    <a:p>
                      <a:endParaRPr kumimoji="1" lang="ja-JP" altLang="en-US" sz="1800" dirty="0">
                        <a:latin typeface="Yu Gothic UI" panose="020B0500000000000000" pitchFamily="50" charset="-128"/>
                        <a:ea typeface="Yu Gothic UI" panose="020B0500000000000000" pitchFamily="50" charset="-128"/>
                      </a:endParaRPr>
                    </a:p>
                  </a:txBody>
                  <a:tcPr marL="36000" marR="36000" marT="18000" marB="18000"/>
                </a:tc>
                <a:tc gridSpan="2">
                  <a:txBody>
                    <a:bodyPr/>
                    <a:lstStyle/>
                    <a:p>
                      <a:r>
                        <a:rPr kumimoji="1" lang="en-US" altLang="ja-JP" sz="2000"/>
                        <a:t>Extra load</a:t>
                      </a:r>
                      <a:endParaRPr kumimoji="1" lang="ja-JP" altLang="en-US"/>
                    </a:p>
                  </a:txBody>
                  <a:tcPr marL="36000" marR="36000" marT="18000" marB="18000" anchor="ctr"/>
                </a:tc>
                <a:tc h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275795780"/>
                  </a:ext>
                </a:extLst>
              </a:tr>
              <a:tr h="339836">
                <a:tc vMerge="1">
                  <a:txBody>
                    <a:bodyPr/>
                    <a:lstStyle/>
                    <a:p>
                      <a:endParaRPr kumimoji="1" lang="ja-JP" altLang="en-US" sz="1800" dirty="0">
                        <a:latin typeface="Yu Gothic UI" panose="020B0500000000000000" pitchFamily="50" charset="-128"/>
                        <a:ea typeface="Yu Gothic UI" panose="020B0500000000000000" pitchFamily="50" charset="-128"/>
                      </a:endParaRPr>
                    </a:p>
                  </a:txBody>
                  <a:tcPr marL="36000" marR="36000" marT="18000" marB="18000"/>
                </a:tc>
                <a:tc gridSpan="2">
                  <a:txBody>
                    <a:bodyPr/>
                    <a:lstStyle/>
                    <a:p>
                      <a:r>
                        <a:rPr kumimoji="1" lang="en-US" altLang="ja-JP" sz="2000" dirty="0"/>
                        <a:t>Ultra High Performance</a:t>
                      </a:r>
                      <a:endParaRPr kumimoji="1" lang="ja-JP" altLang="en-US" dirty="0"/>
                    </a:p>
                  </a:txBody>
                  <a:tcPr marL="36000" marR="36000" marT="18000" marB="18000" anchor="ctr"/>
                </a:tc>
                <a:tc hMerge="1">
                  <a:txBody>
                    <a:bodyPr/>
                    <a:lstStyle/>
                    <a:p>
                      <a:endParaRPr kumimoji="1" lang="ja-JP" altLang="en-US"/>
                    </a:p>
                  </a:txBody>
                  <a:tcPr/>
                </a:tc>
                <a:tc>
                  <a:txBody>
                    <a:bodyPr/>
                    <a:lstStyle/>
                    <a:p>
                      <a:pPr algn="ct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522493763"/>
                  </a:ext>
                </a:extLst>
              </a:tr>
              <a:tr h="339836">
                <a:tc vMerge="1">
                  <a:txBody>
                    <a:bodyPr/>
                    <a:lstStyle/>
                    <a:p>
                      <a:endParaRPr kumimoji="1" lang="ja-JP" altLang="en-US" sz="1800" dirty="0">
                        <a:latin typeface="Yu Gothic UI" panose="020B0500000000000000" pitchFamily="50" charset="-128"/>
                        <a:ea typeface="Yu Gothic UI" panose="020B0500000000000000" pitchFamily="50" charset="-128"/>
                      </a:endParaRPr>
                    </a:p>
                  </a:txBody>
                  <a:tcPr marL="36000" marR="36000" marT="18000" marB="18000"/>
                </a:tc>
                <a:tc gridSpan="2">
                  <a:txBody>
                    <a:bodyPr/>
                    <a:lstStyle/>
                    <a:p>
                      <a:r>
                        <a:rPr kumimoji="1" lang="en-US" altLang="ja-JP" sz="2000" dirty="0"/>
                        <a:t>Load Index &lt;77</a:t>
                      </a:r>
                      <a:endParaRPr kumimoji="1" lang="ja-JP" altLang="en-US" dirty="0"/>
                    </a:p>
                  </a:txBody>
                  <a:tcPr marL="36000" marR="36000" marT="18000" marB="18000" anchor="ctr"/>
                </a:tc>
                <a:tc hMerge="1">
                  <a:txBody>
                    <a:bodyPr/>
                    <a:lstStyle/>
                    <a:p>
                      <a:endParaRPr kumimoji="1" lang="ja-JP" altLang="en-US"/>
                    </a:p>
                  </a:txBody>
                  <a:tcP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dirty="0"/>
                        <a:t>+0.1</a:t>
                      </a:r>
                      <a:endParaRPr kumimoji="1" lang="ja-JP" altLang="en-US" sz="2000" dirty="0">
                        <a:latin typeface="+mj-lt"/>
                        <a:ea typeface="Yu Gothic UI" panose="020B0500000000000000" pitchFamily="50" charset="-128"/>
                      </a:endParaRPr>
                    </a:p>
                  </a:txBody>
                  <a:tcPr marL="36000" marR="36000" marT="18000" marB="18000" anchor="ctr"/>
                </a:tc>
                <a:extLst>
                  <a:ext uri="{0D108BD9-81ED-4DB2-BD59-A6C34878D82A}">
                    <a16:rowId xmlns:a16="http://schemas.microsoft.com/office/drawing/2014/main" val="4170949485"/>
                  </a:ext>
                </a:extLst>
              </a:tr>
              <a:tr h="395118">
                <a:tc rowSpan="2" gridSpan="2">
                  <a:txBody>
                    <a:bodyPr/>
                    <a:lstStyle/>
                    <a:p>
                      <a:r>
                        <a:rPr kumimoji="1" lang="en-US" altLang="ja-JP" sz="2000" dirty="0"/>
                        <a:t>Application date</a:t>
                      </a:r>
                      <a:endParaRPr kumimoji="1" lang="ja-JP" altLang="en-US" sz="2000" kern="1200" dirty="0">
                        <a:solidFill>
                          <a:schemeClr val="dk1"/>
                        </a:solidFill>
                        <a:latin typeface="+mn-lt"/>
                        <a:ea typeface="+mn-ea"/>
                        <a:cs typeface="+mn-cs"/>
                      </a:endParaRPr>
                    </a:p>
                  </a:txBody>
                  <a:tcPr anchor="ctr"/>
                </a:tc>
                <a:tc rowSpan="2" hMerge="1">
                  <a:txBody>
                    <a:bodyPr/>
                    <a:lstStyle/>
                    <a:p>
                      <a:endParaRPr kumimoji="1" lang="ja-JP" altLang="en-US" sz="2000" kern="1200" dirty="0">
                        <a:solidFill>
                          <a:schemeClr val="dk1"/>
                        </a:solidFill>
                        <a:latin typeface="+mn-lt"/>
                        <a:ea typeface="+mn-ea"/>
                        <a:cs typeface="+mn-cs"/>
                      </a:endParaRPr>
                    </a:p>
                  </a:txBody>
                  <a:tcPr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dirty="0"/>
                        <a:t>New type</a:t>
                      </a:r>
                      <a:endParaRPr kumimoji="1" lang="ja-JP" altLang="en-US" sz="2000" kern="1200" dirty="0">
                        <a:solidFill>
                          <a:schemeClr val="dk1"/>
                        </a:solidFill>
                        <a:latin typeface="+mn-lt"/>
                        <a:ea typeface="+mn-ea"/>
                        <a:cs typeface="+mn-cs"/>
                      </a:endParaRP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b="0" u="none" strike="noStrike" kern="1200" cap="none" spc="0" normalizeH="0" baseline="0" noProof="0" dirty="0">
                          <a:ln>
                            <a:noFill/>
                          </a:ln>
                          <a:solidFill>
                            <a:prstClr val="black"/>
                          </a:solidFill>
                          <a:effectLst/>
                          <a:uLnTx/>
                          <a:uFillTx/>
                        </a:rPr>
                        <a:t>July 2028</a:t>
                      </a:r>
                      <a:endParaRPr kumimoji="1" lang="ja-JP" altLang="en-US" sz="2000" b="0" i="0" u="none" strike="noStrike" kern="1200" cap="none" spc="0" normalizeH="0" baseline="0" noProof="0" dirty="0">
                        <a:ln>
                          <a:noFill/>
                        </a:ln>
                        <a:solidFill>
                          <a:prstClr val="black"/>
                        </a:solidFill>
                        <a:effectLst/>
                        <a:uLnTx/>
                        <a:uFillTx/>
                        <a:latin typeface="+mj-lt"/>
                        <a:ea typeface="Yu Gothic UI" panose="020B0500000000000000" pitchFamily="50" charset="-128"/>
                        <a:cs typeface="+mn-cs"/>
                      </a:endParaRPr>
                    </a:p>
                  </a:txBody>
                  <a:tcPr marL="36000" marR="36000" marT="18000" marB="18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b="0" u="none" strike="noStrike" kern="1200" cap="none" spc="0" normalizeH="0" baseline="0" noProof="0" dirty="0">
                          <a:ln>
                            <a:noFill/>
                          </a:ln>
                          <a:solidFill>
                            <a:prstClr val="black"/>
                          </a:solidFill>
                          <a:effectLst/>
                          <a:uLnTx/>
                          <a:uFillTx/>
                        </a:rPr>
                        <a:t>July 2033</a:t>
                      </a:r>
                      <a:endParaRPr kumimoji="1" lang="ja-JP" altLang="en-US" sz="2000" b="0" i="0" u="none" strike="noStrike" kern="1200" cap="none" spc="0" normalizeH="0" baseline="0" noProof="0" dirty="0">
                        <a:ln>
                          <a:noFill/>
                        </a:ln>
                        <a:solidFill>
                          <a:prstClr val="black"/>
                        </a:solidFill>
                        <a:effectLst/>
                        <a:uLnTx/>
                        <a:uFillTx/>
                        <a:latin typeface="+mj-lt"/>
                        <a:ea typeface="Yu Gothic UI" panose="020B0500000000000000" pitchFamily="50" charset="-128"/>
                        <a:cs typeface="+mn-cs"/>
                      </a:endParaRPr>
                    </a:p>
                  </a:txBody>
                  <a:tcPr marL="36000" marR="36000" marT="18000" marB="18000" anchor="ctr"/>
                </a:tc>
                <a:extLst>
                  <a:ext uri="{0D108BD9-81ED-4DB2-BD59-A6C34878D82A}">
                    <a16:rowId xmlns:a16="http://schemas.microsoft.com/office/drawing/2014/main" val="655816297"/>
                  </a:ext>
                </a:extLst>
              </a:tr>
              <a:tr h="395118">
                <a:tc gridSpan="2" v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ja-JP" altLang="en-US" sz="2000" kern="1200" dirty="0">
                        <a:solidFill>
                          <a:schemeClr val="dk1"/>
                        </a:solidFill>
                        <a:latin typeface="+mn-lt"/>
                        <a:ea typeface="+mn-ea"/>
                        <a:cs typeface="+mn-cs"/>
                      </a:endParaRPr>
                    </a:p>
                  </a:txBody>
                  <a:tcPr anchor="ctr"/>
                </a:tc>
                <a:tc hMerge="1" vMerge="1">
                  <a:txBody>
                    <a:bodyPr/>
                    <a:lstStyle/>
                    <a:p>
                      <a:endParaRPr kumimoji="1" lang="ja-JP" alt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sz="2000" kern="1200" dirty="0">
                          <a:solidFill>
                            <a:schemeClr val="dk1"/>
                          </a:solidFill>
                        </a:rPr>
                        <a:t>All type</a:t>
                      </a:r>
                      <a:endParaRPr kumimoji="1" lang="ja-JP" altLang="en-US" sz="2000" kern="1200" dirty="0">
                        <a:solidFill>
                          <a:schemeClr val="dk1"/>
                        </a:solidFill>
                        <a:latin typeface="+mn-lt"/>
                        <a:ea typeface="+mn-ea"/>
                        <a:cs typeface="+mn-cs"/>
                      </a:endParaRPr>
                    </a:p>
                  </a:txBody>
                  <a:tcPr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b="0" u="none" strike="noStrike" kern="1200" cap="none" spc="0" normalizeH="0" baseline="0" noProof="0" dirty="0">
                          <a:ln>
                            <a:noFill/>
                          </a:ln>
                          <a:solidFill>
                            <a:prstClr val="black"/>
                          </a:solidFill>
                          <a:effectLst/>
                          <a:uLnTx/>
                          <a:uFillTx/>
                        </a:rPr>
                        <a:t>July 2030</a:t>
                      </a:r>
                      <a:endParaRPr kumimoji="1" lang="ja-JP" altLang="en-US" sz="2000" b="0" i="0" u="none" strike="noStrike" kern="1200" cap="none" spc="0" normalizeH="0" baseline="0" noProof="0" dirty="0">
                        <a:ln>
                          <a:noFill/>
                        </a:ln>
                        <a:solidFill>
                          <a:prstClr val="black"/>
                        </a:solidFill>
                        <a:effectLst/>
                        <a:uLnTx/>
                        <a:uFillTx/>
                        <a:latin typeface="+mj-lt"/>
                        <a:ea typeface="Yu Gothic UI" panose="020B0500000000000000" pitchFamily="50" charset="-128"/>
                        <a:cs typeface="+mn-cs"/>
                      </a:endParaRPr>
                    </a:p>
                  </a:txBody>
                  <a:tcPr marL="36000" marR="36000" marT="18000" marB="18000" anchor="ctr"/>
                </a:tc>
                <a:tc>
                  <a:txBody>
                    <a:bodyPr/>
                    <a:lstStyle/>
                    <a:p>
                      <a:pPr marL="0" marR="0" lvl="0" indent="0" algn="ctr" defTabSz="742950" rtl="0" eaLnBrk="1" fontAlgn="auto" latinLnBrk="0" hangingPunct="1">
                        <a:lnSpc>
                          <a:spcPct val="100000"/>
                        </a:lnSpc>
                        <a:spcBef>
                          <a:spcPts val="0"/>
                        </a:spcBef>
                        <a:spcAft>
                          <a:spcPts val="0"/>
                        </a:spcAft>
                        <a:buClrTx/>
                        <a:buSzTx/>
                        <a:buFontTx/>
                        <a:buNone/>
                        <a:tabLst/>
                        <a:defRPr/>
                      </a:pPr>
                      <a:r>
                        <a:rPr kumimoji="1" lang="en-US" altLang="ja-JP" sz="2000" b="0" u="none" strike="noStrike" kern="1200" cap="none" spc="0" normalizeH="0" baseline="0" noProof="0" dirty="0">
                          <a:ln>
                            <a:noFill/>
                          </a:ln>
                          <a:solidFill>
                            <a:prstClr val="black"/>
                          </a:solidFill>
                          <a:effectLst/>
                          <a:uLnTx/>
                          <a:uFillTx/>
                        </a:rPr>
                        <a:t>July 2035</a:t>
                      </a:r>
                      <a:endParaRPr kumimoji="1" lang="ja-JP" altLang="en-US" sz="2000" b="0" i="0" u="none" strike="noStrike" kern="1200" cap="none" spc="0" normalizeH="0" baseline="0" noProof="0" dirty="0">
                        <a:ln>
                          <a:noFill/>
                        </a:ln>
                        <a:solidFill>
                          <a:prstClr val="black"/>
                        </a:solidFill>
                        <a:effectLst/>
                        <a:uLnTx/>
                        <a:uFillTx/>
                        <a:latin typeface="+mj-lt"/>
                        <a:ea typeface="Yu Gothic UI" panose="020B0500000000000000" pitchFamily="50" charset="-128"/>
                        <a:cs typeface="+mn-cs"/>
                      </a:endParaRPr>
                    </a:p>
                  </a:txBody>
                  <a:tcPr marL="36000" marR="36000" marT="18000" marB="18000" anchor="ctr"/>
                </a:tc>
                <a:extLst>
                  <a:ext uri="{0D108BD9-81ED-4DB2-BD59-A6C34878D82A}">
                    <a16:rowId xmlns:a16="http://schemas.microsoft.com/office/drawing/2014/main" val="2497510721"/>
                  </a:ext>
                </a:extLst>
              </a:tr>
            </a:tbl>
          </a:graphicData>
        </a:graphic>
      </p:graphicFrame>
      <p:sp>
        <p:nvSpPr>
          <p:cNvPr id="2" name="テキスト ボックス 1">
            <a:extLst>
              <a:ext uri="{FF2B5EF4-FFF2-40B4-BE49-F238E27FC236}">
                <a16:creationId xmlns:a16="http://schemas.microsoft.com/office/drawing/2014/main" id="{7DD1C1D8-AE79-226E-9584-5AE6CD6B40BD}"/>
              </a:ext>
            </a:extLst>
          </p:cNvPr>
          <p:cNvSpPr txBox="1"/>
          <p:nvPr/>
        </p:nvSpPr>
        <p:spPr>
          <a:xfrm>
            <a:off x="1868267" y="5319675"/>
            <a:ext cx="9462341" cy="1200329"/>
          </a:xfrm>
          <a:prstGeom prst="rect">
            <a:avLst/>
          </a:prstGeom>
          <a:noFill/>
        </p:spPr>
        <p:txBody>
          <a:bodyPr wrap="square" rtlCol="0">
            <a:spAutoFit/>
          </a:bodyPr>
          <a:lstStyle/>
          <a:p>
            <a:pPr marL="92075" indent="-92075"/>
            <a:r>
              <a:rPr lang="en-US" altLang="ja-JP" sz="2400" dirty="0"/>
              <a:t>JATMA requests mitigation measures for the 4 sub</a:t>
            </a:r>
            <a:r>
              <a:rPr lang="ja-JP" altLang="en-US" sz="2400" dirty="0"/>
              <a:t> </a:t>
            </a:r>
            <a:r>
              <a:rPr lang="en-US" altLang="ja-JP" sz="2400"/>
              <a:t>clusters.</a:t>
            </a:r>
            <a:endParaRPr lang="en-US" altLang="ja-JP" sz="2400" dirty="0"/>
          </a:p>
          <a:p>
            <a:r>
              <a:rPr lang="en-US" altLang="ja-JP" sz="2400" dirty="0"/>
              <a:t>Tyres with a low load index produce lower emissions, so providing a bonus would benefit for consumers.</a:t>
            </a:r>
          </a:p>
        </p:txBody>
      </p:sp>
      <p:sp>
        <p:nvSpPr>
          <p:cNvPr id="4" name="テキスト プレースホルダー 3">
            <a:extLst>
              <a:ext uri="{FF2B5EF4-FFF2-40B4-BE49-F238E27FC236}">
                <a16:creationId xmlns:a16="http://schemas.microsoft.com/office/drawing/2014/main" id="{05DFB4D5-2DA7-D03D-D2D2-3727546548D0}"/>
              </a:ext>
            </a:extLst>
          </p:cNvPr>
          <p:cNvSpPr txBox="1">
            <a:spLocks/>
          </p:cNvSpPr>
          <p:nvPr/>
        </p:nvSpPr>
        <p:spPr>
          <a:xfrm>
            <a:off x="431514" y="1244310"/>
            <a:ext cx="11328971" cy="5266493"/>
          </a:xfrm>
          <a:prstGeom prst="rect">
            <a:avLst/>
          </a:prstGeom>
        </p:spPr>
        <p:txBody>
          <a:bodyP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spcAft>
                <a:spcPts val="600"/>
              </a:spcAft>
              <a:buFont typeface="Arial" panose="020B0604020202020204" pitchFamily="34" charset="0"/>
              <a:buNone/>
            </a:pPr>
            <a:r>
              <a:rPr lang="en-US" altLang="ja-JP" sz="2400" b="1" dirty="0"/>
              <a:t>JATMA considers the following table to be appropriate for limit values to achieve both environmental improvement and consumer benefit.</a:t>
            </a:r>
          </a:p>
          <a:p>
            <a:pPr marL="0" indent="0">
              <a:spcAft>
                <a:spcPts val="600"/>
              </a:spcAft>
              <a:buFont typeface="Arial" panose="020B0604020202020204" pitchFamily="34" charset="0"/>
              <a:buNone/>
            </a:pPr>
            <a:endParaRPr lang="en-US" altLang="ja-JP" sz="1000" b="1" dirty="0"/>
          </a:p>
        </p:txBody>
      </p:sp>
      <p:sp>
        <p:nvSpPr>
          <p:cNvPr id="5" name="タイトル 1">
            <a:extLst>
              <a:ext uri="{FF2B5EF4-FFF2-40B4-BE49-F238E27FC236}">
                <a16:creationId xmlns:a16="http://schemas.microsoft.com/office/drawing/2014/main" id="{A696CC83-61C6-D363-B74E-D20BFFB7B7FE}"/>
              </a:ext>
            </a:extLst>
          </p:cNvPr>
          <p:cNvSpPr txBox="1">
            <a:spLocks/>
          </p:cNvSpPr>
          <p:nvPr/>
        </p:nvSpPr>
        <p:spPr>
          <a:xfrm>
            <a:off x="381000" y="457200"/>
            <a:ext cx="8768137" cy="58009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a:lstStyle>
          <a:p>
            <a:r>
              <a:rPr lang="en-US" altLang="ja-JP" sz="3200" dirty="0"/>
              <a:t>Stance: To the limit values</a:t>
            </a:r>
            <a:endParaRPr lang="ja-JP" altLang="en-US" sz="3200" dirty="0"/>
          </a:p>
        </p:txBody>
      </p:sp>
    </p:spTree>
    <p:extLst>
      <p:ext uri="{BB962C8B-B14F-4D97-AF65-F5344CB8AC3E}">
        <p14:creationId xmlns:p14="http://schemas.microsoft.com/office/powerpoint/2010/main" val="8138300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843BC17-686C-574C-799D-6E2DAB0F823C}"/>
            </a:ext>
          </a:extLst>
        </p:cNvPr>
        <p:cNvGrpSpPr/>
        <p:nvPr/>
      </p:nvGrpSpPr>
      <p:grpSpPr>
        <a:xfrm>
          <a:off x="0" y="0"/>
          <a:ext cx="0" cy="0"/>
          <a:chOff x="0" y="0"/>
          <a:chExt cx="0" cy="0"/>
        </a:xfrm>
      </p:grpSpPr>
      <p:sp>
        <p:nvSpPr>
          <p:cNvPr id="4" name="テキスト プレースホルダー 3">
            <a:extLst>
              <a:ext uri="{FF2B5EF4-FFF2-40B4-BE49-F238E27FC236}">
                <a16:creationId xmlns:a16="http://schemas.microsoft.com/office/drawing/2014/main" id="{998B6431-4949-15FB-A5DD-08D5EA34D94A}"/>
              </a:ext>
            </a:extLst>
          </p:cNvPr>
          <p:cNvSpPr>
            <a:spLocks noGrp="1"/>
          </p:cNvSpPr>
          <p:nvPr>
            <p:ph idx="1"/>
          </p:nvPr>
        </p:nvSpPr>
        <p:spPr>
          <a:xfrm>
            <a:off x="431514" y="1244310"/>
            <a:ext cx="11328971" cy="4520385"/>
          </a:xfrm>
        </p:spPr>
        <p:txBody>
          <a:bodyPr>
            <a:noAutofit/>
          </a:bodyPr>
          <a:lstStyle/>
          <a:p>
            <a:pPr marL="0" lvl="1" indent="0">
              <a:spcBef>
                <a:spcPts val="1000"/>
              </a:spcBef>
              <a:spcAft>
                <a:spcPts val="600"/>
              </a:spcAft>
              <a:buNone/>
            </a:pPr>
            <a:r>
              <a:rPr lang="en-US" altLang="ja-JP" b="1" dirty="0"/>
              <a:t>Summary</a:t>
            </a:r>
          </a:p>
          <a:p>
            <a:pPr marL="457200" indent="-457200">
              <a:buFont typeface="Arial" panose="020B0604020202020204" pitchFamily="34" charset="0"/>
              <a:buChar char="•"/>
            </a:pPr>
            <a:r>
              <a:rPr lang="en-US" altLang="ja-JP" sz="2400" dirty="0"/>
              <a:t>JATMA request adoption of the indoor drum test method under conditions equivalent to the vehicle test method for type approval. Both test method are necessary for abrasion regulation.</a:t>
            </a:r>
          </a:p>
          <a:p>
            <a:pPr marL="457200" indent="-457200"/>
            <a:r>
              <a:rPr lang="en-US" altLang="ja-JP" sz="2400" dirty="0"/>
              <a:t>JATMA believe it is a significant loss for this method not to be appropriately adopted, as it offers low environmental burden, high accuracy, and global feasibility.</a:t>
            </a:r>
          </a:p>
          <a:p>
            <a:pPr marL="457200" indent="-457200">
              <a:buFont typeface="Arial" panose="020B0604020202020204" pitchFamily="34" charset="0"/>
              <a:buChar char="•"/>
            </a:pPr>
            <a:r>
              <a:rPr lang="en-US" altLang="ja-JP" sz="2400" dirty="0"/>
              <a:t>JATMA supports criteria proposal from Japan as Annex 4.</a:t>
            </a:r>
          </a:p>
          <a:p>
            <a:pPr marL="457200" indent="-457200">
              <a:buFont typeface="Arial" panose="020B0604020202020204" pitchFamily="34" charset="0"/>
              <a:buChar char="•"/>
            </a:pPr>
            <a:r>
              <a:rPr lang="en-US" altLang="ja-JP" sz="2400" dirty="0"/>
              <a:t>JATMA supports limit values that achieve both environmental improvement and consumer benefit.</a:t>
            </a:r>
          </a:p>
          <a:p>
            <a:pPr marL="457200" indent="-457200">
              <a:buFont typeface="Arial" panose="020B0604020202020204" pitchFamily="34" charset="0"/>
              <a:buChar char="•"/>
            </a:pPr>
            <a:r>
              <a:rPr lang="en-US" altLang="ja-JP" sz="2400" dirty="0"/>
              <a:t>JATMA looks forward to GRBP making technically neutral and fair decisions.</a:t>
            </a:r>
          </a:p>
        </p:txBody>
      </p:sp>
      <p:sp>
        <p:nvSpPr>
          <p:cNvPr id="2" name="タイトル 1">
            <a:extLst>
              <a:ext uri="{FF2B5EF4-FFF2-40B4-BE49-F238E27FC236}">
                <a16:creationId xmlns:a16="http://schemas.microsoft.com/office/drawing/2014/main" id="{C2736435-F06A-D5BE-A052-85D6C050ACFA}"/>
              </a:ext>
            </a:extLst>
          </p:cNvPr>
          <p:cNvSpPr>
            <a:spLocks noGrp="1"/>
          </p:cNvSpPr>
          <p:nvPr>
            <p:ph type="title"/>
          </p:nvPr>
        </p:nvSpPr>
        <p:spPr>
          <a:xfrm>
            <a:off x="381000" y="457200"/>
            <a:ext cx="8768137" cy="580097"/>
          </a:xfrm>
        </p:spPr>
        <p:txBody>
          <a:bodyPr>
            <a:noAutofit/>
          </a:bodyPr>
          <a:lstStyle/>
          <a:p>
            <a:r>
              <a:rPr lang="en-US" altLang="ja-JP" sz="3200" dirty="0"/>
              <a:t>Stance: To the Abrasion Regulation</a:t>
            </a:r>
            <a:endParaRPr lang="ja-JP" altLang="en-US" sz="3200" dirty="0"/>
          </a:p>
        </p:txBody>
      </p:sp>
    </p:spTree>
    <p:extLst>
      <p:ext uri="{BB962C8B-B14F-4D97-AF65-F5344CB8AC3E}">
        <p14:creationId xmlns:p14="http://schemas.microsoft.com/office/powerpoint/2010/main" val="34005030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CF33B9D-0716-2E40-ED47-CADC267C6D5C}"/>
              </a:ext>
            </a:extLst>
          </p:cNvPr>
          <p:cNvSpPr>
            <a:spLocks noGrp="1"/>
          </p:cNvSpPr>
          <p:nvPr>
            <p:ph type="title"/>
          </p:nvPr>
        </p:nvSpPr>
        <p:spPr>
          <a:xfrm>
            <a:off x="831850" y="2792570"/>
            <a:ext cx="10515600" cy="1049841"/>
          </a:xfrm>
        </p:spPr>
        <p:txBody>
          <a:bodyPr>
            <a:normAutofit/>
          </a:bodyPr>
          <a:lstStyle/>
          <a:p>
            <a:pPr algn="ctr"/>
            <a:r>
              <a:rPr kumimoji="1" lang="en-US" altLang="ja-JP" dirty="0"/>
              <a:t>Thank you for your attention</a:t>
            </a:r>
            <a:endParaRPr kumimoji="1" lang="ja-JP" altLang="en-US" dirty="0"/>
          </a:p>
        </p:txBody>
      </p:sp>
      <p:sp>
        <p:nvSpPr>
          <p:cNvPr id="3" name="テキスト プレースホルダー 2">
            <a:extLst>
              <a:ext uri="{FF2B5EF4-FFF2-40B4-BE49-F238E27FC236}">
                <a16:creationId xmlns:a16="http://schemas.microsoft.com/office/drawing/2014/main" id="{1A09ACFB-E3BB-53D8-18E7-EC6627D35EA1}"/>
              </a:ext>
            </a:extLst>
          </p:cNvPr>
          <p:cNvSpPr>
            <a:spLocks noGrp="1"/>
          </p:cNvSpPr>
          <p:nvPr>
            <p:ph type="body" idx="1"/>
          </p:nvPr>
        </p:nvSpPr>
        <p:spPr>
          <a:xfrm>
            <a:off x="385801" y="4511099"/>
            <a:ext cx="11407697" cy="1605776"/>
          </a:xfrm>
        </p:spPr>
        <p:txBody>
          <a:bodyPr>
            <a:normAutofit fontScale="92500" lnSpcReduction="10000"/>
          </a:bodyPr>
          <a:lstStyle/>
          <a:p>
            <a:r>
              <a:rPr kumimoji="1" lang="en-US" altLang="ja-JP" sz="1600" dirty="0">
                <a:solidFill>
                  <a:schemeClr val="tx1"/>
                </a:solidFill>
              </a:rPr>
              <a:t>Note to the UNECE Secretariat:</a:t>
            </a:r>
          </a:p>
          <a:p>
            <a:r>
              <a:rPr kumimoji="1" lang="en-US" altLang="ja-JP" sz="1600" dirty="0">
                <a:solidFill>
                  <a:schemeClr val="tx1"/>
                </a:solidFill>
              </a:rPr>
              <a:t>The author and the speaker of this presentation confirm that they have authorization to use all content including photos and visual elements.</a:t>
            </a:r>
          </a:p>
          <a:p>
            <a:r>
              <a:rPr kumimoji="1" lang="en-US" altLang="ja-JP" sz="1600" dirty="0">
                <a:solidFill>
                  <a:schemeClr val="tx1"/>
                </a:solidFill>
              </a:rPr>
              <a:t>The material is either copyright-free or the author/speaker hold the necessary copyright or permission.</a:t>
            </a:r>
          </a:p>
          <a:p>
            <a:r>
              <a:rPr kumimoji="1" lang="en-US" altLang="ja-JP" sz="1600" dirty="0">
                <a:solidFill>
                  <a:schemeClr val="tx1"/>
                </a:solidFill>
              </a:rPr>
              <a:t>The UNECE will remove any material from its events and supporting websites if there is unlawful use of copyrighted material. </a:t>
            </a:r>
          </a:p>
          <a:p>
            <a:r>
              <a:rPr kumimoji="1" lang="en-US" altLang="ja-JP" sz="1600" dirty="0">
                <a:solidFill>
                  <a:schemeClr val="tx1"/>
                </a:solidFill>
              </a:rPr>
              <a:t>The author/speaker takes responsibility for any infringement on copyright and holds the UNECE harmless to this effect.</a:t>
            </a:r>
            <a:endParaRPr kumimoji="1" lang="ja-JP" altLang="en-US" sz="1600" dirty="0">
              <a:solidFill>
                <a:schemeClr val="tx1"/>
              </a:solidFill>
            </a:endParaRPr>
          </a:p>
        </p:txBody>
      </p:sp>
    </p:spTree>
    <p:extLst>
      <p:ext uri="{BB962C8B-B14F-4D97-AF65-F5344CB8AC3E}">
        <p14:creationId xmlns:p14="http://schemas.microsoft.com/office/powerpoint/2010/main" val="2953907376"/>
      </p:ext>
    </p:extLst>
  </p:cSld>
  <p:clrMapOvr>
    <a:masterClrMapping/>
  </p:clrMapOvr>
</p:sld>
</file>

<file path=ppt/theme/theme1.xml><?xml version="1.0" encoding="utf-8"?>
<a:theme xmlns:a="http://schemas.openxmlformats.org/drawingml/2006/main" name="1_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acccb6d4-dbe5-46d2-b4d3-5733603d8cc6">
      <Terms xmlns="http://schemas.microsoft.com/office/infopath/2007/PartnerControls"/>
    </lcf76f155ced4ddcb4097134ff3c332f>
    <Path xmlns="acccb6d4-dbe5-46d2-b4d3-5733603d8cc6" xsi:nil="true"/>
    <TaxCatchAll xmlns="985ec44e-1bab-4c0b-9df0-6ba128686fc9"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3B8422D08C252547BB1CFA7F78E2CB83" ma:contentTypeVersion="21" ma:contentTypeDescription="Create a new document." ma:contentTypeScope="" ma:versionID="7bfe5176cad11b2d52a435755145b3a7">
  <xsd:schema xmlns:xsd="http://www.w3.org/2001/XMLSchema" xmlns:xs="http://www.w3.org/2001/XMLSchema" xmlns:p="http://schemas.microsoft.com/office/2006/metadata/properties" xmlns:ns2="4b4a1c0d-4a69-4996-a84a-fc699b9f49de" xmlns:ns3="acccb6d4-dbe5-46d2-b4d3-5733603d8cc6" xmlns:ns4="985ec44e-1bab-4c0b-9df0-6ba128686fc9" targetNamespace="http://schemas.microsoft.com/office/2006/metadata/properties" ma:root="true" ma:fieldsID="221c95f95b8e7f3b4aa03ad1ebe8e84a" ns2:_="" ns3:_="" ns4:_="">
    <xsd:import namespace="4b4a1c0d-4a69-4996-a84a-fc699b9f49de"/>
    <xsd:import namespace="acccb6d4-dbe5-46d2-b4d3-5733603d8cc6"/>
    <xsd:import namespace="985ec44e-1bab-4c0b-9df0-6ba128686fc9"/>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OCR" minOccurs="0"/>
                <xsd:element ref="ns3:MediaServiceGenerationTime" minOccurs="0"/>
                <xsd:element ref="ns3:MediaServiceEventHashCode" minOccurs="0"/>
                <xsd:element ref="ns3:MediaServiceDateTaken" minOccurs="0"/>
                <xsd:element ref="ns3:MediaServiceLocation" minOccurs="0"/>
                <xsd:element ref="ns3:MediaLengthInSeconds" minOccurs="0"/>
                <xsd:element ref="ns3:lcf76f155ced4ddcb4097134ff3c332f" minOccurs="0"/>
                <xsd:element ref="ns4:TaxCatchAll" minOccurs="0"/>
                <xsd:element ref="ns3:MediaServiceObjectDetectorVersions" minOccurs="0"/>
                <xsd:element ref="ns3:MediaServiceSearchProperties" minOccurs="0"/>
                <xsd:element ref="ns3:MediaServiceBillingMetadata" minOccurs="0"/>
                <xsd:element ref="ns3:Path"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b4a1c0d-4a69-4996-a84a-fc699b9f49de"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cccb6d4-dbe5-46d2-b4d3-5733603d8cc6"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78175662-8596-484a-92c7-351d01561e22"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element name="Path" ma:index="27" nillable="true" ma:displayName="Path" ma:internalName="Path">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985ec44e-1bab-4c0b-9df0-6ba128686fc9"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02cb41a6-c265-4598-b948-df01c7e084ec}" ma:internalName="TaxCatchAll" ma:showField="CatchAllData" ma:web="4b4a1c0d-4a69-4996-a84a-fc699b9f49d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9B0F95-7A97-4EC0-AAF0-26F1AF41A799}">
  <ds:schemaRefs>
    <ds:schemaRef ds:uri="http://schemas.microsoft.com/office/2006/metadata/properties"/>
    <ds:schemaRef ds:uri="http://schemas.microsoft.com/office/infopath/2007/PartnerControls"/>
    <ds:schemaRef ds:uri="acccb6d4-dbe5-46d2-b4d3-5733603d8cc6"/>
    <ds:schemaRef ds:uri="985ec44e-1bab-4c0b-9df0-6ba128686fc9"/>
  </ds:schemaRefs>
</ds:datastoreItem>
</file>

<file path=customXml/itemProps2.xml><?xml version="1.0" encoding="utf-8"?>
<ds:datastoreItem xmlns:ds="http://schemas.openxmlformats.org/officeDocument/2006/customXml" ds:itemID="{AC807975-8293-45B3-959B-E477F71CFD46}">
  <ds:schemaRefs>
    <ds:schemaRef ds:uri="http://schemas.microsoft.com/sharepoint/v3/contenttype/forms"/>
  </ds:schemaRefs>
</ds:datastoreItem>
</file>

<file path=customXml/itemProps3.xml><?xml version="1.0" encoding="utf-8"?>
<ds:datastoreItem xmlns:ds="http://schemas.openxmlformats.org/officeDocument/2006/customXml" ds:itemID="{45E5FF99-788E-4CAB-BD22-EC25B6952E4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4b4a1c0d-4a69-4996-a84a-fc699b9f49de"/>
    <ds:schemaRef ds:uri="acccb6d4-dbe5-46d2-b4d3-5733603d8cc6"/>
    <ds:schemaRef ds:uri="985ec44e-1bab-4c0b-9df0-6ba128686fc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606bed3f-efae-4d70-a15b-866bb27c918d}" enabled="1" method="Privileged" siteId="{0f9e35db-544f-4f60-bdcc-5ea416e6dc70}" removed="0"/>
</clbl:labelList>
</file>

<file path=docProps/app.xml><?xml version="1.0" encoding="utf-8"?>
<Properties xmlns="http://schemas.openxmlformats.org/officeDocument/2006/extended-properties" xmlns:vt="http://schemas.openxmlformats.org/officeDocument/2006/docPropsVTypes">
  <Template/>
  <TotalTime>394</TotalTime>
  <Words>807</Words>
  <Application>Microsoft Office PowerPoint</Application>
  <PresentationFormat>Widescreen</PresentationFormat>
  <Paragraphs>101</Paragraphs>
  <Slides>8</Slides>
  <Notes>5</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8</vt:i4>
      </vt:variant>
    </vt:vector>
  </HeadingPairs>
  <TitlesOfParts>
    <vt:vector size="16" baseType="lpstr">
      <vt:lpstr>Meiryo UI</vt:lpstr>
      <vt:lpstr>游ゴシック</vt:lpstr>
      <vt:lpstr>Yu Gothic UI</vt:lpstr>
      <vt:lpstr>Arial</vt:lpstr>
      <vt:lpstr>Calibri</vt:lpstr>
      <vt:lpstr>Calibri Light</vt:lpstr>
      <vt:lpstr>Wingdings</vt:lpstr>
      <vt:lpstr>1_Office テーマ</vt:lpstr>
      <vt:lpstr>JATMA‘s Position on Tyre Abrasion Regulation as UN Regulations</vt:lpstr>
      <vt:lpstr>Commitment: Development of abrasion test method</vt:lpstr>
      <vt:lpstr>Stance: To the Adoption of Test Methods</vt:lpstr>
      <vt:lpstr>Stance: To the Adoption of Test Methods</vt:lpstr>
      <vt:lpstr>PowerPoint Presentation</vt:lpstr>
      <vt:lpstr>PowerPoint Presentation</vt:lpstr>
      <vt:lpstr>Stance: To the Abrasion Regulation</vt:lpstr>
      <vt:lpstr>Thank you for your attention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Tomohiro KITAGAWA,</dc:creator>
  <cp:lastModifiedBy>Francois Cuenot</cp:lastModifiedBy>
  <cp:revision>26</cp:revision>
  <dcterms:created xsi:type="dcterms:W3CDTF">2026-02-06T02:39:15Z</dcterms:created>
  <dcterms:modified xsi:type="dcterms:W3CDTF">2026-02-11T08:18:39Z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0x0101003B8422D08C252547BB1CFA7F78E2CB83</vt:lpwstr>
  </property>
  <property fmtid="{D5CDD505-2E9C-101B-9397-08002B2CF9AE}" pid="4" name="MediaServiceImageTags">
    <vt:lpwstr/>
  </property>
  <property fmtid="{D5CDD505-2E9C-101B-9397-08002B2CF9AE}" pid="5" name="gba66df640194346a5267c50f24d4797">
    <vt:lpwstr/>
  </property>
  <property fmtid="{D5CDD505-2E9C-101B-9397-08002B2CF9AE}" pid="6" name="Office_x0020_of_x0020_Origin">
    <vt:lpwstr/>
  </property>
  <property fmtid="{D5CDD505-2E9C-101B-9397-08002B2CF9AE}" pid="7" name="Office of Origin">
    <vt:lpwstr/>
  </property>
</Properties>
</file>