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1"/>
  </p:notesMasterIdLst>
  <p:sldIdLst>
    <p:sldId id="331" r:id="rId5"/>
    <p:sldId id="332" r:id="rId6"/>
    <p:sldId id="334" r:id="rId7"/>
    <p:sldId id="335" r:id="rId8"/>
    <p:sldId id="336" r:id="rId9"/>
    <p:sldId id="337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OUVERNEMENT" id="{0B896E98-F45E-4768-8620-EDDF394BE181}">
          <p14:sldIdLst>
            <p14:sldId id="331"/>
            <p14:sldId id="332"/>
            <p14:sldId id="334"/>
            <p14:sldId id="335"/>
            <p14:sldId id="336"/>
            <p14:sldId id="3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23" autoAdjust="0"/>
  </p:normalViewPr>
  <p:slideViewPr>
    <p:cSldViewPr showGuides="1">
      <p:cViewPr varScale="1">
        <p:scale>
          <a:sx n="116" d="100"/>
          <a:sy n="116" d="100"/>
        </p:scale>
        <p:origin x="350" y="96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ois Guichard" userId="b25862a6-b641-4ece-b9f9-9230f3cdb908" providerId="ADAL" clId="{179057A5-E585-414E-BA5A-8D1F07B80800}"/>
    <pc:docChg chg="modSld">
      <pc:chgData name="Francois Guichard" userId="b25862a6-b641-4ece-b9f9-9230f3cdb908" providerId="ADAL" clId="{179057A5-E585-414E-BA5A-8D1F07B80800}" dt="2025-11-10T10:19:22.079" v="10" actId="20577"/>
      <pc:docMkLst>
        <pc:docMk/>
      </pc:docMkLst>
      <pc:sldChg chg="modSp mod">
        <pc:chgData name="Francois Guichard" userId="b25862a6-b641-4ece-b9f9-9230f3cdb908" providerId="ADAL" clId="{179057A5-E585-414E-BA5A-8D1F07B80800}" dt="2025-11-10T10:19:22.079" v="10" actId="20577"/>
        <pc:sldMkLst>
          <pc:docMk/>
          <pc:sldMk cId="4181515932" sldId="331"/>
        </pc:sldMkLst>
        <pc:spChg chg="mod">
          <ac:chgData name="Francois Guichard" userId="b25862a6-b641-4ece-b9f9-9230f3cdb908" providerId="ADAL" clId="{179057A5-E585-414E-BA5A-8D1F07B80800}" dt="2025-11-10T10:19:22.079" v="10" actId="20577"/>
          <ac:spMkLst>
            <pc:docMk/>
            <pc:sldMk cId="4181515932" sldId="331"/>
            <ac:spMk id="10" creationId="{039E0B7B-8E88-4FBB-B9F3-A8C29CCE1E5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10/11/2025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7834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16/07/2025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59999"/>
            <a:ext cx="3780000" cy="270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16/07/2025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0000" y="179999"/>
            <a:ext cx="2163052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16/07/2025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064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16/07/2025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16/07/2025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16/07/2025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904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720000" cy="54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386277" y="2355726"/>
            <a:ext cx="8424000" cy="2077200"/>
          </a:xfrm>
        </p:spPr>
        <p:txBody>
          <a:bodyPr/>
          <a:lstStyle/>
          <a:p>
            <a:r>
              <a:rPr lang="fr-FR" dirty="0"/>
              <a:t>Software updates and identification</a:t>
            </a:r>
          </a:p>
          <a:p>
            <a:pPr lvl="1"/>
            <a:r>
              <a:rPr lang="fr-FR" dirty="0" err="1"/>
              <a:t>Implementation</a:t>
            </a:r>
            <a:r>
              <a:rPr lang="fr-FR" dirty="0"/>
              <a:t> of </a:t>
            </a:r>
            <a:r>
              <a:rPr lang="fr-FR" dirty="0" err="1"/>
              <a:t>Revision</a:t>
            </a:r>
            <a:r>
              <a:rPr lang="fr-FR" dirty="0"/>
              <a:t> 8 to </a:t>
            </a:r>
            <a:r>
              <a:rPr lang="fr-FR" dirty="0" err="1"/>
              <a:t>Consolidated</a:t>
            </a:r>
            <a:r>
              <a:rPr lang="fr-FR" dirty="0"/>
              <a:t> </a:t>
            </a:r>
            <a:r>
              <a:rPr lang="fr-FR" dirty="0" err="1"/>
              <a:t>Resolution</a:t>
            </a:r>
            <a:r>
              <a:rPr lang="fr-FR" dirty="0"/>
              <a:t> No. 3 (R.E.3)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10/11/2025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DGEC/DCEEA/SD6/6A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E2BFEBE-FA6A-4924-8257-73DFA553A6DE}"/>
              </a:ext>
            </a:extLst>
          </p:cNvPr>
          <p:cNvSpPr txBox="1"/>
          <p:nvPr/>
        </p:nvSpPr>
        <p:spPr>
          <a:xfrm>
            <a:off x="6804248" y="180000"/>
            <a:ext cx="1979752" cy="530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039E0B7B-8E88-4FBB-B9F3-A8C29CCE1E57}"/>
              </a:ext>
            </a:extLst>
          </p:cNvPr>
          <p:cNvSpPr txBox="1"/>
          <p:nvPr/>
        </p:nvSpPr>
        <p:spPr>
          <a:xfrm>
            <a:off x="5493849" y="0"/>
            <a:ext cx="42403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>
                <a:effectLst/>
                <a:latin typeface="Arial" panose="020B0604020202020204" pitchFamily="34" charset="0"/>
              </a:rPr>
              <a:t>Informal document</a:t>
            </a:r>
            <a:r>
              <a:rPr lang="en-US" sz="1600" dirty="0">
                <a:effectLst/>
                <a:latin typeface="Arial" panose="020B0604020202020204" pitchFamily="34" charset="0"/>
              </a:rPr>
              <a:t> </a:t>
            </a:r>
            <a:r>
              <a:rPr lang="en-US" sz="1600" b="1" dirty="0">
                <a:effectLst/>
                <a:latin typeface="Arial" panose="020B0604020202020204" pitchFamily="34" charset="0"/>
              </a:rPr>
              <a:t>WP.29-197-24</a:t>
            </a:r>
          </a:p>
          <a:p>
            <a:r>
              <a:rPr lang="en-US" sz="1600" dirty="0">
                <a:effectLst/>
                <a:latin typeface="Arial" panose="020B0604020202020204" pitchFamily="34" charset="0"/>
              </a:rPr>
              <a:t>197</a:t>
            </a:r>
            <a:r>
              <a:rPr lang="en-US" sz="1600" baseline="30000" dirty="0">
                <a:effectLst/>
                <a:latin typeface="Arial" panose="020B0604020202020204" pitchFamily="34" charset="0"/>
              </a:rPr>
              <a:t>th</a:t>
            </a:r>
            <a:r>
              <a:rPr lang="en-US" sz="1600" dirty="0">
                <a:effectLst/>
                <a:latin typeface="Arial" panose="020B0604020202020204" pitchFamily="34" charset="0"/>
              </a:rPr>
              <a:t> WP.29</a:t>
            </a:r>
            <a:r>
              <a:rPr lang="en-US" sz="1600">
                <a:effectLst/>
                <a:latin typeface="Arial" panose="020B0604020202020204" pitchFamily="34" charset="0"/>
              </a:rPr>
              <a:t>, </a:t>
            </a:r>
            <a:r>
              <a:rPr lang="en-US" sz="1600">
                <a:latin typeface="Arial" panose="020B0604020202020204" pitchFamily="34" charset="0"/>
              </a:rPr>
              <a:t>11-14</a:t>
            </a:r>
            <a:r>
              <a:rPr lang="en-US" sz="1600">
                <a:effectLst/>
                <a:latin typeface="Arial" panose="020B0604020202020204" pitchFamily="34" charset="0"/>
              </a:rPr>
              <a:t> </a:t>
            </a:r>
            <a:r>
              <a:rPr lang="en-US" sz="1600" dirty="0">
                <a:effectLst/>
                <a:latin typeface="Arial" panose="020B0604020202020204" pitchFamily="34" charset="0"/>
              </a:rPr>
              <a:t>November 2025</a:t>
            </a:r>
          </a:p>
          <a:p>
            <a:r>
              <a:rPr lang="en-US" sz="1600" dirty="0">
                <a:latin typeface="Arial" panose="020B0604020202020204" pitchFamily="34" charset="0"/>
              </a:rPr>
              <a:t>Provisional a</a:t>
            </a:r>
            <a:r>
              <a:rPr lang="en-US" sz="1600" dirty="0">
                <a:effectLst/>
                <a:latin typeface="Arial" panose="020B0604020202020204" pitchFamily="34" charset="0"/>
              </a:rPr>
              <a:t>genda item 2.3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1C97544-C6EF-49F5-8606-95F74A9360F9}"/>
              </a:ext>
            </a:extLst>
          </p:cNvPr>
          <p:cNvSpPr txBox="1"/>
          <p:nvPr/>
        </p:nvSpPr>
        <p:spPr>
          <a:xfrm>
            <a:off x="964716" y="10723"/>
            <a:ext cx="37444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</a:rPr>
              <a:t>Transmitted by the expert from France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D39219FA-A0F2-4613-BCB9-711BD8B2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B699AA4-71EA-4A80-9282-93F3507F6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10/11/2025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50E46D-709E-4C10-B8E9-418DC8C6B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DGEC/DCEEA/SD6/6A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EAC34D-7779-4BEF-9E2D-35468A183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5AB2CF8-B1FD-427E-AEB1-03DA6AD3833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9999" y="1458282"/>
            <a:ext cx="4139993" cy="3057684"/>
          </a:xfrm>
          <a:solidFill>
            <a:schemeClr val="accent2"/>
          </a:solidFill>
        </p:spPr>
        <p:txBody>
          <a:bodyPr/>
          <a:lstStyle/>
          <a:p>
            <a:r>
              <a:rPr lang="en-GB" sz="1400" b="1" dirty="0">
                <a:solidFill>
                  <a:schemeClr val="bg1"/>
                </a:solidFill>
              </a:rPr>
              <a:t>Software updates</a:t>
            </a:r>
          </a:p>
          <a:p>
            <a:endParaRPr lang="en-GB" sz="1100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R156 provides requirements to ensure the safe management and deployment of </a:t>
            </a:r>
            <a:r>
              <a:rPr lang="en-GB" sz="1100" b="1" dirty="0">
                <a:solidFill>
                  <a:srgbClr val="FFC000"/>
                </a:solidFill>
              </a:rPr>
              <a:t>software updates on vehicles that are already placed on the market</a:t>
            </a:r>
            <a:r>
              <a:rPr lang="en-GB" sz="1100" b="1" dirty="0">
                <a:solidFill>
                  <a:schemeClr val="bg1"/>
                </a:solidFill>
              </a:rPr>
              <a:t>.</a:t>
            </a:r>
          </a:p>
          <a:p>
            <a:endParaRPr lang="en-GB" sz="1100" b="1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Manufacturers must have processes in place to check if a software update affects </a:t>
            </a:r>
            <a:r>
              <a:rPr lang="en-GB" sz="1100" b="1" dirty="0">
                <a:solidFill>
                  <a:srgbClr val="FFC000"/>
                </a:solidFill>
              </a:rPr>
              <a:t>type approved characteristics</a:t>
            </a:r>
          </a:p>
          <a:p>
            <a:endParaRPr lang="en-GB" sz="1100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If any approval to a UN Regulation is affected, the manufacturer must </a:t>
            </a:r>
            <a:r>
              <a:rPr lang="en-GB" sz="1100" b="1" dirty="0">
                <a:solidFill>
                  <a:srgbClr val="FFC000"/>
                </a:solidFill>
              </a:rPr>
              <a:t>apply for an extension or a new approval </a:t>
            </a:r>
            <a:r>
              <a:rPr lang="en-GB" sz="1100" dirty="0">
                <a:solidFill>
                  <a:schemeClr val="bg1"/>
                </a:solidFill>
              </a:rPr>
              <a:t>before deploying the software update</a:t>
            </a:r>
          </a:p>
          <a:p>
            <a:endParaRPr lang="en-GB" sz="1100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All relevant UN Regulations must therefore </a:t>
            </a:r>
            <a:r>
              <a:rPr lang="en-GB" sz="1100" b="1" dirty="0">
                <a:solidFill>
                  <a:srgbClr val="FFC000"/>
                </a:solidFill>
              </a:rPr>
              <a:t>accommodate software updates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4E2D5CF-7061-414A-8D3C-CDE7EE64F65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44006" y="1458282"/>
            <a:ext cx="4139993" cy="3057684"/>
          </a:xfrm>
          <a:solidFill>
            <a:schemeClr val="accent2"/>
          </a:solidFill>
        </p:spPr>
        <p:txBody>
          <a:bodyPr/>
          <a:lstStyle/>
          <a:p>
            <a:r>
              <a:rPr lang="en-GB" sz="1400" b="1" dirty="0">
                <a:solidFill>
                  <a:schemeClr val="bg1"/>
                </a:solidFill>
              </a:rPr>
              <a:t>Software identification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R156 gives a uniform standard for software identification called </a:t>
            </a:r>
            <a:r>
              <a:rPr lang="en-GB" sz="1100" b="1" dirty="0">
                <a:solidFill>
                  <a:srgbClr val="FFC000"/>
                </a:solidFill>
              </a:rPr>
              <a:t>RXSWIN</a:t>
            </a:r>
            <a:r>
              <a:rPr lang="en-GB" sz="1100" dirty="0">
                <a:solidFill>
                  <a:schemeClr val="bg1"/>
                </a:solidFill>
              </a:rPr>
              <a:t> (</a:t>
            </a:r>
            <a:r>
              <a:rPr lang="en-GB" sz="1100" b="1" dirty="0">
                <a:solidFill>
                  <a:srgbClr val="FFC000"/>
                </a:solidFill>
              </a:rPr>
              <a:t>R</a:t>
            </a:r>
            <a:r>
              <a:rPr lang="en-GB" sz="1100" dirty="0">
                <a:solidFill>
                  <a:schemeClr val="bg1"/>
                </a:solidFill>
              </a:rPr>
              <a:t>egulation No. </a:t>
            </a:r>
            <a:r>
              <a:rPr lang="en-GB" sz="1100" b="1" dirty="0">
                <a:solidFill>
                  <a:srgbClr val="FFC000"/>
                </a:solidFill>
              </a:rPr>
              <a:t>X</a:t>
            </a:r>
            <a:r>
              <a:rPr lang="en-GB" sz="1100" dirty="0">
                <a:solidFill>
                  <a:schemeClr val="bg1"/>
                </a:solidFill>
              </a:rPr>
              <a:t> </a:t>
            </a:r>
            <a:r>
              <a:rPr lang="en-GB" sz="1100" b="1" dirty="0" err="1">
                <a:solidFill>
                  <a:srgbClr val="FFC000"/>
                </a:solidFill>
              </a:rPr>
              <a:t>S</a:t>
            </a:r>
            <a:r>
              <a:rPr lang="en-GB" sz="1100" dirty="0" err="1">
                <a:solidFill>
                  <a:schemeClr val="bg1"/>
                </a:solidFill>
              </a:rPr>
              <a:t>oft</a:t>
            </a:r>
            <a:r>
              <a:rPr lang="en-GB" sz="1100" b="1" dirty="0" err="1">
                <a:solidFill>
                  <a:srgbClr val="FFC000"/>
                </a:solidFill>
              </a:rPr>
              <a:t>W</a:t>
            </a:r>
            <a:r>
              <a:rPr lang="en-GB" sz="1100" dirty="0" err="1">
                <a:solidFill>
                  <a:schemeClr val="bg1"/>
                </a:solidFill>
              </a:rPr>
              <a:t>are</a:t>
            </a:r>
            <a:r>
              <a:rPr lang="en-GB" sz="1100" dirty="0">
                <a:solidFill>
                  <a:schemeClr val="bg1"/>
                </a:solidFill>
              </a:rPr>
              <a:t> </a:t>
            </a:r>
            <a:r>
              <a:rPr lang="en-GB" sz="1100" b="1" dirty="0">
                <a:solidFill>
                  <a:srgbClr val="FFC000"/>
                </a:solidFill>
              </a:rPr>
              <a:t>I</a:t>
            </a:r>
            <a:r>
              <a:rPr lang="en-GB" sz="1100" dirty="0">
                <a:solidFill>
                  <a:schemeClr val="bg1"/>
                </a:solidFill>
              </a:rPr>
              <a:t>dentification </a:t>
            </a:r>
            <a:r>
              <a:rPr lang="en-GB" sz="1100" b="1" dirty="0">
                <a:solidFill>
                  <a:srgbClr val="FFC000"/>
                </a:solidFill>
              </a:rPr>
              <a:t>N</a:t>
            </a:r>
            <a:r>
              <a:rPr lang="en-GB" sz="1100" dirty="0">
                <a:solidFill>
                  <a:schemeClr val="bg1"/>
                </a:solidFill>
              </a:rPr>
              <a:t>umber)      </a:t>
            </a:r>
          </a:p>
          <a:p>
            <a:pPr>
              <a:spcAft>
                <a:spcPts val="0"/>
              </a:spcAft>
            </a:pPr>
            <a:endParaRPr lang="en-GB" sz="1100" dirty="0">
              <a:solidFill>
                <a:schemeClr val="bg1"/>
              </a:solidFill>
            </a:endParaRPr>
          </a:p>
          <a:p>
            <a:endParaRPr lang="en-GB" sz="1100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RXSWIN allows the </a:t>
            </a:r>
            <a:r>
              <a:rPr lang="en-GB" sz="1100" b="1" dirty="0">
                <a:solidFill>
                  <a:srgbClr val="FFC000"/>
                </a:solidFill>
              </a:rPr>
              <a:t>quick identification of the exact approvals </a:t>
            </a:r>
            <a:r>
              <a:rPr lang="en-GB" sz="1100" dirty="0">
                <a:solidFill>
                  <a:schemeClr val="bg1"/>
                </a:solidFill>
              </a:rPr>
              <a:t>to all relevant UN Regulations where that software is involved</a:t>
            </a:r>
          </a:p>
          <a:p>
            <a:endParaRPr lang="en-GB" sz="1100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In parallel, identifying the </a:t>
            </a:r>
            <a:r>
              <a:rPr lang="en-GB" sz="1100" b="1" dirty="0">
                <a:solidFill>
                  <a:srgbClr val="FFC000"/>
                </a:solidFill>
              </a:rPr>
              <a:t>exact software equipped on vehicles tested</a:t>
            </a:r>
            <a:r>
              <a:rPr lang="en-GB" sz="1100" dirty="0">
                <a:solidFill>
                  <a:srgbClr val="FFC000"/>
                </a:solidFill>
              </a:rPr>
              <a:t> </a:t>
            </a:r>
            <a:r>
              <a:rPr lang="en-GB" sz="1100" dirty="0">
                <a:solidFill>
                  <a:schemeClr val="bg1"/>
                </a:solidFill>
              </a:rPr>
              <a:t>during approval is critical for traceability, as is already the case for the identification of hardware</a:t>
            </a:r>
          </a:p>
          <a:p>
            <a:endParaRPr lang="en-GB" sz="11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01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2743CA-0083-4B40-8B45-3DE27B4EF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amendments to R.E.3 (WP.29/2025/147)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519F38-1F3B-4975-9A5F-8977B4D4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10/11/2025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503D9B6-D40A-40F9-8F1E-F3AA03CEA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8D24399-4839-4014-A602-D6C66867F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4D7F55B-7A05-4756-ADF1-541439C010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7656" y="1692370"/>
            <a:ext cx="8424000" cy="2574000"/>
          </a:xfrm>
          <a:solidFill>
            <a:schemeClr val="accent2"/>
          </a:solidFill>
        </p:spPr>
        <p:txBody>
          <a:bodyPr/>
          <a:lstStyle/>
          <a:p>
            <a:pPr algn="just"/>
            <a:r>
              <a:rPr lang="en-GB" sz="1600" b="1" dirty="0">
                <a:solidFill>
                  <a:schemeClr val="bg1"/>
                </a:solidFill>
                <a:cs typeface="Times New Roman" panose="02020603050405020304" pitchFamily="18" charset="0"/>
              </a:rPr>
              <a:t>Template for amending UN Regulations to:</a:t>
            </a:r>
          </a:p>
          <a:p>
            <a:pPr algn="just"/>
            <a:endParaRPr lang="en-GB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Define RXSWIN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Allow manufacturers to apply for a new approval for purposes of software updates*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Not consider production as “definitely discontinued” if the manufacturer intends to obtain extensions for software updates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Include RXSWIN and related information on the communication form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AND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Require the exact software version of tested vehicles to be included in test reports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139F7D3-00E0-426E-804D-E1D240300D45}"/>
              </a:ext>
            </a:extLst>
          </p:cNvPr>
          <p:cNvSpPr txBox="1"/>
          <p:nvPr/>
        </p:nvSpPr>
        <p:spPr>
          <a:xfrm>
            <a:off x="1835999" y="4804946"/>
            <a:ext cx="493208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800" dirty="0">
                <a:cs typeface="Times New Roman" panose="02020603050405020304" pitchFamily="18" charset="0"/>
              </a:rPr>
              <a:t>* when the original approval was extended to reflect new vehicles manufactured, and no longer corresponds to the technical characteristics of vehicles already on the market</a:t>
            </a:r>
          </a:p>
        </p:txBody>
      </p:sp>
    </p:spTree>
    <p:extLst>
      <p:ext uri="{BB962C8B-B14F-4D97-AF65-F5344CB8AC3E}">
        <p14:creationId xmlns:p14="http://schemas.microsoft.com/office/powerpoint/2010/main" val="168669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2743CA-0083-4B40-8B45-3DE27B4EF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Regulations to amend?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519F38-1F3B-4975-9A5F-8977B4D4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10/11/2025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503D9B6-D40A-40F9-8F1E-F3AA03CEA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8D24399-4839-4014-A602-D6C66867F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4D7F55B-7A05-4756-ADF1-541439C010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0640" y="1548354"/>
            <a:ext cx="2692176" cy="1023396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Regulations where software is </a:t>
            </a:r>
            <a:r>
              <a:rPr lang="en-GB" sz="1200" b="1" dirty="0">
                <a:solidFill>
                  <a:schemeClr val="bg1"/>
                </a:solidFill>
                <a:cs typeface="Times New Roman" panose="02020603050405020304" pitchFamily="18" charset="0"/>
              </a:rPr>
              <a:t>always involved</a:t>
            </a:r>
          </a:p>
          <a:p>
            <a:pPr algn="ctr"/>
            <a:endParaRPr lang="en-GB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Example: AEBS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81625C48-B7B4-4E0E-BF15-FCA9A09D6FB0}"/>
              </a:ext>
            </a:extLst>
          </p:cNvPr>
          <p:cNvSpPr txBox="1">
            <a:spLocks/>
          </p:cNvSpPr>
          <p:nvPr/>
        </p:nvSpPr>
        <p:spPr bwMode="gray">
          <a:xfrm>
            <a:off x="3262604" y="1548354"/>
            <a:ext cx="2692176" cy="1023396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Regulations where software is </a:t>
            </a:r>
            <a:r>
              <a:rPr lang="en-GB" sz="1200" b="1" dirty="0">
                <a:solidFill>
                  <a:schemeClr val="bg1"/>
                </a:solidFill>
                <a:cs typeface="Times New Roman" panose="02020603050405020304" pitchFamily="18" charset="0"/>
              </a:rPr>
              <a:t>sometimes involved</a:t>
            </a:r>
          </a:p>
          <a:p>
            <a:pPr algn="ctr"/>
            <a:endParaRPr lang="en-GB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Example: underrun protection</a:t>
            </a:r>
          </a:p>
          <a:p>
            <a:pPr algn="ctr"/>
            <a:endParaRPr lang="en-GB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97C532C4-9A90-4834-90CE-F573CFFA0E83}"/>
              </a:ext>
            </a:extLst>
          </p:cNvPr>
          <p:cNvSpPr txBox="1">
            <a:spLocks/>
          </p:cNvSpPr>
          <p:nvPr/>
        </p:nvSpPr>
        <p:spPr bwMode="gray">
          <a:xfrm>
            <a:off x="6221072" y="1548354"/>
            <a:ext cx="2692176" cy="1023396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Regulations where software is   </a:t>
            </a:r>
            <a:r>
              <a:rPr lang="en-GB" sz="1200" b="1" dirty="0">
                <a:solidFill>
                  <a:schemeClr val="bg1"/>
                </a:solidFill>
                <a:cs typeface="Times New Roman" panose="02020603050405020304" pitchFamily="18" charset="0"/>
              </a:rPr>
              <a:t>never involved</a:t>
            </a:r>
          </a:p>
          <a:p>
            <a:pPr algn="ctr"/>
            <a:endParaRPr lang="en-GB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Example: external projections</a:t>
            </a:r>
            <a:endParaRPr lang="en-GB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Accolade ouvrante 7">
            <a:extLst>
              <a:ext uri="{FF2B5EF4-FFF2-40B4-BE49-F238E27FC236}">
                <a16:creationId xmlns:a16="http://schemas.microsoft.com/office/drawing/2014/main" id="{377DEB99-C271-45D3-B78F-51D5414194C0}"/>
              </a:ext>
            </a:extLst>
          </p:cNvPr>
          <p:cNvSpPr/>
          <p:nvPr/>
        </p:nvSpPr>
        <p:spPr>
          <a:xfrm rot="16200000">
            <a:off x="2915816" y="-128408"/>
            <a:ext cx="432048" cy="5760640"/>
          </a:xfrm>
          <a:prstGeom prst="leftBrac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Accolade ouvrante 12">
            <a:extLst>
              <a:ext uri="{FF2B5EF4-FFF2-40B4-BE49-F238E27FC236}">
                <a16:creationId xmlns:a16="http://schemas.microsoft.com/office/drawing/2014/main" id="{4C5C3985-304E-4375-8AA2-BE557F34F7CF}"/>
              </a:ext>
            </a:extLst>
          </p:cNvPr>
          <p:cNvSpPr/>
          <p:nvPr/>
        </p:nvSpPr>
        <p:spPr>
          <a:xfrm rot="16200000">
            <a:off x="7344311" y="1347756"/>
            <a:ext cx="432048" cy="2808311"/>
          </a:xfrm>
          <a:prstGeom prst="leftBrac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FECB76B-3B9B-4BD6-9D08-655EC77D1873}"/>
              </a:ext>
            </a:extLst>
          </p:cNvPr>
          <p:cNvSpPr txBox="1"/>
          <p:nvPr/>
        </p:nvSpPr>
        <p:spPr>
          <a:xfrm>
            <a:off x="1943707" y="314359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2"/>
                </a:solidFill>
              </a:rPr>
              <a:t>Must</a:t>
            </a:r>
            <a:r>
              <a:rPr lang="en-GB" dirty="0">
                <a:solidFill>
                  <a:schemeClr val="bg2"/>
                </a:solidFill>
              </a:rPr>
              <a:t> be amended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582B42E-6FA7-429C-961E-5BADC292DA53}"/>
              </a:ext>
            </a:extLst>
          </p:cNvPr>
          <p:cNvSpPr txBox="1"/>
          <p:nvPr/>
        </p:nvSpPr>
        <p:spPr>
          <a:xfrm>
            <a:off x="6379028" y="3005539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2"/>
                </a:solidFill>
              </a:rPr>
              <a:t>Should not </a:t>
            </a:r>
            <a:r>
              <a:rPr lang="en-GB" dirty="0">
                <a:solidFill>
                  <a:schemeClr val="bg2"/>
                </a:solidFill>
              </a:rPr>
              <a:t>be amended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8670563-34C7-4843-A6ED-CAA9B2D22766}"/>
              </a:ext>
            </a:extLst>
          </p:cNvPr>
          <p:cNvSpPr txBox="1"/>
          <p:nvPr/>
        </p:nvSpPr>
        <p:spPr>
          <a:xfrm>
            <a:off x="388708" y="3651870"/>
            <a:ext cx="8406042" cy="95410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Criteria to be eligible: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UN Regulation applicable to </a:t>
            </a:r>
            <a:r>
              <a:rPr lang="en-GB" sz="1400" b="1" dirty="0"/>
              <a:t>vehicles</a:t>
            </a:r>
            <a:r>
              <a:rPr lang="en-GB" sz="1400" dirty="0"/>
              <a:t> of at least one category among M, N, O, R, S or T    (Cat. L, components and STUs are not in scope of R156)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At least one requirement </a:t>
            </a:r>
            <a:r>
              <a:rPr lang="en-GB" sz="1400" b="1" dirty="0"/>
              <a:t>can be affected </a:t>
            </a:r>
            <a:r>
              <a:rPr lang="en-GB" sz="1400" dirty="0"/>
              <a:t>by vehicle software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805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D10F62-21D7-48AF-81B0-FB1633192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96" y="526308"/>
            <a:ext cx="8424000" cy="720000"/>
          </a:xfrm>
        </p:spPr>
        <p:txBody>
          <a:bodyPr/>
          <a:lstStyle/>
          <a:p>
            <a:r>
              <a:rPr lang="en-GB" dirty="0"/>
              <a:t>Provisional list of relevant UN Regulations 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0A917A-1818-473A-ADF0-C3C65491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10/11/2025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1C0F549-2DB6-4FCC-85D2-AEC4CD0BE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419AC3-9F94-41F7-B9C5-1EADADC47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graphicFrame>
        <p:nvGraphicFramePr>
          <p:cNvPr id="13" name="Tableau 13">
            <a:extLst>
              <a:ext uri="{FF2B5EF4-FFF2-40B4-BE49-F238E27FC236}">
                <a16:creationId xmlns:a16="http://schemas.microsoft.com/office/drawing/2014/main" id="{BE74C554-51EB-497E-A6A0-E1DD5E0DE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56140"/>
              </p:ext>
            </p:extLst>
          </p:nvPr>
        </p:nvGraphicFramePr>
        <p:xfrm>
          <a:off x="360000" y="917576"/>
          <a:ext cx="8424000" cy="37203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12000">
                  <a:extLst>
                    <a:ext uri="{9D8B030D-6E8A-4147-A177-3AD203B41FA5}">
                      <a16:colId xmlns:a16="http://schemas.microsoft.com/office/drawing/2014/main" val="19363289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4159254205"/>
                    </a:ext>
                  </a:extLst>
                </a:gridCol>
              </a:tblGrid>
              <a:tr h="382814">
                <a:tc>
                  <a:txBody>
                    <a:bodyPr/>
                    <a:lstStyle/>
                    <a:p>
                      <a:r>
                        <a:rPr lang="en-GB" dirty="0"/>
                        <a:t>GR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 Regulations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82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GRBP</a:t>
                      </a:r>
                      <a:r>
                        <a:rPr lang="en-GB" sz="1600" dirty="0"/>
                        <a:t> (see GRBP-79-42)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51, 64, 138, 141, 142, 165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84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GRE</a:t>
                      </a:r>
                      <a:r>
                        <a:rPr lang="en-GB" sz="1600" dirty="0"/>
                        <a:t> (see GRE-90-27)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10, 45, 48, 86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679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GRPE</a:t>
                      </a:r>
                      <a:r>
                        <a:rPr lang="en-GB" sz="1600" dirty="0"/>
                        <a:t> (see GRPE-91-07)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24, 49, 68, 83, 85, 96, 101, 120, 154, 168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528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GRSG</a:t>
                      </a:r>
                      <a:r>
                        <a:rPr lang="en-GB" sz="1600" dirty="0"/>
                        <a:t> (see GRSG-130-42)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18, 36, 39, 46, 52, 55, 58, 67, 73, 93, 97, 102, 105, 107, 110, 116, 121, 122, 125, 144, 147, 151, 158, 159, 160, 161, 162, 163, 166, 169, 176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137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GRSP</a:t>
                      </a:r>
                      <a:r>
                        <a:rPr lang="en-GB" sz="1600" dirty="0"/>
                        <a:t> (see GRSP-75-29)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11, 12, 16, 17, 21, 32, 33, 94, 95, 100, 127, 134, 135, 137, 153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6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GRVA </a:t>
                      </a:r>
                      <a:r>
                        <a:rPr lang="en-GB" sz="1600" b="0" dirty="0"/>
                        <a:t>(see GRVA-18-34r1)</a:t>
                      </a:r>
                      <a:endParaRPr lang="fr-F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13, 13-H, 79, 89, 130, 131, 139, 140, 152, 155, 156, 157, 171, 175, 178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453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663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5946EA-4234-4A96-ABBF-6FF37DAFB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8" y="889297"/>
            <a:ext cx="8424000" cy="720000"/>
          </a:xfrm>
        </p:spPr>
        <p:txBody>
          <a:bodyPr/>
          <a:lstStyle/>
          <a:p>
            <a:r>
              <a:rPr lang="en-GB" dirty="0"/>
              <a:t>Call for action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34BEE14-2677-416C-B080-6753AA604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16/07/2025</a:t>
            </a:r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C0D9F99-35C2-42FB-8D33-5F0DB85D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DGEC/DCEEA/SD6/6A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1384CB-32CD-4D85-80DF-540F5D4BD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4BC9F8-91F8-4614-82EA-16113BD155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9999" y="1609296"/>
            <a:ext cx="8423999" cy="2978677"/>
          </a:xfrm>
          <a:ln>
            <a:solidFill>
              <a:schemeClr val="accent1"/>
            </a:solidFill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800" b="1" dirty="0"/>
              <a:t>GRs should amend their relevant Regulations</a:t>
            </a:r>
            <a:r>
              <a:rPr lang="en-GB" sz="1800" dirty="0"/>
              <a:t> as soon as possible to </a:t>
            </a:r>
            <a:r>
              <a:rPr lang="en-GB" sz="1800" b="1" dirty="0"/>
              <a:t>include the software-related provisions of Revision 8 to R.E.3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8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800" b="1" dirty="0"/>
              <a:t>Amending the Regulations can be done </a:t>
            </a:r>
            <a:r>
              <a:rPr lang="en-GB" sz="1800" b="1" i="1" dirty="0"/>
              <a:t>via </a:t>
            </a:r>
            <a:r>
              <a:rPr lang="en-GB" sz="1800" b="1" dirty="0"/>
              <a:t>supplements</a:t>
            </a:r>
            <a:r>
              <a:rPr lang="en-GB" sz="1800" dirty="0"/>
              <a:t>: no new requirements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800" dirty="0"/>
              <a:t>These </a:t>
            </a:r>
            <a:r>
              <a:rPr lang="en-GB" sz="1800" b="1" dirty="0"/>
              <a:t>amendments will allow OEMs to better implement R156</a:t>
            </a:r>
            <a:r>
              <a:rPr lang="en-GB" sz="1800" dirty="0"/>
              <a:t>, and will </a:t>
            </a:r>
            <a:r>
              <a:rPr lang="en-GB" sz="1800" b="1" dirty="0"/>
              <a:t>allow CPs to better trace and identify software on vehicles on the market </a:t>
            </a:r>
            <a:r>
              <a:rPr lang="en-GB" sz="1800" dirty="0"/>
              <a:t>after over-the-air updates are performed</a:t>
            </a:r>
          </a:p>
        </p:txBody>
      </p:sp>
    </p:spTree>
    <p:extLst>
      <p:ext uri="{BB962C8B-B14F-4D97-AF65-F5344CB8AC3E}">
        <p14:creationId xmlns:p14="http://schemas.microsoft.com/office/powerpoint/2010/main" val="1486334768"/>
      </p:ext>
    </p:extLst>
  </p:cSld>
  <p:clrMapOvr>
    <a:masterClrMapping/>
  </p:clrMapOvr>
</p:sld>
</file>

<file path=ppt/theme/theme1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1e1168dfda12cc40e58f638d3264b37f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607875db6e0823ed57cf9ee021e104ea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E50F20-846D-4A30-A717-2F0D30ECB7B1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BE249E34-0AF5-4409-8112-34A9F260ED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71E6D6-29FF-417E-81F6-15A2E75FA0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Homologation des droïdes de livraison</Template>
  <TotalTime>4020</TotalTime>
  <Words>694</Words>
  <Application>Microsoft Office PowerPoint</Application>
  <PresentationFormat>On-screen Show (16:9)</PresentationFormat>
  <Paragraphs>91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Marianne</vt:lpstr>
      <vt:lpstr>Arial</vt:lpstr>
      <vt:lpstr>Times New Roman</vt:lpstr>
      <vt:lpstr>GOUVERNEMENT</vt:lpstr>
      <vt:lpstr>PowerPoint Presentation</vt:lpstr>
      <vt:lpstr>Background</vt:lpstr>
      <vt:lpstr>The amendments to R.E.3 (WP.29/2025/147)</vt:lpstr>
      <vt:lpstr>Which Regulations to amend?</vt:lpstr>
      <vt:lpstr>Provisional list of relevant UN Regulations </vt:lpstr>
      <vt:lpstr>Call for action</vt:lpstr>
    </vt:vector>
  </TitlesOfParts>
  <Manager>Client</Manager>
  <Company>Client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PESSIA Romain</dc:creator>
  <cp:lastModifiedBy>Francois Guichard</cp:lastModifiedBy>
  <cp:revision>93</cp:revision>
  <dcterms:created xsi:type="dcterms:W3CDTF">2025-05-06T09:20:43Z</dcterms:created>
  <dcterms:modified xsi:type="dcterms:W3CDTF">2025-11-10T10:19:24Z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4" name="MediaServiceImageTags">
    <vt:lpwstr/>
  </property>
  <property fmtid="{D5CDD505-2E9C-101B-9397-08002B2CF9AE}" pid="5" name="gba66df640194346a5267c50f24d4797">
    <vt:lpwstr/>
  </property>
  <property fmtid="{D5CDD505-2E9C-101B-9397-08002B2CF9AE}" pid="6" name="Office_x0020_of_x0020_Origin">
    <vt:lpwstr/>
  </property>
  <property fmtid="{D5CDD505-2E9C-101B-9397-08002B2CF9AE}" pid="7" name="Office of Origin">
    <vt:lpwstr/>
  </property>
</Properties>
</file>