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7"/>
  </p:notesMasterIdLst>
  <p:sldIdLst>
    <p:sldId id="265" r:id="rId2"/>
    <p:sldId id="267" r:id="rId3"/>
    <p:sldId id="268" r:id="rId4"/>
    <p:sldId id="269" r:id="rId5"/>
    <p:sldId id="271" r:id="rId6"/>
  </p:sldIdLst>
  <p:sldSz cx="133921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42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DA1B4-A759-4F2E-B81B-83B7D0DEE830}" v="126" dt="2023-05-09T09:14:00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912" autoAdjust="0"/>
  </p:normalViewPr>
  <p:slideViewPr>
    <p:cSldViewPr snapToGrid="0" snapToObjects="1">
      <p:cViewPr varScale="1">
        <p:scale>
          <a:sx n="60" d="100"/>
          <a:sy n="60" d="100"/>
        </p:scale>
        <p:origin x="684" y="60"/>
      </p:cViewPr>
      <p:guideLst>
        <p:guide orient="horz" pos="2381"/>
        <p:guide pos="4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9605-7509-284E-9D0C-EDDDD17C48A0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1143000"/>
            <a:ext cx="5467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43F9E-F638-B642-BBDB-3AD313C594E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6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3.svg"/><Relationship Id="rId7" Type="http://schemas.openxmlformats.org/officeDocument/2006/relationships/image" Target="../media/image15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7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D6A4824-01CA-D3C5-DFB6-6D247830E361}"/>
              </a:ext>
            </a:extLst>
          </p:cNvPr>
          <p:cNvSpPr/>
          <p:nvPr/>
        </p:nvSpPr>
        <p:spPr>
          <a:xfrm>
            <a:off x="0" y="-1"/>
            <a:ext cx="13392150" cy="7559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D15FAEB5-9E2C-8B4C-81FF-BDFEBA072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1587"/>
            <a:ext cx="9776010" cy="75565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6320460-AE9A-37C3-1E33-CA9CBEC4F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745B4CE-299F-3EBC-2089-CB9B54868C8D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60C1DEDC-9BD9-DA02-5D4E-18ECE4E4CF05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65222FA-93B3-70C8-5268-740262C0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6093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80D2BD31-EEFC-71BC-7C7C-0405800DB0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9" y="4915603"/>
            <a:ext cx="6004206" cy="1658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1592895D-ADCF-B523-00F1-6AAEC22662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2125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C8E77E2-4BF2-F428-78F9-035427C165C3}"/>
              </a:ext>
            </a:extLst>
          </p:cNvPr>
          <p:cNvSpPr/>
          <p:nvPr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BEF5E5-5093-FD12-09B0-E3B38F50B7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9C192A-C919-2A15-4133-0F3C064CCD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30275" y="735323"/>
            <a:ext cx="2692355" cy="1211560"/>
          </a:xfrm>
          <a:prstGeom prst="rect">
            <a:avLst/>
          </a:prstGeom>
        </p:spPr>
      </p:pic>
      <p:sp>
        <p:nvSpPr>
          <p:cNvPr id="14" name="Bildplatzhalter 9">
            <a:extLst>
              <a:ext uri="{FF2B5EF4-FFF2-40B4-BE49-F238E27FC236}">
                <a16:creationId xmlns:a16="http://schemas.microsoft.com/office/drawing/2014/main" id="{CF7FD468-656C-4117-B3E1-FD7227D1A1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-3926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F225F6B-13A6-290C-879B-3A698E5B9E84}"/>
              </a:ext>
            </a:extLst>
          </p:cNvPr>
          <p:cNvSpPr/>
          <p:nvPr userDrawn="1"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39B4E2E-4F63-174F-BCE9-A57CFD4CAA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F804C6B-032A-FBD4-696A-7DBF3798035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118700" y="816704"/>
            <a:ext cx="2897612" cy="130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4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der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25BB37-A65B-98DB-C965-A404AE48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68" y="1836180"/>
            <a:ext cx="9243475" cy="4367849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4729EF-4993-301D-68B9-A834D28D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A7A1-0B39-4276-A521-EC8E511304A3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41D2D6-5299-E0E1-1A5D-96CA5167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DF5FB7-09EA-76E8-2147-F700A13A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64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227" y="995839"/>
            <a:ext cx="7025833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ECE922-B5B5-8102-DA55-0853BC522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27" y="1836181"/>
            <a:ext cx="7025833" cy="3870138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019D03-4B5D-2312-05F8-FAA5362D0C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1" y="610261"/>
            <a:ext cx="4856285" cy="5706000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56285"/>
              <a:gd name="connsiteY0" fmla="*/ 0 h 5706000"/>
              <a:gd name="connsiteX1" fmla="*/ 4842000 w 4856285"/>
              <a:gd name="connsiteY1" fmla="*/ 0 h 5706000"/>
              <a:gd name="connsiteX2" fmla="*/ 4856273 w 4856285"/>
              <a:gd name="connsiteY2" fmla="*/ 4704414 h 5706000"/>
              <a:gd name="connsiteX3" fmla="*/ 3593317 w 4856285"/>
              <a:gd name="connsiteY3" fmla="*/ 5705560 h 5706000"/>
              <a:gd name="connsiteX4" fmla="*/ 0 w 4856285"/>
              <a:gd name="connsiteY4" fmla="*/ 5706000 h 5706000"/>
              <a:gd name="connsiteX5" fmla="*/ 0 w 4856285"/>
              <a:gd name="connsiteY5" fmla="*/ 0 h 57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6285" h="5706000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56782" y="2991289"/>
                  <a:pt x="4856273" y="4704414"/>
                </a:cubicBezTo>
                <a:cubicBezTo>
                  <a:pt x="4855575" y="4706385"/>
                  <a:pt x="3599962" y="5704158"/>
                  <a:pt x="3593317" y="5705560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914B474-0DDB-272D-205E-E9302803523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2BBF1C3-F559-47A5-A7B4-F6A67BA29696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6BEE432-884F-4139-38F1-185EAB21A82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04F504-932B-8E0F-CEA0-EBDE7FDEEF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177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char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368650"/>
            <a:ext cx="3975509" cy="647763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Vielen Dank!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F751BA-DBCC-F6FA-3BE4-BCB3B8833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50149" y="1435261"/>
            <a:ext cx="7941455" cy="487294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55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854747"/>
                  <a:pt x="7941268" y="4285295"/>
                </a:cubicBezTo>
                <a:cubicBezTo>
                  <a:pt x="7954893" y="4295499"/>
                  <a:pt x="7222934" y="4852429"/>
                  <a:pt x="7209430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EAF4A7-DEFD-C3BC-0E3F-6B5C367EEC22}"/>
              </a:ext>
            </a:extLst>
          </p:cNvPr>
          <p:cNvSpPr txBox="1"/>
          <p:nvPr userDrawn="1"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DDCD25-2278-F356-02FF-A92895343A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419DB4-206C-4616-9663-77BD93B1FD51}" type="datetime1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EF6B4-3775-26C1-E399-2B7C4451512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9FC345-32EE-A418-32D4-786A87CBB6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06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E380415-F688-024E-A28D-212A600547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501" y="1836738"/>
            <a:ext cx="9243474" cy="4621935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4C7B5784-73A8-415D-B590-C93A27B6D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Daniel Sander: BASt |</a:t>
            </a:r>
            <a:endParaRPr lang="de-DE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4B71B40-3AED-4D81-8440-15197846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4CB243C0-2715-4896-881A-F99447284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808312C-18FA-4708-A352-B3F2005E55C6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77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der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25BB37-A65B-98DB-C965-A404AE48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68" y="1836180"/>
            <a:ext cx="9243475" cy="4367849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en-US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41D2D6-5299-E0E1-1A5D-96CA5167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DF5FB7-09EA-76E8-2147-F700A13A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7713F20-E4DE-430C-8533-8488500BD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5A5A7A1-0B39-4276-A521-EC8E511304A3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227" y="995839"/>
            <a:ext cx="7025833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ECE922-B5B5-8102-DA55-0853BC522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27" y="1836181"/>
            <a:ext cx="7025833" cy="3870138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en-US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019D03-4B5D-2312-05F8-FAA5362D0C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1" y="610261"/>
            <a:ext cx="4856285" cy="5706000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56285"/>
              <a:gd name="connsiteY0" fmla="*/ 0 h 5706000"/>
              <a:gd name="connsiteX1" fmla="*/ 4842000 w 4856285"/>
              <a:gd name="connsiteY1" fmla="*/ 0 h 5706000"/>
              <a:gd name="connsiteX2" fmla="*/ 4856273 w 4856285"/>
              <a:gd name="connsiteY2" fmla="*/ 4704414 h 5706000"/>
              <a:gd name="connsiteX3" fmla="*/ 3593317 w 4856285"/>
              <a:gd name="connsiteY3" fmla="*/ 5705560 h 5706000"/>
              <a:gd name="connsiteX4" fmla="*/ 0 w 4856285"/>
              <a:gd name="connsiteY4" fmla="*/ 5706000 h 5706000"/>
              <a:gd name="connsiteX5" fmla="*/ 0 w 4856285"/>
              <a:gd name="connsiteY5" fmla="*/ 0 h 57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6285" h="5706000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56782" y="2991289"/>
                  <a:pt x="4856273" y="4704414"/>
                </a:cubicBezTo>
                <a:cubicBezTo>
                  <a:pt x="4855575" y="4706385"/>
                  <a:pt x="3599962" y="5704158"/>
                  <a:pt x="3593317" y="5705560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7D6EF40F-1760-4FC7-A135-43391FB91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4FA90F4A-5B05-43C6-A319-C341D3895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C7FB2FA9-22D7-456A-B21D-5655DC2E6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2BBF1C3-F559-47A5-A7B4-F6A67BA29696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3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char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561154"/>
            <a:ext cx="3975509" cy="4111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104817"/>
            <a:ext cx="394696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 look forward to the joint discussion.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F751BA-DBCC-F6FA-3BE4-BCB3B8833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50149" y="1435261"/>
            <a:ext cx="7941455" cy="487294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55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854747"/>
                  <a:pt x="7941268" y="4285295"/>
                </a:cubicBezTo>
                <a:cubicBezTo>
                  <a:pt x="7954893" y="4295499"/>
                  <a:pt x="7222934" y="4852429"/>
                  <a:pt x="7209430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F8211F0E-BBF8-4F18-B113-B17CD1B31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B63F9848-E6DF-48B9-881E-5CFE73938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CD961792-47A1-4F3E-A08A-FE35A4A10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0419DB4-206C-4616-9663-77BD93B1FD51}" type="datetime1">
              <a:rPr lang="de-DE" smtClean="0"/>
              <a:t>09.04.2025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C256A80-F6C5-3DFF-AEA1-F5C8BC0EFDBC}"/>
              </a:ext>
            </a:extLst>
          </p:cNvPr>
          <p:cNvSpPr txBox="1"/>
          <p:nvPr userDrawn="1"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25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9">
            <a:extLst>
              <a:ext uri="{FF2B5EF4-FFF2-40B4-BE49-F238E27FC236}">
                <a16:creationId xmlns:a16="http://schemas.microsoft.com/office/drawing/2014/main" id="{645FF9FD-34F6-4289-97B9-7FB56A35F4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38750" y="1920859"/>
            <a:ext cx="2618286" cy="1490252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68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3" y="2831823"/>
                  <a:pt x="7941269" y="4262371"/>
                </a:cubicBezTo>
                <a:cubicBezTo>
                  <a:pt x="7954894" y="4272575"/>
                  <a:pt x="7265461" y="4852429"/>
                  <a:pt x="7251957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16x9</a:t>
            </a:r>
          </a:p>
        </p:txBody>
      </p:sp>
      <p:sp>
        <p:nvSpPr>
          <p:cNvPr id="7" name="Bildplatzhalter 9">
            <a:extLst>
              <a:ext uri="{FF2B5EF4-FFF2-40B4-BE49-F238E27FC236}">
                <a16:creationId xmlns:a16="http://schemas.microsoft.com/office/drawing/2014/main" id="{17E64A31-4329-4B69-8F4A-CE00D4E6D8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94579" y="1920859"/>
            <a:ext cx="1453282" cy="258362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50383"/>
              <a:gd name="connsiteY0" fmla="*/ 0 h 4872943"/>
              <a:gd name="connsiteX1" fmla="*/ 7940474 w 7950383"/>
              <a:gd name="connsiteY1" fmla="*/ 0 h 4872943"/>
              <a:gd name="connsiteX2" fmla="*/ 7950188 w 7950383"/>
              <a:gd name="connsiteY2" fmla="*/ 4531708 h 4872943"/>
              <a:gd name="connsiteX3" fmla="*/ 7251957 w 7950383"/>
              <a:gd name="connsiteY3" fmla="*/ 4870290 h 4872943"/>
              <a:gd name="connsiteX4" fmla="*/ 0 w 7950383"/>
              <a:gd name="connsiteY4" fmla="*/ 4872943 h 4872943"/>
              <a:gd name="connsiteX5" fmla="*/ 0 w 7950383"/>
              <a:gd name="connsiteY5" fmla="*/ 0 h 4872943"/>
              <a:gd name="connsiteX0" fmla="*/ 0 w 7950321"/>
              <a:gd name="connsiteY0" fmla="*/ 0 h 4872943"/>
              <a:gd name="connsiteX1" fmla="*/ 7940474 w 7950321"/>
              <a:gd name="connsiteY1" fmla="*/ 0 h 4872943"/>
              <a:gd name="connsiteX2" fmla="*/ 7950188 w 7950321"/>
              <a:gd name="connsiteY2" fmla="*/ 4531708 h 4872943"/>
              <a:gd name="connsiteX3" fmla="*/ 6922020 w 7950321"/>
              <a:gd name="connsiteY3" fmla="*/ 4870290 h 4872943"/>
              <a:gd name="connsiteX4" fmla="*/ 0 w 7950321"/>
              <a:gd name="connsiteY4" fmla="*/ 4872943 h 4872943"/>
              <a:gd name="connsiteX5" fmla="*/ 0 w 7950321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1708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5185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42139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499846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21"/>
              <a:gd name="connsiteY0" fmla="*/ 0 h 4874520"/>
              <a:gd name="connsiteX1" fmla="*/ 7940474 w 7950321"/>
              <a:gd name="connsiteY1" fmla="*/ 0 h 4874520"/>
              <a:gd name="connsiteX2" fmla="*/ 7950188 w 7950321"/>
              <a:gd name="connsiteY2" fmla="*/ 4499846 h 4874520"/>
              <a:gd name="connsiteX3" fmla="*/ 6923950 w 7950321"/>
              <a:gd name="connsiteY3" fmla="*/ 4874520 h 4874520"/>
              <a:gd name="connsiteX4" fmla="*/ 0 w 7950321"/>
              <a:gd name="connsiteY4" fmla="*/ 4872943 h 4874520"/>
              <a:gd name="connsiteX5" fmla="*/ 0 w 7950321"/>
              <a:gd name="connsiteY5" fmla="*/ 0 h 4874520"/>
              <a:gd name="connsiteX0" fmla="*/ 0 w 7950315"/>
              <a:gd name="connsiteY0" fmla="*/ 0 h 4874520"/>
              <a:gd name="connsiteX1" fmla="*/ 7940474 w 7950315"/>
              <a:gd name="connsiteY1" fmla="*/ 0 h 4874520"/>
              <a:gd name="connsiteX2" fmla="*/ 7950188 w 7950315"/>
              <a:gd name="connsiteY2" fmla="*/ 4499846 h 4874520"/>
              <a:gd name="connsiteX3" fmla="*/ 6873543 w 7950315"/>
              <a:gd name="connsiteY3" fmla="*/ 4874520 h 4874520"/>
              <a:gd name="connsiteX4" fmla="*/ 0 w 7950315"/>
              <a:gd name="connsiteY4" fmla="*/ 4872943 h 4874520"/>
              <a:gd name="connsiteX5" fmla="*/ 0 w 7950315"/>
              <a:gd name="connsiteY5" fmla="*/ 0 h 4874520"/>
              <a:gd name="connsiteX0" fmla="*/ 0 w 7950279"/>
              <a:gd name="connsiteY0" fmla="*/ 0 h 4874520"/>
              <a:gd name="connsiteX1" fmla="*/ 7940474 w 7950279"/>
              <a:gd name="connsiteY1" fmla="*/ 0 h 4874520"/>
              <a:gd name="connsiteX2" fmla="*/ 7950188 w 7950279"/>
              <a:gd name="connsiteY2" fmla="*/ 4499846 h 4874520"/>
              <a:gd name="connsiteX3" fmla="*/ 6477350 w 7950279"/>
              <a:gd name="connsiteY3" fmla="*/ 4874520 h 4874520"/>
              <a:gd name="connsiteX4" fmla="*/ 0 w 7950279"/>
              <a:gd name="connsiteY4" fmla="*/ 4872943 h 4874520"/>
              <a:gd name="connsiteX5" fmla="*/ 0 w 7950279"/>
              <a:gd name="connsiteY5" fmla="*/ 0 h 4874520"/>
              <a:gd name="connsiteX0" fmla="*/ 0 w 7950283"/>
              <a:gd name="connsiteY0" fmla="*/ 0 h 4874520"/>
              <a:gd name="connsiteX1" fmla="*/ 7940474 w 7950283"/>
              <a:gd name="connsiteY1" fmla="*/ 0 h 4874520"/>
              <a:gd name="connsiteX2" fmla="*/ 7950188 w 7950283"/>
              <a:gd name="connsiteY2" fmla="*/ 4464201 h 4874520"/>
              <a:gd name="connsiteX3" fmla="*/ 6477350 w 7950283"/>
              <a:gd name="connsiteY3" fmla="*/ 4874520 h 4874520"/>
              <a:gd name="connsiteX4" fmla="*/ 0 w 7950283"/>
              <a:gd name="connsiteY4" fmla="*/ 4872943 h 4874520"/>
              <a:gd name="connsiteX5" fmla="*/ 0 w 7950283"/>
              <a:gd name="connsiteY5" fmla="*/ 0 h 4874520"/>
              <a:gd name="connsiteX0" fmla="*/ 0 w 7950279"/>
              <a:gd name="connsiteY0" fmla="*/ 0 h 4874520"/>
              <a:gd name="connsiteX1" fmla="*/ 7940474 w 7950279"/>
              <a:gd name="connsiteY1" fmla="*/ 0 h 4874520"/>
              <a:gd name="connsiteX2" fmla="*/ 7950188 w 7950279"/>
              <a:gd name="connsiteY2" fmla="*/ 4451790 h 4874520"/>
              <a:gd name="connsiteX3" fmla="*/ 6477350 w 7950279"/>
              <a:gd name="connsiteY3" fmla="*/ 4874520 h 4874520"/>
              <a:gd name="connsiteX4" fmla="*/ 0 w 7950279"/>
              <a:gd name="connsiteY4" fmla="*/ 4872943 h 4874520"/>
              <a:gd name="connsiteX5" fmla="*/ 0 w 7950279"/>
              <a:gd name="connsiteY5" fmla="*/ 0 h 4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279" h="4874520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0982" y="3021242"/>
                  <a:pt x="7950188" y="4451790"/>
                </a:cubicBezTo>
                <a:cubicBezTo>
                  <a:pt x="7963813" y="4461994"/>
                  <a:pt x="6490854" y="4856659"/>
                  <a:pt x="6477350" y="487452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hinzu-fügen</a:t>
            </a:r>
            <a:br>
              <a:rPr lang="de-DE" dirty="0"/>
            </a:br>
            <a:r>
              <a:rPr lang="de-DE" dirty="0"/>
              <a:t>9x16</a:t>
            </a:r>
          </a:p>
        </p:txBody>
      </p:sp>
      <p:sp>
        <p:nvSpPr>
          <p:cNvPr id="8" name="Bildplatzhalter 9">
            <a:extLst>
              <a:ext uri="{FF2B5EF4-FFF2-40B4-BE49-F238E27FC236}">
                <a16:creationId xmlns:a16="http://schemas.microsoft.com/office/drawing/2014/main" id="{99BC78E3-ACCD-4B0B-81E9-5D4138BDD9B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38749" y="4536334"/>
            <a:ext cx="2159994" cy="2160000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50383"/>
              <a:gd name="connsiteY0" fmla="*/ 0 h 4872943"/>
              <a:gd name="connsiteX1" fmla="*/ 7940474 w 7950383"/>
              <a:gd name="connsiteY1" fmla="*/ 0 h 4872943"/>
              <a:gd name="connsiteX2" fmla="*/ 7950188 w 7950383"/>
              <a:gd name="connsiteY2" fmla="*/ 4531708 h 4872943"/>
              <a:gd name="connsiteX3" fmla="*/ 7251957 w 7950383"/>
              <a:gd name="connsiteY3" fmla="*/ 4870290 h 4872943"/>
              <a:gd name="connsiteX4" fmla="*/ 0 w 7950383"/>
              <a:gd name="connsiteY4" fmla="*/ 4872943 h 4872943"/>
              <a:gd name="connsiteX5" fmla="*/ 0 w 7950383"/>
              <a:gd name="connsiteY5" fmla="*/ 0 h 4872943"/>
              <a:gd name="connsiteX0" fmla="*/ 0 w 7950321"/>
              <a:gd name="connsiteY0" fmla="*/ 0 h 4872943"/>
              <a:gd name="connsiteX1" fmla="*/ 7940474 w 7950321"/>
              <a:gd name="connsiteY1" fmla="*/ 0 h 4872943"/>
              <a:gd name="connsiteX2" fmla="*/ 7950188 w 7950321"/>
              <a:gd name="connsiteY2" fmla="*/ 4531708 h 4872943"/>
              <a:gd name="connsiteX3" fmla="*/ 6922020 w 7950321"/>
              <a:gd name="connsiteY3" fmla="*/ 4870290 h 4872943"/>
              <a:gd name="connsiteX4" fmla="*/ 0 w 7950321"/>
              <a:gd name="connsiteY4" fmla="*/ 4872943 h 4872943"/>
              <a:gd name="connsiteX5" fmla="*/ 0 w 7950321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1708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5185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42139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499846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21"/>
              <a:gd name="connsiteY0" fmla="*/ 0 h 4874520"/>
              <a:gd name="connsiteX1" fmla="*/ 7940474 w 7950321"/>
              <a:gd name="connsiteY1" fmla="*/ 0 h 4874520"/>
              <a:gd name="connsiteX2" fmla="*/ 7950188 w 7950321"/>
              <a:gd name="connsiteY2" fmla="*/ 4499846 h 4874520"/>
              <a:gd name="connsiteX3" fmla="*/ 6923950 w 7950321"/>
              <a:gd name="connsiteY3" fmla="*/ 4874520 h 4874520"/>
              <a:gd name="connsiteX4" fmla="*/ 0 w 7950321"/>
              <a:gd name="connsiteY4" fmla="*/ 4872943 h 4874520"/>
              <a:gd name="connsiteX5" fmla="*/ 0 w 7950321"/>
              <a:gd name="connsiteY5" fmla="*/ 0 h 4874520"/>
              <a:gd name="connsiteX0" fmla="*/ 0 w 7950315"/>
              <a:gd name="connsiteY0" fmla="*/ 0 h 4874520"/>
              <a:gd name="connsiteX1" fmla="*/ 7940474 w 7950315"/>
              <a:gd name="connsiteY1" fmla="*/ 0 h 4874520"/>
              <a:gd name="connsiteX2" fmla="*/ 7950188 w 7950315"/>
              <a:gd name="connsiteY2" fmla="*/ 4499846 h 4874520"/>
              <a:gd name="connsiteX3" fmla="*/ 6873543 w 7950315"/>
              <a:gd name="connsiteY3" fmla="*/ 4874520 h 4874520"/>
              <a:gd name="connsiteX4" fmla="*/ 0 w 7950315"/>
              <a:gd name="connsiteY4" fmla="*/ 4872943 h 4874520"/>
              <a:gd name="connsiteX5" fmla="*/ 0 w 7950315"/>
              <a:gd name="connsiteY5" fmla="*/ 0 h 4874520"/>
              <a:gd name="connsiteX0" fmla="*/ 0 w 7950289"/>
              <a:gd name="connsiteY0" fmla="*/ 0 h 4874520"/>
              <a:gd name="connsiteX1" fmla="*/ 7940474 w 7950289"/>
              <a:gd name="connsiteY1" fmla="*/ 0 h 4874520"/>
              <a:gd name="connsiteX2" fmla="*/ 7950188 w 7950289"/>
              <a:gd name="connsiteY2" fmla="*/ 4499846 h 4874520"/>
              <a:gd name="connsiteX3" fmla="*/ 6588890 w 7950289"/>
              <a:gd name="connsiteY3" fmla="*/ 4874520 h 4874520"/>
              <a:gd name="connsiteX4" fmla="*/ 0 w 7950289"/>
              <a:gd name="connsiteY4" fmla="*/ 4872943 h 4874520"/>
              <a:gd name="connsiteX5" fmla="*/ 0 w 7950289"/>
              <a:gd name="connsiteY5" fmla="*/ 0 h 4874520"/>
              <a:gd name="connsiteX0" fmla="*/ 0 w 7950293"/>
              <a:gd name="connsiteY0" fmla="*/ 0 h 4874520"/>
              <a:gd name="connsiteX1" fmla="*/ 7940474 w 7950293"/>
              <a:gd name="connsiteY1" fmla="*/ 0 h 4874520"/>
              <a:gd name="connsiteX2" fmla="*/ 7950190 w 7950293"/>
              <a:gd name="connsiteY2" fmla="*/ 4181587 h 4874520"/>
              <a:gd name="connsiteX3" fmla="*/ 6588890 w 7950293"/>
              <a:gd name="connsiteY3" fmla="*/ 4874520 h 4874520"/>
              <a:gd name="connsiteX4" fmla="*/ 0 w 7950293"/>
              <a:gd name="connsiteY4" fmla="*/ 4872943 h 4874520"/>
              <a:gd name="connsiteX5" fmla="*/ 0 w 7950293"/>
              <a:gd name="connsiteY5" fmla="*/ 0 h 4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293" h="4874520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0984" y="2751039"/>
                  <a:pt x="7950190" y="4181587"/>
                </a:cubicBezTo>
                <a:cubicBezTo>
                  <a:pt x="7963815" y="4191791"/>
                  <a:pt x="6602394" y="4856659"/>
                  <a:pt x="6588890" y="487452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1x1</a:t>
            </a:r>
          </a:p>
        </p:txBody>
      </p:sp>
      <p:sp>
        <p:nvSpPr>
          <p:cNvPr id="9" name="Bildplatzhalter 9">
            <a:extLst>
              <a:ext uri="{FF2B5EF4-FFF2-40B4-BE49-F238E27FC236}">
                <a16:creationId xmlns:a16="http://schemas.microsoft.com/office/drawing/2014/main" id="{7DDD8B3E-C852-46A4-AE8A-6C17D33F162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85404" y="1920859"/>
            <a:ext cx="1986994" cy="1490252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9 w 7941432"/>
              <a:gd name="connsiteY2" fmla="*/ 4262371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8 w 7941432"/>
              <a:gd name="connsiteY2" fmla="*/ 4147034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29021 w 7941432"/>
              <a:gd name="connsiteY3" fmla="*/ 4870295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50711 w 7941432"/>
              <a:gd name="connsiteY3" fmla="*/ 4870294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32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716486"/>
                  <a:pt x="7941268" y="4147034"/>
                </a:cubicBezTo>
                <a:cubicBezTo>
                  <a:pt x="7954893" y="4157238"/>
                  <a:pt x="6864215" y="4852433"/>
                  <a:pt x="6850711" y="4870294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4x3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7690C3DA-E12F-4A21-A8EC-19E113FDBA8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85404" y="3591921"/>
            <a:ext cx="1985585" cy="2645229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9 w 7941432"/>
              <a:gd name="connsiteY2" fmla="*/ 4262371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8 w 7941432"/>
              <a:gd name="connsiteY2" fmla="*/ 4147034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29021 w 7941432"/>
              <a:gd name="connsiteY3" fmla="*/ 4870295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50711 w 7941432"/>
              <a:gd name="connsiteY3" fmla="*/ 4870294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50930"/>
              <a:gd name="connsiteY0" fmla="*/ 0 h 4872943"/>
              <a:gd name="connsiteX1" fmla="*/ 7940474 w 7950930"/>
              <a:gd name="connsiteY1" fmla="*/ 0 h 4872943"/>
              <a:gd name="connsiteX2" fmla="*/ 7950806 w 7950930"/>
              <a:gd name="connsiteY2" fmla="*/ 4458598 h 4872943"/>
              <a:gd name="connsiteX3" fmla="*/ 6850711 w 7950930"/>
              <a:gd name="connsiteY3" fmla="*/ 4870294 h 4872943"/>
              <a:gd name="connsiteX4" fmla="*/ 0 w 7950930"/>
              <a:gd name="connsiteY4" fmla="*/ 4872943 h 4872943"/>
              <a:gd name="connsiteX5" fmla="*/ 0 w 7950930"/>
              <a:gd name="connsiteY5" fmla="*/ 0 h 4872943"/>
              <a:gd name="connsiteX0" fmla="*/ 0 w 7950930"/>
              <a:gd name="connsiteY0" fmla="*/ 0 h 4874684"/>
              <a:gd name="connsiteX1" fmla="*/ 7940474 w 7950930"/>
              <a:gd name="connsiteY1" fmla="*/ 0 h 4874684"/>
              <a:gd name="connsiteX2" fmla="*/ 7950806 w 7950930"/>
              <a:gd name="connsiteY2" fmla="*/ 4458598 h 4874684"/>
              <a:gd name="connsiteX3" fmla="*/ 6850709 w 7950930"/>
              <a:gd name="connsiteY3" fmla="*/ 4874684 h 4874684"/>
              <a:gd name="connsiteX4" fmla="*/ 0 w 7950930"/>
              <a:gd name="connsiteY4" fmla="*/ 4872943 h 4874684"/>
              <a:gd name="connsiteX5" fmla="*/ 0 w 7950930"/>
              <a:gd name="connsiteY5" fmla="*/ 0 h 4874684"/>
              <a:gd name="connsiteX0" fmla="*/ 0 w 7950930"/>
              <a:gd name="connsiteY0" fmla="*/ 0 h 4874684"/>
              <a:gd name="connsiteX1" fmla="*/ 7940474 w 7950930"/>
              <a:gd name="connsiteY1" fmla="*/ 0 h 4874684"/>
              <a:gd name="connsiteX2" fmla="*/ 7950806 w 7950930"/>
              <a:gd name="connsiteY2" fmla="*/ 4458599 h 4874684"/>
              <a:gd name="connsiteX3" fmla="*/ 6850709 w 7950930"/>
              <a:gd name="connsiteY3" fmla="*/ 4874684 h 4874684"/>
              <a:gd name="connsiteX4" fmla="*/ 0 w 7950930"/>
              <a:gd name="connsiteY4" fmla="*/ 4872943 h 4874684"/>
              <a:gd name="connsiteX5" fmla="*/ 0 w 7950930"/>
              <a:gd name="connsiteY5" fmla="*/ 0 h 487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930" h="4874684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1600" y="3028051"/>
                  <a:pt x="7950806" y="4458599"/>
                </a:cubicBezTo>
                <a:cubicBezTo>
                  <a:pt x="7964431" y="4468803"/>
                  <a:pt x="6864213" y="4856823"/>
                  <a:pt x="6850709" y="4874684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3x4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968F755-7C6B-4B42-A690-C01EEAC7B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FE0C552-BC9A-41BC-A619-B5B218785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143120A7-A150-4F18-A613-4776F9A71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661870A-1CCB-48CD-8E6B-53E54920CB3A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3700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EAE9AB8-07B4-9F43-81AF-F293944844AD}"/>
              </a:ext>
            </a:extLst>
          </p:cNvPr>
          <p:cNvSpPr/>
          <p:nvPr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368650"/>
            <a:ext cx="3975509" cy="647763"/>
          </a:xfrm>
          <a:prstGeom prst="rect">
            <a:avLst/>
          </a:prstGeom>
        </p:spPr>
        <p:txBody>
          <a:bodyPr lIns="0" tIns="0" rIns="0" bIns="0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dirty="0"/>
              <a:t>Vielen Dank!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220567"/>
            <a:ext cx="4365872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754043A-9483-88C0-111F-7151780FF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217548" y="3927343"/>
            <a:ext cx="8183302" cy="3644385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11D218D7-125B-0E32-FB4C-08451CE5D8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EC814EE-3EFA-7CE3-B7E9-80ED59061334}"/>
              </a:ext>
            </a:extLst>
          </p:cNvPr>
          <p:cNvSpPr/>
          <p:nvPr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440E395-ED7A-F8B4-1A3A-74D76265EC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4761" y="3927343"/>
            <a:ext cx="8168876" cy="364438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5F3718F-123C-90F5-52BB-3F041F26EE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30275" y="735323"/>
            <a:ext cx="2692355" cy="121156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ADF7840-BD4F-47A6-AF63-27DB4810434B}"/>
              </a:ext>
            </a:extLst>
          </p:cNvPr>
          <p:cNvSpPr txBox="1">
            <a:spLocks/>
          </p:cNvSpPr>
          <p:nvPr/>
        </p:nvSpPr>
        <p:spPr>
          <a:xfrm>
            <a:off x="1094202" y="3561154"/>
            <a:ext cx="3975509" cy="411187"/>
          </a:xfrm>
          <a:prstGeom prst="rect">
            <a:avLst/>
          </a:prstGeom>
        </p:spPr>
        <p:txBody>
          <a:bodyPr lIns="0" tIns="0" rIns="0" bIns="0"/>
          <a:lstStyle>
            <a:lvl1pPr algn="l" defTabSz="100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927843E-35FD-4972-9F41-E768A9024F7A}"/>
              </a:ext>
            </a:extLst>
          </p:cNvPr>
          <p:cNvSpPr txBox="1"/>
          <p:nvPr/>
        </p:nvSpPr>
        <p:spPr>
          <a:xfrm>
            <a:off x="1082629" y="4104817"/>
            <a:ext cx="394696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 look forward to the joint discussion.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84A1D4-96E2-B946-E412-551C14CE9307}"/>
              </a:ext>
            </a:extLst>
          </p:cNvPr>
          <p:cNvSpPr/>
          <p:nvPr userDrawn="1"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EA62F41-1700-3937-B247-C5CDD9CF2222}"/>
              </a:ext>
            </a:extLst>
          </p:cNvPr>
          <p:cNvSpPr txBox="1"/>
          <p:nvPr userDrawn="1"/>
        </p:nvSpPr>
        <p:spPr>
          <a:xfrm>
            <a:off x="1082629" y="4220567"/>
            <a:ext cx="4365872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11BB16F-7D9F-F3B1-C945-F8A685734E6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4761" y="3927343"/>
            <a:ext cx="8168876" cy="364438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6EC95B2E-EFFB-F6B4-532D-B8A006532BC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84024" y="648437"/>
            <a:ext cx="2692356" cy="121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2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D6A4824-01CA-D3C5-DFB6-6D247830E361}"/>
              </a:ext>
            </a:extLst>
          </p:cNvPr>
          <p:cNvSpPr/>
          <p:nvPr/>
        </p:nvSpPr>
        <p:spPr>
          <a:xfrm>
            <a:off x="0" y="-1"/>
            <a:ext cx="13392150" cy="7559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D15FAEB5-9E2C-8B4C-81FF-BDFEBA072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1587"/>
            <a:ext cx="9776010" cy="75565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6320460-AE9A-37C3-1E33-CA9CBEC4F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745B4CE-299F-3EBC-2089-CB9B54868C8D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60C1DEDC-9BD9-DA02-5D4E-18ECE4E4CF05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65222FA-93B3-70C8-5268-740262C0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6093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80D2BD31-EEFC-71BC-7C7C-0405800DB0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9" y="4915603"/>
            <a:ext cx="6004206" cy="1658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1592895D-ADCF-B523-00F1-6AAEC22662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2125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C8E77E2-4BF2-F428-78F9-035427C165C3}"/>
              </a:ext>
            </a:extLst>
          </p:cNvPr>
          <p:cNvSpPr/>
          <p:nvPr userDrawn="1"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BEF5E5-5093-FD12-09B0-E3B38F50B79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9C192A-C919-2A15-4133-0F3C064CCD2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92724" y="735323"/>
            <a:ext cx="2767459" cy="1211560"/>
          </a:xfrm>
          <a:prstGeom prst="rect">
            <a:avLst/>
          </a:prstGeom>
        </p:spPr>
      </p:pic>
      <p:sp>
        <p:nvSpPr>
          <p:cNvPr id="14" name="Bildplatzhalter 9">
            <a:extLst>
              <a:ext uri="{FF2B5EF4-FFF2-40B4-BE49-F238E27FC236}">
                <a16:creationId xmlns:a16="http://schemas.microsoft.com/office/drawing/2014/main" id="{CF7FD468-656C-4117-B3E1-FD7227D1A1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-3926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8827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E380415-F688-024E-A28D-212A600547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501" y="1836738"/>
            <a:ext cx="9243474" cy="4621935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CE9784E-DAC9-190B-791F-2F0E0D45B97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808312C-18FA-4708-A352-B3F2005E55C6}" type="datetime1">
              <a:rPr lang="de-DE" smtClean="0"/>
              <a:t>09.04.2025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CA241B-8BA9-19DC-65A9-C79C291CC8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| Daniel Sander: </a:t>
            </a:r>
            <a:r>
              <a:rPr lang="de-DE" dirty="0" err="1"/>
              <a:t>BASt</a:t>
            </a:r>
            <a:r>
              <a:rPr lang="de-DE" dirty="0"/>
              <a:t> |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D4B18E6-148B-36A5-B96C-0585D9A7320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36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C3363108-457B-4EBF-3504-EF7F0C8F1DE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3645" y="7107065"/>
            <a:ext cx="12938505" cy="455759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E0DDD58-3997-B73B-6612-A3394D0FB72B}"/>
              </a:ext>
            </a:extLst>
          </p:cNvPr>
          <p:cNvCxnSpPr>
            <a:cxnSpLocks/>
          </p:cNvCxnSpPr>
          <p:nvPr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7559D7BA-746D-487D-0ADA-B5A470B0C5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403263" y="350053"/>
            <a:ext cx="1632567" cy="734655"/>
          </a:xfrm>
          <a:prstGeom prst="rect">
            <a:avLst/>
          </a:prstGeom>
        </p:spPr>
      </p:pic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F11DFCDC-113D-445B-4BBD-86865879C97F}"/>
              </a:ext>
            </a:extLst>
          </p:cNvPr>
          <p:cNvCxnSpPr>
            <a:cxnSpLocks/>
          </p:cNvCxnSpPr>
          <p:nvPr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8C0D828-CB47-A72A-D590-017D258DD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661870A-1CCB-48CD-8E6B-53E54920CB3A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A525D3C-5AAA-E033-3FE7-3B263D262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4BD996-B424-D2EF-A868-AB7D9D5A0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cxnSp>
        <p:nvCxnSpPr>
          <p:cNvPr id="5" name="Gerade Verbindung 3">
            <a:extLst>
              <a:ext uri="{FF2B5EF4-FFF2-40B4-BE49-F238E27FC236}">
                <a16:creationId xmlns:a16="http://schemas.microsoft.com/office/drawing/2014/main" id="{4789EC4B-D4A6-4D31-8DD0-6A36EA2D0830}"/>
              </a:ext>
            </a:extLst>
          </p:cNvPr>
          <p:cNvCxnSpPr>
            <a:cxnSpLocks/>
          </p:cNvCxnSpPr>
          <p:nvPr userDrawn="1"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hdr="0"/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536575" indent="-536575" algn="l" defTabSz="1004377" rtl="0" eaLnBrk="1" latinLnBrk="0" hangingPunct="1">
        <a:lnSpc>
          <a:spcPct val="90000"/>
        </a:lnSpc>
        <a:spcBef>
          <a:spcPts val="1098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982663" indent="-481013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474788" indent="-471488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00" indent="-449263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493963" indent="-485775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C73685CA-1F2B-5D8B-C262-5941516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1218795"/>
          </a:xfrm>
        </p:spPr>
        <p:txBody>
          <a:bodyPr/>
          <a:lstStyle/>
          <a:p>
            <a:r>
              <a:rPr lang="en-GB" noProof="0" dirty="0"/>
              <a:t>GIDAS Analysis: Accidents between VRU and bus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FC991752-D41A-72BE-9B94-0D27A43850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8" y="4915603"/>
            <a:ext cx="6675537" cy="1658816"/>
          </a:xfrm>
        </p:spPr>
        <p:txBody>
          <a:bodyPr/>
          <a:lstStyle/>
          <a:p>
            <a:r>
              <a:rPr lang="en-GB" noProof="0" dirty="0"/>
              <a:t>Daniel Sander, Federal Highway and Transport Research Institute (BASt)</a:t>
            </a:r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0DB87D45-0D8A-CB04-CBB7-8F41F34785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6075" r="16075"/>
          <a:stretch>
            <a:fillRect/>
          </a:stretch>
        </p:blipFill>
        <p:spPr>
          <a:xfrm>
            <a:off x="1" y="0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</p:pic>
      <p:cxnSp>
        <p:nvCxnSpPr>
          <p:cNvPr id="5" name="Gerade Verbindung 6">
            <a:extLst>
              <a:ext uri="{FF2B5EF4-FFF2-40B4-BE49-F238E27FC236}">
                <a16:creationId xmlns:a16="http://schemas.microsoft.com/office/drawing/2014/main" id="{A30D11EA-3112-43EB-BCCD-5C5B7547A45C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7B96DD17-5647-4259-AF7F-C89B2099720B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0F7688-6FB8-BFFD-9695-B437704F2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60085"/>
              </p:ext>
            </p:extLst>
          </p:nvPr>
        </p:nvGraphicFramePr>
        <p:xfrm>
          <a:off x="0" y="-3945"/>
          <a:ext cx="7493422" cy="1492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6322">
                  <a:extLst>
                    <a:ext uri="{9D8B030D-6E8A-4147-A177-3AD203B41FA5}">
                      <a16:colId xmlns:a16="http://schemas.microsoft.com/office/drawing/2014/main" val="3189527108"/>
                    </a:ext>
                  </a:extLst>
                </a:gridCol>
                <a:gridCol w="3747100">
                  <a:extLst>
                    <a:ext uri="{9D8B030D-6E8A-4147-A177-3AD203B41FA5}">
                      <a16:colId xmlns:a16="http://schemas.microsoft.com/office/drawing/2014/main" val="1948256219"/>
                    </a:ext>
                  </a:extLst>
                </a:gridCol>
              </a:tblGrid>
              <a:tr h="1492504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Submitted by the experts from Germany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effectLst/>
                        </a:rPr>
                        <a:t>Informal document</a:t>
                      </a:r>
                      <a:r>
                        <a:rPr lang="en-US" sz="1600" dirty="0">
                          <a:effectLst/>
                        </a:rPr>
                        <a:t> GRSG-129-43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129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GRSG, 7-11 April 2025</a:t>
                      </a:r>
                      <a:endParaRPr lang="en-GB" sz="1600" dirty="0">
                        <a:effectLst/>
                      </a:endParaRPr>
                    </a:p>
                    <a:p>
                      <a:pPr algn="r"/>
                      <a:r>
                        <a:rPr lang="en-GB" sz="1600" dirty="0">
                          <a:effectLst/>
                        </a:rPr>
                        <a:t>Agenda item 4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948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61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41A96E5E-BC5F-4DA1-A4DC-F1D4EC8109C2}"/>
              </a:ext>
            </a:extLst>
          </p:cNvPr>
          <p:cNvCxnSpPr>
            <a:cxnSpLocks/>
            <a:endCxn id="16" idx="1"/>
          </p:cNvCxnSpPr>
          <p:nvPr/>
        </p:nvCxnSpPr>
        <p:spPr>
          <a:xfrm rot="16200000" flipH="1">
            <a:off x="8459428" y="4784273"/>
            <a:ext cx="539998" cy="29799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CB34389-AC90-4174-A7B9-F24F83FD5280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6696077" y="3851654"/>
            <a:ext cx="1544156" cy="4053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D9E6208D-672F-4959-96FE-A4005914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- Filter Process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140176-0EE5-4E4F-9ECE-A0CA37A40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DE4704-0037-4BAB-B6F4-774AC4F4F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BA4701-90F8-48C1-BE0F-80B316AFF4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AE438FF-F779-433A-867D-9B177E3F50C6}"/>
              </a:ext>
            </a:extLst>
          </p:cNvPr>
          <p:cNvSpPr/>
          <p:nvPr/>
        </p:nvSpPr>
        <p:spPr>
          <a:xfrm>
            <a:off x="1370269" y="1660181"/>
            <a:ext cx="958557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GIDAS Database December 2024;</a:t>
            </a:r>
          </a:p>
          <a:p>
            <a:pPr algn="ctr"/>
            <a:r>
              <a:rPr lang="en-GB" noProof="0" dirty="0"/>
              <a:t>Only complete reconstructed cases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0C29E31-3AF4-40CD-9010-D3CDF9651154}"/>
              </a:ext>
            </a:extLst>
          </p:cNvPr>
          <p:cNvSpPr/>
          <p:nvPr/>
        </p:nvSpPr>
        <p:spPr>
          <a:xfrm>
            <a:off x="7355840" y="3052368"/>
            <a:ext cx="360000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33537 accidents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4047F3A-F129-4636-9C4E-BACABB5F49D8}"/>
              </a:ext>
            </a:extLst>
          </p:cNvPr>
          <p:cNvSpPr/>
          <p:nvPr/>
        </p:nvSpPr>
        <p:spPr>
          <a:xfrm>
            <a:off x="1370269" y="3593258"/>
            <a:ext cx="9585571" cy="4006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GB" noProof="0" dirty="0"/>
              <a:t>Accidents involving busses (class M2/M3)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A498E05-530A-484C-99E0-80FC51F59D0C}"/>
              </a:ext>
            </a:extLst>
          </p:cNvPr>
          <p:cNvSpPr/>
          <p:nvPr/>
        </p:nvSpPr>
        <p:spPr>
          <a:xfrm>
            <a:off x="8240233" y="3987034"/>
            <a:ext cx="2715608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824 accidents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17D4899-4404-49A7-8A25-E60B5F49402C}"/>
              </a:ext>
            </a:extLst>
          </p:cNvPr>
          <p:cNvSpPr/>
          <p:nvPr/>
        </p:nvSpPr>
        <p:spPr>
          <a:xfrm>
            <a:off x="8878426" y="4933271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207 accidents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CCD665C-3F6B-46CE-B15A-C0A0C1D06147}"/>
              </a:ext>
            </a:extLst>
          </p:cNvPr>
          <p:cNvSpPr/>
          <p:nvPr/>
        </p:nvSpPr>
        <p:spPr>
          <a:xfrm>
            <a:off x="3269876" y="6471169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125 accidents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D3B6534-0B82-4043-9149-3B8B918DD413}"/>
              </a:ext>
            </a:extLst>
          </p:cNvPr>
          <p:cNvSpPr/>
          <p:nvPr/>
        </p:nvSpPr>
        <p:spPr>
          <a:xfrm>
            <a:off x="1370270" y="4533701"/>
            <a:ext cx="9585571" cy="399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noProof="0" dirty="0"/>
              <a:t>Initial conflict between bus and VRU (pedestrian/cyclist)</a:t>
            </a:r>
          </a:p>
        </p:txBody>
      </p: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889D20FB-280A-40C2-93AA-72F58223AED2}"/>
              </a:ext>
            </a:extLst>
          </p:cNvPr>
          <p:cNvCxnSpPr>
            <a:stCxn id="9" idx="2"/>
            <a:endCxn id="13" idx="1"/>
          </p:cNvCxnSpPr>
          <p:nvPr/>
        </p:nvCxnSpPr>
        <p:spPr>
          <a:xfrm rot="16200000" flipH="1">
            <a:off x="6385554" y="2352081"/>
            <a:ext cx="747787" cy="119278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26D53337-EC72-4012-B875-48DF9C9BD460}"/>
              </a:ext>
            </a:extLst>
          </p:cNvPr>
          <p:cNvSpPr/>
          <p:nvPr/>
        </p:nvSpPr>
        <p:spPr>
          <a:xfrm>
            <a:off x="1365495" y="2585222"/>
            <a:ext cx="9585571" cy="46701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noProof="0" dirty="0"/>
              <a:t>Accident years 2005-2024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117DA9C-431C-4FF3-A484-E25EC460A020}"/>
              </a:ext>
            </a:extLst>
          </p:cNvPr>
          <p:cNvSpPr/>
          <p:nvPr/>
        </p:nvSpPr>
        <p:spPr>
          <a:xfrm>
            <a:off x="8887987" y="6465964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82 accidents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705E2700-6F99-4B63-BB10-E9DA2C6D2034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9914746" y="5473271"/>
            <a:ext cx="9561" cy="9926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71B0804D-890E-4E9F-8A63-8861AB33B30E}"/>
              </a:ext>
            </a:extLst>
          </p:cNvPr>
          <p:cNvSpPr txBox="1"/>
          <p:nvPr/>
        </p:nvSpPr>
        <p:spPr>
          <a:xfrm>
            <a:off x="4513725" y="5307628"/>
            <a:ext cx="385955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noProof="0" dirty="0"/>
              <a:t>With collision between bus and VRU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441EC11-ECBF-4E9E-B962-BC9FC5332AA3}"/>
              </a:ext>
            </a:extLst>
          </p:cNvPr>
          <p:cNvSpPr txBox="1"/>
          <p:nvPr/>
        </p:nvSpPr>
        <p:spPr>
          <a:xfrm>
            <a:off x="6420102" y="5708500"/>
            <a:ext cx="34850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noProof="0" dirty="0"/>
              <a:t>No collision </a:t>
            </a:r>
            <a:r>
              <a:rPr lang="en-GB" noProof="0" dirty="0">
                <a:sym typeface="Wingdings" panose="05000000000000000000" pitchFamily="2" charset="2"/>
              </a:rPr>
              <a:t> e.g. passenger have fallen due to braking</a:t>
            </a:r>
            <a:endParaRPr lang="en-GB" noProof="0" dirty="0"/>
          </a:p>
        </p:txBody>
      </p: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D7A7E86A-2320-4EB2-85D2-319B7CE0B1E1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5400000">
            <a:off x="6611522" y="3167945"/>
            <a:ext cx="997898" cy="5608550"/>
          </a:xfrm>
          <a:prstGeom prst="bentConnector3">
            <a:avLst>
              <a:gd name="adj1" fmla="val 11126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4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EF299-C379-4D2E-ABB7-5D7AA5F9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4F1DC5-6ADD-4CA6-9123-3EDEE79C7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6035A8-E681-46CF-90E5-8FAC1B428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ACA136-7650-4EE5-9084-A35A7A4A06D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7D84B51-95B8-4D6C-8D5E-68C97AAC5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97670"/>
              </p:ext>
            </p:extLst>
          </p:nvPr>
        </p:nvGraphicFramePr>
        <p:xfrm>
          <a:off x="992732" y="2122597"/>
          <a:ext cx="10552728" cy="2657795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758788">
                  <a:extLst>
                    <a:ext uri="{9D8B030D-6E8A-4147-A177-3AD203B41FA5}">
                      <a16:colId xmlns:a16="http://schemas.microsoft.com/office/drawing/2014/main" val="3795727974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2931027732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3516642666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93612603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3434059358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866292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Vehicle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Accident Opponent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Seriously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Slightly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Accidents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454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40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8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56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8272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n-GB" noProof="0" dirty="0"/>
                        <a:t>Sum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43552"/>
                  </a:ext>
                </a:extLst>
              </a:tr>
            </a:tbl>
          </a:graphicData>
        </a:graphic>
      </p:graphicFrame>
      <p:sp>
        <p:nvSpPr>
          <p:cNvPr id="13" name="Stern: 5 Zacken 12">
            <a:extLst>
              <a:ext uri="{FF2B5EF4-FFF2-40B4-BE49-F238E27FC236}">
                <a16:creationId xmlns:a16="http://schemas.microsoft.com/office/drawing/2014/main" id="{4630CCCE-0520-4012-9E58-5326DEF75907}"/>
              </a:ext>
            </a:extLst>
          </p:cNvPr>
          <p:cNvSpPr/>
          <p:nvPr/>
        </p:nvSpPr>
        <p:spPr>
          <a:xfrm>
            <a:off x="10819569" y="4287837"/>
            <a:ext cx="288000" cy="288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4" name="Stern: 5 Zacken 13">
            <a:extLst>
              <a:ext uri="{FF2B5EF4-FFF2-40B4-BE49-F238E27FC236}">
                <a16:creationId xmlns:a16="http://schemas.microsoft.com/office/drawing/2014/main" id="{46DD8252-D3A7-4228-93A8-729A1AA471F8}"/>
              </a:ext>
            </a:extLst>
          </p:cNvPr>
          <p:cNvSpPr/>
          <p:nvPr/>
        </p:nvSpPr>
        <p:spPr>
          <a:xfrm>
            <a:off x="1031496" y="4971387"/>
            <a:ext cx="288000" cy="288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83E5E3B-9C42-492D-8B30-1A51DF1760E5}"/>
              </a:ext>
            </a:extLst>
          </p:cNvPr>
          <p:cNvSpPr txBox="1"/>
          <p:nvPr/>
        </p:nvSpPr>
        <p:spPr>
          <a:xfrm>
            <a:off x="1291836" y="4930721"/>
            <a:ext cx="497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noProof="0" dirty="0"/>
              <a:t>One accident with an injured cyclist and pedestrian</a:t>
            </a:r>
          </a:p>
        </p:txBody>
      </p:sp>
    </p:spTree>
    <p:extLst>
      <p:ext uri="{BB962C8B-B14F-4D97-AF65-F5344CB8AC3E}">
        <p14:creationId xmlns:p14="http://schemas.microsoft.com/office/powerpoint/2010/main" val="301030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FAC1C-7673-46B5-84DD-20933B0D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48ED4-F43B-4E5E-9FF5-C45A1E237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2DD5B0-2C20-46D0-BD70-914DC244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E59B6-19CB-4D30-9AD7-5BB31369FF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83A27F-E680-4072-8F87-EC7B3C4E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1517611"/>
            <a:ext cx="11687175" cy="222885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8B44C97-8341-4401-868C-8499D39C4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68" y="3675064"/>
            <a:ext cx="3374256" cy="10531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644D9F1-0DCF-4323-B4DB-B33099603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99" y="4875045"/>
            <a:ext cx="2436767" cy="93625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F140431-3E53-4C31-AB24-3D19AB220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968" y="5811298"/>
            <a:ext cx="3374257" cy="1138812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ACE584C-452D-47A9-87EF-CCE814035D1D}"/>
              </a:ext>
            </a:extLst>
          </p:cNvPr>
          <p:cNvGrpSpPr/>
          <p:nvPr/>
        </p:nvGrpSpPr>
        <p:grpSpPr>
          <a:xfrm>
            <a:off x="4454225" y="3687185"/>
            <a:ext cx="3940656" cy="1114425"/>
            <a:chOff x="5439418" y="4519258"/>
            <a:chExt cx="5938837" cy="1647825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F4E046AC-5188-4995-9868-F8253960E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39418" y="4519258"/>
              <a:ext cx="2038350" cy="1647825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7C46DC35-1401-4664-8456-9FD02DC1E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15630" y="4519258"/>
              <a:ext cx="5762625" cy="485775"/>
            </a:xfrm>
            <a:prstGeom prst="rect">
              <a:avLst/>
            </a:prstGeom>
          </p:spPr>
        </p:pic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567B308-8ACA-457F-AC58-2E7BCA2DA24C}"/>
              </a:ext>
            </a:extLst>
          </p:cNvPr>
          <p:cNvGrpSpPr/>
          <p:nvPr/>
        </p:nvGrpSpPr>
        <p:grpSpPr>
          <a:xfrm>
            <a:off x="4454225" y="4750000"/>
            <a:ext cx="3595590" cy="1246523"/>
            <a:chOff x="6068644" y="4364418"/>
            <a:chExt cx="6744837" cy="2442396"/>
          </a:xfrm>
        </p:grpSpPr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EADB63B1-AFE7-4FA1-A58E-13331A482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126931" y="4364418"/>
              <a:ext cx="6686550" cy="542925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BCB310E7-FBFE-4237-805B-343DDF833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068644" y="4692264"/>
              <a:ext cx="1600200" cy="2114550"/>
            </a:xfrm>
            <a:prstGeom prst="rect">
              <a:avLst/>
            </a:prstGeom>
          </p:spPr>
        </p:pic>
      </p:grpSp>
      <p:pic>
        <p:nvPicPr>
          <p:cNvPr id="22" name="Grafik 21">
            <a:extLst>
              <a:ext uri="{FF2B5EF4-FFF2-40B4-BE49-F238E27FC236}">
                <a16:creationId xmlns:a16="http://schemas.microsoft.com/office/drawing/2014/main" id="{8CE0A9C3-55DA-49AD-BD69-AD28276B4C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60556" y="5915244"/>
            <a:ext cx="3232067" cy="1137570"/>
          </a:xfrm>
          <a:prstGeom prst="rect">
            <a:avLst/>
          </a:prstGeom>
        </p:spPr>
      </p:pic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EC0F5B2-8A68-449E-908B-200C74A4F0CA}"/>
              </a:ext>
            </a:extLst>
          </p:cNvPr>
          <p:cNvGrpSpPr/>
          <p:nvPr/>
        </p:nvGrpSpPr>
        <p:grpSpPr>
          <a:xfrm>
            <a:off x="8439400" y="3672978"/>
            <a:ext cx="2727364" cy="1202068"/>
            <a:chOff x="8156146" y="4244397"/>
            <a:chExt cx="5189486" cy="2353528"/>
          </a:xfrm>
        </p:grpSpPr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DBA726BE-D05F-40B6-B43A-443F82934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156146" y="4569100"/>
              <a:ext cx="1295400" cy="2028825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AF7BBF02-3A07-4AC0-BE5D-0072BF205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240232" y="4244397"/>
              <a:ext cx="5105400" cy="390525"/>
            </a:xfrm>
            <a:prstGeom prst="rect">
              <a:avLst/>
            </a:prstGeom>
          </p:spPr>
        </p:pic>
      </p:grpSp>
      <p:pic>
        <p:nvPicPr>
          <p:cNvPr id="26" name="Grafik 25">
            <a:extLst>
              <a:ext uri="{FF2B5EF4-FFF2-40B4-BE49-F238E27FC236}">
                <a16:creationId xmlns:a16="http://schemas.microsoft.com/office/drawing/2014/main" id="{AD2E18A7-4B79-4122-90EB-5AD850C978D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24133" y="4847964"/>
            <a:ext cx="3652517" cy="1121477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731A04CC-87A3-4522-A39B-DDFC42F2C3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12282" y="6027806"/>
            <a:ext cx="3795712" cy="828675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710AD8D9-E1A6-4766-9B1E-CBA8D99F1E1A}"/>
              </a:ext>
            </a:extLst>
          </p:cNvPr>
          <p:cNvSpPr/>
          <p:nvPr/>
        </p:nvSpPr>
        <p:spPr>
          <a:xfrm>
            <a:off x="11307740" y="6586246"/>
            <a:ext cx="20088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Pictograms source:</a:t>
            </a:r>
            <a:br>
              <a:rPr lang="en-GB" sz="1100" noProof="0" dirty="0">
                <a:solidFill>
                  <a:srgbClr val="000000"/>
                </a:solidFill>
                <a:latin typeface="GDVtype-Light"/>
              </a:rPr>
            </a:b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Unfallforschung</a:t>
            </a:r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 der </a:t>
            </a: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Versicherer</a:t>
            </a:r>
            <a:endParaRPr lang="en-GB" sz="1100" noProof="0" dirty="0"/>
          </a:p>
        </p:txBody>
      </p:sp>
    </p:spTree>
    <p:extLst>
      <p:ext uri="{BB962C8B-B14F-4D97-AF65-F5344CB8AC3E}">
        <p14:creationId xmlns:p14="http://schemas.microsoft.com/office/powerpoint/2010/main" val="418723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FAC1C-7673-46B5-84DD-20933B0D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48ED4-F43B-4E5E-9FF5-C45A1E237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2DD5B0-2C20-46D0-BD70-914DC244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E59B6-19CB-4D30-9AD7-5BB31369FF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83A27F-E680-4072-8F87-EC7B3C4E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1517611"/>
            <a:ext cx="11687175" cy="222885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DB466F1-9BB9-42AD-81AF-768EA3F12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728" y="3681157"/>
            <a:ext cx="4378036" cy="117415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9AC7BF5-7257-4527-ABDB-182A41752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5528" y="5033400"/>
            <a:ext cx="3958936" cy="11530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0DE5265-AC89-4C31-851E-38DC1BC7B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8144" y="3681157"/>
            <a:ext cx="3563505" cy="148584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D3EBEEE-AF01-497F-8BD3-028DF08808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7826" y="5403963"/>
            <a:ext cx="3729163" cy="638101"/>
          </a:xfrm>
          <a:prstGeom prst="rect">
            <a:avLst/>
          </a:prstGeom>
        </p:spPr>
      </p:pic>
      <p:sp>
        <p:nvSpPr>
          <p:cNvPr id="28" name="Rechteck 27">
            <a:extLst>
              <a:ext uri="{FF2B5EF4-FFF2-40B4-BE49-F238E27FC236}">
                <a16:creationId xmlns:a16="http://schemas.microsoft.com/office/drawing/2014/main" id="{2F4B8B04-1C82-44F8-BCFF-B5AA3D85A6FF}"/>
              </a:ext>
            </a:extLst>
          </p:cNvPr>
          <p:cNvSpPr/>
          <p:nvPr/>
        </p:nvSpPr>
        <p:spPr>
          <a:xfrm>
            <a:off x="11307740" y="6586246"/>
            <a:ext cx="20088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Pictograms source:</a:t>
            </a:r>
            <a:br>
              <a:rPr lang="en-GB" sz="1100" noProof="0" dirty="0">
                <a:solidFill>
                  <a:srgbClr val="000000"/>
                </a:solidFill>
                <a:latin typeface="GDVtype-Light"/>
              </a:rPr>
            </a:b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Unfallforschung</a:t>
            </a:r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 der </a:t>
            </a: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Versicherer</a:t>
            </a:r>
            <a:endParaRPr lang="en-GB" sz="1100" noProof="0" dirty="0"/>
          </a:p>
        </p:txBody>
      </p:sp>
    </p:spTree>
    <p:extLst>
      <p:ext uri="{BB962C8B-B14F-4D97-AF65-F5344CB8AC3E}">
        <p14:creationId xmlns:p14="http://schemas.microsoft.com/office/powerpoint/2010/main" val="487568616"/>
      </p:ext>
    </p:extLst>
  </p:cSld>
  <p:clrMapOvr>
    <a:masterClrMapping/>
  </p:clrMapOvr>
</p:sld>
</file>

<file path=ppt/theme/theme1.xml><?xml version="1.0" encoding="utf-8"?>
<a:theme xmlns:a="http://schemas.openxmlformats.org/drawingml/2006/main" name="BASt_202211">
  <a:themeElements>
    <a:clrScheme name="BASt 202211">
      <a:dk1>
        <a:srgbClr val="000000"/>
      </a:dk1>
      <a:lt1>
        <a:srgbClr val="FFFFFF"/>
      </a:lt1>
      <a:dk2>
        <a:srgbClr val="716C64"/>
      </a:dk2>
      <a:lt2>
        <a:srgbClr val="E9E9E9"/>
      </a:lt2>
      <a:accent1>
        <a:srgbClr val="85B723"/>
      </a:accent1>
      <a:accent2>
        <a:srgbClr val="008DAF"/>
      </a:accent2>
      <a:accent3>
        <a:srgbClr val="008081"/>
      </a:accent3>
      <a:accent4>
        <a:srgbClr val="C06916"/>
      </a:accent4>
      <a:accent5>
        <a:srgbClr val="D84D43"/>
      </a:accent5>
      <a:accent6>
        <a:srgbClr val="BDC8D3"/>
      </a:accent6>
      <a:hlink>
        <a:srgbClr val="716C64"/>
      </a:hlink>
      <a:folHlink>
        <a:srgbClr val="978F8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t_PPT-Vorlage-en" id="{43338B24-F79F-4D8A-B104-A9E7B221DAE0}" vid="{3188218F-B4E9-477D-9552-8F999F4ADA3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459A306991D543AF5708A53F3D42C2" ma:contentTypeVersion="16" ma:contentTypeDescription="Create a new document." ma:contentTypeScope="" ma:versionID="40d1683d4f9907e12f6e5ac2315b9daa">
  <xsd:schema xmlns:xsd="http://www.w3.org/2001/XMLSchema" xmlns:xs="http://www.w3.org/2001/XMLSchema" xmlns:p="http://schemas.microsoft.com/office/2006/metadata/properties" xmlns:ns2="4fea251c-3bdd-4d50-962b-ffa2ae250ba0" xmlns:ns3="15ff3d39-6e7b-4d70-9b7c-8d9fe85d0f29" xmlns:ns4="a6b29006-9d77-4fe3-aa03-c8f2cc84fb38" xmlns:ns5="43cc401e-c64b-49fd-9ce5-5ef70cc4ed37" targetNamespace="http://schemas.microsoft.com/office/2006/metadata/properties" ma:root="true" ma:fieldsID="aec8f972e76c0a2d0ac653217139ec04" ns2:_="" ns3:_="" ns4:_="" ns5:_="">
    <xsd:import namespace="4fea251c-3bdd-4d50-962b-ffa2ae250ba0"/>
    <xsd:import namespace="15ff3d39-6e7b-4d70-9b7c-8d9fe85d0f29"/>
    <xsd:import namespace="a6b29006-9d77-4fe3-aa03-c8f2cc84fb38"/>
    <xsd:import namespace="43cc401e-c64b-49fd-9ce5-5ef70cc4ed37"/>
    <xsd:element name="properties">
      <xsd:complexType>
        <xsd:sequence>
          <xsd:element name="documentManagement">
            <xsd:complexType>
              <xsd:all>
                <xsd:element ref="ns2:n30081d4a6394f3798cc88be69ab51c8" minOccurs="0"/>
                <xsd:element ref="ns3:TaxCatchAll" minOccurs="0"/>
                <xsd:element ref="ns3:TaxCatchAllLabel" minOccurs="0"/>
                <xsd:element ref="ns2:d28f1dd39ca44d93a9ba0d339cd2cfbc" minOccurs="0"/>
                <xsd:element ref="ns3:Historical_x0020_Importance" minOccurs="0"/>
                <xsd:element ref="ns3:Security_x0020_Classification" minOccurs="0"/>
                <xsd:element ref="ns3:dlc_EmailBCC" minOccurs="0"/>
                <xsd:element ref="ns3:dlc_EmailCC" minOccurs="0"/>
                <xsd:element ref="ns3:dlc_EmailReceivedUTC" minOccurs="0"/>
                <xsd:element ref="ns3:dlc_EmailSentUTC" minOccurs="0"/>
                <xsd:element ref="ns3:dlc_EmailFrom" minOccurs="0"/>
                <xsd:element ref="ns3:dlc_EmailSubject" minOccurs="0"/>
                <xsd:element ref="ns3:dlc_EmailTo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ObjectDetectorVersions" minOccurs="0"/>
                <xsd:element ref="ns5:MediaLengthInSeconds" minOccurs="0"/>
                <xsd:element ref="ns5:MediaServiceSearchProperties" minOccurs="0"/>
                <xsd:element ref="ns5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a251c-3bdd-4d50-962b-ffa2ae250ba0" elementFormDefault="qualified">
    <xsd:import namespace="http://schemas.microsoft.com/office/2006/documentManagement/types"/>
    <xsd:import namespace="http://schemas.microsoft.com/office/infopath/2007/PartnerControls"/>
    <xsd:element name="n30081d4a6394f3798cc88be69ab51c8" ma:index="8" nillable="true" ma:taxonomy="true" ma:internalName="n30081d4a6394f3798cc88be69ab51c8" ma:taxonomyFieldName="CustomTag" ma:displayName="Custom Tag" ma:default="" ma:fieldId="{730081d4-a639-4f37-98cc-88be69ab51c8}" ma:sspId="5de26ec3-896b-4bef-bed1-ad194f885b2b" ma:termSetId="1fda0bda-7382-4997-83fd-c032905b4fa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28f1dd39ca44d93a9ba0d339cd2cfbc" ma:index="12" nillable="true" ma:taxonomy="true" ma:internalName="d28f1dd39ca44d93a9ba0d339cd2cfbc" ma:taxonomyFieldName="FinancialYear" ma:displayName="Financial Year" ma:fieldId="{d28f1dd3-9ca4-4d93-a9ba-0d339cd2cfbc}" ma:sspId="5de26ec3-896b-4bef-bed1-ad194f885b2b" ma:termSetId="ad0d7153-16bc-4f62-8559-37863dc2e0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3d39-6e7b-4d70-9b7c-8d9fe85d0f2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5e0d90b-24ab-4bde-ad7e-6e63d4e76866}" ma:internalName="TaxCatchAll" ma:showField="CatchAllData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5e0d90b-24ab-4bde-ad7e-6e63d4e76866}" ma:internalName="TaxCatchAllLabel" ma:readOnly="true" ma:showField="CatchAllDataLabel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istorical_x0020_Importance" ma:index="14" nillable="true" ma:displayName="Historical Importance" ma:default="0" ma:internalName="Historical_x0020_Importance">
      <xsd:simpleType>
        <xsd:restriction base="dms:Boolean"/>
      </xsd:simpleType>
    </xsd:element>
    <xsd:element name="Security_x0020_Classification" ma:index="15" nillable="true" ma:displayName="Security Classification" ma:default="Official" ma:format="Dropdown" ma:internalName="Security_x0020_Classification">
      <xsd:simpleType>
        <xsd:restriction base="dms:Choice">
          <xsd:enumeration value="Official Sensitive"/>
          <xsd:enumeration value="Official"/>
        </xsd:restriction>
      </xsd:simpleType>
    </xsd:element>
    <xsd:element name="dlc_EmailBCC" ma:index="16" nillable="true" ma:displayName="BCC" ma:description="" ma:internalName="dlc_EmailBCC">
      <xsd:simpleType>
        <xsd:restriction base="dms:Note">
          <xsd:maxLength value="1024"/>
        </xsd:restriction>
      </xsd:simpleType>
    </xsd:element>
    <xsd:element name="dlc_EmailCC" ma:index="17" nillable="true" ma:displayName="CC" ma:description="" ma:internalName="dlc_EmailCC">
      <xsd:simpleType>
        <xsd:restriction base="dms:Note">
          <xsd:maxLength value="1024"/>
        </xsd:restriction>
      </xsd:simpleType>
    </xsd:element>
    <xsd:element name="dlc_EmailReceivedUTC" ma:index="18" nillable="true" ma:displayName="Date Received" ma:description="" ma:internalName="dlc_EmailReceivedUTC">
      <xsd:simpleType>
        <xsd:restriction base="dms:DateTime"/>
      </xsd:simpleType>
    </xsd:element>
    <xsd:element name="dlc_EmailSentUTC" ma:index="19" nillable="true" ma:displayName="Date Sent" ma:description="" ma:internalName="dlc_EmailSentUTC">
      <xsd:simpleType>
        <xsd:restriction base="dms:DateTime"/>
      </xsd:simpleType>
    </xsd:element>
    <xsd:element name="dlc_EmailFrom" ma:index="20" nillable="true" ma:displayName="From" ma:description="" ma:internalName="dlc_EmailFrom">
      <xsd:simpleType>
        <xsd:restriction base="dms:Text">
          <xsd:maxLength value="255"/>
        </xsd:restriction>
      </xsd:simpleType>
    </xsd:element>
    <xsd:element name="dlc_EmailSubject" ma:index="21" nillable="true" ma:displayName="Email Subject" ma:description="" ma:internalName="dlc_EmailSubject">
      <xsd:simpleType>
        <xsd:restriction base="dms:Note"/>
      </xsd:simpleType>
    </xsd:element>
    <xsd:element name="dlc_EmailTo" ma:index="22" nillable="true" ma:displayName="To" ma:description="" ma:internalName="dlc_EmailTo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29006-9d77-4fe3-aa03-c8f2cc84fb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c401e-c64b-49fd-9ce5-5ef70cc4ed37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5de26ec3-896b-4bef-bed1-ad194f885b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3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cc401e-c64b-49fd-9ce5-5ef70cc4ed37">
      <Terms xmlns="http://schemas.microsoft.com/office/infopath/2007/PartnerControls"/>
    </lcf76f155ced4ddcb4097134ff3c332f>
    <TaxCatchAll xmlns="15ff3d39-6e7b-4d70-9b7c-8d9fe85d0f29" xsi:nil="true"/>
    <dlc_EmailTo xmlns="15ff3d39-6e7b-4d70-9b7c-8d9fe85d0f29" xsi:nil="true"/>
    <d28f1dd39ca44d93a9ba0d339cd2cfbc xmlns="4fea251c-3bdd-4d50-962b-ffa2ae250ba0">
      <Terms xmlns="http://schemas.microsoft.com/office/infopath/2007/PartnerControls"/>
    </d28f1dd39ca44d93a9ba0d339cd2cfbc>
    <dlc_EmailSubject xmlns="15ff3d39-6e7b-4d70-9b7c-8d9fe85d0f29" xsi:nil="true"/>
    <n30081d4a6394f3798cc88be69ab51c8 xmlns="4fea251c-3bdd-4d50-962b-ffa2ae250ba0">
      <Terms xmlns="http://schemas.microsoft.com/office/infopath/2007/PartnerControls"/>
    </n30081d4a6394f3798cc88be69ab51c8>
    <dlc_EmailCC xmlns="15ff3d39-6e7b-4d70-9b7c-8d9fe85d0f29" xsi:nil="true"/>
    <Historical_x0020_Importance xmlns="15ff3d39-6e7b-4d70-9b7c-8d9fe85d0f29">false</Historical_x0020_Importance>
    <dlc_EmailBCC xmlns="15ff3d39-6e7b-4d70-9b7c-8d9fe85d0f29" xsi:nil="true"/>
    <dlc_EmailFrom xmlns="15ff3d39-6e7b-4d70-9b7c-8d9fe85d0f29" xsi:nil="true"/>
    <Security_x0020_Classification xmlns="15ff3d39-6e7b-4d70-9b7c-8d9fe85d0f29">Official</Security_x0020_Classification>
    <dlc_EmailReceivedUTC xmlns="15ff3d39-6e7b-4d70-9b7c-8d9fe85d0f29" xsi:nil="true"/>
    <dlc_EmailSentUTC xmlns="15ff3d39-6e7b-4d70-9b7c-8d9fe85d0f29" xsi:nil="true"/>
  </documentManagement>
</p:properties>
</file>

<file path=customXml/itemProps1.xml><?xml version="1.0" encoding="utf-8"?>
<ds:datastoreItem xmlns:ds="http://schemas.openxmlformats.org/officeDocument/2006/customXml" ds:itemID="{CBB2DAA3-92C5-4820-B2BC-19D6D8BEE51A}"/>
</file>

<file path=customXml/itemProps2.xml><?xml version="1.0" encoding="utf-8"?>
<ds:datastoreItem xmlns:ds="http://schemas.openxmlformats.org/officeDocument/2006/customXml" ds:itemID="{6FE5D39D-5900-4996-A2F4-304F438D68E1}"/>
</file>

<file path=customXml/itemProps3.xml><?xml version="1.0" encoding="utf-8"?>
<ds:datastoreItem xmlns:ds="http://schemas.openxmlformats.org/officeDocument/2006/customXml" ds:itemID="{6C145958-0871-4235-AF60-FF0C8418F10D}"/>
</file>

<file path=docProps/app.xml><?xml version="1.0" encoding="utf-8"?>
<Properties xmlns="http://schemas.openxmlformats.org/officeDocument/2006/extended-properties" xmlns:vt="http://schemas.openxmlformats.org/officeDocument/2006/docPropsVTypes">
  <Template>Vorlage-ppt-en-2025</Template>
  <TotalTime>1</TotalTime>
  <Words>213</Words>
  <Application>Microsoft Office PowerPoint</Application>
  <PresentationFormat>Custom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GDVtype-Light</vt:lpstr>
      <vt:lpstr>Systemschrift Normal</vt:lpstr>
      <vt:lpstr>Arial</vt:lpstr>
      <vt:lpstr>Calibri</vt:lpstr>
      <vt:lpstr>Times New Roman</vt:lpstr>
      <vt:lpstr>Wingdings</vt:lpstr>
      <vt:lpstr>BASt_202211</vt:lpstr>
      <vt:lpstr>GIDAS Analysis: Accidents between VRU and bus</vt:lpstr>
      <vt:lpstr>GIDAS Analysis - Filter Process</vt:lpstr>
      <vt:lpstr>GIDAS Analysis – First Insights</vt:lpstr>
      <vt:lpstr>GIDAS Analysis – First Insights</vt:lpstr>
      <vt:lpstr>GIDAS Analysis – First Insights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Sander, Daniel</dc:creator>
  <cp:lastModifiedBy>Edoardo Gianotti</cp:lastModifiedBy>
  <cp:revision>44</cp:revision>
  <dcterms:created xsi:type="dcterms:W3CDTF">2024-02-21T08:37:39Z</dcterms:created>
  <dcterms:modified xsi:type="dcterms:W3CDTF">2025-04-09T06:58:45Z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0x010100B8459A306991D543AF5708A53F3D42C2</vt:lpwstr>
  </property>
  <property fmtid="{D5CDD505-2E9C-101B-9397-08002B2CF9AE}" pid="3" name="CustomTag">
    <vt:lpwstr/>
  </property>
  <property fmtid="{D5CDD505-2E9C-101B-9397-08002B2CF9AE}" pid="4" name="MediaServiceImageTags">
    <vt:lpwstr/>
  </property>
  <property fmtid="{D5CDD505-2E9C-101B-9397-08002B2CF9AE}" pid="5" name="FinancialYear">
    <vt:lpwstr/>
  </property>
</Properties>
</file>