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4" r:id="rId7"/>
    <p:sldId id="273" r:id="rId8"/>
    <p:sldId id="265" r:id="rId9"/>
    <p:sldId id="266" r:id="rId10"/>
    <p:sldId id="267" r:id="rId11"/>
    <p:sldId id="269" r:id="rId12"/>
    <p:sldId id="270" r:id="rId13"/>
    <p:sldId id="271" r:id="rId14"/>
    <p:sldId id="257" r:id="rId15"/>
    <p:sldId id="314" r:id="rId16"/>
    <p:sldId id="310" r:id="rId17"/>
    <p:sldId id="311" r:id="rId18"/>
    <p:sldId id="312" r:id="rId19"/>
    <p:sldId id="313" r:id="rId20"/>
    <p:sldId id="272" r:id="rId21"/>
    <p:sldId id="274" r:id="rId22"/>
    <p:sldId id="275" r:id="rId23"/>
    <p:sldId id="261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iles" userId="a427bd90-0b1e-40b4-a2c3-e4a6b3a84fcd" providerId="ADAL" clId="{0D70B977-713D-4F5F-8E10-E875158FF147}"/>
    <pc:docChg chg="undo redo custSel addSld delSld modSld">
      <pc:chgData name="David Miles" userId="a427bd90-0b1e-40b4-a2c3-e4a6b3a84fcd" providerId="ADAL" clId="{0D70B977-713D-4F5F-8E10-E875158FF147}" dt="2025-06-23T20:51:07.551" v="754" actId="207"/>
      <pc:docMkLst>
        <pc:docMk/>
      </pc:docMkLst>
      <pc:sldChg chg="modSp mod">
        <pc:chgData name="David Miles" userId="a427bd90-0b1e-40b4-a2c3-e4a6b3a84fcd" providerId="ADAL" clId="{0D70B977-713D-4F5F-8E10-E875158FF147}" dt="2025-06-23T19:00:45.601" v="41" actId="20577"/>
        <pc:sldMkLst>
          <pc:docMk/>
          <pc:sldMk cId="308368401" sldId="257"/>
        </pc:sldMkLst>
        <pc:graphicFrameChg chg="modGraphic">
          <ac:chgData name="David Miles" userId="a427bd90-0b1e-40b4-a2c3-e4a6b3a84fcd" providerId="ADAL" clId="{0D70B977-713D-4F5F-8E10-E875158FF147}" dt="2025-06-23T19:00:45.601" v="41" actId="20577"/>
          <ac:graphicFrameMkLst>
            <pc:docMk/>
            <pc:sldMk cId="308368401" sldId="257"/>
            <ac:graphicFrameMk id="2" creationId="{A4C2CF58-9AB3-FE22-A7B3-18BAA0093701}"/>
          </ac:graphicFrameMkLst>
        </pc:graphicFrameChg>
      </pc:sldChg>
      <pc:sldChg chg="del">
        <pc:chgData name="David Miles" userId="a427bd90-0b1e-40b4-a2c3-e4a6b3a84fcd" providerId="ADAL" clId="{0D70B977-713D-4F5F-8E10-E875158FF147}" dt="2025-06-23T18:59:25.127" v="39" actId="2696"/>
        <pc:sldMkLst>
          <pc:docMk/>
          <pc:sldMk cId="3417099687" sldId="258"/>
        </pc:sldMkLst>
      </pc:sldChg>
      <pc:sldChg chg="modSp mod">
        <pc:chgData name="David Miles" userId="a427bd90-0b1e-40b4-a2c3-e4a6b3a84fcd" providerId="ADAL" clId="{0D70B977-713D-4F5F-8E10-E875158FF147}" dt="2025-06-23T19:16:14.979" v="618" actId="20577"/>
        <pc:sldMkLst>
          <pc:docMk/>
          <pc:sldMk cId="227186487" sldId="261"/>
        </pc:sldMkLst>
        <pc:spChg chg="mod">
          <ac:chgData name="David Miles" userId="a427bd90-0b1e-40b4-a2c3-e4a6b3a84fcd" providerId="ADAL" clId="{0D70B977-713D-4F5F-8E10-E875158FF147}" dt="2025-06-23T19:08:07.999" v="54" actId="255"/>
          <ac:spMkLst>
            <pc:docMk/>
            <pc:sldMk cId="227186487" sldId="261"/>
            <ac:spMk id="2" creationId="{D4668C1B-C978-1018-0888-9FF2D4927C18}"/>
          </ac:spMkLst>
        </pc:spChg>
        <pc:spChg chg="mod">
          <ac:chgData name="David Miles" userId="a427bd90-0b1e-40b4-a2c3-e4a6b3a84fcd" providerId="ADAL" clId="{0D70B977-713D-4F5F-8E10-E875158FF147}" dt="2025-06-23T19:16:14.979" v="618" actId="20577"/>
          <ac:spMkLst>
            <pc:docMk/>
            <pc:sldMk cId="227186487" sldId="261"/>
            <ac:spMk id="3" creationId="{1768B70C-A923-A530-405A-9C42BDDB9AB1}"/>
          </ac:spMkLst>
        </pc:spChg>
      </pc:sldChg>
      <pc:sldChg chg="modSp mod">
        <pc:chgData name="David Miles" userId="a427bd90-0b1e-40b4-a2c3-e4a6b3a84fcd" providerId="ADAL" clId="{0D70B977-713D-4F5F-8E10-E875158FF147}" dt="2025-06-23T20:50:47.090" v="753" actId="207"/>
        <pc:sldMkLst>
          <pc:docMk/>
          <pc:sldMk cId="152771390" sldId="269"/>
        </pc:sldMkLst>
        <pc:spChg chg="mod">
          <ac:chgData name="David Miles" userId="a427bd90-0b1e-40b4-a2c3-e4a6b3a84fcd" providerId="ADAL" clId="{0D70B977-713D-4F5F-8E10-E875158FF147}" dt="2025-06-23T20:50:47.090" v="753" actId="207"/>
          <ac:spMkLst>
            <pc:docMk/>
            <pc:sldMk cId="152771390" sldId="269"/>
            <ac:spMk id="3" creationId="{E569BBE0-B4C1-D27E-3E44-1E17161A505D}"/>
          </ac:spMkLst>
        </pc:spChg>
      </pc:sldChg>
      <pc:sldChg chg="modSp mod">
        <pc:chgData name="David Miles" userId="a427bd90-0b1e-40b4-a2c3-e4a6b3a84fcd" providerId="ADAL" clId="{0D70B977-713D-4F5F-8E10-E875158FF147}" dt="2025-06-23T18:56:58.773" v="38" actId="58"/>
        <pc:sldMkLst>
          <pc:docMk/>
          <pc:sldMk cId="3565930094" sldId="271"/>
        </pc:sldMkLst>
        <pc:spChg chg="mod">
          <ac:chgData name="David Miles" userId="a427bd90-0b1e-40b4-a2c3-e4a6b3a84fcd" providerId="ADAL" clId="{0D70B977-713D-4F5F-8E10-E875158FF147}" dt="2025-06-23T18:56:58.773" v="38" actId="58"/>
          <ac:spMkLst>
            <pc:docMk/>
            <pc:sldMk cId="3565930094" sldId="271"/>
            <ac:spMk id="3" creationId="{E569BBE0-B4C1-D27E-3E44-1E17161A505D}"/>
          </ac:spMkLst>
        </pc:spChg>
      </pc:sldChg>
      <pc:sldChg chg="modSp mod">
        <pc:chgData name="David Miles" userId="a427bd90-0b1e-40b4-a2c3-e4a6b3a84fcd" providerId="ADAL" clId="{0D70B977-713D-4F5F-8E10-E875158FF147}" dt="2025-06-23T19:07:12.592" v="45" actId="12"/>
        <pc:sldMkLst>
          <pc:docMk/>
          <pc:sldMk cId="3078673105" sldId="275"/>
        </pc:sldMkLst>
        <pc:spChg chg="mod">
          <ac:chgData name="David Miles" userId="a427bd90-0b1e-40b4-a2c3-e4a6b3a84fcd" providerId="ADAL" clId="{0D70B977-713D-4F5F-8E10-E875158FF147}" dt="2025-06-23T19:07:12.592" v="45" actId="12"/>
          <ac:spMkLst>
            <pc:docMk/>
            <pc:sldMk cId="3078673105" sldId="275"/>
            <ac:spMk id="3" creationId="{E569BBE0-B4C1-D27E-3E44-1E17161A505D}"/>
          </ac:spMkLst>
        </pc:spChg>
      </pc:sldChg>
      <pc:sldChg chg="modSp mod">
        <pc:chgData name="David Miles" userId="a427bd90-0b1e-40b4-a2c3-e4a6b3a84fcd" providerId="ADAL" clId="{0D70B977-713D-4F5F-8E10-E875158FF147}" dt="2025-06-23T20:51:07.551" v="754" actId="207"/>
        <pc:sldMkLst>
          <pc:docMk/>
          <pc:sldMk cId="2281896362" sldId="314"/>
        </pc:sldMkLst>
        <pc:spChg chg="mod">
          <ac:chgData name="David Miles" userId="a427bd90-0b1e-40b4-a2c3-e4a6b3a84fcd" providerId="ADAL" clId="{0D70B977-713D-4F5F-8E10-E875158FF147}" dt="2025-06-23T20:51:07.551" v="754" actId="207"/>
          <ac:spMkLst>
            <pc:docMk/>
            <pc:sldMk cId="2281896362" sldId="314"/>
            <ac:spMk id="3" creationId="{E569BBE0-B4C1-D27E-3E44-1E17161A505D}"/>
          </ac:spMkLst>
        </pc:spChg>
      </pc:sldChg>
      <pc:sldChg chg="add del">
        <pc:chgData name="David Miles" userId="a427bd90-0b1e-40b4-a2c3-e4a6b3a84fcd" providerId="ADAL" clId="{0D70B977-713D-4F5F-8E10-E875158FF147}" dt="2025-06-23T19:16:28.506" v="620" actId="47"/>
        <pc:sldMkLst>
          <pc:docMk/>
          <pc:sldMk cId="732326838" sldId="315"/>
        </pc:sldMkLst>
      </pc:sldChg>
      <pc:sldChg chg="modSp add mod">
        <pc:chgData name="David Miles" userId="a427bd90-0b1e-40b4-a2c3-e4a6b3a84fcd" providerId="ADAL" clId="{0D70B977-713D-4F5F-8E10-E875158FF147}" dt="2025-06-23T19:22:07.310" v="752" actId="20577"/>
        <pc:sldMkLst>
          <pc:docMk/>
          <pc:sldMk cId="3159990121" sldId="316"/>
        </pc:sldMkLst>
        <pc:spChg chg="mod">
          <ac:chgData name="David Miles" userId="a427bd90-0b1e-40b4-a2c3-e4a6b3a84fcd" providerId="ADAL" clId="{0D70B977-713D-4F5F-8E10-E875158FF147}" dt="2025-06-23T19:22:07.310" v="752" actId="20577"/>
          <ac:spMkLst>
            <pc:docMk/>
            <pc:sldMk cId="3159990121" sldId="316"/>
            <ac:spMk id="3" creationId="{339D5A7F-0CFD-907A-66AF-B8EC3D6CC3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6657-46B3-181D-5C7D-48D14E206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4236B-1C5D-1606-90FC-C15D63F8F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71BC7-A78F-AA4F-A9ED-8D9A18BF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8CB85-C8F2-C4FD-D8CD-390A4BA2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909F8-D29F-569D-B0A7-8F704D3B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6B66-BD2D-810C-F1FF-3FD9EF18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77D53-31BA-46D5-AA4C-E97328899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221E-45C3-5AC5-4E67-D8154A94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5C27C-A39B-F2C4-80AF-EF152326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4A0C-A909-E71D-ECA8-2C718334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0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CBB9E-E78E-66B8-FDA1-DDD7418A9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A10CC-27E4-F7F2-2A47-0ED11CADA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5DB6-185B-8ECB-A420-3160DDC4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EBBA-5BA8-65C6-0962-55773FE5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89D2-0C0B-B2E8-AA23-A9A3171D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7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7335-AB40-611C-DD93-6B4A3BC9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7104-F6DF-A270-EF5F-9D84ABA91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76AC-1BAF-934F-FFF9-2CC7BC9C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D9614-57EA-B5D8-EE29-37A03199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3DA0-41B6-D388-F7E8-BFD532D6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3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92C2-6C4E-39A3-118B-3A304AC1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9D67B-7B57-17DD-CC29-7DA816017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E6406-2483-787C-2D9B-85F1B92C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696B-E9E4-2DD4-0109-B5F4B544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EF1E-0CBA-DB9E-211A-607858CF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5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7B4E-94F6-43A3-3501-A1E96551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61B2-DBFE-4BE3-EE14-DA29AE623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107B6-1230-5784-E9A2-5B5E4D73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9CE75-43C7-7BD8-93FE-9EB01DB3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A729F-61CA-30F8-D770-49927AA5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C9552-E8EC-F9E2-1C83-92F3F392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2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7EC8-9124-C944-94D3-6F36D2CF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F0FE-93B0-B1C7-2238-C0EAD474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7FDF7-B653-15FD-E92D-408BE6C85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077F1-0DCC-E93D-5790-7E4729E7D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45FC2-26D4-CC31-8F29-525F6833E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8E485-A1CA-505F-8000-31990B46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2282D-F025-AA02-C343-978F6B7D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73D94-9318-7DD7-6206-1A6761EE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0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0F4F-85E4-DC7F-60CB-4AA64719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396F0-2EA4-4932-2DD0-CBD74CA4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5A059-9F01-C698-F2F3-C3635DF0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7FC50-3541-588A-12DE-3D59CD6C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0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28F08-BA58-0AEC-EBF4-8B25C2AB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A8584-812A-BD86-8B56-F41B5EFE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B00E-D3D6-8CB6-0362-73328ED3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0FBC-6249-4586-498E-5E50E813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2287-A22C-D837-65C9-C4CE1756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DDDD5-516B-C6A4-EF62-750BC57F1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DEFDB-F711-6AF0-DC2B-329069CA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B4424-B70E-6807-155D-9EFEC984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72C6A-6C1C-10C6-2F32-55288B25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E35C-372B-A535-5D20-EF0A3F17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50127-6678-8C9E-4B67-28C5C816A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DA77-FA81-6135-C75D-4110FEDD8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E5182-7153-01DA-EE13-FA02CEBA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7F6EB-8B1D-62DB-AB16-EF47E1A3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D0131-439B-9BA8-28E6-BBB9EEC4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2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91F1E-424B-4EED-560A-7DD75C9D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828D5-0CF8-94CE-0500-D885ECA29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15FDE-F8DD-88E9-ACD2-24201EE6F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6A6DC6-9781-407C-BB7B-B93ED1940D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07D4-639F-329A-DA3C-687540915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1EF76-7E73-124A-57A6-7EB71AC39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FA70AA-107C-43C6-B296-B93653FBB1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5A3D3-E445-345F-6BDE-3BFA06FAC0E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337A1-EB4B-733A-55D0-64A3D8C5617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58349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903863-F660-DAAE-C330-4DFD76783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Task Force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D1AED7-7EB8-3999-5D9E-D78A224C6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Update to GRPE on submission of a new UN Regulation on </a:t>
            </a:r>
            <a:r>
              <a:rPr lang="en-US" dirty="0" err="1"/>
              <a:t>tyre</a:t>
            </a:r>
            <a:r>
              <a:rPr lang="en-US" dirty="0"/>
              <a:t> abrasion performance of C1 </a:t>
            </a:r>
            <a:r>
              <a:rPr lang="en-US" dirty="0" err="1"/>
              <a:t>tyres</a:t>
            </a:r>
            <a:r>
              <a:rPr lang="en-BE" dirty="0"/>
              <a:t> </a:t>
            </a:r>
          </a:p>
          <a:p>
            <a:r>
              <a:rPr lang="en-BE" dirty="0">
                <a:solidFill>
                  <a:srgbClr val="FF0000"/>
                </a:solidFill>
              </a:rPr>
              <a:t>[DRAFT for discussion at TF TA session 35]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June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1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Draft UN Regulation on tyre abrasion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BE" sz="3100" b="1" dirty="0"/>
              <a:t>Structure and values for proposed abrasion limits for C1 tyres</a:t>
            </a:r>
          </a:p>
          <a:p>
            <a:pPr marL="457200" lvl="1" indent="0">
              <a:buNone/>
            </a:pPr>
            <a:endParaRPr lang="en-BE" sz="2000" dirty="0"/>
          </a:p>
          <a:p>
            <a:pPr lvl="1"/>
            <a:r>
              <a:rPr lang="en-BE" sz="2600" dirty="0"/>
              <a:t>The proposed structure for limits reflects the technical complexity of tyres and of testing methods</a:t>
            </a:r>
          </a:p>
          <a:p>
            <a:pPr lvl="2"/>
            <a:r>
              <a:rPr lang="en-BE" sz="2300" dirty="0"/>
              <a:t>‘Core’ limits – Set the overall level of ambition, long-term stability.</a:t>
            </a:r>
          </a:p>
          <a:p>
            <a:pPr lvl="2"/>
            <a:r>
              <a:rPr lang="en-BE" sz="2300" dirty="0"/>
              <a:t>‘</a:t>
            </a:r>
            <a:r>
              <a:rPr lang="en-BE" sz="2300" dirty="0" err="1"/>
              <a:t>A</a:t>
            </a:r>
            <a:r>
              <a:rPr lang="en-BE" sz="2300" baseline="-25000" dirty="0" err="1"/>
              <a:t>margin</a:t>
            </a:r>
            <a:r>
              <a:rPr lang="en-BE" sz="2300" dirty="0"/>
              <a:t>’ – An additional margin that is subtracted from the measured abrasion index result. </a:t>
            </a:r>
          </a:p>
          <a:p>
            <a:pPr lvl="2"/>
            <a:r>
              <a:rPr lang="en-BE" sz="2300" dirty="0"/>
              <a:t>Specific allowances for groups of tyres with special abrasion characteristics (e.g. XL tyres)</a:t>
            </a:r>
          </a:p>
          <a:p>
            <a:pPr lvl="2"/>
            <a:r>
              <a:rPr lang="en-BE" sz="2300" dirty="0"/>
              <a:t>CoP tolerance: fixed value to account for production variability, added in the context of conformity of production testing.</a:t>
            </a:r>
            <a:br>
              <a:rPr lang="en-BE" dirty="0"/>
            </a:br>
            <a:endParaRPr lang="en-BE" dirty="0"/>
          </a:p>
          <a:p>
            <a:pPr lvl="1">
              <a:spcBef>
                <a:spcPts val="1200"/>
              </a:spcBef>
            </a:pPr>
            <a:r>
              <a:rPr lang="en-BE" sz="2600" dirty="0"/>
              <a:t>Limits are proposed with a </a:t>
            </a:r>
            <a:r>
              <a:rPr lang="en-BE" sz="2600" b="1" dirty="0"/>
              <a:t>two-step approach </a:t>
            </a:r>
            <a:r>
              <a:rPr lang="en-BE" sz="2600" dirty="0"/>
              <a:t>as a way to balance long-term ambition with </a:t>
            </a:r>
            <a:r>
              <a:rPr lang="en-BE" sz="2600" dirty="0" err="1"/>
              <a:t>curren</a:t>
            </a:r>
            <a:r>
              <a:rPr lang="en-IE" sz="2600" dirty="0"/>
              <a:t>t</a:t>
            </a:r>
            <a:r>
              <a:rPr lang="en-BE" sz="2600" dirty="0"/>
              <a:t> state of development of tyres with regard to abrasion</a:t>
            </a:r>
            <a:endParaRPr lang="en-BE" sz="2600" b="1" dirty="0"/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BE" sz="2300" dirty="0"/>
              <a:t>Step 1: from entry into force – </a:t>
            </a:r>
            <a:r>
              <a:rPr lang="en-BE" sz="2300" dirty="0" err="1"/>
              <a:t>A</a:t>
            </a:r>
            <a:r>
              <a:rPr lang="en-BE" sz="2300" baseline="-25000" dirty="0" err="1"/>
              <a:t>margin</a:t>
            </a:r>
            <a:r>
              <a:rPr lang="en-BE" sz="2300" dirty="0"/>
              <a:t> is more generous to reflect the current uncertainty of the methods, several allowances apply.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BE" sz="2300" dirty="0"/>
              <a:t>Step 2: as of [1st of January 2033] – </a:t>
            </a:r>
            <a:r>
              <a:rPr lang="en-BE" sz="2300" dirty="0" err="1"/>
              <a:t>A</a:t>
            </a:r>
            <a:r>
              <a:rPr lang="en-BE" sz="2300" baseline="-25000" dirty="0" err="1"/>
              <a:t>margin</a:t>
            </a:r>
            <a:r>
              <a:rPr lang="en-BE" sz="2300" dirty="0"/>
              <a:t> is tightened to reflect the long-term uncertainty of the methods, certain allowances are dropped.</a:t>
            </a:r>
          </a:p>
          <a:p>
            <a:pPr lvl="1">
              <a:spcBef>
                <a:spcPts val="1200"/>
              </a:spcBef>
            </a:pPr>
            <a:r>
              <a:rPr lang="en-BE" sz="2500" dirty="0"/>
              <a:t>See </a:t>
            </a:r>
            <a:r>
              <a:rPr lang="en-BE" sz="2500" b="1" dirty="0"/>
              <a:t>next slide </a:t>
            </a:r>
            <a:r>
              <a:rPr lang="en-BE" sz="2500" dirty="0"/>
              <a:t>for limits structure (including </a:t>
            </a:r>
            <a:r>
              <a:rPr lang="en-BE" sz="2500" dirty="0" err="1"/>
              <a:t>A</a:t>
            </a:r>
            <a:r>
              <a:rPr lang="en-BE" sz="2300" baseline="-25000" dirty="0" err="1"/>
              <a:t>margin</a:t>
            </a:r>
            <a:r>
              <a:rPr lang="en-BE" sz="2500" dirty="0"/>
              <a:t> and allowances) and [proposed values].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02466-90E0-F48B-5729-9BBD2D51A654}"/>
              </a:ext>
            </a:extLst>
          </p:cNvPr>
          <p:cNvSpPr txBox="1"/>
          <p:nvPr/>
        </p:nvSpPr>
        <p:spPr>
          <a:xfrm>
            <a:off x="8953500" y="6273800"/>
            <a:ext cx="251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*Non-exhaustive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593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396DF6-831B-4C93-69F6-94DC03868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40491"/>
              </p:ext>
            </p:extLst>
          </p:nvPr>
        </p:nvGraphicFramePr>
        <p:xfrm>
          <a:off x="446504" y="700423"/>
          <a:ext cx="36281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89">
                  <a:extLst>
                    <a:ext uri="{9D8B030D-6E8A-4147-A177-3AD203B41FA5}">
                      <a16:colId xmlns:a16="http://schemas.microsoft.com/office/drawing/2014/main" val="1801217592"/>
                    </a:ext>
                  </a:extLst>
                </a:gridCol>
                <a:gridCol w="1741302">
                  <a:extLst>
                    <a:ext uri="{9D8B030D-6E8A-4147-A177-3AD203B41FA5}">
                      <a16:colId xmlns:a16="http://schemas.microsoft.com/office/drawing/2014/main" val="2902378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 of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3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 </a:t>
                      </a:r>
                      <a:r>
                        <a:rPr lang="en-US" dirty="0" err="1"/>
                        <a:t>tyre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[1.00]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7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Snow </a:t>
                      </a:r>
                      <a:r>
                        <a:rPr lang="en-US" dirty="0" err="1"/>
                        <a:t>tyre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[1.00]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7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[Not specified]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440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687BCF-B52B-4ECC-EA1D-A1B2AAEBE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37971"/>
              </p:ext>
            </p:extLst>
          </p:nvPr>
        </p:nvGraphicFramePr>
        <p:xfrm>
          <a:off x="446505" y="2763392"/>
          <a:ext cx="5456991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145">
                  <a:extLst>
                    <a:ext uri="{9D8B030D-6E8A-4147-A177-3AD203B41FA5}">
                      <a16:colId xmlns:a16="http://schemas.microsoft.com/office/drawing/2014/main" val="1801217592"/>
                    </a:ext>
                  </a:extLst>
                </a:gridCol>
                <a:gridCol w="1388046">
                  <a:extLst>
                    <a:ext uri="{9D8B030D-6E8A-4147-A177-3AD203B41FA5}">
                      <a16:colId xmlns:a16="http://schemas.microsoft.com/office/drawing/2014/main" val="2902378451"/>
                    </a:ext>
                  </a:extLst>
                </a:gridCol>
                <a:gridCol w="1482800">
                  <a:extLst>
                    <a:ext uri="{9D8B030D-6E8A-4147-A177-3AD203B41FA5}">
                      <a16:colId xmlns:a16="http://schemas.microsoft.com/office/drawing/2014/main" val="772608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 of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[Until 2033]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[From 2033]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3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XL allowance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[+0.10]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[-]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7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3PMSF allowance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[+0.10]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[+0.10]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3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UHP allowance </a:t>
                      </a:r>
                    </a:p>
                    <a:p>
                      <a:r>
                        <a:rPr lang="en-US" dirty="0"/>
                        <a:t>(SS &gt;=Y and AR &lt;=40)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[+0.10]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[-]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71783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r>
                        <a:rPr lang="en-US" dirty="0"/>
                        <a:t>LI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&lt;77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[+0.10]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[-]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883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C9D1F8-5B04-E01E-DF77-773A288CC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55762"/>
              </p:ext>
            </p:extLst>
          </p:nvPr>
        </p:nvGraphicFramePr>
        <p:xfrm>
          <a:off x="6288507" y="700423"/>
          <a:ext cx="54569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89">
                  <a:extLst>
                    <a:ext uri="{9D8B030D-6E8A-4147-A177-3AD203B41FA5}">
                      <a16:colId xmlns:a16="http://schemas.microsoft.com/office/drawing/2014/main" val="1801217592"/>
                    </a:ext>
                  </a:extLst>
                </a:gridCol>
                <a:gridCol w="1741302">
                  <a:extLst>
                    <a:ext uri="{9D8B030D-6E8A-4147-A177-3AD203B41FA5}">
                      <a16:colId xmlns:a16="http://schemas.microsoft.com/office/drawing/2014/main" val="290237845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72608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 of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[Until 2033]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[From 2033]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3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 </a:t>
                      </a:r>
                      <a:r>
                        <a:rPr lang="en-US" dirty="0" err="1"/>
                        <a:t>tyre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[0.20]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[0.15]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7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Snow </a:t>
                      </a:r>
                      <a:r>
                        <a:rPr lang="en-US" dirty="0" err="1"/>
                        <a:t>tyre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[0.20]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[0.15]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7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440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691DB9-3E15-950B-36F6-19A8325CF034}"/>
              </a:ext>
            </a:extLst>
          </p:cNvPr>
          <p:cNvSpPr txBox="1"/>
          <p:nvPr/>
        </p:nvSpPr>
        <p:spPr>
          <a:xfrm>
            <a:off x="359610" y="331091"/>
            <a:ext cx="47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Core limits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1B49B-C23B-71AA-D656-ACF6EBCF8191}"/>
              </a:ext>
            </a:extLst>
          </p:cNvPr>
          <p:cNvSpPr txBox="1"/>
          <p:nvPr/>
        </p:nvSpPr>
        <p:spPr>
          <a:xfrm>
            <a:off x="6201613" y="331091"/>
            <a:ext cx="583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Abrasion margin applied at type approval – </a:t>
            </a:r>
            <a:r>
              <a:rPr lang="en-US" b="1" u="sng" dirty="0"/>
              <a:t>Open road</a:t>
            </a:r>
            <a:endParaRPr lang="en-GB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93EAB-1F42-9AD7-4B41-D8250BCDB23C}"/>
              </a:ext>
            </a:extLst>
          </p:cNvPr>
          <p:cNvSpPr txBox="1"/>
          <p:nvPr/>
        </p:nvSpPr>
        <p:spPr>
          <a:xfrm>
            <a:off x="446504" y="2387767"/>
            <a:ext cx="47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Allowances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3D17D-1645-5710-9CDB-BFCE50CF0FF4}"/>
              </a:ext>
            </a:extLst>
          </p:cNvPr>
          <p:cNvSpPr txBox="1"/>
          <p:nvPr/>
        </p:nvSpPr>
        <p:spPr>
          <a:xfrm>
            <a:off x="7728458" y="4560775"/>
            <a:ext cx="305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CoP margin = [0.2]</a:t>
            </a:r>
            <a:endParaRPr lang="en-GB" sz="2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C2CF58-9AB3-FE22-A7B3-18BAA009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56788"/>
              </p:ext>
            </p:extLst>
          </p:nvPr>
        </p:nvGraphicFramePr>
        <p:xfrm>
          <a:off x="6288505" y="2770511"/>
          <a:ext cx="54569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89">
                  <a:extLst>
                    <a:ext uri="{9D8B030D-6E8A-4147-A177-3AD203B41FA5}">
                      <a16:colId xmlns:a16="http://schemas.microsoft.com/office/drawing/2014/main" val="1801217592"/>
                    </a:ext>
                  </a:extLst>
                </a:gridCol>
                <a:gridCol w="1741302">
                  <a:extLst>
                    <a:ext uri="{9D8B030D-6E8A-4147-A177-3AD203B41FA5}">
                      <a16:colId xmlns:a16="http://schemas.microsoft.com/office/drawing/2014/main" val="290237845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72608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 of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[Until 2033]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[From 2033]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3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 </a:t>
                      </a:r>
                      <a:r>
                        <a:rPr lang="en-US" dirty="0" err="1"/>
                        <a:t>tyre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[0.20]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[0.10]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7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Snow </a:t>
                      </a:r>
                      <a:r>
                        <a:rPr lang="en-US" dirty="0" err="1"/>
                        <a:t>tyre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[0.20]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[0.10]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7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440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BD4B65-4CD9-839B-717E-7A58C0D655DB}"/>
              </a:ext>
            </a:extLst>
          </p:cNvPr>
          <p:cNvSpPr txBox="1"/>
          <p:nvPr/>
        </p:nvSpPr>
        <p:spPr>
          <a:xfrm>
            <a:off x="6201613" y="2401179"/>
            <a:ext cx="56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Abrasion margin applied at type approval - </a:t>
            </a:r>
            <a:r>
              <a:rPr lang="en-US" b="1" u="sng" dirty="0"/>
              <a:t>Drum</a:t>
            </a:r>
            <a:endParaRPr lang="en-GB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13E62-C1F9-3051-2623-D476999E5781}"/>
              </a:ext>
            </a:extLst>
          </p:cNvPr>
          <p:cNvSpPr txBox="1"/>
          <p:nvPr/>
        </p:nvSpPr>
        <p:spPr>
          <a:xfrm>
            <a:off x="696496" y="5326580"/>
            <a:ext cx="10414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BE" dirty="0"/>
              <a:t>Maximum acceptable value:  </a:t>
            </a:r>
          </a:p>
          <a:p>
            <a:r>
              <a:rPr lang="en-BE" dirty="0"/>
              <a:t>	At TA:  Core limit + Abrasion Margin + Allowances (where applicable)</a:t>
            </a:r>
          </a:p>
          <a:p>
            <a:r>
              <a:rPr lang="en-BE" dirty="0"/>
              <a:t>	At CoP: Core limit + Abrasion Margin + Allowances (where applicable) + CoP margin</a:t>
            </a:r>
          </a:p>
        </p:txBody>
      </p:sp>
    </p:spTree>
    <p:extLst>
      <p:ext uri="{BB962C8B-B14F-4D97-AF65-F5344CB8AC3E}">
        <p14:creationId xmlns:p14="http://schemas.microsoft.com/office/powerpoint/2010/main" val="30836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Draft UN Regulation on tyre abrasion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BE" sz="8800" b="1" dirty="0"/>
              <a:t>Structure and values for proposed abrasion limits for C1 tyres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BE" sz="7200" dirty="0"/>
          </a:p>
          <a:p>
            <a:pPr lvl="1">
              <a:spcBef>
                <a:spcPts val="1200"/>
              </a:spcBef>
            </a:pPr>
            <a:r>
              <a:rPr lang="en-BE" sz="7200" dirty="0"/>
              <a:t>The </a:t>
            </a:r>
            <a:r>
              <a:rPr lang="en-BE" sz="7200" b="1" dirty="0"/>
              <a:t>estimated impact </a:t>
            </a:r>
            <a:r>
              <a:rPr lang="en-BE" sz="7200" dirty="0"/>
              <a:t>of the proposed limits was evaluated using the market assessment database (good market representativeness).</a:t>
            </a:r>
          </a:p>
          <a:p>
            <a:pPr lvl="1">
              <a:spcBef>
                <a:spcPts val="1200"/>
              </a:spcBef>
            </a:pPr>
            <a:r>
              <a:rPr lang="en-BE" sz="7200" dirty="0"/>
              <a:t>A simplified analysis uses two relevant dimensions </a:t>
            </a:r>
          </a:p>
          <a:p>
            <a:pPr lvl="2">
              <a:spcBef>
                <a:spcPts val="1200"/>
              </a:spcBef>
            </a:pPr>
            <a:r>
              <a:rPr lang="en-BE" sz="7200" dirty="0"/>
              <a:t>Market impact (% of tyres that would be excluded from the market at a given abrasion index limit)</a:t>
            </a:r>
          </a:p>
          <a:p>
            <a:pPr lvl="2">
              <a:spcBef>
                <a:spcPts val="1200"/>
              </a:spcBef>
            </a:pPr>
            <a:r>
              <a:rPr lang="en-BE" sz="7200" dirty="0"/>
              <a:t>Environmental impact (% of average abrasion reduction resulting from the exclusions)</a:t>
            </a:r>
          </a:p>
          <a:p>
            <a:pPr lvl="1">
              <a:spcBef>
                <a:spcPts val="1200"/>
              </a:spcBef>
            </a:pPr>
            <a:r>
              <a:rPr lang="en-BE" sz="7200" dirty="0"/>
              <a:t>Significant effort from industry (ETRTO) to update its position during discussions (see evolution of E</a:t>
            </a:r>
            <a:r>
              <a:rPr lang="en-US" sz="7200" dirty="0"/>
              <a:t>T</a:t>
            </a:r>
            <a:r>
              <a:rPr lang="en-BE" sz="7200" dirty="0"/>
              <a:t>RTO v1 to ETRTO v2 in the next slides).</a:t>
            </a:r>
          </a:p>
          <a:p>
            <a:pPr lvl="1">
              <a:spcBef>
                <a:spcPts val="1200"/>
              </a:spcBef>
            </a:pPr>
            <a:r>
              <a:rPr lang="en-BE" sz="7200" dirty="0"/>
              <a:t>Proposed limits and structure of allowances lead to a Stage 1 level of </a:t>
            </a:r>
            <a:r>
              <a:rPr lang="en-BE" sz="7200" b="1" dirty="0"/>
              <a:t>tyre exclusions </a:t>
            </a:r>
            <a:r>
              <a:rPr lang="en-BE" sz="7200" dirty="0"/>
              <a:t>of </a:t>
            </a:r>
            <a:r>
              <a:rPr lang="en-IE" sz="7200" dirty="0"/>
              <a:t>~</a:t>
            </a:r>
            <a:r>
              <a:rPr lang="en-BE" sz="7200" dirty="0"/>
              <a:t>28-31% (normal tyres) and </a:t>
            </a:r>
            <a:r>
              <a:rPr lang="en-IE" sz="7200" dirty="0"/>
              <a:t>~ </a:t>
            </a:r>
            <a:r>
              <a:rPr lang="en-BE" sz="7200" dirty="0"/>
              <a:t>36-42% (snow tyres), depending on the method </a:t>
            </a:r>
          </a:p>
          <a:p>
            <a:pPr lvl="1">
              <a:spcBef>
                <a:spcPts val="1200"/>
              </a:spcBef>
            </a:pPr>
            <a:r>
              <a:rPr lang="en-BE" sz="7200" b="1" dirty="0"/>
              <a:t>Environmental benefits </a:t>
            </a:r>
            <a:r>
              <a:rPr lang="en-BE" sz="7200" dirty="0"/>
              <a:t>range from </a:t>
            </a:r>
            <a:r>
              <a:rPr lang="en-IE" sz="7200" dirty="0"/>
              <a:t>~</a:t>
            </a:r>
            <a:r>
              <a:rPr lang="en-BE" sz="7200" dirty="0"/>
              <a:t>10%  (normal tyres) to </a:t>
            </a:r>
            <a:r>
              <a:rPr lang="en-IE" sz="7200" dirty="0"/>
              <a:t>~</a:t>
            </a:r>
            <a:r>
              <a:rPr lang="en-BE" sz="7200" dirty="0"/>
              <a:t>14-17%  lower abrasion (snow tyres), depending on the method.</a:t>
            </a:r>
          </a:p>
          <a:p>
            <a:pPr lvl="1"/>
            <a:endParaRPr lang="en-BE" sz="2600" dirty="0"/>
          </a:p>
          <a:p>
            <a:pPr marL="914400" lvl="2" indent="0">
              <a:buNone/>
            </a:pPr>
            <a:br>
              <a:rPr lang="en-BE" dirty="0"/>
            </a:br>
            <a:endParaRPr lang="en-BE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02466-90E0-F48B-5729-9BBD2D51A654}"/>
              </a:ext>
            </a:extLst>
          </p:cNvPr>
          <p:cNvSpPr txBox="1"/>
          <p:nvPr/>
        </p:nvSpPr>
        <p:spPr>
          <a:xfrm>
            <a:off x="8953500" y="6273800"/>
            <a:ext cx="251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*Non-exhaustive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189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2F4C7B-3D1C-9E13-7D3B-F5DE244E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12" y="2242428"/>
            <a:ext cx="11595776" cy="35405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F62855-2E23-DAFE-FC2C-135DBAAC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Comparison of positions </a:t>
            </a:r>
            <a:br>
              <a:rPr lang="en-US" b="1" dirty="0"/>
            </a:br>
            <a:r>
              <a:rPr lang="en-US" sz="2400" b="1" dirty="0"/>
              <a:t>Normal </a:t>
            </a:r>
            <a:r>
              <a:rPr lang="en-US" sz="2400" b="1" dirty="0" err="1"/>
              <a:t>tyres</a:t>
            </a:r>
            <a:r>
              <a:rPr lang="en-US" sz="2400" b="1" dirty="0"/>
              <a:t>, convoy method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DD78E-71B3-9A68-5870-A90296F7A2D9}"/>
              </a:ext>
            </a:extLst>
          </p:cNvPr>
          <p:cNvSpPr txBox="1"/>
          <p:nvPr/>
        </p:nvSpPr>
        <p:spPr>
          <a:xfrm>
            <a:off x="10269645" y="149393"/>
            <a:ext cx="199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TF TA 34th session</a:t>
            </a:r>
          </a:p>
          <a:p>
            <a:r>
              <a:rPr lang="en-US" sz="1400" dirty="0"/>
              <a:t>3rd June 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8922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DE04E-3B90-45F8-8110-F7CAA591E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4324-2C81-2FDD-A1DB-C8F3C0A8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positions </a:t>
            </a:r>
            <a:br>
              <a:rPr lang="en-US" b="1" dirty="0"/>
            </a:br>
            <a:r>
              <a:rPr lang="en-US" sz="2400" b="1" dirty="0"/>
              <a:t>Snow </a:t>
            </a:r>
            <a:r>
              <a:rPr lang="en-US" sz="2400" b="1" dirty="0" err="1"/>
              <a:t>tyres</a:t>
            </a:r>
            <a:r>
              <a:rPr lang="en-US" sz="2400" b="1" dirty="0"/>
              <a:t>, convoy method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2ED6F-FE56-8BC0-ACD3-7EFF334D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63" y="2242428"/>
            <a:ext cx="11140473" cy="3540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7AE5E-546B-D0BE-1DA4-EA3D109A64E8}"/>
              </a:ext>
            </a:extLst>
          </p:cNvPr>
          <p:cNvSpPr txBox="1"/>
          <p:nvPr/>
        </p:nvSpPr>
        <p:spPr>
          <a:xfrm>
            <a:off x="10269645" y="149393"/>
            <a:ext cx="199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TF TA 34th session</a:t>
            </a:r>
          </a:p>
          <a:p>
            <a:r>
              <a:rPr lang="en-US" sz="1400" dirty="0"/>
              <a:t>3rd June 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897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D2829-D646-6F60-6E5B-0CF4E6369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5790E-B4DD-1A14-AA6F-4A4F5F4B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63" y="2320729"/>
            <a:ext cx="11140473" cy="33839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5252C4-F582-1E0D-EE31-4E95A4D3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Comparison of positions </a:t>
            </a:r>
            <a:br>
              <a:rPr lang="en-US" b="1" dirty="0"/>
            </a:br>
            <a:r>
              <a:rPr lang="en-US" sz="2400" b="1" dirty="0"/>
              <a:t>Normal </a:t>
            </a:r>
            <a:r>
              <a:rPr lang="en-US" sz="2400" b="1" dirty="0" err="1"/>
              <a:t>tyres</a:t>
            </a:r>
            <a:r>
              <a:rPr lang="en-US" sz="2400" b="1" dirty="0"/>
              <a:t>, drum method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243AF-34D9-7FF1-AB5D-4F72BE6994DB}"/>
              </a:ext>
            </a:extLst>
          </p:cNvPr>
          <p:cNvSpPr txBox="1"/>
          <p:nvPr/>
        </p:nvSpPr>
        <p:spPr>
          <a:xfrm>
            <a:off x="10269645" y="149393"/>
            <a:ext cx="199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TF TA 34th session</a:t>
            </a:r>
          </a:p>
          <a:p>
            <a:r>
              <a:rPr lang="en-US" sz="1400" dirty="0"/>
              <a:t>3rd June 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5642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5DF55-8ECF-E0A3-FBC0-DFDBBCBA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36A3DD-EBA1-D534-6CA5-75CD809C3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052" y="2320729"/>
            <a:ext cx="11071895" cy="33839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4AB3DE-E088-086D-0D78-1197377D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Comparison of positions </a:t>
            </a:r>
            <a:br>
              <a:rPr lang="en-US" b="1" dirty="0"/>
            </a:br>
            <a:r>
              <a:rPr lang="en-US" sz="2400" b="1" dirty="0"/>
              <a:t>Snow </a:t>
            </a:r>
            <a:r>
              <a:rPr lang="en-US" sz="2400" b="1" dirty="0" err="1"/>
              <a:t>tyres</a:t>
            </a:r>
            <a:r>
              <a:rPr lang="en-US" sz="2400" b="1" dirty="0"/>
              <a:t>, drum method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951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Draft UN Regulation on tyre abrasion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r>
              <a:rPr lang="en-BE" sz="6800" b="1" dirty="0"/>
              <a:t>Introductory provisions</a:t>
            </a:r>
          </a:p>
          <a:p>
            <a:pPr marL="457200" lvl="1" indent="0">
              <a:buNone/>
            </a:pPr>
            <a:endParaRPr lang="en-BE" sz="5000" b="1" dirty="0"/>
          </a:p>
          <a:p>
            <a:pPr marL="457200" lvl="1" indent="0">
              <a:buNone/>
            </a:pPr>
            <a:r>
              <a:rPr lang="en-BE" sz="6200" dirty="0"/>
              <a:t>The proposed introductory provisions mirror the Euro 7 calendar for C1 tyres and support the two-stage approach.</a:t>
            </a:r>
          </a:p>
          <a:p>
            <a:pPr marL="457200" lvl="1" indent="0">
              <a:buNone/>
            </a:pPr>
            <a:endParaRPr lang="en-BE" sz="5500" dirty="0"/>
          </a:p>
          <a:p>
            <a:pPr marL="5318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5500" dirty="0"/>
              <a:t>Stage 1:</a:t>
            </a:r>
          </a:p>
          <a:p>
            <a:pPr marL="5318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BE" altLang="en-US" sz="5500" dirty="0"/>
              <a:t> </a:t>
            </a:r>
            <a:r>
              <a:rPr lang="en-US" altLang="en-US" sz="5500" dirty="0"/>
              <a:t>New approvals required </a:t>
            </a:r>
            <a:r>
              <a:rPr lang="en-BE" altLang="en-US" sz="5500" dirty="0"/>
              <a:t>no sooner than</a:t>
            </a:r>
            <a:r>
              <a:rPr lang="en-US" altLang="en-US" sz="5500" dirty="0"/>
              <a:t> </a:t>
            </a:r>
            <a:r>
              <a:rPr lang="en-BE" altLang="en-US" sz="5500" dirty="0"/>
              <a:t>[</a:t>
            </a:r>
            <a:r>
              <a:rPr lang="en-US" altLang="en-US" sz="5500" dirty="0"/>
              <a:t>30 June 2028</a:t>
            </a:r>
            <a:r>
              <a:rPr lang="en-BE" altLang="en-US" sz="5500" dirty="0"/>
              <a:t>]</a:t>
            </a:r>
            <a:r>
              <a:rPr lang="en-US" altLang="en-US" sz="5500" dirty="0"/>
              <a:t>.</a:t>
            </a:r>
          </a:p>
          <a:p>
            <a:pPr marL="5318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BE" altLang="en-US" sz="5500" dirty="0"/>
              <a:t> All approvals required no sooner than [30 June 2030].</a:t>
            </a:r>
            <a:endParaRPr lang="en-US" altLang="en-US" sz="55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BE" altLang="en-US" sz="5500" dirty="0"/>
          </a:p>
          <a:p>
            <a:pPr marL="5318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5500" dirty="0"/>
              <a:t>Stage 2:</a:t>
            </a:r>
          </a:p>
          <a:p>
            <a:pPr marL="5318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BE" altLang="en-US" sz="5500" dirty="0"/>
              <a:t> </a:t>
            </a:r>
            <a:r>
              <a:rPr lang="en-US" altLang="en-US" sz="5500" dirty="0"/>
              <a:t>New approvals required </a:t>
            </a:r>
            <a:r>
              <a:rPr lang="en-BE" altLang="en-US" sz="5500" dirty="0"/>
              <a:t>no sooner than</a:t>
            </a:r>
            <a:r>
              <a:rPr lang="en-US" altLang="en-US" sz="5500" dirty="0"/>
              <a:t> </a:t>
            </a:r>
            <a:r>
              <a:rPr lang="en-BE" altLang="en-US" sz="5500" dirty="0"/>
              <a:t>[</a:t>
            </a:r>
            <a:r>
              <a:rPr lang="en-US" altLang="en-US" sz="5500" dirty="0"/>
              <a:t>31 December 2032</a:t>
            </a:r>
            <a:r>
              <a:rPr lang="en-BE" altLang="en-US" sz="5500" dirty="0"/>
              <a:t>]</a:t>
            </a:r>
            <a:r>
              <a:rPr lang="en-US" altLang="en-US" sz="5500" dirty="0"/>
              <a:t>.</a:t>
            </a:r>
          </a:p>
          <a:p>
            <a:pPr marL="5318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BE" altLang="en-US" sz="5500" dirty="0"/>
              <a:t>  All approvals required no sooner than [31 December 2034].</a:t>
            </a:r>
            <a:endParaRPr lang="en-US" altLang="en-US" sz="55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BE" altLang="en-US" sz="5500" dirty="0"/>
          </a:p>
          <a:p>
            <a:pPr marL="5318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5500" dirty="0"/>
              <a:t>Fi</a:t>
            </a:r>
            <a:r>
              <a:rPr lang="en-BE" altLang="en-US" sz="5500" dirty="0" err="1"/>
              <a:t>tting</a:t>
            </a:r>
            <a:r>
              <a:rPr lang="en-BE" altLang="en-US" sz="5500" dirty="0"/>
              <a:t> of non-compliant C1 tyres on a vehicle in use:</a:t>
            </a:r>
          </a:p>
          <a:p>
            <a:pPr marL="53181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BE" altLang="en-US" sz="5500" dirty="0"/>
              <a:t> Until [30 June 2032] for tyres manufactured prior to [30 June 2030].</a:t>
            </a:r>
            <a:endParaRPr lang="en-US" altLang="en-US" sz="55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BE" altLang="en-US" sz="5500" dirty="0"/>
          </a:p>
          <a:p>
            <a:pPr marL="5318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5500" dirty="0"/>
              <a:t>Extended acceptance</a:t>
            </a:r>
            <a:r>
              <a:rPr lang="en-BE" altLang="en-US" sz="5500" dirty="0"/>
              <a:t> (transition from Stage 1 to Stage 2)</a:t>
            </a:r>
            <a:r>
              <a:rPr lang="en-US" altLang="en-US" sz="5500" dirty="0"/>
              <a:t>:</a:t>
            </a:r>
          </a:p>
          <a:p>
            <a:pPr marL="531813"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BE" altLang="en-US" sz="5500" dirty="0"/>
              <a:t> </a:t>
            </a:r>
            <a:r>
              <a:rPr lang="en-US" altLang="en-US" sz="5500" dirty="0"/>
              <a:t>Approvals granted before the relevant cutoff can be extended until 31 December 2034.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02466-90E0-F48B-5729-9BBD2D51A654}"/>
              </a:ext>
            </a:extLst>
          </p:cNvPr>
          <p:cNvSpPr txBox="1"/>
          <p:nvPr/>
        </p:nvSpPr>
        <p:spPr>
          <a:xfrm>
            <a:off x="8953500" y="6273800"/>
            <a:ext cx="251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*Non-exhaustive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23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600" dirty="0"/>
              <a:t>TF TA working document submissions to 82nd GRBP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BE" dirty="0"/>
          </a:p>
          <a:p>
            <a:pPr marL="457200" lvl="1" indent="0">
              <a:buNone/>
            </a:pPr>
            <a:r>
              <a:rPr lang="en-BE" sz="2800" u="sng" dirty="0"/>
              <a:t>Two working documents</a:t>
            </a:r>
            <a:r>
              <a:rPr lang="en-BE" sz="2800" dirty="0"/>
              <a:t> submitted for the consideration of GRBP in September 2025:</a:t>
            </a:r>
          </a:p>
          <a:p>
            <a:pPr marL="457200" lvl="1" indent="0">
              <a:buNone/>
            </a:pPr>
            <a:endParaRPr lang="en-BE" sz="2800" dirty="0"/>
          </a:p>
          <a:p>
            <a:pPr marL="971550" lvl="1" indent="-514350" algn="just">
              <a:buFont typeface="+mj-lt"/>
              <a:buAutoNum type="arabicPeriod"/>
            </a:pPr>
            <a:r>
              <a:rPr lang="en-BE" sz="2800" u="sng" dirty="0"/>
              <a:t>Draft UN Regulation on tyre abrasion</a:t>
            </a:r>
            <a:r>
              <a:rPr lang="en-BE" sz="2800" dirty="0"/>
              <a:t>: p</a:t>
            </a:r>
            <a:r>
              <a:rPr lang="en-GB" sz="2800" dirty="0" err="1"/>
              <a:t>roposal</a:t>
            </a:r>
            <a:r>
              <a:rPr lang="en-GB" sz="2800" dirty="0"/>
              <a:t> for a new UN Regulation on the uniform provisions concerning the approval of tyres with regard to abrasion performance</a:t>
            </a:r>
            <a:r>
              <a:rPr lang="en-BE" sz="2800" dirty="0"/>
              <a:t>, following mandate given to TF TA at 81st GRBP session.</a:t>
            </a:r>
          </a:p>
          <a:p>
            <a:pPr marL="457200" lvl="1" indent="0" algn="just">
              <a:buNone/>
            </a:pPr>
            <a:endParaRPr lang="en-BE" sz="2800" dirty="0"/>
          </a:p>
          <a:p>
            <a:pPr marL="971550" lvl="1" indent="-514350" algn="just">
              <a:buFont typeface="+mj-lt"/>
              <a:buAutoNum type="arabicPeriod" startAt="2"/>
            </a:pPr>
            <a:r>
              <a:rPr lang="en-BE" sz="2800" b="1" u="sng" dirty="0">
                <a:solidFill>
                  <a:srgbClr val="00B0F0"/>
                </a:solidFill>
              </a:rPr>
              <a:t>Amendments to UNR 117</a:t>
            </a:r>
            <a:r>
              <a:rPr lang="en-BE" sz="2800" b="1" dirty="0">
                <a:solidFill>
                  <a:srgbClr val="00B0F0"/>
                </a:solidFill>
              </a:rPr>
              <a:t>: </a:t>
            </a:r>
            <a:r>
              <a:rPr lang="en-GB" sz="2800" dirty="0">
                <a:solidFill>
                  <a:srgbClr val="00B0F0"/>
                </a:solidFill>
              </a:rPr>
              <a:t>proposal for a new supplement to UNR 117.04. The main aim of this proposal will be to remove the provisions related to tyre abrasion from UNR 117</a:t>
            </a:r>
            <a:r>
              <a:rPr lang="en-BE" sz="2800" dirty="0">
                <a:solidFill>
                  <a:srgbClr val="00B0F0"/>
                </a:solidFill>
              </a:rPr>
              <a:t>.</a:t>
            </a:r>
          </a:p>
          <a:p>
            <a:pPr lvl="1"/>
            <a:endParaRPr lang="en-BE" sz="2800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7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Amendments to UNR 117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924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BE" sz="2800" b="1" dirty="0"/>
              <a:t>Overview</a:t>
            </a:r>
          </a:p>
          <a:p>
            <a:pPr marL="457200" lvl="1" indent="0">
              <a:buNone/>
            </a:pPr>
            <a:endParaRPr kumimoji="0" lang="en-BE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en-US" sz="2000" dirty="0"/>
              <a:t>Justification: </a:t>
            </a:r>
            <a:r>
              <a:rPr lang="en-BE" altLang="en-US" sz="2000" dirty="0"/>
              <a:t>e</a:t>
            </a:r>
            <a:r>
              <a:rPr lang="en-US" altLang="en-US" sz="2000" dirty="0"/>
              <a:t>stablishes the separation of abrasion requirements into a new dedicated UN Regulation, making UNR 117 more focused and streamlined.</a:t>
            </a:r>
            <a:endParaRPr lang="en-US" sz="2000" dirty="0"/>
          </a:p>
          <a:p>
            <a:pPr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en-US" sz="2000" dirty="0"/>
              <a:t> Scope change: </a:t>
            </a:r>
            <a:r>
              <a:rPr lang="en-BE" altLang="en-US" sz="2000" dirty="0"/>
              <a:t>r</a:t>
            </a:r>
            <a:r>
              <a:rPr lang="en-US" altLang="en-US" sz="2000" dirty="0" err="1"/>
              <a:t>emoves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tyre</a:t>
            </a:r>
            <a:r>
              <a:rPr lang="en-US" altLang="en-US" sz="2000" dirty="0"/>
              <a:t> abrasion provisions from UNR 117, focusing it exclusively on rolling resistance, rolling noise, and wet grip.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en-US" sz="2000" dirty="0"/>
              <a:t> Deletions: </a:t>
            </a:r>
            <a:r>
              <a:rPr lang="en-BE" altLang="en-US" sz="2000" dirty="0"/>
              <a:t>a</a:t>
            </a:r>
            <a:r>
              <a:rPr lang="en-US" altLang="en-US" sz="2000" dirty="0" err="1"/>
              <a:t>ll</a:t>
            </a:r>
            <a:r>
              <a:rPr lang="en-US" altLang="en-US" sz="2000" dirty="0"/>
              <a:t> definitions, requirements, and annexes related to abrasion rate, abrasion level, and abrasion index for C1 </a:t>
            </a:r>
            <a:r>
              <a:rPr lang="en-US" altLang="en-US" sz="2000" dirty="0" err="1"/>
              <a:t>tyres</a:t>
            </a:r>
            <a:r>
              <a:rPr lang="en-US" altLang="en-US" sz="2000" dirty="0"/>
              <a:t> are deleted</a:t>
            </a:r>
            <a:r>
              <a:rPr lang="en-BE" altLang="en-US" sz="2000" dirty="0"/>
              <a:t> from UNR 117.</a:t>
            </a:r>
            <a:endParaRPr lang="en-US" altLang="en-US" sz="2000" dirty="0"/>
          </a:p>
          <a:p>
            <a:pPr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en-US" sz="2000" dirty="0"/>
              <a:t> Updated scope wording: Clarifies that UNR 117 applies to abrasion only until the new </a:t>
            </a:r>
            <a:r>
              <a:rPr lang="en-BE" altLang="en-US" sz="2000" dirty="0"/>
              <a:t>dedicated UNR </a:t>
            </a:r>
            <a:r>
              <a:rPr lang="en-US" altLang="en-US" sz="2000" dirty="0"/>
              <a:t>applies.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BE" b="1" dirty="0"/>
              <a:t>TF TA working document submissions to 82nd GRBP</a:t>
            </a:r>
            <a:endParaRPr lang="en-US" b="1" dirty="0"/>
          </a:p>
          <a:p>
            <a:pPr lvl="1"/>
            <a:r>
              <a:rPr lang="en-BE" dirty="0"/>
              <a:t>Draft UN Regulation on tyre abrasion</a:t>
            </a:r>
          </a:p>
          <a:p>
            <a:pPr lvl="2"/>
            <a:r>
              <a:rPr lang="en-BE" dirty="0"/>
              <a:t>Scope, tyre exclusions</a:t>
            </a:r>
          </a:p>
          <a:p>
            <a:pPr lvl="2"/>
            <a:r>
              <a:rPr lang="en-BE" dirty="0"/>
              <a:t>Testing methods</a:t>
            </a:r>
          </a:p>
          <a:p>
            <a:pPr lvl="2"/>
            <a:r>
              <a:rPr lang="en-BE" dirty="0"/>
              <a:t>Structure and values for proposed abrasion limits for C1 tyres (two-step limit concept, allowances for specific tyre groups)</a:t>
            </a:r>
          </a:p>
          <a:p>
            <a:pPr lvl="2"/>
            <a:r>
              <a:rPr lang="en-BE" dirty="0"/>
              <a:t>Introductory provisions</a:t>
            </a:r>
          </a:p>
          <a:p>
            <a:pPr lvl="1"/>
            <a:r>
              <a:rPr lang="en-BE" dirty="0"/>
              <a:t>Amendments to UNR 117</a:t>
            </a:r>
          </a:p>
          <a:p>
            <a:pPr marL="514350" indent="-514350">
              <a:buFont typeface="+mj-lt"/>
              <a:buAutoNum type="arabicPeriod"/>
            </a:pPr>
            <a:r>
              <a:rPr lang="en-BE" b="1" dirty="0"/>
              <a:t>TF TA activities in </a:t>
            </a:r>
            <a:r>
              <a:rPr lang="en-BE" b="1" dirty="0" err="1"/>
              <a:t>prepar</a:t>
            </a:r>
            <a:r>
              <a:rPr lang="en-IE" b="1" dirty="0"/>
              <a:t>a</a:t>
            </a:r>
            <a:r>
              <a:rPr lang="en-BE" b="1" dirty="0" err="1"/>
              <a:t>tion</a:t>
            </a:r>
            <a:r>
              <a:rPr lang="en-BE" b="1" dirty="0"/>
              <a:t> of 82nd GRBP</a:t>
            </a:r>
          </a:p>
          <a:p>
            <a:pPr lvl="1"/>
            <a:r>
              <a:rPr lang="en-BE" dirty="0"/>
              <a:t>TFTA sessions (including sub-groups)</a:t>
            </a:r>
          </a:p>
          <a:p>
            <a:pPr lvl="1"/>
            <a:r>
              <a:rPr lang="en-BE" dirty="0"/>
              <a:t>Preparation of informal document(s)</a:t>
            </a:r>
          </a:p>
          <a:p>
            <a:pPr lvl="1"/>
            <a:r>
              <a:rPr lang="en-BE" dirty="0"/>
              <a:t>Amendments to TF TA </a:t>
            </a:r>
            <a:r>
              <a:rPr lang="en-BE" dirty="0" err="1"/>
              <a:t>ToRs</a:t>
            </a:r>
            <a:endParaRPr lang="en-BE" dirty="0"/>
          </a:p>
          <a:p>
            <a:pPr lvl="1"/>
            <a:endParaRPr lang="en-BE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1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AC831-5BFF-4AAD-77F7-33CD25BB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8C1B-C978-1018-0888-9FF2D492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TF TA activities in preparation of 82nd GRBP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B70C-A923-A530-405A-9C42BDDB9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TF TA sessions: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[8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July]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[21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August]</a:t>
            </a:r>
          </a:p>
          <a:p>
            <a:r>
              <a:rPr lang="en-US" dirty="0"/>
              <a:t>Preparation of an informal document to amend the working document</a:t>
            </a:r>
          </a:p>
          <a:p>
            <a:pPr lvl="1"/>
            <a:r>
              <a:rPr lang="en-US" dirty="0"/>
              <a:t>Seek to remove square brackets where possible through consensus</a:t>
            </a:r>
          </a:p>
          <a:p>
            <a:pPr lvl="1"/>
            <a:r>
              <a:rPr lang="en-US" dirty="0"/>
              <a:t>Take on-board any additional comments from GRPE</a:t>
            </a:r>
          </a:p>
          <a:p>
            <a:pPr lvl="1"/>
            <a:r>
              <a:rPr lang="en-US" dirty="0"/>
              <a:t>Take on-board initial method improvements aimed at reducing measurement uncertainty and improving correlation</a:t>
            </a:r>
          </a:p>
          <a:p>
            <a:r>
              <a:rPr lang="en-US" dirty="0"/>
              <a:t>Revision of the TF TA </a:t>
            </a:r>
            <a:r>
              <a:rPr lang="en-US" dirty="0" err="1"/>
              <a:t>ToR</a:t>
            </a:r>
            <a:endParaRPr lang="en-US" dirty="0"/>
          </a:p>
          <a:p>
            <a:pPr lvl="1"/>
            <a:r>
              <a:rPr lang="en-US" dirty="0"/>
              <a:t>Introduce a clear timeline for further method improvements to reduce measurement uncertainty and improve correlation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6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CDC66-F865-AFD8-EC39-0BC5AC24B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7802-6569-AAE6-A6CE-A2D3664A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TF TA activities in preparation of 82nd GRBP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5A7F-0CFD-907A-66AF-B8EC3D6CC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Comments from GRPE participants requested by [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August</a:t>
            </a:r>
            <a:r>
              <a:rPr lang="en-US" dirty="0"/>
              <a:t>]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9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600" dirty="0"/>
              <a:t>TF TA working document submissions to 82nd GRBP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BE" dirty="0"/>
          </a:p>
          <a:p>
            <a:pPr marL="457200" lvl="1" indent="0">
              <a:buNone/>
            </a:pPr>
            <a:r>
              <a:rPr lang="en-BE" sz="2800" u="sng" dirty="0"/>
              <a:t>Two working documents</a:t>
            </a:r>
            <a:r>
              <a:rPr lang="en-BE" sz="2800" dirty="0"/>
              <a:t> submitted for the consideration of GRBP in September 2025:</a:t>
            </a:r>
          </a:p>
          <a:p>
            <a:pPr marL="457200" lvl="1" indent="0">
              <a:buNone/>
            </a:pPr>
            <a:endParaRPr lang="en-BE" sz="2800" dirty="0"/>
          </a:p>
          <a:p>
            <a:pPr marL="971550" lvl="1" indent="-514350" algn="just">
              <a:buFont typeface="+mj-lt"/>
              <a:buAutoNum type="arabicPeriod"/>
            </a:pPr>
            <a:r>
              <a:rPr lang="en-BE" sz="2800" u="sng" dirty="0"/>
              <a:t>Draft UN Regulation on tyre abrasion</a:t>
            </a:r>
            <a:r>
              <a:rPr lang="en-BE" sz="2800" dirty="0"/>
              <a:t>: p</a:t>
            </a:r>
            <a:r>
              <a:rPr lang="en-GB" sz="2800" dirty="0" err="1"/>
              <a:t>roposal</a:t>
            </a:r>
            <a:r>
              <a:rPr lang="en-GB" sz="2800" dirty="0"/>
              <a:t> for a new UN Regulation on the uniform provisions concerning the approval of tyres with regard to abrasion performance</a:t>
            </a:r>
            <a:r>
              <a:rPr lang="en-BE" sz="2800" dirty="0"/>
              <a:t>, following mandate given to TF TA at 81st GRBP session.</a:t>
            </a:r>
          </a:p>
          <a:p>
            <a:pPr marL="457200" lvl="1" indent="0" algn="just">
              <a:buNone/>
            </a:pPr>
            <a:endParaRPr lang="en-BE" sz="2800" dirty="0"/>
          </a:p>
          <a:p>
            <a:pPr marL="971550" lvl="1" indent="-514350" algn="just">
              <a:buFont typeface="+mj-lt"/>
              <a:buAutoNum type="arabicPeriod" startAt="2"/>
            </a:pPr>
            <a:r>
              <a:rPr lang="en-BE" sz="2800" u="sng" dirty="0"/>
              <a:t>Amendments to UNR 117</a:t>
            </a:r>
            <a:r>
              <a:rPr lang="en-BE" sz="2800" dirty="0"/>
              <a:t>: </a:t>
            </a:r>
            <a:r>
              <a:rPr lang="en-GB" sz="2800" dirty="0"/>
              <a:t>proposal for a new supplement to UNR 117.04. The main aim of this proposal will be to remove the provisions related to tyre abrasion from UNR 117</a:t>
            </a:r>
            <a:r>
              <a:rPr lang="en-BE" sz="2800" dirty="0"/>
              <a:t>.</a:t>
            </a:r>
          </a:p>
          <a:p>
            <a:pPr lvl="1"/>
            <a:endParaRPr lang="en-BE" sz="2800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600" dirty="0"/>
              <a:t>TF TA working document submissions to 82nd GRBP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BE" dirty="0"/>
          </a:p>
          <a:p>
            <a:pPr marL="457200" lvl="1" indent="0">
              <a:buNone/>
            </a:pPr>
            <a:r>
              <a:rPr lang="en-BE" sz="2800" u="sng" dirty="0"/>
              <a:t>Two working documents</a:t>
            </a:r>
            <a:r>
              <a:rPr lang="en-BE" sz="2800" dirty="0"/>
              <a:t> submitted for the consideration of GRBP in September 2025:</a:t>
            </a:r>
          </a:p>
          <a:p>
            <a:pPr marL="457200" lvl="1" indent="0">
              <a:buNone/>
            </a:pPr>
            <a:endParaRPr lang="en-BE" sz="2800" dirty="0"/>
          </a:p>
          <a:p>
            <a:pPr marL="971550" lvl="1" indent="-514350" algn="just">
              <a:buFont typeface="+mj-lt"/>
              <a:buAutoNum type="arabicPeriod"/>
            </a:pPr>
            <a:r>
              <a:rPr lang="en-BE" sz="2800" u="sng" dirty="0">
                <a:solidFill>
                  <a:srgbClr val="00B0F0"/>
                </a:solidFill>
              </a:rPr>
              <a:t>Draft UN Regulation on tyre abrasion</a:t>
            </a:r>
            <a:r>
              <a:rPr lang="en-BE" sz="2800" dirty="0">
                <a:solidFill>
                  <a:srgbClr val="00B0F0"/>
                </a:solidFill>
              </a:rPr>
              <a:t>: p</a:t>
            </a:r>
            <a:r>
              <a:rPr lang="en-GB" sz="2800" dirty="0" err="1">
                <a:solidFill>
                  <a:srgbClr val="00B0F0"/>
                </a:solidFill>
              </a:rPr>
              <a:t>roposal</a:t>
            </a:r>
            <a:r>
              <a:rPr lang="en-GB" sz="2800" dirty="0">
                <a:solidFill>
                  <a:srgbClr val="00B0F0"/>
                </a:solidFill>
              </a:rPr>
              <a:t> for a new UN Regulation on the uniform provisions concerning the approval of tyres with regard to abrasion performance</a:t>
            </a:r>
            <a:r>
              <a:rPr lang="en-BE" sz="2800" dirty="0">
                <a:solidFill>
                  <a:srgbClr val="00B0F0"/>
                </a:solidFill>
              </a:rPr>
              <a:t>, following mandate given to TF TA at 81st GRBP session.</a:t>
            </a:r>
          </a:p>
          <a:p>
            <a:pPr marL="457200" lvl="1" indent="0" algn="just">
              <a:buNone/>
            </a:pPr>
            <a:endParaRPr lang="en-BE" sz="2800" dirty="0"/>
          </a:p>
          <a:p>
            <a:pPr marL="971550" lvl="1" indent="-514350" algn="just">
              <a:buFont typeface="+mj-lt"/>
              <a:buAutoNum type="arabicPeriod" startAt="2"/>
            </a:pPr>
            <a:r>
              <a:rPr lang="en-BE" sz="2800" u="sng" dirty="0"/>
              <a:t>Amendments to UNR 117</a:t>
            </a:r>
            <a:r>
              <a:rPr lang="en-BE" sz="2800" dirty="0"/>
              <a:t>: </a:t>
            </a:r>
            <a:r>
              <a:rPr lang="en-GB" sz="2800" dirty="0"/>
              <a:t>proposal for a new supplement to UNR 117.04. The main aim of this proposal will be to remove the provisions related to tyre abrasion from UNR 117</a:t>
            </a:r>
            <a:r>
              <a:rPr lang="en-BE" sz="2800" dirty="0"/>
              <a:t>.</a:t>
            </a:r>
          </a:p>
          <a:p>
            <a:pPr lvl="1"/>
            <a:endParaRPr lang="en-BE" sz="2800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Draft UN Regulation on tyre abrasion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924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BE" b="1" dirty="0"/>
              <a:t>Overview</a:t>
            </a:r>
          </a:p>
          <a:p>
            <a:pPr lvl="1"/>
            <a:endParaRPr lang="en-BE" sz="2000" dirty="0"/>
          </a:p>
          <a:p>
            <a:pPr lvl="1"/>
            <a:r>
              <a:rPr lang="en-US" dirty="0"/>
              <a:t>The new UN</a:t>
            </a:r>
            <a:r>
              <a:rPr lang="en-BE" dirty="0"/>
              <a:t> </a:t>
            </a:r>
            <a:r>
              <a:rPr lang="en-US" dirty="0"/>
              <a:t>R introduces </a:t>
            </a:r>
            <a:r>
              <a:rPr lang="en-US" b="1" dirty="0"/>
              <a:t>a dedicated abrasion regulation</a:t>
            </a:r>
            <a:r>
              <a:rPr lang="en-US" dirty="0"/>
              <a:t> for C1 </a:t>
            </a:r>
            <a:r>
              <a:rPr lang="en-US" dirty="0" err="1"/>
              <a:t>tyres</a:t>
            </a:r>
            <a:r>
              <a:rPr lang="en-US" dirty="0"/>
              <a:t> </a:t>
            </a:r>
            <a:r>
              <a:rPr lang="en-BE" dirty="0"/>
              <a:t>(C2 and C3 will be added in the future);</a:t>
            </a:r>
          </a:p>
          <a:p>
            <a:pPr lvl="1"/>
            <a:r>
              <a:rPr lang="en-US" dirty="0"/>
              <a:t>Defines </a:t>
            </a:r>
            <a:r>
              <a:rPr lang="en-BE" dirty="0"/>
              <a:t>two </a:t>
            </a:r>
            <a:r>
              <a:rPr lang="en-US" dirty="0"/>
              <a:t>test methods</a:t>
            </a:r>
            <a:r>
              <a:rPr lang="en-BE" dirty="0"/>
              <a:t>: </a:t>
            </a:r>
            <a:r>
              <a:rPr lang="en-US" dirty="0"/>
              <a:t>laboratory</a:t>
            </a:r>
            <a:r>
              <a:rPr lang="en-BE" dirty="0"/>
              <a:t> (drum)</a:t>
            </a:r>
            <a:r>
              <a:rPr lang="en-US" dirty="0"/>
              <a:t> and on-road</a:t>
            </a:r>
            <a:r>
              <a:rPr lang="en-BE" dirty="0"/>
              <a:t> (vehicle) method;</a:t>
            </a:r>
            <a:endParaRPr lang="en-US" dirty="0"/>
          </a:p>
          <a:p>
            <a:pPr lvl="1"/>
            <a:r>
              <a:rPr lang="en-US" dirty="0"/>
              <a:t>Establishes marking requirements</a:t>
            </a:r>
            <a:r>
              <a:rPr lang="en-BE" dirty="0"/>
              <a:t>;</a:t>
            </a:r>
          </a:p>
          <a:p>
            <a:pPr lvl="1"/>
            <a:r>
              <a:rPr lang="en-BE" dirty="0"/>
              <a:t>Includes</a:t>
            </a:r>
            <a:r>
              <a:rPr lang="en-US" dirty="0"/>
              <a:t> limits</a:t>
            </a:r>
            <a:r>
              <a:rPr lang="en-BE" dirty="0"/>
              <a:t> for C1 tyres</a:t>
            </a:r>
            <a:r>
              <a:rPr lang="en-US" dirty="0"/>
              <a:t>, and </a:t>
            </a:r>
            <a:r>
              <a:rPr lang="en-BE" dirty="0"/>
              <a:t>proposes a</a:t>
            </a:r>
            <a:r>
              <a:rPr lang="en-US" dirty="0"/>
              <a:t> </a:t>
            </a:r>
            <a:r>
              <a:rPr lang="en-BE" dirty="0"/>
              <a:t>two-step </a:t>
            </a:r>
            <a:r>
              <a:rPr lang="en-BE" dirty="0" err="1"/>
              <a:t>approac</a:t>
            </a:r>
            <a:r>
              <a:rPr lang="en-IE" dirty="0"/>
              <a:t>h</a:t>
            </a:r>
            <a:r>
              <a:rPr lang="en-BE" dirty="0"/>
              <a:t>;</a:t>
            </a:r>
            <a:endParaRPr lang="en-US" dirty="0"/>
          </a:p>
          <a:p>
            <a:pPr lvl="1"/>
            <a:r>
              <a:rPr lang="en-US" dirty="0"/>
              <a:t>Enables systematic control and verification of </a:t>
            </a:r>
            <a:r>
              <a:rPr lang="en-US" dirty="0" err="1"/>
              <a:t>tyre</a:t>
            </a:r>
            <a:r>
              <a:rPr lang="en-US" dirty="0"/>
              <a:t> abrasion across Contracting Parties.</a:t>
            </a:r>
            <a:endParaRPr lang="en-BE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Draft UN Regulation on tyre abrasion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924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BE" b="1" dirty="0"/>
              <a:t>Scope, tyre exclusions</a:t>
            </a:r>
          </a:p>
          <a:p>
            <a:pPr lvl="1"/>
            <a:endParaRPr lang="en-BE" sz="2000" dirty="0"/>
          </a:p>
          <a:p>
            <a:pPr lvl="1"/>
            <a:r>
              <a:rPr lang="en-BE" dirty="0"/>
              <a:t>Applies to new pneumatic tyres of class C1 </a:t>
            </a:r>
            <a:r>
              <a:rPr lang="en-BE" i="1" dirty="0"/>
              <a:t>that conform to UNR 117</a:t>
            </a:r>
            <a:r>
              <a:rPr lang="en-BE" dirty="0"/>
              <a:t> with regard to their abrasion performance.</a:t>
            </a:r>
          </a:p>
          <a:p>
            <a:pPr lvl="1">
              <a:spcBef>
                <a:spcPts val="1200"/>
              </a:spcBef>
            </a:pPr>
            <a:r>
              <a:rPr lang="en-BE" dirty="0"/>
              <a:t>Exclusions*:</a:t>
            </a:r>
          </a:p>
          <a:p>
            <a:pPr lvl="2"/>
            <a:r>
              <a:rPr lang="en-BE" dirty="0"/>
              <a:t>Tyres designed for competition, [road legal race tyres (new definition)];</a:t>
            </a:r>
          </a:p>
          <a:p>
            <a:pPr lvl="2"/>
            <a:r>
              <a:rPr lang="en-BE" dirty="0"/>
              <a:t>Ice grip tyres, studded tyres;</a:t>
            </a:r>
          </a:p>
          <a:p>
            <a:pPr lvl="2"/>
            <a:r>
              <a:rPr lang="en-BE" dirty="0"/>
              <a:t>Tyres with a speed category &lt; 120 km/h;</a:t>
            </a:r>
          </a:p>
          <a:p>
            <a:pPr lvl="2"/>
            <a:r>
              <a:rPr lang="en-GB" dirty="0"/>
              <a:t>[Tyres for use in severe snow conditions with a speed category less than or equal to 160 km/h (speed category symbol Q)]</a:t>
            </a:r>
            <a:r>
              <a:rPr lang="en-BE" dirty="0"/>
              <a:t>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02466-90E0-F48B-5729-9BBD2D51A654}"/>
              </a:ext>
            </a:extLst>
          </p:cNvPr>
          <p:cNvSpPr txBox="1"/>
          <p:nvPr/>
        </p:nvSpPr>
        <p:spPr>
          <a:xfrm>
            <a:off x="4025900" y="5930899"/>
            <a:ext cx="732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*Non-exhaustive. Exclusions in brackets will require further examination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631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Draft UN Regulation on tyre abrasion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BE" sz="2600" b="1" dirty="0"/>
              <a:t>Testing methods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BBB04-9E08-431B-41BE-6CBBF222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9" y="1908030"/>
            <a:ext cx="8361617" cy="42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9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Draft UN Regulation on tyre abrasion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BE" sz="2600" b="1" dirty="0"/>
              <a:t>Testing methods</a:t>
            </a:r>
          </a:p>
          <a:p>
            <a:pPr lvl="1"/>
            <a:endParaRPr lang="en-BE" sz="2000" dirty="0"/>
          </a:p>
          <a:p>
            <a:pPr lvl="1"/>
            <a:r>
              <a:rPr lang="en-BE" dirty="0"/>
              <a:t>‘Drum’ and ‘Vehicle’ methods </a:t>
            </a:r>
            <a:r>
              <a:rPr lang="en-US" dirty="0"/>
              <a:t>included</a:t>
            </a:r>
            <a:r>
              <a:rPr lang="en-BE" dirty="0"/>
              <a:t> on equal footing in draft UNR</a:t>
            </a:r>
          </a:p>
          <a:p>
            <a:pPr lvl="1">
              <a:spcBef>
                <a:spcPts val="1200"/>
              </a:spcBef>
            </a:pPr>
            <a:r>
              <a:rPr lang="en-BE" dirty="0"/>
              <a:t>A low level of correlation between the methods presently observed from the market assessment data, with much better results from the dedicated </a:t>
            </a:r>
            <a:r>
              <a:rPr lang="en-US" dirty="0"/>
              <a:t>correlation-validation (</a:t>
            </a:r>
            <a:r>
              <a:rPr lang="en-BE" dirty="0"/>
              <a:t>COVA</a:t>
            </a:r>
            <a:r>
              <a:rPr lang="en-US" dirty="0"/>
              <a:t>)</a:t>
            </a:r>
            <a:r>
              <a:rPr lang="en-BE" dirty="0"/>
              <a:t> testing campaign </a:t>
            </a:r>
          </a:p>
          <a:p>
            <a:pPr lvl="1">
              <a:spcBef>
                <a:spcPts val="1200"/>
              </a:spcBef>
            </a:pPr>
            <a:r>
              <a:rPr lang="en-BE" dirty="0"/>
              <a:t>Abrasion results for a small subset of tyres exhibit high levels of ‘inversion’</a:t>
            </a:r>
          </a:p>
          <a:p>
            <a:pPr lvl="1">
              <a:spcBef>
                <a:spcPts val="1200"/>
              </a:spcBef>
            </a:pPr>
            <a:r>
              <a:rPr lang="en-BE" dirty="0"/>
              <a:t>No systematic biases observed for any of the methods (average of pairwise differences </a:t>
            </a:r>
            <a:r>
              <a:rPr lang="en-BE" dirty="0">
                <a:latin typeface="Cambria Math" panose="02040503050406030204" pitchFamily="18" charset="0"/>
                <a:ea typeface="Cambria Math" panose="02040503050406030204" pitchFamily="18" charset="0"/>
              </a:rPr>
              <a:t>≈ 0.)</a:t>
            </a:r>
            <a:endParaRPr lang="en-BE" dirty="0"/>
          </a:p>
          <a:p>
            <a:pPr lvl="1">
              <a:spcBef>
                <a:spcPts val="1200"/>
              </a:spcBef>
            </a:pPr>
            <a:r>
              <a:rPr lang="en-BE" dirty="0"/>
              <a:t>Some TF TA members proposed to delay the limit setting exercise for the ‘drum’ method by six months</a:t>
            </a:r>
          </a:p>
          <a:p>
            <a:pPr lvl="1">
              <a:spcBef>
                <a:spcPts val="1200"/>
              </a:spcBef>
            </a:pPr>
            <a:r>
              <a:rPr lang="en-BE" dirty="0"/>
              <a:t>TF TA consensus that technical improvements (tighter specification of key parameters) and dedicated testing to improve correlation will be needed.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02466-90E0-F48B-5729-9BBD2D51A654}"/>
              </a:ext>
            </a:extLst>
          </p:cNvPr>
          <p:cNvSpPr txBox="1"/>
          <p:nvPr/>
        </p:nvSpPr>
        <p:spPr>
          <a:xfrm>
            <a:off x="8953500" y="6273800"/>
            <a:ext cx="251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*Non-exhaustive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77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4AE-F556-49AB-8209-65C439C6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EE1-D8F0-94EB-064B-DDEBE45F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BE" sz="3600" dirty="0">
                <a:latin typeface="+mj-lt"/>
              </a:rPr>
              <a:t>Draft UN Regulation on tyre abrasion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BBE0-B4C1-D27E-3E44-1E17161A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BE" sz="2600" b="1" dirty="0"/>
              <a:t>Testing methods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C3EA-FAF6-E8BD-0E8D-9DB5EA61D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206625"/>
            <a:ext cx="6708134" cy="40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_x0020_Classification xmlns="15ff3d39-6e7b-4d70-9b7c-8d9fe85d0f29">Official</Security_x0020_Classification>
    <Historical_x0020_Importance xmlns="15ff3d39-6e7b-4d70-9b7c-8d9fe85d0f29">false</Historical_x0020_Importance>
    <dlc_EmailTo xmlns="15ff3d39-6e7b-4d70-9b7c-8d9fe85d0f29" xsi:nil="true"/>
    <TaxCatchAll xmlns="15ff3d39-6e7b-4d70-9b7c-8d9fe85d0f29" xsi:nil="true"/>
    <d28f1dd39ca44d93a9ba0d339cd2cfbc xmlns="4fea251c-3bdd-4d50-962b-ffa2ae250ba0">
      <Terms xmlns="http://schemas.microsoft.com/office/infopath/2007/PartnerControls"/>
    </d28f1dd39ca44d93a9ba0d339cd2cfbc>
    <dlc_EmailSubject xmlns="15ff3d39-6e7b-4d70-9b7c-8d9fe85d0f29" xsi:nil="true"/>
    <lcf76f155ced4ddcb4097134ff3c332f xmlns="77e6f50a-bf2d-471a-9b58-a8885246c773">
      <Terms xmlns="http://schemas.microsoft.com/office/infopath/2007/PartnerControls"/>
    </lcf76f155ced4ddcb4097134ff3c332f>
    <n30081d4a6394f3798cc88be69ab51c8 xmlns="4fea251c-3bdd-4d50-962b-ffa2ae250ba0">
      <Terms xmlns="http://schemas.microsoft.com/office/infopath/2007/PartnerControls"/>
    </n30081d4a6394f3798cc88be69ab51c8>
    <dlc_EmailCC xmlns="15ff3d39-6e7b-4d70-9b7c-8d9fe85d0f29" xsi:nil="true"/>
    <dlc_EmailBCC xmlns="15ff3d39-6e7b-4d70-9b7c-8d9fe85d0f29" xsi:nil="true"/>
    <dlc_EmailFrom xmlns="15ff3d39-6e7b-4d70-9b7c-8d9fe85d0f29" xsi:nil="true"/>
    <dlc_EmailReceivedUTC xmlns="15ff3d39-6e7b-4d70-9b7c-8d9fe85d0f29" xsi:nil="true"/>
    <dlc_EmailSentUTC xmlns="15ff3d39-6e7b-4d70-9b7c-8d9fe85d0f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E4F50F8ABE24F8646D8BF3DA14D7A" ma:contentTypeVersion="16" ma:contentTypeDescription="Create a new document." ma:contentTypeScope="" ma:versionID="be0f5d126ddad459633ff0270621bf48">
  <xsd:schema xmlns:xsd="http://www.w3.org/2001/XMLSchema" xmlns:xs="http://www.w3.org/2001/XMLSchema" xmlns:p="http://schemas.microsoft.com/office/2006/metadata/properties" xmlns:ns2="4fea251c-3bdd-4d50-962b-ffa2ae250ba0" xmlns:ns3="15ff3d39-6e7b-4d70-9b7c-8d9fe85d0f29" xmlns:ns4="77e6f50a-bf2d-471a-9b58-a8885246c773" targetNamespace="http://schemas.microsoft.com/office/2006/metadata/properties" ma:root="true" ma:fieldsID="e1ae21906c570a60387e94090eb87b6c" ns2:_="" ns3:_="" ns4:_="">
    <xsd:import namespace="4fea251c-3bdd-4d50-962b-ffa2ae250ba0"/>
    <xsd:import namespace="15ff3d39-6e7b-4d70-9b7c-8d9fe85d0f29"/>
    <xsd:import namespace="77e6f50a-bf2d-471a-9b58-a8885246c773"/>
    <xsd:element name="properties">
      <xsd:complexType>
        <xsd:sequence>
          <xsd:element name="documentManagement">
            <xsd:complexType>
              <xsd:all>
                <xsd:element ref="ns2:n30081d4a6394f3798cc88be69ab51c8" minOccurs="0"/>
                <xsd:element ref="ns3:TaxCatchAll" minOccurs="0"/>
                <xsd:element ref="ns3:TaxCatchAllLabel" minOccurs="0"/>
                <xsd:element ref="ns2:d28f1dd39ca44d93a9ba0d339cd2cfbc" minOccurs="0"/>
                <xsd:element ref="ns3:Historical_x0020_Importance" minOccurs="0"/>
                <xsd:element ref="ns3:Security_x0020_Classification" minOccurs="0"/>
                <xsd:element ref="ns3:dlc_EmailBCC" minOccurs="0"/>
                <xsd:element ref="ns3:dlc_EmailCC" minOccurs="0"/>
                <xsd:element ref="ns3:dlc_EmailReceivedUTC" minOccurs="0"/>
                <xsd:element ref="ns3:dlc_EmailSentUTC" minOccurs="0"/>
                <xsd:element ref="ns3:dlc_EmailFrom" minOccurs="0"/>
                <xsd:element ref="ns3:dlc_EmailSubject" minOccurs="0"/>
                <xsd:element ref="ns3:dlc_EmailTo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2:SharedWithUsers" minOccurs="0"/>
                <xsd:element ref="ns2:SharedWithDetails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a251c-3bdd-4d50-962b-ffa2ae250ba0" elementFormDefault="qualified">
    <xsd:import namespace="http://schemas.microsoft.com/office/2006/documentManagement/types"/>
    <xsd:import namespace="http://schemas.microsoft.com/office/infopath/2007/PartnerControls"/>
    <xsd:element name="n30081d4a6394f3798cc88be69ab51c8" ma:index="8" nillable="true" ma:taxonomy="true" ma:internalName="n30081d4a6394f3798cc88be69ab51c8" ma:taxonomyFieldName="CustomTag" ma:displayName="Custom Tag" ma:default="" ma:fieldId="{730081d4-a639-4f37-98cc-88be69ab51c8}" ma:sspId="5de26ec3-896b-4bef-bed1-ad194f885b2b" ma:termSetId="1fda0bda-7382-4997-83fd-c032905b4fa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28f1dd39ca44d93a9ba0d339cd2cfbc" ma:index="12" nillable="true" ma:taxonomy="true" ma:internalName="d28f1dd39ca44d93a9ba0d339cd2cfbc" ma:taxonomyFieldName="FinancialYear" ma:displayName="Financial Year" ma:fieldId="{d28f1dd3-9ca4-4d93-a9ba-0d339cd2cfbc}" ma:sspId="5de26ec3-896b-4bef-bed1-ad194f885b2b" ma:termSetId="ad0d7153-16bc-4f62-8559-37863dc2e0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3d39-6e7b-4d70-9b7c-8d9fe85d0f2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5e0d90b-24ab-4bde-ad7e-6e63d4e76866}" ma:internalName="TaxCatchAll" ma:showField="CatchAllData" ma:web="4fea251c-3bdd-4d50-962b-ffa2ae250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5e0d90b-24ab-4bde-ad7e-6e63d4e76866}" ma:internalName="TaxCatchAllLabel" ma:readOnly="true" ma:showField="CatchAllDataLabel" ma:web="4fea251c-3bdd-4d50-962b-ffa2ae250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istorical_x0020_Importance" ma:index="14" nillable="true" ma:displayName="Historical Importance" ma:default="0" ma:internalName="Historical_x0020_Importance">
      <xsd:simpleType>
        <xsd:restriction base="dms:Boolean"/>
      </xsd:simpleType>
    </xsd:element>
    <xsd:element name="Security_x0020_Classification" ma:index="15" nillable="true" ma:displayName="Security Classification" ma:default="Official" ma:format="Dropdown" ma:internalName="Security_x0020_Classification">
      <xsd:simpleType>
        <xsd:restriction base="dms:Choice">
          <xsd:enumeration value="Official Sensitive"/>
          <xsd:enumeration value="Official"/>
        </xsd:restriction>
      </xsd:simpleType>
    </xsd:element>
    <xsd:element name="dlc_EmailBCC" ma:index="16" nillable="true" ma:displayName="BCC" ma:description="" ma:internalName="dlc_EmailBCC">
      <xsd:simpleType>
        <xsd:restriction base="dms:Note">
          <xsd:maxLength value="1024"/>
        </xsd:restriction>
      </xsd:simpleType>
    </xsd:element>
    <xsd:element name="dlc_EmailCC" ma:index="17" nillable="true" ma:displayName="CC" ma:description="" ma:internalName="dlc_EmailCC">
      <xsd:simpleType>
        <xsd:restriction base="dms:Note">
          <xsd:maxLength value="1024"/>
        </xsd:restriction>
      </xsd:simpleType>
    </xsd:element>
    <xsd:element name="dlc_EmailReceivedUTC" ma:index="18" nillable="true" ma:displayName="Date Received" ma:description="" ma:internalName="dlc_EmailReceivedUTC">
      <xsd:simpleType>
        <xsd:restriction base="dms:DateTime"/>
      </xsd:simpleType>
    </xsd:element>
    <xsd:element name="dlc_EmailSentUTC" ma:index="19" nillable="true" ma:displayName="Date Sent" ma:description="" ma:internalName="dlc_EmailSentUTC">
      <xsd:simpleType>
        <xsd:restriction base="dms:DateTime"/>
      </xsd:simpleType>
    </xsd:element>
    <xsd:element name="dlc_EmailFrom" ma:index="20" nillable="true" ma:displayName="From" ma:description="" ma:internalName="dlc_EmailFrom">
      <xsd:simpleType>
        <xsd:restriction base="dms:Text">
          <xsd:maxLength value="255"/>
        </xsd:restriction>
      </xsd:simpleType>
    </xsd:element>
    <xsd:element name="dlc_EmailSubject" ma:index="21" nillable="true" ma:displayName="Email Subject" ma:description="" ma:internalName="dlc_EmailSubject">
      <xsd:simpleType>
        <xsd:restriction base="dms:Note"/>
      </xsd:simpleType>
    </xsd:element>
    <xsd:element name="dlc_EmailTo" ma:index="22" nillable="true" ma:displayName="To" ma:description="" ma:internalName="dlc_EmailTo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6f50a-bf2d-471a-9b58-a8885246c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5de26ec3-896b-4bef-bed1-ad194f885b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9F8B96-375A-4A74-B01B-999320286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9F803-13A2-4C72-9648-723667A6AB21}">
  <ds:schemaRefs>
    <ds:schemaRef ds:uri="http://schemas.microsoft.com/office/2006/metadata/properties"/>
    <ds:schemaRef ds:uri="http://schemas.microsoft.com/office/infopath/2007/PartnerControls"/>
    <ds:schemaRef ds:uri="15ff3d39-6e7b-4d70-9b7c-8d9fe85d0f29"/>
    <ds:schemaRef ds:uri="4fea251c-3bdd-4d50-962b-ffa2ae250ba0"/>
    <ds:schemaRef ds:uri="77e6f50a-bf2d-471a-9b58-a8885246c773"/>
  </ds:schemaRefs>
</ds:datastoreItem>
</file>

<file path=customXml/itemProps3.xml><?xml version="1.0" encoding="utf-8"?>
<ds:datastoreItem xmlns:ds="http://schemas.openxmlformats.org/officeDocument/2006/customXml" ds:itemID="{EDEC7099-6516-497C-99D7-6660A7868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a251c-3bdd-4d50-962b-ffa2ae250ba0"/>
    <ds:schemaRef ds:uri="15ff3d39-6e7b-4d70-9b7c-8d9fe85d0f29"/>
    <ds:schemaRef ds:uri="77e6f50a-bf2d-471a-9b58-a8885246c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0c28fc3-7798-4269-87f4-d58050cd53cb}" enabled="1" method="Privileged" siteId="{28b782fb-41e1-48ea-bfc3-ad7558ce713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1680</Words>
  <Application>Microsoft Office PowerPoint</Application>
  <PresentationFormat>Widescreen</PresentationFormat>
  <Paragraphs>232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 Math</vt:lpstr>
      <vt:lpstr>Office Theme</vt:lpstr>
      <vt:lpstr>Task Force on Tyre Abrasion</vt:lpstr>
      <vt:lpstr>Index</vt:lpstr>
      <vt:lpstr>TF TA working document submissions to 82nd GRBP</vt:lpstr>
      <vt:lpstr>TF TA working document submissions to 82nd GRBP</vt:lpstr>
      <vt:lpstr>Draft UN Regulation on tyre abrasion</vt:lpstr>
      <vt:lpstr>Draft UN Regulation on tyre abrasion</vt:lpstr>
      <vt:lpstr>Draft UN Regulation on tyre abrasion</vt:lpstr>
      <vt:lpstr>Draft UN Regulation on tyre abrasion</vt:lpstr>
      <vt:lpstr>Draft UN Regulation on tyre abrasion</vt:lpstr>
      <vt:lpstr>Draft UN Regulation on tyre abrasion</vt:lpstr>
      <vt:lpstr>PowerPoint Presentation</vt:lpstr>
      <vt:lpstr>Draft UN Regulation on tyre abrasion</vt:lpstr>
      <vt:lpstr>Comparison of positions  Normal tyres, convoy method </vt:lpstr>
      <vt:lpstr>Comparison of positions  Snow tyres, convoy method </vt:lpstr>
      <vt:lpstr>Comparison of positions  Normal tyres, drum method </vt:lpstr>
      <vt:lpstr>Comparison of positions  Snow tyres, drum method </vt:lpstr>
      <vt:lpstr>Draft UN Regulation on tyre abrasion</vt:lpstr>
      <vt:lpstr>TF TA working document submissions to 82nd GRBP</vt:lpstr>
      <vt:lpstr>Amendments to UNR 117</vt:lpstr>
      <vt:lpstr>TF TA activities in preparation of 82nd GRBP</vt:lpstr>
      <vt:lpstr>TF TA activities in preparation of 82nd GRBP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Miles</dc:creator>
  <cp:lastModifiedBy>David Miles</cp:lastModifiedBy>
  <cp:revision>18</cp:revision>
  <dcterms:created xsi:type="dcterms:W3CDTF">2025-06-05T06:59:15Z</dcterms:created>
  <dcterms:modified xsi:type="dcterms:W3CDTF">2025-06-23T20:51:07Z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Theme:10</vt:lpwstr>
  </property>
  <property fmtid="{D5CDD505-2E9C-101B-9397-08002B2CF9AE}" pid="3" name="ClassificationContentMarkingFooterText">
    <vt:lpwstr>OFFICIAL</vt:lpwstr>
  </property>
  <property fmtid="{D5CDD505-2E9C-101B-9397-08002B2CF9AE}" pid="4" name="ClassificationContentMarkingHeaderLocations">
    <vt:lpwstr>Office Theme:9</vt:lpwstr>
  </property>
  <property fmtid="{D5CDD505-2E9C-101B-9397-08002B2CF9AE}" pid="5" name="ClassificationContentMarkingHeaderText">
    <vt:lpwstr>OFFICIAL</vt:lpwstr>
  </property>
  <property fmtid="{D5CDD505-2E9C-101B-9397-08002B2CF9AE}" pid="6" name="ContentTypeId">
    <vt:lpwstr>0x01010055BE4F50F8ABE24F8646D8BF3DA14D7A</vt:lpwstr>
  </property>
  <property fmtid="{D5CDD505-2E9C-101B-9397-08002B2CF9AE}" pid="7" name="CustomTag">
    <vt:lpwstr/>
  </property>
  <property fmtid="{D5CDD505-2E9C-101B-9397-08002B2CF9AE}" pid="8" name="MediaServiceImageTags">
    <vt:lpwstr/>
  </property>
  <property fmtid="{D5CDD505-2E9C-101B-9397-08002B2CF9AE}" pid="9" name="FinancialYear">
    <vt:lpwstr/>
  </property>
  <property fmtid="{D5CDD505-2E9C-101B-9397-08002B2CF9AE}" pid="10" name="MSIP_Label_6bd9ddd1-4d20-43f6-abfa-fc3c07406f94_Enabled">
    <vt:lpwstr>true</vt:lpwstr>
  </property>
  <property fmtid="{D5CDD505-2E9C-101B-9397-08002B2CF9AE}" pid="11" name="MSIP_Label_6bd9ddd1-4d20-43f6-abfa-fc3c07406f94_SetDate">
    <vt:lpwstr>2025-06-23T13:01:56Z</vt:lpwstr>
  </property>
  <property fmtid="{D5CDD505-2E9C-101B-9397-08002B2CF9AE}" pid="12" name="MSIP_Label_6bd9ddd1-4d20-43f6-abfa-fc3c07406f94_Method">
    <vt:lpwstr>Standard</vt:lpwstr>
  </property>
  <property fmtid="{D5CDD505-2E9C-101B-9397-08002B2CF9AE}" pid="13" name="MSIP_Label_6bd9ddd1-4d20-43f6-abfa-fc3c07406f94_Name">
    <vt:lpwstr>Commission Use</vt:lpwstr>
  </property>
  <property fmtid="{D5CDD505-2E9C-101B-9397-08002B2CF9AE}" pid="14" name="MSIP_Label_6bd9ddd1-4d20-43f6-abfa-fc3c07406f94_SiteId">
    <vt:lpwstr>b24c8b06-522c-46fe-9080-70926f8dddb1</vt:lpwstr>
  </property>
  <property fmtid="{D5CDD505-2E9C-101B-9397-08002B2CF9AE}" pid="15" name="MSIP_Label_6bd9ddd1-4d20-43f6-abfa-fc3c07406f94_ActionId">
    <vt:lpwstr>4e0dc137-91c1-4bd4-aad1-9735fa7bf3ca</vt:lpwstr>
  </property>
  <property fmtid="{D5CDD505-2E9C-101B-9397-08002B2CF9AE}" pid="16" name="MSIP_Label_6bd9ddd1-4d20-43f6-abfa-fc3c07406f94_ContentBits">
    <vt:lpwstr>0</vt:lpwstr>
  </property>
</Properties>
</file>