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60" r:id="rId3"/>
    <p:sldId id="257" r:id="rId4"/>
    <p:sldId id="259" r:id="rId5"/>
    <p:sldId id="263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huimei" initials="y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42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/>
            <a:r>
              <a:rPr lang="en-US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Our proposal is about Vehicles and other places EMC Test under Dynamic Driving Condions.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397600"/>
            <a:ext cx="9799200" cy="11052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5040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04000"/>
            <a:ext cx="5342400" cy="4140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04000"/>
            <a:ext cx="5342400" cy="414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2025/6/18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‹N°›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390128"/>
            <a:ext cx="5400000" cy="192889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97025" y="2887980"/>
            <a:ext cx="86715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ym typeface="+mn-ea"/>
              </a:rPr>
              <a:t>Proposal to include peak detector </a:t>
            </a:r>
          </a:p>
          <a:p>
            <a:pPr algn="ctr"/>
            <a:r>
              <a:rPr lang="en-US" altLang="zh-CN" sz="3600">
                <a:sym typeface="+mn-ea"/>
              </a:rPr>
              <a:t>for charging mode in </a:t>
            </a:r>
          </a:p>
          <a:p>
            <a:pPr algn="ctr"/>
            <a:r>
              <a:rPr lang="en-US" altLang="zh-CN" sz="3600">
                <a:sym typeface="+mn-ea"/>
              </a:rPr>
              <a:t>IWG-EMC-48-03e (BNetzA</a:t>
            </a:r>
            <a:r>
              <a:rPr lang="zh-CN" altLang="en-US" sz="3600">
                <a:sym typeface="+mn-ea"/>
              </a:rPr>
              <a:t>）</a:t>
            </a:r>
            <a:endParaRPr lang="zh-CN" altLang="en-US" sz="3600" dirty="0">
              <a:latin typeface="Times New Roman" panose="02020503050405090304" charset="0"/>
              <a:ea typeface="黑体" panose="02010609060101010101" pitchFamily="49" charset="-122"/>
              <a:cs typeface="Times New Roman" panose="0202050305040509030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923197" y="2603708"/>
            <a:ext cx="8345606" cy="0"/>
          </a:xfrm>
          <a:prstGeom prst="line">
            <a:avLst/>
          </a:prstGeom>
          <a:ln w="28575">
            <a:solidFill>
              <a:srgbClr val="2A4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540464" y="5731442"/>
            <a:ext cx="7111011" cy="6140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 eaLnBrk="0" fontAlgn="auto">
              <a:buClr>
                <a:schemeClr val="accent2"/>
              </a:buClr>
            </a:pPr>
            <a:r>
              <a:rPr lang="en-US" altLang="zh-CN" b="1" dirty="0">
                <a:solidFill>
                  <a:srgbClr val="00428E"/>
                </a:solidFill>
                <a:latin typeface="Times New Roman" panose="02020503050405090304" charset="0"/>
                <a:cs typeface="Times New Roman" panose="02020503050405090304" charset="0"/>
              </a:rPr>
              <a:t>China Automotive Technology and Research Center Co., Ltd.</a:t>
            </a:r>
            <a:endParaRPr lang="en-US" altLang="zh-CN" sz="2000" b="1" dirty="0">
              <a:solidFill>
                <a:srgbClr val="00428E"/>
              </a:solidFill>
              <a:latin typeface="Times New Roman" panose="02020503050405090304" charset="0"/>
              <a:cs typeface="Times New Roman" panose="02020503050405090304" charset="0"/>
            </a:endParaRPr>
          </a:p>
          <a:p>
            <a:pPr algn="r">
              <a:buClr>
                <a:schemeClr val="accent2"/>
              </a:buClr>
            </a:pPr>
            <a:r>
              <a:rPr lang="en-US" altLang="zh-CN" sz="1600" b="1" dirty="0">
                <a:solidFill>
                  <a:srgbClr val="00428E"/>
                </a:solidFill>
                <a:latin typeface="Times New Roman" panose="02020503050405090304" charset="0"/>
                <a:cs typeface="Times New Roman" panose="02020503050405090304" charset="0"/>
              </a:rPr>
              <a:t>2025.6.16</a:t>
            </a:r>
            <a:endParaRPr lang="zh-CN" altLang="de-DE" sz="1600" b="1" dirty="0">
              <a:solidFill>
                <a:srgbClr val="00428E"/>
              </a:solidFill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798CABC-D427-1695-1EAE-E1C8E7B797D6}"/>
              </a:ext>
            </a:extLst>
          </p:cNvPr>
          <p:cNvSpPr txBox="1"/>
          <p:nvPr/>
        </p:nvSpPr>
        <p:spPr>
          <a:xfrm>
            <a:off x="9359164" y="386923"/>
            <a:ext cx="2269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IWG-EMC-48-05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16890" y="303530"/>
            <a:ext cx="111893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propose to include peak detector for</a:t>
            </a:r>
            <a:r>
              <a:rPr lang="en-US" altLang="zh-CN">
                <a:sym typeface="+mn-ea"/>
              </a:rPr>
              <a:t> charging mode </a:t>
            </a:r>
            <a:r>
              <a:rPr lang="en-US" altLang="zh-CN"/>
              <a:t>in </a:t>
            </a:r>
            <a:r>
              <a:rPr lang="en-US" altLang="zh-CN">
                <a:sym typeface="+mn-ea"/>
              </a:rPr>
              <a:t>IWG-EMC-48-03e (BNetzA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 </a:t>
            </a:r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b="40770"/>
          <a:stretch>
            <a:fillRect/>
          </a:stretch>
        </p:blipFill>
        <p:spPr>
          <a:xfrm>
            <a:off x="2893060" y="3824605"/>
            <a:ext cx="5914390" cy="22117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b="87056"/>
          <a:stretch>
            <a:fillRect/>
          </a:stretch>
        </p:blipFill>
        <p:spPr>
          <a:xfrm>
            <a:off x="2223135" y="885825"/>
            <a:ext cx="7072630" cy="1181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0463"/>
          <a:stretch>
            <a:fillRect/>
          </a:stretch>
        </p:blipFill>
        <p:spPr>
          <a:xfrm>
            <a:off x="2113915" y="2166620"/>
            <a:ext cx="7214870" cy="8877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79675" y="3054350"/>
            <a:ext cx="6567805" cy="7023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1400" kern="100">
                <a:latin typeface="Calibri"/>
                <a:ea typeface="宋体"/>
                <a:cs typeface="Times New Roman" panose="02020503050405090304"/>
                <a:sym typeface="Times New Roman" panose="02020503050405090304"/>
              </a:rPr>
              <a:t>CISPR12 ED7 FDIS doc finally got approved in this June, </a:t>
            </a:r>
          </a:p>
          <a:p>
            <a:pPr algn="just"/>
            <a:r>
              <a:rPr lang="en-US" altLang="zh-CN" sz="1400" kern="100">
                <a:latin typeface="Calibri"/>
                <a:ea typeface="宋体"/>
                <a:cs typeface="Times New Roman" panose="02020503050405090304"/>
                <a:sym typeface="Times New Roman" panose="02020503050405090304"/>
              </a:rPr>
              <a:t>after more than 10 years discussion mainly on the PK limit for charging mode and driving mode.</a:t>
            </a:r>
            <a:endParaRPr lang="zh-CN" altLang="en-US" sz="1400" kern="100">
              <a:latin typeface="Calibri"/>
              <a:ea typeface="宋体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9675" y="6139180"/>
            <a:ext cx="6567805" cy="5295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1400" kern="100">
                <a:latin typeface="Calibri"/>
                <a:ea typeface="宋体"/>
                <a:cs typeface="Times New Roman" panose="02020503050405090304"/>
                <a:sym typeface="Times New Roman" panose="02020503050405090304"/>
              </a:rPr>
              <a:t>We strongly support the proposal from BNetzA, except for some details on the possibility of using peak detector in charging mode.</a:t>
            </a:r>
            <a:endParaRPr lang="zh-CN" altLang="en-US" sz="1400" kern="100">
              <a:latin typeface="Calibri"/>
              <a:ea typeface="宋体"/>
              <a:cs typeface="Times New Roman" panose="02020503050405090304"/>
              <a:sym typeface="Times New Roman" panose="02020503050405090304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C4C5133-5A96-D8E6-8014-7F485661E6B4}"/>
              </a:ext>
            </a:extLst>
          </p:cNvPr>
          <p:cNvSpPr txBox="1"/>
          <p:nvPr/>
        </p:nvSpPr>
        <p:spPr>
          <a:xfrm>
            <a:off x="9359164" y="386923"/>
            <a:ext cx="2269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IWG-EMC-48-05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933"/>
          <a:stretch>
            <a:fillRect/>
          </a:stretch>
        </p:blipFill>
        <p:spPr>
          <a:xfrm>
            <a:off x="999490" y="966470"/>
            <a:ext cx="8349615" cy="5509260"/>
          </a:xfrm>
          <a:prstGeom prst="rect">
            <a:avLst/>
          </a:prstGeom>
        </p:spPr>
      </p:pic>
      <p:sp>
        <p:nvSpPr>
          <p:cNvPr id="8" name="文本框 3"/>
          <p:cNvSpPr txBox="1"/>
          <p:nvPr/>
        </p:nvSpPr>
        <p:spPr>
          <a:xfrm>
            <a:off x="9349105" y="1151255"/>
            <a:ext cx="2835275" cy="595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1400" kern="100">
                <a:latin typeface="Calibri"/>
                <a:ea typeface="宋体"/>
                <a:cs typeface="Times New Roman" panose="02020503050405090304"/>
                <a:sym typeface="Times New Roman" panose="02020503050405090304"/>
              </a:rPr>
              <a:t> Peak detector is also allowed in CISPR12 Ed.7 Charging mode 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8917940" y="1551940"/>
            <a:ext cx="478790" cy="19558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3"/>
          <p:cNvSpPr txBox="1"/>
          <p:nvPr/>
        </p:nvSpPr>
        <p:spPr>
          <a:xfrm>
            <a:off x="9827895" y="2950845"/>
            <a:ext cx="1878330" cy="9569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1400" kern="100">
                <a:latin typeface="Calibri"/>
                <a:ea typeface="宋体"/>
                <a:cs typeface="Times New Roman" panose="02020503050405090304"/>
                <a:sym typeface="Times New Roman" panose="02020503050405090304"/>
              </a:rPr>
              <a:t>only delete </a:t>
            </a:r>
          </a:p>
          <a:p>
            <a:pPr algn="just"/>
            <a:r>
              <a:rPr lang="en-US" altLang="zh-CN" sz="1400" kern="100">
                <a:latin typeface="Calibri"/>
                <a:ea typeface="宋体"/>
                <a:cs typeface="Times New Roman" panose="02020503050405090304"/>
                <a:sym typeface="Times New Roman" panose="02020503050405090304"/>
              </a:rPr>
              <a:t>peak data evaluation</a:t>
            </a:r>
          </a:p>
          <a:p>
            <a:pPr algn="just"/>
            <a:r>
              <a:rPr lang="en-US" altLang="zh-CN" sz="1400" kern="100">
                <a:latin typeface="Calibri"/>
                <a:ea typeface="宋体"/>
                <a:cs typeface="Times New Roman" panose="02020503050405090304"/>
                <a:sym typeface="Times New Roman" panose="02020503050405090304"/>
              </a:rPr>
              <a:t>with peak limit 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9318625" y="3233420"/>
            <a:ext cx="478790" cy="19558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16890" y="303530"/>
            <a:ext cx="111893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propose to include peak detector for</a:t>
            </a:r>
            <a:r>
              <a:rPr lang="en-US" altLang="zh-CN">
                <a:sym typeface="+mn-ea"/>
              </a:rPr>
              <a:t> charging mode </a:t>
            </a:r>
            <a:r>
              <a:rPr lang="en-US" altLang="zh-CN"/>
              <a:t>in </a:t>
            </a:r>
            <a:r>
              <a:rPr lang="en-US" altLang="zh-CN">
                <a:sym typeface="+mn-ea"/>
              </a:rPr>
              <a:t>IWG-EMC-48-03e (BNetzA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 </a:t>
            </a: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CA03D0-363D-5DD4-8D62-158F8AA16E1A}"/>
              </a:ext>
            </a:extLst>
          </p:cNvPr>
          <p:cNvSpPr txBox="1"/>
          <p:nvPr/>
        </p:nvSpPr>
        <p:spPr>
          <a:xfrm>
            <a:off x="9359164" y="386923"/>
            <a:ext cx="2269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IWG-EMC-48-05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738" t="75925"/>
          <a:stretch>
            <a:fillRect/>
          </a:stretch>
        </p:blipFill>
        <p:spPr>
          <a:xfrm>
            <a:off x="2409190" y="5291455"/>
            <a:ext cx="6665595" cy="6076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190" y="5890895"/>
            <a:ext cx="6581775" cy="6858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16890" y="303530"/>
            <a:ext cx="111893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propose to include peak detector for</a:t>
            </a:r>
            <a:r>
              <a:rPr lang="en-US" altLang="zh-CN">
                <a:sym typeface="+mn-ea"/>
              </a:rPr>
              <a:t> charging mode </a:t>
            </a:r>
            <a:r>
              <a:rPr lang="en-US" altLang="zh-CN"/>
              <a:t>in </a:t>
            </a:r>
            <a:r>
              <a:rPr lang="en-US" altLang="zh-CN">
                <a:sym typeface="+mn-ea"/>
              </a:rPr>
              <a:t>IWG-EMC-48-03e (BNetzA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 </a:t>
            </a: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13" name="文本框 3"/>
          <p:cNvSpPr txBox="1"/>
          <p:nvPr/>
        </p:nvSpPr>
        <p:spPr>
          <a:xfrm>
            <a:off x="9396730" y="5912485"/>
            <a:ext cx="2309495" cy="6083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1400" kern="100">
                <a:latin typeface="Calibri"/>
                <a:ea typeface="宋体"/>
                <a:cs typeface="Times New Roman" panose="02020503050405090304"/>
                <a:sym typeface="Times New Roman" panose="02020503050405090304"/>
              </a:rPr>
              <a:t>include peak detector</a:t>
            </a:r>
          </a:p>
          <a:p>
            <a:pPr algn="just"/>
            <a:r>
              <a:rPr lang="en-US" altLang="zh-CN" sz="1400" kern="100">
                <a:latin typeface="Calibri"/>
                <a:ea typeface="宋体"/>
                <a:cs typeface="Times New Roman" panose="02020503050405090304"/>
                <a:sym typeface="Times New Roman" panose="02020503050405090304"/>
              </a:rPr>
              <a:t>and clarify the limits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930" y="776605"/>
            <a:ext cx="8086725" cy="44100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2A192B2-C590-ADD7-9AC3-EFD5AE01B91A}"/>
              </a:ext>
            </a:extLst>
          </p:cNvPr>
          <p:cNvSpPr txBox="1"/>
          <p:nvPr/>
        </p:nvSpPr>
        <p:spPr>
          <a:xfrm>
            <a:off x="9359164" y="386923"/>
            <a:ext cx="2269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IWG-EMC-48-05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2A41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7" r="3815"/>
            <a:stretch>
              <a:fillRect/>
            </a:stretch>
          </p:blipFill>
          <p:spPr>
            <a:xfrm>
              <a:off x="3396000" y="2455994"/>
              <a:ext cx="5400000" cy="2446689"/>
            </a:xfrm>
            <a:prstGeom prst="rect">
              <a:avLst/>
            </a:prstGeom>
          </p:spPr>
        </p:pic>
      </p:grpSp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11218277" y="6368624"/>
            <a:ext cx="718530" cy="365125"/>
          </a:xfrm>
          <a:prstGeom prst="rect">
            <a:avLst/>
          </a:prstGeom>
        </p:spPr>
        <p:txBody>
          <a:bodyPr/>
          <a:lstStyle/>
          <a:p>
            <a:fld id="{F9954841-DDB9-4D98-80F0-B7611239509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164</Words>
  <Application>Microsoft Office PowerPoint</Application>
  <PresentationFormat>Grand écran</PresentationFormat>
  <Paragraphs>23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Arial Unicode MS</vt:lpstr>
      <vt:lpstr>Calibri</vt:lpstr>
      <vt:lpstr>Times New Roman</vt:lpstr>
      <vt:lpstr>Wingdings</vt:lpstr>
      <vt:lpstr>苹方-简</vt:lpstr>
      <vt:lpstr>WPS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Jean-Marc Prigent</cp:lastModifiedBy>
  <cp:revision>167</cp:revision>
  <dcterms:created xsi:type="dcterms:W3CDTF">2025-06-18T00:38:00Z</dcterms:created>
  <dcterms:modified xsi:type="dcterms:W3CDTF">2025-06-18T07:25:02Z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2052-7.2.2.8955</vt:lpwstr>
  </property>
  <property fmtid="{D5CDD505-2E9C-101B-9397-08002B2CF9AE}" pid="3" name="ICV">
    <vt:lpwstr>C183892B77AE74FE5CC84F683BCA20A9_43</vt:lpwstr>
  </property>
</Properties>
</file>