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32"/>
  </p:normalViewPr>
  <p:slideViewPr>
    <p:cSldViewPr snapToGrid="0">
      <p:cViewPr varScale="1">
        <p:scale>
          <a:sx n="106" d="100"/>
          <a:sy n="106" d="100"/>
        </p:scale>
        <p:origin x="728" y="1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B625-D2F7-D345-A471-C6CD395008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BE028-AF8E-CFA5-8007-FFE2B1F083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028D8-920E-0B2A-FF66-4AB4F2F11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3470-485E-4F65-BE74-83B3A10F6F52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DDACE-BEDB-74C5-4DC3-0F533A657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849F6-4E99-4B7F-500D-8EA80F43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FDC6-7C79-4054-B54E-1022BDD86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27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D4E06-3E17-F2B9-9AD7-3CE445175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A7009C-01DF-87EC-EFA5-8F75491A1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B8516-F080-B74E-AC5D-3FE2CB989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3470-485E-4F65-BE74-83B3A10F6F52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933F5-BFF1-4ECB-95B5-8895FDB1B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38311-D4DC-5CA5-0002-A646C5B40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FDC6-7C79-4054-B54E-1022BDD86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34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15682D-B79C-7099-F1B3-E958044D54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2CA5BA-AF08-C819-66B3-E1A8DC809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4B47C-DF2E-68FB-C145-8ED21F4F0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3470-485E-4F65-BE74-83B3A10F6F52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73012-2DDC-BA04-7AFC-63C4D6A8E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DCE53-9CCF-1C69-34E5-5F8C8C3D1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FDC6-7C79-4054-B54E-1022BDD86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9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284AC-30C5-4AF8-4C0B-D9F8072E9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6834A-E595-2A0F-B991-D7DECEDAB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988F-3904-487C-6C09-16A11CA3A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3470-485E-4F65-BE74-83B3A10F6F52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AAEB9-05E0-4014-05E2-39828BE64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A3091-6596-5BD8-64AE-8FC6A6612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FDC6-7C79-4054-B54E-1022BDD86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28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391B8-6D4C-6260-285B-57CA18D14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C5E3A-E8E9-0A7A-279A-CABFCDAD7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4B25E-30B9-C997-C0C1-DBEFA81FE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3470-485E-4F65-BE74-83B3A10F6F52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DD4B8-4282-D1AB-DF35-2923431C4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73B93-6CDB-9301-D3AC-B0DDC2F2C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FDC6-7C79-4054-B54E-1022BDD86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10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6FBA6-8E26-5F1C-8DFB-55ED957A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3620D-59FC-E369-9788-A8F6D19540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D232B8-DD1E-EBBC-9944-03AB4787E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5F733-33A6-0502-4C3D-D84EFCF3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3470-485E-4F65-BE74-83B3A10F6F52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30AB2-A445-23FE-C2FF-5430B28BF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44B90F-6604-8741-385E-5D50635C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FDC6-7C79-4054-B54E-1022BDD86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35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A762-EC86-AE5C-A038-CD8A7DF5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86C81-A377-00C7-F255-82D7B499F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15FB5C-7C29-B805-4672-B2B3AFF86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5AB1B9-F86A-A8B8-7BF3-91917DD68E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ED5D2-0109-99CE-BC43-6C7D8C761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B7DBC7-5736-E0BA-4ADB-5CA9F566D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3470-485E-4F65-BE74-83B3A10F6F52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5B0B8D-547F-2FEB-94DE-C1FD466E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7A5A22-A706-0777-6A7C-106C0BBA7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FDC6-7C79-4054-B54E-1022BDD86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46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BFD94-F49A-3D2C-215B-8D9C314C1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BBC7CD-1F79-AD27-C9CE-A83E8CD5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3470-485E-4F65-BE74-83B3A10F6F52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D69793-D9A0-C521-6450-FAE0E02A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6A3DEE-DFEF-7CFB-66D9-3D49F0FAD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FDC6-7C79-4054-B54E-1022BDD86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29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0AC581-DD36-396A-CA76-8FD0E19B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3470-485E-4F65-BE74-83B3A10F6F52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422CCB-9B6A-FFC8-01D5-7AD54A3AD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F0A196-860F-A95E-280C-172608EE9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FDC6-7C79-4054-B54E-1022BDD86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85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9AA37-D584-A5DA-F10B-E8A387EC5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48A6F-3EF6-ECAE-D755-0F5C82993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512F4E-B0F8-C4E3-81E1-612DBAA74E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11C51E-AB62-E8F3-CE86-9CDCB552C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3470-485E-4F65-BE74-83B3A10F6F52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7B69C2-7117-C3DF-EDAA-5DC59F427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7D55D-A8F2-73EC-FFF9-38D896073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FDC6-7C79-4054-B54E-1022BDD86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72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6A403-C733-6EFF-AF28-0725C9027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E312CA-A767-CD9D-690F-D6D3638D9B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4A2C95-6553-4D50-5D2B-2032E0052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E5FA3-C4C7-EFFD-617A-48C6DF89C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3470-485E-4F65-BE74-83B3A10F6F52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7615C-D876-D726-7480-901E9572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7201-FAF1-864F-2221-395DFCC01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6FDC6-7C79-4054-B54E-1022BDD86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95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5848A8-50D4-DD4E-05B1-A8D6D89DA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A06012-5F2D-74C6-F58E-7C31E76EE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27410-C9DD-BB59-608D-763F4C684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C33470-485E-4F65-BE74-83B3A10F6F52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A381F-FD0B-0713-2C79-3474C432C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F3566-F9AF-B18D-C7B3-76516CA51E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E6FDC6-7C79-4054-B54E-1022BDD86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1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84900A-B065-A631-64EB-E8335DA50F3E}"/>
              </a:ext>
            </a:extLst>
          </p:cNvPr>
          <p:cNvSpPr/>
          <p:nvPr/>
        </p:nvSpPr>
        <p:spPr>
          <a:xfrm rot="5400000">
            <a:off x="5647510" y="-860538"/>
            <a:ext cx="957943" cy="13210904"/>
          </a:xfrm>
          <a:prstGeom prst="rect">
            <a:avLst/>
          </a:prstGeom>
          <a:solidFill>
            <a:srgbClr val="E9713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8CFE55-0003-9DD5-87D7-CA8FBC3DD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6145"/>
            <a:ext cx="8792817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Can we give DCAS more authority without compromising safety?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352B3C-45A2-B396-B1A4-BE2A578D8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96004"/>
            <a:ext cx="9144000" cy="1655762"/>
          </a:xfrm>
        </p:spPr>
        <p:txBody>
          <a:bodyPr/>
          <a:lstStyle/>
          <a:p>
            <a:r>
              <a:rPr lang="en-US" dirty="0"/>
              <a:t>Oliver Carsten &amp; Frank Mütze</a:t>
            </a:r>
            <a:br>
              <a:rPr lang="en-US" dirty="0"/>
            </a:br>
            <a:r>
              <a:rPr lang="en-US" dirty="0"/>
              <a:t>European Transport Safety Council</a:t>
            </a:r>
            <a:endParaRPr lang="en-GB" dirty="0"/>
          </a:p>
        </p:txBody>
      </p:sp>
      <p:pic>
        <p:nvPicPr>
          <p:cNvPr id="6" name="Picture 5" descr="A logo of a transport safety company&#10;&#10;AI-generated content may be incorrect.">
            <a:extLst>
              <a:ext uri="{FF2B5EF4-FFF2-40B4-BE49-F238E27FC236}">
                <a16:creationId xmlns:a16="http://schemas.microsoft.com/office/drawing/2014/main" id="{1C5C53B6-6E69-4F15-2079-9CAA49134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625" y="3801472"/>
            <a:ext cx="3528750" cy="115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113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5D3FB-EBB4-28EE-30FE-D22030305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131" y="389709"/>
            <a:ext cx="10515600" cy="1325563"/>
          </a:xfrm>
        </p:spPr>
        <p:txBody>
          <a:bodyPr/>
          <a:lstStyle/>
          <a:p>
            <a:r>
              <a:rPr lang="en-US" dirty="0"/>
              <a:t>Background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FBCDB-75A0-0EA1-17B7-A62A251E4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8131" y="1628186"/>
            <a:ext cx="10515600" cy="4711654"/>
          </a:xfrm>
        </p:spPr>
        <p:txBody>
          <a:bodyPr>
            <a:normAutofit/>
          </a:bodyPr>
          <a:lstStyle/>
          <a:p>
            <a:r>
              <a:rPr lang="en-US" dirty="0"/>
              <a:t>DCAS Original Regulation</a:t>
            </a:r>
          </a:p>
          <a:p>
            <a:pPr lvl="1"/>
            <a:r>
              <a:rPr lang="en-US" dirty="0"/>
              <a:t>Hands-on</a:t>
            </a:r>
          </a:p>
          <a:p>
            <a:pPr lvl="1"/>
            <a:r>
              <a:rPr lang="en-US" dirty="0"/>
              <a:t>Driver-initiated or driver-confirmed lane changes</a:t>
            </a:r>
          </a:p>
          <a:p>
            <a:pPr lvl="1"/>
            <a:endParaRPr lang="en-US" dirty="0"/>
          </a:p>
          <a:p>
            <a:r>
              <a:rPr lang="en-US" dirty="0"/>
              <a:t>DCAS Phase 2 (01 Series)</a:t>
            </a:r>
          </a:p>
          <a:p>
            <a:pPr lvl="1"/>
            <a:r>
              <a:rPr lang="en-US" dirty="0"/>
              <a:t>Hands-off driving on highways</a:t>
            </a:r>
          </a:p>
          <a:p>
            <a:pPr lvl="1"/>
            <a:r>
              <a:rPr lang="en-US" dirty="0"/>
              <a:t>SIM while driving hands-</a:t>
            </a:r>
            <a:r>
              <a:rPr lang="en-US" b="1" dirty="0"/>
              <a:t>on</a:t>
            </a:r>
            <a:r>
              <a:rPr lang="en-US" dirty="0"/>
              <a:t> on highways</a:t>
            </a:r>
          </a:p>
          <a:p>
            <a:pPr lvl="1"/>
            <a:endParaRPr lang="en-US" dirty="0"/>
          </a:p>
          <a:p>
            <a:r>
              <a:rPr lang="en-US" dirty="0"/>
              <a:t>DCAS Phase 3</a:t>
            </a:r>
          </a:p>
          <a:p>
            <a:pPr lvl="1"/>
            <a:r>
              <a:rPr lang="en-US" dirty="0"/>
              <a:t>SIM while driving hands-</a:t>
            </a:r>
            <a:r>
              <a:rPr lang="en-US" b="1" dirty="0"/>
              <a:t>off </a:t>
            </a:r>
            <a:r>
              <a:rPr lang="en-US" dirty="0"/>
              <a:t>on highways</a:t>
            </a:r>
          </a:p>
          <a:p>
            <a:pPr lvl="1"/>
            <a:r>
              <a:rPr lang="en-US" dirty="0"/>
              <a:t>SIM while driving hands-</a:t>
            </a:r>
            <a:r>
              <a:rPr lang="en-US" b="1" dirty="0"/>
              <a:t>on</a:t>
            </a:r>
            <a:r>
              <a:rPr lang="en-US" dirty="0"/>
              <a:t> on non-highway roads</a:t>
            </a:r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3F9044-00A0-5934-DF40-CB46BB43E4BC}"/>
              </a:ext>
            </a:extLst>
          </p:cNvPr>
          <p:cNvSpPr/>
          <p:nvPr/>
        </p:nvSpPr>
        <p:spPr>
          <a:xfrm>
            <a:off x="-1" y="-113211"/>
            <a:ext cx="957943" cy="7350034"/>
          </a:xfrm>
          <a:prstGeom prst="rect">
            <a:avLst/>
          </a:prstGeom>
          <a:solidFill>
            <a:srgbClr val="E9713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060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B5686-9CE8-2842-2DB5-156EE4342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2" y="365125"/>
            <a:ext cx="10515600" cy="1325563"/>
          </a:xfrm>
        </p:spPr>
        <p:txBody>
          <a:bodyPr/>
          <a:lstStyle/>
          <a:p>
            <a:r>
              <a:rPr lang="en-US" dirty="0"/>
              <a:t>Risks of hands-off driving (non-highway)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10BE4-1E3B-0AF2-98FA-1B70B7053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62" y="1849321"/>
            <a:ext cx="10515600" cy="485820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Urban driving requires sustained attention from drivers.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Ample experimental and real-world evidence that decoupling drivers from direct engagement with steering control can lead to (momentary) inattention and lengthening of reaction time; potential of elevated risk.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Requires a 100% reliable DMS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Warnings may be too late; in many cases, drivers may only respond after a warning is escalated.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Hands-off driving places drivers in supervisory control.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Major point of literature on supervisory control is that it can be more onerous than direct control.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800" dirty="0"/>
          </a:p>
          <a:p>
            <a:pPr>
              <a:lnSpc>
                <a:spcPct val="120000"/>
              </a:lnSpc>
            </a:pPr>
            <a:r>
              <a:rPr lang="en-GB" b="1" i="1" dirty="0"/>
              <a:t>Therefore, hands-off driving should not be allowed on roads other than highways, and notably not in urban areas, which are comparatively more dynamic and where vulnerable road users are frequently encountered.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5F779D-7C55-E8FF-35DA-E249869426E4}"/>
              </a:ext>
            </a:extLst>
          </p:cNvPr>
          <p:cNvSpPr/>
          <p:nvPr/>
        </p:nvSpPr>
        <p:spPr>
          <a:xfrm>
            <a:off x="-1" y="-113211"/>
            <a:ext cx="957943" cy="7350034"/>
          </a:xfrm>
          <a:prstGeom prst="rect">
            <a:avLst/>
          </a:prstGeom>
          <a:solidFill>
            <a:srgbClr val="E9713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82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7ABF6-C7AA-B2EF-F190-C4C949BF8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1046" y="382544"/>
            <a:ext cx="10515600" cy="1325563"/>
          </a:xfrm>
        </p:spPr>
        <p:txBody>
          <a:bodyPr/>
          <a:lstStyle/>
          <a:p>
            <a:r>
              <a:rPr lang="en-US" dirty="0"/>
              <a:t>System Initiated </a:t>
            </a:r>
            <a:r>
              <a:rPr lang="en-US" dirty="0" err="1"/>
              <a:t>Manoeuvres</a:t>
            </a:r>
            <a:r>
              <a:rPr lang="en-US" dirty="0"/>
              <a:t> (Lateral)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F188A-5B86-EBD0-B892-226CB7F2E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1046" y="1843044"/>
            <a:ext cx="10515600" cy="4351338"/>
          </a:xfrm>
        </p:spPr>
        <p:txBody>
          <a:bodyPr/>
          <a:lstStyle/>
          <a:p>
            <a:r>
              <a:rPr lang="en-GB" dirty="0"/>
              <a:t>Hands-off driving removes the feedback on lateral manoeuvres, and thus opportunity to swiftly override.</a:t>
            </a:r>
          </a:p>
          <a:p>
            <a:pPr lvl="1"/>
            <a:r>
              <a:rPr lang="en-GB" dirty="0"/>
              <a:t>To rely on vestibular feedback and/or observation of in-vehicle displays</a:t>
            </a:r>
          </a:p>
          <a:p>
            <a:endParaRPr lang="en-GB" dirty="0"/>
          </a:p>
          <a:p>
            <a:r>
              <a:rPr lang="en-GB" dirty="0"/>
              <a:t>In time-critical situations, opportunity for the driver to respond and override will be delayed.</a:t>
            </a:r>
          </a:p>
          <a:p>
            <a:endParaRPr lang="en-GB" dirty="0"/>
          </a:p>
          <a:p>
            <a:r>
              <a:rPr lang="en-GB" b="1" i="1" dirty="0"/>
              <a:t>Therefore, system-initiated manoeuvres on non-highway roads should only be allowed with hands-on driving.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CF0434-5199-8086-4C97-4D7682972FC5}"/>
              </a:ext>
            </a:extLst>
          </p:cNvPr>
          <p:cNvSpPr/>
          <p:nvPr/>
        </p:nvSpPr>
        <p:spPr>
          <a:xfrm>
            <a:off x="-1" y="-113211"/>
            <a:ext cx="957943" cy="7350034"/>
          </a:xfrm>
          <a:prstGeom prst="rect">
            <a:avLst/>
          </a:prstGeom>
          <a:solidFill>
            <a:srgbClr val="E9713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75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480383-20F0-5822-4F90-EBF3C3BE9A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E0532-E697-8CDF-08E2-3FED4EF9B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1046" y="382544"/>
            <a:ext cx="10515600" cy="1325563"/>
          </a:xfrm>
        </p:spPr>
        <p:txBody>
          <a:bodyPr/>
          <a:lstStyle/>
          <a:p>
            <a:r>
              <a:rPr lang="en-US" dirty="0"/>
              <a:t>System Initiated </a:t>
            </a:r>
            <a:r>
              <a:rPr lang="en-US" dirty="0" err="1"/>
              <a:t>Manoeuvres</a:t>
            </a:r>
            <a:r>
              <a:rPr lang="en-US" dirty="0"/>
              <a:t> (Longitudinal)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0489E-4886-3D53-DC0F-BC7640F26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1046" y="1843044"/>
            <a:ext cx="10515600" cy="463241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/>
              <a:t>Longitudinal manoeuvres present very different challenges. Examples of longitudinal SIM:</a:t>
            </a:r>
          </a:p>
          <a:p>
            <a:pPr lvl="1">
              <a:lnSpc>
                <a:spcPct val="120000"/>
              </a:lnSpc>
            </a:pPr>
            <a:r>
              <a:rPr lang="en-GB" i="1" dirty="0"/>
              <a:t>Entry into a roundabout</a:t>
            </a:r>
          </a:p>
          <a:p>
            <a:pPr lvl="1">
              <a:lnSpc>
                <a:spcPct val="120000"/>
              </a:lnSpc>
            </a:pPr>
            <a:r>
              <a:rPr lang="en-GB" i="1" dirty="0"/>
              <a:t>Entry into an intersection from a minor road</a:t>
            </a:r>
          </a:p>
          <a:p>
            <a:pPr lvl="1">
              <a:lnSpc>
                <a:spcPct val="120000"/>
              </a:lnSpc>
            </a:pPr>
            <a:r>
              <a:rPr lang="en-GB" i="1" dirty="0"/>
              <a:t>Restart when a traffic signal changes to green</a:t>
            </a:r>
          </a:p>
          <a:p>
            <a:pPr lvl="1">
              <a:lnSpc>
                <a:spcPct val="120000"/>
              </a:lnSpc>
            </a:pPr>
            <a:r>
              <a:rPr lang="en-GB" i="1" dirty="0"/>
              <a:t>Handling of interaction at pedestrian (zebra) crossings</a:t>
            </a:r>
          </a:p>
          <a:p>
            <a:pPr>
              <a:lnSpc>
                <a:spcPct val="120000"/>
              </a:lnSpc>
            </a:pPr>
            <a:endParaRPr lang="en-GB" dirty="0"/>
          </a:p>
          <a:p>
            <a:pPr>
              <a:lnSpc>
                <a:spcPct val="120000"/>
              </a:lnSpc>
            </a:pPr>
            <a:r>
              <a:rPr lang="en-GB" dirty="0"/>
              <a:t>Drivers will only sense vehicle motion from longitudinal acceleration.</a:t>
            </a:r>
          </a:p>
          <a:p>
            <a:pPr>
              <a:lnSpc>
                <a:spcPct val="120000"/>
              </a:lnSpc>
            </a:pPr>
            <a:r>
              <a:rPr lang="en-GB" dirty="0"/>
              <a:t>Little to no opportunity to override, unless drivers already have their feet on the brake pedal and have very fast reaction times.</a:t>
            </a:r>
          </a:p>
          <a:p>
            <a:pPr>
              <a:lnSpc>
                <a:spcPct val="120000"/>
              </a:lnSpc>
            </a:pPr>
            <a:r>
              <a:rPr lang="en-GB" dirty="0"/>
              <a:t>Pure manual control would be far safer, i.e. the vehicle should require the driver to perform these manoeuvres.</a:t>
            </a:r>
          </a:p>
          <a:p>
            <a:pPr>
              <a:lnSpc>
                <a:spcPct val="120000"/>
              </a:lnSpc>
            </a:pPr>
            <a:r>
              <a:rPr lang="en-GB" b="1" i="1" dirty="0"/>
              <a:t>As such, these types of longitudinal manoeuvres should not be allowed to be initiated by the system.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C5D595-EA67-1871-E2A6-D6820B939D7D}"/>
              </a:ext>
            </a:extLst>
          </p:cNvPr>
          <p:cNvSpPr/>
          <p:nvPr/>
        </p:nvSpPr>
        <p:spPr>
          <a:xfrm>
            <a:off x="-1" y="-113211"/>
            <a:ext cx="957943" cy="7350034"/>
          </a:xfrm>
          <a:prstGeom prst="rect">
            <a:avLst/>
          </a:prstGeom>
          <a:solidFill>
            <a:srgbClr val="E9713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70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A18D8-E872-2D37-F240-141D37ABF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298" y="365125"/>
            <a:ext cx="10515600" cy="1325563"/>
          </a:xfrm>
        </p:spPr>
        <p:txBody>
          <a:bodyPr/>
          <a:lstStyle/>
          <a:p>
            <a:r>
              <a:rPr lang="en-US" dirty="0"/>
              <a:t>Recommendations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E0AE614-CA25-3AE1-C8C7-7B6F2132FFB5}"/>
              </a:ext>
            </a:extLst>
          </p:cNvPr>
          <p:cNvSpPr txBox="1">
            <a:spLocks/>
          </p:cNvSpPr>
          <p:nvPr/>
        </p:nvSpPr>
        <p:spPr>
          <a:xfrm>
            <a:off x="1343298" y="1615440"/>
            <a:ext cx="10515600" cy="5116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GB" sz="2000" dirty="0"/>
              <a:t>DCAS authority to initiate manoeuvres could be extended to non-highway driving environments. However, some protections to ensure safe driving need to be built in. A DCAS that operates on </a:t>
            </a:r>
            <a:r>
              <a:rPr lang="en-GB" sz="2000" b="1" dirty="0"/>
              <a:t>non-highway</a:t>
            </a:r>
            <a:r>
              <a:rPr lang="en-GB" sz="2000" dirty="0"/>
              <a:t> roads should: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000" dirty="0"/>
          </a:p>
          <a:p>
            <a:pPr marL="0" indent="0">
              <a:lnSpc>
                <a:spcPct val="120000"/>
              </a:lnSpc>
              <a:buNone/>
            </a:pPr>
            <a:endParaRPr lang="en-GB" sz="2000" dirty="0"/>
          </a:p>
          <a:p>
            <a:pPr marL="0" indent="0">
              <a:lnSpc>
                <a:spcPct val="120000"/>
              </a:lnSpc>
              <a:buNone/>
            </a:pPr>
            <a:endParaRPr lang="en-GB" sz="2000" dirty="0"/>
          </a:p>
          <a:p>
            <a:pPr marL="0" indent="0">
              <a:lnSpc>
                <a:spcPct val="120000"/>
              </a:lnSpc>
              <a:buNone/>
            </a:pPr>
            <a:endParaRPr lang="en-GB" sz="2000" dirty="0"/>
          </a:p>
          <a:p>
            <a:pPr marL="0" indent="0">
              <a:lnSpc>
                <a:spcPct val="120000"/>
              </a:lnSpc>
              <a:buNone/>
            </a:pPr>
            <a:endParaRPr lang="en-GB" sz="2000" dirty="0"/>
          </a:p>
          <a:p>
            <a:pPr marL="0" indent="0">
              <a:lnSpc>
                <a:spcPct val="120000"/>
              </a:lnSpc>
              <a:buNone/>
            </a:pPr>
            <a:endParaRPr lang="en-GB" sz="2000" dirty="0"/>
          </a:p>
          <a:p>
            <a:pPr>
              <a:lnSpc>
                <a:spcPct val="120000"/>
              </a:lnSpc>
            </a:pPr>
            <a:r>
              <a:rPr lang="en-GB" sz="2000" dirty="0"/>
              <a:t>Proposal for amendments to DCAS Regulation to be submitted to SDG.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0E16F2-17BA-8349-8F63-D23B47FD6225}"/>
              </a:ext>
            </a:extLst>
          </p:cNvPr>
          <p:cNvSpPr/>
          <p:nvPr/>
        </p:nvSpPr>
        <p:spPr>
          <a:xfrm>
            <a:off x="-1" y="-113211"/>
            <a:ext cx="957943" cy="7350034"/>
          </a:xfrm>
          <a:prstGeom prst="rect">
            <a:avLst/>
          </a:prstGeom>
          <a:solidFill>
            <a:srgbClr val="E9713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079238-8064-6963-6748-F03DA0439694}"/>
              </a:ext>
            </a:extLst>
          </p:cNvPr>
          <p:cNvSpPr txBox="1"/>
          <p:nvPr/>
        </p:nvSpPr>
        <p:spPr>
          <a:xfrm>
            <a:off x="1656228" y="2941003"/>
            <a:ext cx="869115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marR="0" lvl="1" indent="-342900" algn="l" defTabSz="914400" rtl="0" eaLnBrk="1" fontAlgn="auto" latinLnBrk="0" hangingPunct="1"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Require the driver to be engaged in steering with hands on the wheel and preferably shared control;</a:t>
            </a:r>
          </a:p>
          <a:p>
            <a:pPr marL="800100" marR="0" lvl="1" indent="-342900" algn="l" defTabSz="914400" rtl="0" eaLnBrk="1" fontAlgn="auto" latinLnBrk="0" hangingPunct="1"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Only perform system-initiated manoeuvres when these involve lateral motion;</a:t>
            </a:r>
          </a:p>
          <a:p>
            <a:pPr marL="800100" marR="0" lvl="1" indent="-342900" algn="l" defTabSz="914400" rtl="0" eaLnBrk="1" fontAlgn="auto" latinLnBrk="0" hangingPunct="1"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Not have the authority to perform longitudinal manoeuvres, but rather require the driver to perform these manually.</a:t>
            </a:r>
          </a:p>
        </p:txBody>
      </p:sp>
    </p:spTree>
    <p:extLst>
      <p:ext uri="{BB962C8B-B14F-4D97-AF65-F5344CB8AC3E}">
        <p14:creationId xmlns:p14="http://schemas.microsoft.com/office/powerpoint/2010/main" val="2334165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8912</TotalTime>
  <Words>481</Words>
  <Application>Microsoft Macintosh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Can we give DCAS more authority without compromising safety?</vt:lpstr>
      <vt:lpstr>Background</vt:lpstr>
      <vt:lpstr>Risks of hands-off driving (non-highway)</vt:lpstr>
      <vt:lpstr>System Initiated Manoeuvres (Lateral)</vt:lpstr>
      <vt:lpstr>System Initiated Manoeuvres (Longitudinal)</vt:lpstr>
      <vt:lpstr>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Frank Mütze</dc:creator>
  <cp:lastModifiedBy>Daniel Quirke</cp:lastModifiedBy>
  <cp:revision>27</cp:revision>
  <dcterms:created xsi:type="dcterms:W3CDTF">2025-09-09T10:25:44Z</dcterms:created>
  <dcterms:modified xsi:type="dcterms:W3CDTF">2025-09-16T20:27:40Z</dcterms:modified>
</cp:coreProperties>
</file>