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2" r:id="rId2"/>
    <p:sldId id="281" r:id="rId3"/>
    <p:sldId id="283" r:id="rId4"/>
    <p:sldId id="284" r:id="rId5"/>
    <p:sldId id="285" r:id="rId6"/>
    <p:sldId id="288" r:id="rId7"/>
    <p:sldId id="289" r:id="rId8"/>
    <p:sldId id="287" r:id="rId9"/>
    <p:sldId id="286" r:id="rId10"/>
    <p:sldId id="290" r:id="rId11"/>
    <p:sldId id="291" r:id="rId12"/>
    <p:sldId id="292" r:id="rId13"/>
    <p:sldId id="302" r:id="rId14"/>
    <p:sldId id="294" r:id="rId15"/>
    <p:sldId id="295" r:id="rId16"/>
    <p:sldId id="296" r:id="rId17"/>
    <p:sldId id="297" r:id="rId18"/>
    <p:sldId id="298" r:id="rId19"/>
    <p:sldId id="827" r:id="rId20"/>
    <p:sldId id="299" r:id="rId2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BEECCA-6F11-76DA-DDA1-1EDA49E51987}" name="kk" initials="KK(賢" userId="kk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 Zhang" userId="3e26667e99a15f57" providerId="LiveId" clId="{95F20F71-48BF-4249-B97B-312EB36C7A5B}"/>
    <pc:docChg chg="modSld">
      <pc:chgData name="Xi Zhang" userId="3e26667e99a15f57" providerId="LiveId" clId="{95F20F71-48BF-4249-B97B-312EB36C7A5B}" dt="2026-02-19T10:02:38.657" v="5" actId="20577"/>
      <pc:docMkLst>
        <pc:docMk/>
      </pc:docMkLst>
      <pc:sldChg chg="modSp mod">
        <pc:chgData name="Xi Zhang" userId="3e26667e99a15f57" providerId="LiveId" clId="{95F20F71-48BF-4249-B97B-312EB36C7A5B}" dt="2026-02-19T10:02:38.657" v="5" actId="20577"/>
        <pc:sldMkLst>
          <pc:docMk/>
          <pc:sldMk cId="1930657872" sldId="282"/>
        </pc:sldMkLst>
        <pc:spChg chg="mod">
          <ac:chgData name="Xi Zhang" userId="3e26667e99a15f57" providerId="LiveId" clId="{95F20F71-48BF-4249-B97B-312EB36C7A5B}" dt="2026-02-19T10:02:38.657" v="5" actId="20577"/>
          <ac:spMkLst>
            <pc:docMk/>
            <pc:sldMk cId="1930657872" sldId="282"/>
            <ac:spMk id="4" creationId="{CFE7DC72-17CF-6B76-E002-3582F201F00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39814187163121"/>
          <c:y val="5.2775015081389612E-2"/>
          <c:w val="0.68059224786875261"/>
          <c:h val="0.73784924218223336"/>
        </c:manualLayout>
      </c:layout>
      <c:barChart>
        <c:barDir val="col"/>
        <c:grouping val="clustered"/>
        <c:varyColors val="0"/>
        <c:ser>
          <c:idx val="0"/>
          <c:order val="0"/>
          <c:tx>
            <c:v>頻度</c:v>
          </c:tx>
          <c:invertIfNegative val="0"/>
          <c:cat>
            <c:strRef>
              <c:f>分析!$AK$44:$AK$49</c:f>
              <c:strCache>
                <c:ptCount val="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次の級</c:v>
                </c:pt>
              </c:strCache>
            </c:strRef>
          </c:cat>
          <c:val>
            <c:numRef>
              <c:f>分析!$AL$44:$AL$49</c:f>
              <c:numCache>
                <c:formatCode>General</c:formatCode>
                <c:ptCount val="6"/>
                <c:pt idx="0">
                  <c:v>957</c:v>
                </c:pt>
                <c:pt idx="1">
                  <c:v>600</c:v>
                </c:pt>
                <c:pt idx="2">
                  <c:v>422</c:v>
                </c:pt>
                <c:pt idx="3">
                  <c:v>470</c:v>
                </c:pt>
                <c:pt idx="4">
                  <c:v>607</c:v>
                </c:pt>
                <c:pt idx="5">
                  <c:v>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06-4BF9-BE8B-61D3BCF6E8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7160224"/>
        <c:axId val="647171264"/>
      </c:barChart>
      <c:lineChart>
        <c:grouping val="standard"/>
        <c:varyColors val="0"/>
        <c:ser>
          <c:idx val="1"/>
          <c:order val="1"/>
          <c:tx>
            <c:v>累積 %</c:v>
          </c:tx>
          <c:cat>
            <c:strRef>
              <c:f>分析!$AK$44:$AK$49</c:f>
              <c:strCache>
                <c:ptCount val="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次の級</c:v>
                </c:pt>
              </c:strCache>
            </c:strRef>
          </c:cat>
          <c:val>
            <c:numRef>
              <c:f>分析!$AM$44:$AM$49</c:f>
              <c:numCache>
                <c:formatCode>0.00%</c:formatCode>
                <c:ptCount val="6"/>
                <c:pt idx="0">
                  <c:v>0.27148936170212767</c:v>
                </c:pt>
                <c:pt idx="1">
                  <c:v>0.44170212765957445</c:v>
                </c:pt>
                <c:pt idx="2">
                  <c:v>0.56141843971631211</c:v>
                </c:pt>
                <c:pt idx="3">
                  <c:v>0.69475177304964542</c:v>
                </c:pt>
                <c:pt idx="4">
                  <c:v>0.86695035460992909</c:v>
                </c:pt>
                <c:pt idx="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06-4BF9-BE8B-61D3BCF6E8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7173184"/>
        <c:axId val="647183264"/>
      </c:lineChart>
      <c:catAx>
        <c:axId val="647160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ja-JP" sz="1400"/>
                </a:pPr>
                <a:r>
                  <a:rPr lang="en-US" altLang="ja-JP" sz="1400" dirty="0"/>
                  <a:t>Accel pedal speed [%/s]</a:t>
                </a:r>
                <a:endParaRPr lang="ja-JP" altLang="en-US" sz="1400" dirty="0"/>
              </a:p>
            </c:rich>
          </c:tx>
          <c:layout>
            <c:manualLayout>
              <c:xMode val="edge"/>
              <c:yMode val="edge"/>
              <c:x val="0.33364170312128361"/>
              <c:y val="0.8684819587134807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ja-JP"/>
          </a:p>
        </c:txPr>
        <c:crossAx val="647171264"/>
        <c:crosses val="autoZero"/>
        <c:auto val="1"/>
        <c:lblAlgn val="ctr"/>
        <c:lblOffset val="100"/>
        <c:noMultiLvlLbl val="0"/>
      </c:catAx>
      <c:valAx>
        <c:axId val="64717126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lang="ja-JP" sz="1400"/>
                </a:pPr>
                <a:r>
                  <a:rPr lang="en-US" altLang="ja-JP" sz="1400" dirty="0"/>
                  <a:t>Frequency</a:t>
                </a:r>
                <a:endParaRPr lang="ja-JP" altLang="en-US" sz="14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ja-JP"/>
          </a:p>
        </c:txPr>
        <c:crossAx val="647160224"/>
        <c:crosses val="autoZero"/>
        <c:crossBetween val="between"/>
      </c:valAx>
      <c:valAx>
        <c:axId val="647183264"/>
        <c:scaling>
          <c:orientation val="minMax"/>
          <c:max val="1"/>
        </c:scaling>
        <c:delete val="0"/>
        <c:axPos val="r"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ja-JP"/>
          </a:p>
        </c:txPr>
        <c:crossAx val="647173184"/>
        <c:crosses val="max"/>
        <c:crossBetween val="between"/>
      </c:valAx>
      <c:catAx>
        <c:axId val="647173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4718326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8638709659860877"/>
          <c:y val="0.44941254146561438"/>
          <c:w val="9.5830819122468575E-2"/>
          <c:h val="0.20123576788237857"/>
        </c:manualLayout>
      </c:layout>
      <c:overlay val="0"/>
      <c:txPr>
        <a:bodyPr/>
        <a:lstStyle/>
        <a:p>
          <a:pPr>
            <a:defRPr lang="ja-JP"/>
          </a:pPr>
          <a:endParaRPr lang="ja-JP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ln>
      <a:solidFill>
        <a:srgbClr val="000000"/>
      </a:solidFill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201F1-4885-485C-9EC1-4FA3E8041731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B8A6F-5E92-457F-B5F7-542DC04740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7922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14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FE2CFF-C77F-45F5-8196-7FFE9E57B434}" type="slidenum">
              <a:rPr kumimoji="0" lang="ja-JP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pPr marL="0" marR="0" lvl="0" indent="0" algn="r" defTabSz="1014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024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14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FE2CFF-C77F-45F5-8196-7FFE9E57B434}" type="slidenum">
              <a:rPr kumimoji="0" lang="ja-JP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pPr marL="0" marR="0" lvl="0" indent="0" algn="r" defTabSz="1014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749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14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FE2CFF-C77F-45F5-8196-7FFE9E57B434}" type="slidenum">
              <a:rPr kumimoji="0" lang="ja-JP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pPr marL="0" marR="0" lvl="0" indent="0" algn="r" defTabSz="1014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114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14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FE2CFF-C77F-45F5-8196-7FFE9E57B434}" type="slidenum">
              <a:rPr kumimoji="0" lang="ja-JP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pPr marL="0" marR="0" lvl="0" indent="0" algn="r" defTabSz="1014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143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14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FE2CFF-C77F-45F5-8196-7FFE9E57B434}" type="slidenum">
              <a:rPr kumimoji="0" lang="ja-JP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pPr marL="0" marR="0" lvl="0" indent="0" algn="r" defTabSz="1014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684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14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FE2CFF-C77F-45F5-8196-7FFE9E57B434}" type="slidenum">
              <a:rPr kumimoji="0" lang="ja-JP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pPr marL="0" marR="0" lvl="0" indent="0" algn="r" defTabSz="1014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58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14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FE2CFF-C77F-45F5-8196-7FFE9E57B434}" type="slidenum">
              <a:rPr kumimoji="0" lang="ja-JP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pPr marL="0" marR="0" lvl="0" indent="0" algn="r" defTabSz="1014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556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14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FE2CFF-C77F-45F5-8196-7FFE9E57B434}" type="slidenum">
              <a:rPr kumimoji="0" lang="ja-JP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pPr marL="0" marR="0" lvl="0" indent="0" algn="r" defTabSz="1014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983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14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FE2CFF-C77F-45F5-8196-7FFE9E57B434}" type="slidenum">
              <a:rPr kumimoji="0" lang="ja-JP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pPr marL="0" marR="0" lvl="0" indent="0" algn="r" defTabSz="1014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268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14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FE2CFF-C77F-45F5-8196-7FFE9E57B434}" type="slidenum">
              <a:rPr kumimoji="0" lang="ja-JP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pPr marL="0" marR="0" lvl="0" indent="0" algn="r" defTabSz="1014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309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14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FE2CFF-C77F-45F5-8196-7FFE9E57B434}" type="slidenum">
              <a:rPr kumimoji="0" lang="ja-JP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pPr marL="0" marR="0" lvl="0" indent="0" algn="r" defTabSz="1014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013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14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FE2CFF-C77F-45F5-8196-7FFE9E57B434}" type="slidenum">
              <a:rPr kumimoji="0" lang="ja-JP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pPr marL="0" marR="0" lvl="0" indent="0" algn="r" defTabSz="1014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191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14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FE2CFF-C77F-45F5-8196-7FFE9E57B434}" type="slidenum">
              <a:rPr kumimoji="0" lang="ja-JP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pPr marL="0" marR="0" lvl="0" indent="0" algn="r" defTabSz="1014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720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14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FE2CFF-C77F-45F5-8196-7FFE9E57B434}" type="slidenum">
              <a:rPr kumimoji="0" lang="ja-JP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pPr marL="0" marR="0" lvl="0" indent="0" algn="r" defTabSz="1014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305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14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FE2CFF-C77F-45F5-8196-7FFE9E57B434}" type="slidenum">
              <a:rPr kumimoji="0" lang="ja-JP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pPr marL="0" marR="0" lvl="0" indent="0" algn="r" defTabSz="1014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956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14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FE2CFF-C77F-45F5-8196-7FFE9E57B434}" type="slidenum">
              <a:rPr kumimoji="0" lang="ja-JP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pPr marL="0" marR="0" lvl="0" indent="0" algn="r" defTabSz="1014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945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14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FE2CFF-C77F-45F5-8196-7FFE9E57B434}" type="slidenum">
              <a:rPr kumimoji="0" lang="ja-JP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pPr marL="0" marR="0" lvl="0" indent="0" algn="r" defTabSz="1014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558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14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FE2CFF-C77F-45F5-8196-7FFE9E57B434}" type="slidenum">
              <a:rPr kumimoji="0" lang="ja-JP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pPr marL="0" marR="0" lvl="0" indent="0" algn="r" defTabSz="1014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576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14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FE2CFF-C77F-45F5-8196-7FFE9E57B434}" type="slidenum">
              <a:rPr kumimoji="0" lang="ja-JP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pPr marL="0" marR="0" lvl="0" indent="0" algn="r" defTabSz="1014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49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810C45F-D7AC-40B8-B361-5609B0B61D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616" y="128212"/>
            <a:ext cx="1512168" cy="123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6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E22B0-3A17-45B7-AF4B-28357ACE90C3}" type="slidenum">
              <a:rPr lang="ja-JP" altLang="fr-FR"/>
              <a:pPr/>
              <a:t>‹#›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187362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D32B0-8A42-44E7-9B4D-3C2296BFBD2E}" type="slidenum">
              <a:rPr lang="ja-JP" altLang="fr-FR"/>
              <a:pPr/>
              <a:t>‹#›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1848946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2968" y="188913"/>
            <a:ext cx="11233151" cy="57626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431801" y="1052514"/>
            <a:ext cx="11328400" cy="5113337"/>
          </a:xfrm>
        </p:spPr>
        <p:txBody>
          <a:bodyPr/>
          <a:lstStyle/>
          <a:p>
            <a:pPr lvl="0"/>
            <a:r>
              <a:rPr lang="ja-JP" altLang="en-US" noProof="0"/>
              <a:t>表を追加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D0D78-AB30-4BA6-AABD-566EC5A7C44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2026/2/19</a:t>
            </a:fld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70068" y="648452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F2A0ACE8-323D-4D7A-911E-8F49D43EA7B8}" type="slidenum">
              <a:rPr kumimoji="0" lang="en-US" altLang="ja-JP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kumimoji="0" lang="en-US" altLang="ja-JP" dirty="0">
              <a:solidFill>
                <a:prstClr val="black"/>
              </a:solidFill>
            </a:endParaRPr>
          </a:p>
        </p:txBody>
      </p:sp>
      <p:sp>
        <p:nvSpPr>
          <p:cNvPr id="7" name="減算 6"/>
          <p:cNvSpPr/>
          <p:nvPr userDrawn="1"/>
        </p:nvSpPr>
        <p:spPr>
          <a:xfrm rot="5400000" flipV="1">
            <a:off x="-35426" y="161062"/>
            <a:ext cx="887843" cy="654969"/>
          </a:xfrm>
          <a:prstGeom prst="mathMinus">
            <a:avLst/>
          </a:prstGeom>
          <a:solidFill>
            <a:srgbClr val="008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28200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Calibri" panose="020F0502020204030204" pitchFamily="34" charset="0"/>
              <a:buChar char="−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5D464-134C-4C80-B41F-7081051DEBC1}" type="slidenum">
              <a:rPr lang="ja-JP" altLang="fr-FR"/>
              <a:pPr/>
              <a:t>‹#›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316650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F56F4-53F4-4744-8FEF-840AE151320B}" type="slidenum">
              <a:rPr lang="ja-JP" altLang="fr-FR"/>
              <a:pPr/>
              <a:t>‹#›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4113180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CAE38-802C-4BCD-8E23-F653FABC34F1}" type="slidenum">
              <a:rPr lang="ja-JP" altLang="fr-FR"/>
              <a:pPr/>
              <a:t>‹#›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216504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F7609-A126-430D-864C-5251E8DC0566}" type="slidenum">
              <a:rPr lang="ja-JP" altLang="fr-FR"/>
              <a:pPr/>
              <a:t>‹#›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4043444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2F580-C48E-4C14-8111-BE255E1134ED}" type="slidenum">
              <a:rPr lang="ja-JP" altLang="fr-FR"/>
              <a:pPr/>
              <a:t>‹#›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169846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A974D-1DC4-4C29-960C-4F23E42A2DA2}" type="slidenum">
              <a:rPr lang="ja-JP" altLang="fr-FR"/>
              <a:pPr/>
              <a:t>‹#›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210828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50A2B-ED20-46DB-805A-96BB748EB760}" type="slidenum">
              <a:rPr lang="ja-JP" altLang="fr-FR"/>
              <a:pPr/>
              <a:t>‹#›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3967865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7C1A6-5432-4A88-9199-948E52B80477}" type="slidenum">
              <a:rPr lang="ja-JP" altLang="fr-FR"/>
              <a:pPr/>
              <a:t>‹#›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1904285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 dirty="0"/>
              <a:t>Cliquez pour modifier les styles du texte du masque</a:t>
            </a:r>
          </a:p>
          <a:p>
            <a:pPr lvl="1"/>
            <a:r>
              <a:rPr lang="fr-FR" altLang="ja-JP" dirty="0"/>
              <a:t>Deuxième niveau</a:t>
            </a:r>
          </a:p>
          <a:p>
            <a:pPr lvl="2"/>
            <a:r>
              <a:rPr lang="fr-FR" altLang="ja-JP" dirty="0"/>
              <a:t>Troisième niveau</a:t>
            </a:r>
          </a:p>
          <a:p>
            <a:pPr lvl="3"/>
            <a:r>
              <a:rPr lang="fr-FR" altLang="ja-JP" dirty="0"/>
              <a:t>Quatrième niveau</a:t>
            </a:r>
          </a:p>
          <a:p>
            <a:pPr lvl="4"/>
            <a:r>
              <a:rPr lang="fr-FR" altLang="ja-JP" dirty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34" charset="-128"/>
              </a:defRPr>
            </a:lvl1pPr>
          </a:lstStyle>
          <a:p>
            <a:endParaRPr lang="fr-FR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34" charset="-128"/>
              </a:defRPr>
            </a:lvl1pPr>
          </a:lstStyle>
          <a:p>
            <a:endParaRPr lang="fr-FR" altLang="ja-JP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34" charset="-128"/>
              </a:defRPr>
            </a:lvl1pPr>
          </a:lstStyle>
          <a:p>
            <a:fld id="{841ADF96-E6CA-4184-9617-4AA0842E2F41}" type="slidenum">
              <a:rPr lang="ja-JP" altLang="fr-FR"/>
              <a:pPr/>
              <a:t>‹#›</a:t>
            </a:fld>
            <a:endParaRPr lang="fr-FR" altLang="ja-JP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CB5CF22-54B9-40F4-91F9-FB0988E0596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79512" y="20335"/>
            <a:ext cx="884497" cy="140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7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Calibri" panose="020F0502020204030204" pitchFamily="34" charset="0"/>
        <a:buChar char="−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N_dEmzc5J44" TargetMode="External"/><Relationship Id="rId4" Type="http://schemas.openxmlformats.org/officeDocument/2006/relationships/hyperlink" Target="https://www.youtube.com/watch?v=dNFdkZxkJ7I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.toyota/en/detail/14610816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itarda.or.jp/materials/traffic/fre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hyperlink" Target="https://www.itarda.or.jp/contents/92/info124_e.pdf" TargetMode="Externa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itarda.or.jp/contents/92/info124_e.pdf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7">
            <a:extLst>
              <a:ext uri="{FF2B5EF4-FFF2-40B4-BE49-F238E27FC236}">
                <a16:creationId xmlns:a16="http://schemas.microsoft.com/office/drawing/2014/main" id="{C9992616-B7C9-44E8-8E0A-9AD06569F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-171400"/>
            <a:ext cx="3066712" cy="163051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FE7DC72-17CF-6B76-E002-3582F201F00E}"/>
              </a:ext>
            </a:extLst>
          </p:cNvPr>
          <p:cNvSpPr txBox="1"/>
          <p:nvPr/>
        </p:nvSpPr>
        <p:spPr>
          <a:xfrm>
            <a:off x="9517812" y="0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ACPE-GTR-02-04-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Rev1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1404691-BC59-F3A9-79EA-A0F8CA83F429}"/>
              </a:ext>
            </a:extLst>
          </p:cNvPr>
          <p:cNvSpPr txBox="1"/>
          <p:nvPr/>
        </p:nvSpPr>
        <p:spPr>
          <a:xfrm>
            <a:off x="10542494" y="6391836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2026.Feb.24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5FE048A-FA73-1CDE-8CC1-C64E04C01428}"/>
              </a:ext>
            </a:extLst>
          </p:cNvPr>
          <p:cNvSpPr txBox="1"/>
          <p:nvPr/>
        </p:nvSpPr>
        <p:spPr>
          <a:xfrm>
            <a:off x="1512745" y="2619863"/>
            <a:ext cx="9339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/>
              <a:t>Comment and Response to “ACPE-GTR-01-03”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7E97650-E89E-10C1-5811-A58C2AC5DCC6}"/>
              </a:ext>
            </a:extLst>
          </p:cNvPr>
          <p:cNvSpPr txBox="1"/>
          <p:nvPr/>
        </p:nvSpPr>
        <p:spPr>
          <a:xfrm>
            <a:off x="5097670" y="3509284"/>
            <a:ext cx="1981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Overview  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30657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7">
            <a:extLst>
              <a:ext uri="{FF2B5EF4-FFF2-40B4-BE49-F238E27FC236}">
                <a16:creationId xmlns:a16="http://schemas.microsoft.com/office/drawing/2014/main" id="{C9992616-B7C9-44E8-8E0A-9AD06569F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-171400"/>
            <a:ext cx="3066712" cy="1630511"/>
          </a:xfrm>
          <a:prstGeom prst="rect">
            <a:avLst/>
          </a:prstGeom>
        </p:spPr>
      </p:pic>
      <p:sp>
        <p:nvSpPr>
          <p:cNvPr id="16" name="タイトル 1">
            <a:extLst>
              <a:ext uri="{FF2B5EF4-FFF2-40B4-BE49-F238E27FC236}">
                <a16:creationId xmlns:a16="http://schemas.microsoft.com/office/drawing/2014/main" id="{97C61D0E-9019-D9AB-E574-D2C819ED1FA7}"/>
              </a:ext>
            </a:extLst>
          </p:cNvPr>
          <p:cNvSpPr txBox="1">
            <a:spLocks/>
          </p:cNvSpPr>
          <p:nvPr/>
        </p:nvSpPr>
        <p:spPr>
          <a:xfrm>
            <a:off x="331191" y="321622"/>
            <a:ext cx="11340964" cy="602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2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What is Pedal Error ?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　</a:t>
            </a:r>
          </a:p>
        </p:txBody>
      </p:sp>
      <p:sp>
        <p:nvSpPr>
          <p:cNvPr id="17" name="日付プレースホルダー 3">
            <a:extLst>
              <a:ext uri="{FF2B5EF4-FFF2-40B4-BE49-F238E27FC236}">
                <a16:creationId xmlns:a16="http://schemas.microsoft.com/office/drawing/2014/main" id="{09FDE33F-5BDA-0EEC-CA28-75DC00413745}"/>
              </a:ext>
            </a:extLst>
          </p:cNvPr>
          <p:cNvSpPr txBox="1">
            <a:spLocks/>
          </p:cNvSpPr>
          <p:nvPr/>
        </p:nvSpPr>
        <p:spPr>
          <a:xfrm>
            <a:off x="8576911" y="64863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i="1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C28B016-1C58-4156-ABDD-D8D4DA496A25}" type="datetime1">
              <a:rPr lang="ja-JP" altLang="en-US" smtClean="0">
                <a:solidFill>
                  <a:prstClr val="black">
                    <a:tint val="75000"/>
                  </a:prstClr>
                </a:solidFill>
                <a:ea typeface="Meiryo UI"/>
              </a:rPr>
              <a:pPr>
                <a:defRPr/>
              </a:pPr>
              <a:t>2026/2/19</a:t>
            </a:fld>
            <a:endParaRPr lang="en-US" altLang="ja-JP" dirty="0">
              <a:solidFill>
                <a:prstClr val="black">
                  <a:tint val="75000"/>
                </a:prstClr>
              </a:solidFill>
              <a:ea typeface="Meiryo UI"/>
            </a:endParaRPr>
          </a:p>
        </p:txBody>
      </p:sp>
      <p:sp>
        <p:nvSpPr>
          <p:cNvPr id="18" name="スライド番号プレースホルダー 4">
            <a:extLst>
              <a:ext uri="{FF2B5EF4-FFF2-40B4-BE49-F238E27FC236}">
                <a16:creationId xmlns:a16="http://schemas.microsoft.com/office/drawing/2014/main" id="{A5177506-3B29-92A4-B40E-02D3198E6307}"/>
              </a:ext>
            </a:extLst>
          </p:cNvPr>
          <p:cNvSpPr txBox="1">
            <a:spLocks/>
          </p:cNvSpPr>
          <p:nvPr/>
        </p:nvSpPr>
        <p:spPr>
          <a:xfrm>
            <a:off x="9170068" y="64845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100" b="1" i="1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fld id="{23F5DC05-EEFF-4183-BFB6-0D72F6AC6841}" type="slidenum">
              <a:rPr kumimoji="0" lang="en-US" altLang="ja-JP" smtClean="0">
                <a:solidFill>
                  <a:prstClr val="black">
                    <a:tint val="75000"/>
                  </a:prstClr>
                </a:solidFill>
                <a:ea typeface="Meiryo UI"/>
              </a:rPr>
              <a:pPr defTabSz="457200">
                <a:defRPr/>
              </a:pPr>
              <a:t>10</a:t>
            </a:fld>
            <a:endParaRPr kumimoji="0" lang="en-US" altLang="ja-JP" dirty="0">
              <a:solidFill>
                <a:prstClr val="black">
                  <a:tint val="75000"/>
                </a:prstClr>
              </a:solidFill>
              <a:ea typeface="Meiryo UI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38FF228-C4ED-BF3A-3433-64A938BE6DE9}"/>
              </a:ext>
            </a:extLst>
          </p:cNvPr>
          <p:cNvSpPr txBox="1"/>
          <p:nvPr/>
        </p:nvSpPr>
        <p:spPr>
          <a:xfrm>
            <a:off x="66040" y="1087668"/>
            <a:ext cx="12131847" cy="25083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prstClr val="black"/>
                </a:solidFill>
                <a:latin typeface="Segoe UI"/>
                <a:ea typeface="Meiryo UI"/>
              </a:rPr>
              <a:t>■</a:t>
            </a:r>
            <a:r>
              <a:rPr lang="ja-JP" altLang="en-US" sz="2000" b="1" dirty="0">
                <a:solidFill>
                  <a:srgbClr val="0070C0"/>
                </a:solidFill>
                <a:latin typeface="Segoe UI"/>
                <a:ea typeface="Meiryo UI"/>
              </a:rPr>
              <a:t>　</a:t>
            </a:r>
            <a:r>
              <a:rPr lang="en-US" altLang="ja-JP" sz="2000" b="1" dirty="0">
                <a:solidFill>
                  <a:prstClr val="black"/>
                </a:solidFill>
                <a:latin typeface="Segoe UI"/>
                <a:ea typeface="Meiryo UI"/>
              </a:rPr>
              <a:t>How to decide “Pedal Error”</a:t>
            </a:r>
          </a:p>
          <a:p>
            <a:endParaRPr lang="en-US" altLang="ja-JP" sz="1050" b="1" dirty="0">
              <a:solidFill>
                <a:srgbClr val="0070C0"/>
              </a:solidFill>
              <a:latin typeface="Segoe UI"/>
              <a:ea typeface="Meiryo U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b="1" dirty="0">
                <a:solidFill>
                  <a:prstClr val="black"/>
                </a:solidFill>
                <a:latin typeface="Roboto" panose="02000000000000000000" pitchFamily="2" charset="0"/>
                <a:ea typeface="Meiryo UI"/>
              </a:rPr>
              <a:t>An incident in which </a:t>
            </a:r>
            <a:r>
              <a:rPr lang="en-US" altLang="ja-JP" b="1" u="sng" dirty="0">
                <a:solidFill>
                  <a:prstClr val="black"/>
                </a:solidFill>
                <a:latin typeface="Roboto" panose="02000000000000000000" pitchFamily="2" charset="0"/>
                <a:ea typeface="Meiryo UI"/>
              </a:rPr>
              <a:t>the driver mistakes the accelerator pedal pressing hard for the brake pedal.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b="1" dirty="0">
                <a:solidFill>
                  <a:prstClr val="black"/>
                </a:solidFill>
                <a:latin typeface="Roboto" panose="02000000000000000000" pitchFamily="2" charset="0"/>
                <a:ea typeface="Meiryo UI"/>
              </a:rPr>
              <a:t>However, </a:t>
            </a:r>
            <a:r>
              <a:rPr lang="en-US" altLang="ja-JP" b="1" dirty="0">
                <a:solidFill>
                  <a:srgbClr val="0070C0"/>
                </a:solidFill>
                <a:latin typeface="Roboto" panose="02000000000000000000" pitchFamily="2" charset="0"/>
                <a:ea typeface="Meiryo UI"/>
              </a:rPr>
              <a:t>it is impossible to accurately judge this</a:t>
            </a:r>
            <a:r>
              <a:rPr lang="en-US" altLang="ja-JP" b="1" dirty="0">
                <a:solidFill>
                  <a:prstClr val="black"/>
                </a:solidFill>
                <a:latin typeface="Roboto" panose="02000000000000000000" pitchFamily="2" charset="0"/>
                <a:ea typeface="Meiryo UI"/>
              </a:rPr>
              <a:t>, because we cannot know what is going on in the driver's mind.</a:t>
            </a:r>
          </a:p>
          <a:p>
            <a:r>
              <a:rPr lang="en-US" altLang="ja-JP" b="1" dirty="0">
                <a:solidFill>
                  <a:prstClr val="black"/>
                </a:solidFill>
                <a:latin typeface="Roboto" panose="02000000000000000000" pitchFamily="2" charset="0"/>
                <a:ea typeface="Meiryo UI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b="1" dirty="0">
                <a:solidFill>
                  <a:prstClr val="black"/>
                </a:solidFill>
                <a:latin typeface="Roboto" panose="02000000000000000000" pitchFamily="2" charset="0"/>
                <a:ea typeface="Meiryo UI"/>
              </a:rPr>
              <a:t>A "pedal error" is determined in limited circumstances.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b="1" dirty="0">
                <a:solidFill>
                  <a:prstClr val="black"/>
                </a:solidFill>
                <a:latin typeface="Roboto" panose="02000000000000000000" pitchFamily="2" charset="0"/>
                <a:ea typeface="Meiryo UI"/>
              </a:rPr>
              <a:t>Decisions are made based </a:t>
            </a:r>
            <a:r>
              <a:rPr lang="en-US" altLang="ja-JP" b="1" u="sng" dirty="0">
                <a:solidFill>
                  <a:srgbClr val="0070C0"/>
                </a:solidFill>
                <a:latin typeface="Roboto" panose="02000000000000000000" pitchFamily="2" charset="0"/>
                <a:ea typeface="Meiryo UI"/>
              </a:rPr>
              <a:t>not only on pedal operation but also on the situation</a:t>
            </a:r>
            <a:r>
              <a:rPr lang="en-US" altLang="ja-JP" b="1" dirty="0">
                <a:solidFill>
                  <a:prstClr val="black"/>
                </a:solidFill>
                <a:latin typeface="Roboto" panose="02000000000000000000" pitchFamily="2" charset="0"/>
                <a:ea typeface="Meiryo UI"/>
              </a:rPr>
              <a:t>.</a:t>
            </a:r>
            <a:endParaRPr lang="en-US" altLang="ja-JP" b="1" dirty="0">
              <a:solidFill>
                <a:prstClr val="black"/>
              </a:solidFill>
              <a:latin typeface="Segoe UI"/>
              <a:ea typeface="Meiryo UI"/>
            </a:endParaRPr>
          </a:p>
          <a:p>
            <a:endParaRPr lang="en-US" altLang="ja-JP" b="1" dirty="0">
              <a:solidFill>
                <a:srgbClr val="0070C0"/>
              </a:solidFill>
              <a:latin typeface="Segoe UI"/>
              <a:ea typeface="Meiryo UI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ja-JP" b="1" dirty="0">
                <a:solidFill>
                  <a:prstClr val="black"/>
                </a:solidFill>
                <a:latin typeface="Roboto" panose="02000000000000000000" pitchFamily="2" charset="0"/>
                <a:ea typeface="Meiryo UI"/>
              </a:rPr>
              <a:t>Assuming situations where accidents are likely to occur, </a:t>
            </a:r>
            <a:r>
              <a:rPr lang="en-US" altLang="ja-JP" b="1" dirty="0">
                <a:solidFill>
                  <a:srgbClr val="0070C0"/>
                </a:solidFill>
                <a:latin typeface="Roboto" panose="02000000000000000000" pitchFamily="2" charset="0"/>
                <a:ea typeface="Meiryo UI"/>
              </a:rPr>
              <a:t>decisions are made in the </a:t>
            </a:r>
            <a:r>
              <a:rPr lang="en-US" altLang="ja-JP" b="1" u="sng" dirty="0">
                <a:solidFill>
                  <a:srgbClr val="0070C0"/>
                </a:solidFill>
                <a:latin typeface="Roboto" panose="02000000000000000000" pitchFamily="2" charset="0"/>
                <a:ea typeface="Meiryo UI"/>
              </a:rPr>
              <a:t>following situations:</a:t>
            </a:r>
            <a:endParaRPr lang="en-US" altLang="ja-JP" b="1" u="sng" dirty="0">
              <a:solidFill>
                <a:srgbClr val="0070C0"/>
              </a:solidFill>
              <a:latin typeface="Segoe UI"/>
              <a:ea typeface="Meiryo UI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5FE3465-1237-B308-D174-83C1517E64CA}"/>
              </a:ext>
            </a:extLst>
          </p:cNvPr>
          <p:cNvSpPr/>
          <p:nvPr/>
        </p:nvSpPr>
        <p:spPr>
          <a:xfrm>
            <a:off x="680026" y="3803904"/>
            <a:ext cx="3246120" cy="841248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Meiryo UI"/>
                <a:cs typeface="+mn-cs"/>
              </a:rPr>
              <a:t>There is an obstacle nearby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Meiryo UI"/>
                <a:cs typeface="+mn-cs"/>
              </a:rPr>
              <a:t>(short range)</a:t>
            </a:r>
            <a:endParaRPr kumimoji="0" lang="ja-JP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D22A60E-5063-CF63-0E7E-F373C326E3EA}"/>
              </a:ext>
            </a:extLst>
          </p:cNvPr>
          <p:cNvSpPr/>
          <p:nvPr/>
        </p:nvSpPr>
        <p:spPr>
          <a:xfrm>
            <a:off x="680026" y="4860572"/>
            <a:ext cx="3246120" cy="991588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Meiryo UI"/>
                <a:cs typeface="+mn-cs"/>
              </a:rPr>
              <a:t>Accelerator input that is significantly different from normal</a:t>
            </a:r>
            <a:endParaRPr kumimoji="0" lang="ja-JP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22" name="フローチャート: 論理積ゲート 21">
            <a:extLst>
              <a:ext uri="{FF2B5EF4-FFF2-40B4-BE49-F238E27FC236}">
                <a16:creationId xmlns:a16="http://schemas.microsoft.com/office/drawing/2014/main" id="{93A981AF-FDE1-9458-9A0B-A9212B92650B}"/>
              </a:ext>
            </a:extLst>
          </p:cNvPr>
          <p:cNvSpPr/>
          <p:nvPr/>
        </p:nvSpPr>
        <p:spPr>
          <a:xfrm>
            <a:off x="5166785" y="4215384"/>
            <a:ext cx="950976" cy="841248"/>
          </a:xfrm>
          <a:prstGeom prst="flowChartDelay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Meiryo UI"/>
                <a:cs typeface="+mn-cs"/>
              </a:rPr>
              <a:t>and</a:t>
            </a:r>
            <a:endParaRPr kumimoji="0" lang="ja-JP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cxnSp>
        <p:nvCxnSpPr>
          <p:cNvPr id="23" name="コネクタ: カギ線 22">
            <a:extLst>
              <a:ext uri="{FF2B5EF4-FFF2-40B4-BE49-F238E27FC236}">
                <a16:creationId xmlns:a16="http://schemas.microsoft.com/office/drawing/2014/main" id="{AE79F35A-26DD-693A-B207-A27BB1C38FA4}"/>
              </a:ext>
            </a:extLst>
          </p:cNvPr>
          <p:cNvCxnSpPr>
            <a:stCxn id="20" idx="3"/>
            <a:endCxn id="22" idx="1"/>
          </p:cNvCxnSpPr>
          <p:nvPr/>
        </p:nvCxnSpPr>
        <p:spPr>
          <a:xfrm>
            <a:off x="3926146" y="4224528"/>
            <a:ext cx="1240639" cy="411480"/>
          </a:xfrm>
          <a:prstGeom prst="bentConnector3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4" name="コネクタ: カギ線 23">
            <a:extLst>
              <a:ext uri="{FF2B5EF4-FFF2-40B4-BE49-F238E27FC236}">
                <a16:creationId xmlns:a16="http://schemas.microsoft.com/office/drawing/2014/main" id="{2486B085-60D0-AFCA-F204-68D7BE352AE4}"/>
              </a:ext>
            </a:extLst>
          </p:cNvPr>
          <p:cNvCxnSpPr>
            <a:stCxn id="21" idx="3"/>
            <a:endCxn id="22" idx="1"/>
          </p:cNvCxnSpPr>
          <p:nvPr/>
        </p:nvCxnSpPr>
        <p:spPr>
          <a:xfrm flipV="1">
            <a:off x="3926146" y="4636008"/>
            <a:ext cx="1240639" cy="720358"/>
          </a:xfrm>
          <a:prstGeom prst="bentConnector3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D5991DB7-8FB2-F4CD-FF68-5028AB4CC9D4}"/>
              </a:ext>
            </a:extLst>
          </p:cNvPr>
          <p:cNvSpPr/>
          <p:nvPr/>
        </p:nvSpPr>
        <p:spPr>
          <a:xfrm>
            <a:off x="6729984" y="4309138"/>
            <a:ext cx="1910935" cy="653741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Meiryo UI"/>
                <a:cs typeface="+mn-cs"/>
              </a:rPr>
              <a:t>Pedal Error</a:t>
            </a:r>
            <a:endParaRPr kumimoji="0" lang="ja-JP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0AB54D1F-A614-3575-CE9B-C0628C7FBA00}"/>
              </a:ext>
            </a:extLst>
          </p:cNvPr>
          <p:cNvCxnSpPr>
            <a:cxnSpLocks/>
            <a:stCxn id="22" idx="3"/>
            <a:endCxn id="25" idx="1"/>
          </p:cNvCxnSpPr>
          <p:nvPr/>
        </p:nvCxnSpPr>
        <p:spPr>
          <a:xfrm>
            <a:off x="6117761" y="4636008"/>
            <a:ext cx="612223" cy="1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EF0F816-CA59-0028-5A8A-46EDB6C07C7B}"/>
              </a:ext>
            </a:extLst>
          </p:cNvPr>
          <p:cNvSpPr txBox="1"/>
          <p:nvPr/>
        </p:nvSpPr>
        <p:spPr>
          <a:xfrm>
            <a:off x="574709" y="6163221"/>
            <a:ext cx="110974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prstClr val="black"/>
                </a:solidFill>
                <a:latin typeface="Roboto" panose="02000000000000000000" pitchFamily="2" charset="0"/>
                <a:ea typeface="Meiryo UI"/>
              </a:rPr>
              <a:t>In Japan, the system was just beginning to become widespread, and JNCAP began evaluating it.</a:t>
            </a:r>
          </a:p>
          <a:p>
            <a:r>
              <a:rPr lang="en-US" altLang="ja-JP" b="1" dirty="0">
                <a:solidFill>
                  <a:prstClr val="black"/>
                </a:solidFill>
                <a:latin typeface="Roboto" panose="02000000000000000000" pitchFamily="2" charset="0"/>
                <a:ea typeface="Meiryo UI"/>
              </a:rPr>
              <a:t>(ref ; ACPE-01-06,   JNCAP Start : FY 2018~ )</a:t>
            </a:r>
            <a:endParaRPr lang="ja-JP" altLang="en-US" b="1" dirty="0">
              <a:solidFill>
                <a:prstClr val="black"/>
              </a:solidFill>
              <a:latin typeface="Segoe UI"/>
              <a:ea typeface="Meiryo UI"/>
            </a:endParaRPr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D3BC2B77-58B0-2F80-5970-61B63899E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7798" y="3917346"/>
            <a:ext cx="2789772" cy="17972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8683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7">
            <a:extLst>
              <a:ext uri="{FF2B5EF4-FFF2-40B4-BE49-F238E27FC236}">
                <a16:creationId xmlns:a16="http://schemas.microsoft.com/office/drawing/2014/main" id="{C9992616-B7C9-44E8-8E0A-9AD06569F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-171400"/>
            <a:ext cx="3066712" cy="1630511"/>
          </a:xfrm>
          <a:prstGeom prst="rect">
            <a:avLst/>
          </a:pr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9315E6B1-370E-CA9A-4D0A-EBB86EBC8677}"/>
              </a:ext>
            </a:extLst>
          </p:cNvPr>
          <p:cNvSpPr txBox="1">
            <a:spLocks/>
          </p:cNvSpPr>
          <p:nvPr/>
        </p:nvSpPr>
        <p:spPr>
          <a:xfrm>
            <a:off x="478858" y="376090"/>
            <a:ext cx="11340964" cy="79739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kumimoji="1" lang="en-US" altLang="ja-JP" sz="4000" b="1" kern="0" dirty="0"/>
              <a:t>Research of “Pedal Error”</a:t>
            </a:r>
          </a:p>
          <a:p>
            <a:r>
              <a:rPr kumimoji="1" lang="en-US" altLang="ja-JP" sz="1900" b="1" kern="0" dirty="0"/>
              <a:t> (JAMA internal research)</a:t>
            </a:r>
            <a:endParaRPr kumimoji="1" lang="ja-JP" altLang="en-US" sz="1900" b="1" kern="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D784516-2B94-B474-1C8E-90B0A67B6D4E}"/>
              </a:ext>
            </a:extLst>
          </p:cNvPr>
          <p:cNvSpPr txBox="1"/>
          <p:nvPr/>
        </p:nvSpPr>
        <p:spPr>
          <a:xfrm>
            <a:off x="317074" y="1274064"/>
            <a:ext cx="1139606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/>
              <a:t>■　</a:t>
            </a:r>
            <a:r>
              <a:rPr lang="en-US" altLang="ja-JP" sz="1600" b="1" i="0" dirty="0">
                <a:effectLst/>
                <a:latin typeface="Roboto" panose="02000000000000000000" pitchFamily="2" charset="0"/>
              </a:rPr>
              <a:t>Study driver pedal operation when panicked by Driving Simulator experiments (</a:t>
            </a:r>
            <a:r>
              <a:rPr lang="en-US" altLang="ja-JP" sz="16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see another document</a:t>
            </a:r>
            <a:r>
              <a:rPr lang="en-US" altLang="ja-JP" sz="1600" b="1" i="0" dirty="0">
                <a:effectLst/>
                <a:latin typeface="Roboto" panose="02000000000000000000" pitchFamily="2" charset="0"/>
              </a:rPr>
              <a:t>)</a:t>
            </a:r>
            <a:endParaRPr kumimoji="1" lang="en-US" altLang="ja-JP" sz="1600" b="1" dirty="0"/>
          </a:p>
          <a:p>
            <a:endParaRPr lang="en-US" altLang="ja-JP" sz="1600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1600" b="1" i="0" dirty="0">
                <a:effectLst/>
                <a:latin typeface="Roboto" panose="02000000000000000000" pitchFamily="2" charset="0"/>
              </a:rPr>
              <a:t>Results: During panic operations, the pedal speed was faster than normal, but some overlapped with normal operation.</a:t>
            </a:r>
          </a:p>
          <a:p>
            <a:r>
              <a:rPr lang="en-US" altLang="ja-JP" b="1" i="0" dirty="0">
                <a:effectLst/>
                <a:latin typeface="Roboto" panose="02000000000000000000" pitchFamily="2" charset="0"/>
              </a:rPr>
              <a:t>         ↓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1600" b="1" i="0" dirty="0">
                <a:effectLst/>
                <a:latin typeface="Roboto" panose="02000000000000000000" pitchFamily="2" charset="0"/>
              </a:rPr>
              <a:t> Abnormal operation was set to 400%/sec or higher. (speed-range) </a:t>
            </a:r>
          </a:p>
          <a:p>
            <a:r>
              <a:rPr lang="en-US" altLang="ja-JP" sz="1600" b="1" i="0" dirty="0">
                <a:effectLst/>
                <a:latin typeface="Roboto" panose="02000000000000000000" pitchFamily="2" charset="0"/>
              </a:rPr>
              <a:t>       * Setting the pedal speed lower increased the overlap with normal operation, </a:t>
            </a:r>
          </a:p>
          <a:p>
            <a:r>
              <a:rPr lang="en-US" altLang="ja-JP" sz="1600" b="1" dirty="0">
                <a:latin typeface="Roboto" panose="02000000000000000000" pitchFamily="2" charset="0"/>
              </a:rPr>
              <a:t>          </a:t>
            </a:r>
            <a:r>
              <a:rPr lang="en-US" altLang="ja-JP" sz="1600" b="1" i="0" dirty="0">
                <a:effectLst/>
                <a:latin typeface="Roboto" panose="02000000000000000000" pitchFamily="2" charset="0"/>
              </a:rPr>
              <a:t>increasing the possibility of false positive operation.</a:t>
            </a:r>
            <a:endParaRPr lang="en-US" altLang="ja-JP" sz="1600" b="1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9BA52F0-0722-8DFD-6A9B-AA8AFB227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305" y="3517095"/>
            <a:ext cx="8447121" cy="320954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79FF3A4-7607-C9E9-F528-70BB98D4F0D6}"/>
              </a:ext>
            </a:extLst>
          </p:cNvPr>
          <p:cNvSpPr txBox="1"/>
          <p:nvPr/>
        </p:nvSpPr>
        <p:spPr>
          <a:xfrm>
            <a:off x="7876332" y="3584448"/>
            <a:ext cx="41626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*These results were presented to JNCAP, </a:t>
            </a:r>
          </a:p>
          <a:p>
            <a:r>
              <a:rPr lang="en-US" altLang="ja-JP" sz="1600" b="1" dirty="0">
                <a:solidFill>
                  <a:srgbClr val="0070C0"/>
                </a:solidFill>
                <a:latin typeface="Roboto" panose="02000000000000000000" pitchFamily="2" charset="0"/>
              </a:rPr>
              <a:t>  </a:t>
            </a:r>
            <a:r>
              <a:rPr lang="en-US" altLang="ja-JP" sz="16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who adopted them as a testing method.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8378E65-1D3C-5F16-C93A-C4485FCEDD07}"/>
              </a:ext>
            </a:extLst>
          </p:cNvPr>
          <p:cNvSpPr txBox="1"/>
          <p:nvPr/>
        </p:nvSpPr>
        <p:spPr>
          <a:xfrm>
            <a:off x="478858" y="3152531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kumimoji="1" lang="en-US" altLang="ja-JP" b="1" dirty="0">
                <a:latin typeface="+mn-ea"/>
              </a:rPr>
              <a:t>Research summary</a:t>
            </a:r>
            <a:endParaRPr kumimoji="1" lang="ja-JP" alt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98491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7">
            <a:extLst>
              <a:ext uri="{FF2B5EF4-FFF2-40B4-BE49-F238E27FC236}">
                <a16:creationId xmlns:a16="http://schemas.microsoft.com/office/drawing/2014/main" id="{C9992616-B7C9-44E8-8E0A-9AD06569F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-171400"/>
            <a:ext cx="3066712" cy="1630511"/>
          </a:xfrm>
          <a:prstGeom prst="rect">
            <a:avLst/>
          </a:pr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B33734B3-E664-0F64-A836-4D384D04029D}"/>
              </a:ext>
            </a:extLst>
          </p:cNvPr>
          <p:cNvSpPr txBox="1">
            <a:spLocks/>
          </p:cNvSpPr>
          <p:nvPr/>
        </p:nvSpPr>
        <p:spPr>
          <a:xfrm>
            <a:off x="478858" y="330370"/>
            <a:ext cx="11340964" cy="602611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kumimoji="1" lang="en-US" altLang="ja-JP" sz="2800" b="1" kern="0" dirty="0"/>
              <a:t>Pedal Stroke at “Pedal Error” </a:t>
            </a:r>
            <a:r>
              <a:rPr kumimoji="1" lang="en-US" altLang="ja-JP" sz="1200" b="1" kern="0" dirty="0"/>
              <a:t>(repost: ACPE-05-04)</a:t>
            </a:r>
            <a:endParaRPr kumimoji="1" lang="ja-JP" altLang="en-US" sz="2800" b="1" kern="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FBF4980-132E-055E-8F35-E679769C9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900" y="1026231"/>
            <a:ext cx="9473509" cy="53288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2533767-B4BB-2DC7-14AC-A7C4E6D327C2}"/>
              </a:ext>
            </a:extLst>
          </p:cNvPr>
          <p:cNvSpPr txBox="1"/>
          <p:nvPr/>
        </p:nvSpPr>
        <p:spPr>
          <a:xfrm>
            <a:off x="1163206" y="6419656"/>
            <a:ext cx="9171696" cy="36933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After these discussions, the test method was established as UNR.</a:t>
            </a:r>
            <a:endParaRPr lang="ja-JP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453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7">
            <a:extLst>
              <a:ext uri="{FF2B5EF4-FFF2-40B4-BE49-F238E27FC236}">
                <a16:creationId xmlns:a16="http://schemas.microsoft.com/office/drawing/2014/main" id="{C9992616-B7C9-44E8-8E0A-9AD06569F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-171400"/>
            <a:ext cx="3066712" cy="1630511"/>
          </a:xfrm>
          <a:prstGeom prst="rect">
            <a:avLst/>
          </a:pr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7168CA09-0552-A354-1E2A-924E46F942F1}"/>
              </a:ext>
            </a:extLst>
          </p:cNvPr>
          <p:cNvSpPr txBox="1">
            <a:spLocks/>
          </p:cNvSpPr>
          <p:nvPr/>
        </p:nvSpPr>
        <p:spPr>
          <a:xfrm>
            <a:off x="425518" y="229786"/>
            <a:ext cx="11340964" cy="982437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Big data analysis of “Pedal Maneuver”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(JAMA OEM data)</a:t>
            </a:r>
            <a:endParaRPr kumimoji="1" lang="ja-JP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3FB31BA-6AFD-9DC6-ED88-7B31100D0ED6}"/>
              </a:ext>
            </a:extLst>
          </p:cNvPr>
          <p:cNvSpPr txBox="1"/>
          <p:nvPr/>
        </p:nvSpPr>
        <p:spPr>
          <a:xfrm>
            <a:off x="-11166" y="5026564"/>
            <a:ext cx="522324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3C404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[Data Acquisition Conditions]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3C404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Extracted under the following conditions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3C404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Vehicle number ; approximately 270,000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3C404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Driving mileage ; approximately 55 million km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3C404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Speed ;  10 km/h or less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3C404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Accelerator pedal depression of 90% or more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3C404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70% of the accelerator depression speed was measured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3C404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Measurement sampling rate ; 100 </a:t>
            </a:r>
            <a:r>
              <a:rPr kumimoji="1" lang="en-US" altLang="ja-JP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C404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8C413941-AE78-7537-110C-8DC625FC50EF}"/>
              </a:ext>
            </a:extLst>
          </p:cNvPr>
          <p:cNvGrpSpPr/>
          <p:nvPr/>
        </p:nvGrpSpPr>
        <p:grpSpPr>
          <a:xfrm>
            <a:off x="951899" y="1182794"/>
            <a:ext cx="10288202" cy="3807673"/>
            <a:chOff x="1214120" y="2820541"/>
            <a:chExt cx="10288202" cy="3807673"/>
          </a:xfrm>
        </p:grpSpPr>
        <p:graphicFrame>
          <p:nvGraphicFramePr>
            <p:cNvPr id="6" name="グラフ 5">
              <a:extLst>
                <a:ext uri="{FF2B5EF4-FFF2-40B4-BE49-F238E27FC236}">
                  <a16:creationId xmlns:a16="http://schemas.microsoft.com/office/drawing/2014/main" id="{F8576C06-AFB3-78F3-3C07-427A8C0A6248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214120" y="2820541"/>
            <a:ext cx="10288202" cy="38076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D02EC31B-E322-9318-3A51-A1EF6413B4BA}"/>
                </a:ext>
              </a:extLst>
            </p:cNvPr>
            <p:cNvSpPr txBox="1"/>
            <p:nvPr/>
          </p:nvSpPr>
          <p:spPr>
            <a:xfrm>
              <a:off x="10556992" y="4913953"/>
              <a:ext cx="75729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3C404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Cumulative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3C404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frequency</a:t>
              </a:r>
              <a:endPara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AD3497A0-91F7-81B7-D76D-022D290FF9A6}"/>
                </a:ext>
              </a:extLst>
            </p:cNvPr>
            <p:cNvSpPr txBox="1"/>
            <p:nvPr/>
          </p:nvSpPr>
          <p:spPr>
            <a:xfrm>
              <a:off x="10556992" y="4639181"/>
              <a:ext cx="757296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3C404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frequency</a:t>
              </a:r>
              <a:endPara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886114C-CCC2-E974-D54C-4F0638350368}"/>
              </a:ext>
            </a:extLst>
          </p:cNvPr>
          <p:cNvSpPr txBox="1"/>
          <p:nvPr/>
        </p:nvSpPr>
        <p:spPr>
          <a:xfrm>
            <a:off x="4857306" y="5354732"/>
            <a:ext cx="7041256" cy="923330"/>
          </a:xfrm>
          <a:prstGeom prst="rect">
            <a:avLst/>
          </a:prstGeom>
          <a:solidFill>
            <a:srgbClr val="FFFFCC"/>
          </a:solidFill>
        </p:spPr>
        <p:txBody>
          <a:bodyPr wrap="square" lIns="36000" rIns="3600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3C404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Even during normal driving,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3C404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is a large variation in pedal depression speed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Difficult to determine “Pedal error” by pedal maneuver alone.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DB34DE0-C40C-1ED1-5666-6A41CC1A1AE8}"/>
              </a:ext>
            </a:extLst>
          </p:cNvPr>
          <p:cNvSpPr txBox="1"/>
          <p:nvPr/>
        </p:nvSpPr>
        <p:spPr>
          <a:xfrm>
            <a:off x="3497580" y="1292494"/>
            <a:ext cx="42849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3C404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Accelerator pedal speed distribution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CF18AC8-4599-324E-DC6B-D358965AAE7B}"/>
              </a:ext>
            </a:extLst>
          </p:cNvPr>
          <p:cNvSpPr txBox="1"/>
          <p:nvPr/>
        </p:nvSpPr>
        <p:spPr>
          <a:xfrm>
            <a:off x="8248468" y="4228011"/>
            <a:ext cx="716863" cy="230832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Next class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97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7">
            <a:extLst>
              <a:ext uri="{FF2B5EF4-FFF2-40B4-BE49-F238E27FC236}">
                <a16:creationId xmlns:a16="http://schemas.microsoft.com/office/drawing/2014/main" id="{C9992616-B7C9-44E8-8E0A-9AD06569F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-171400"/>
            <a:ext cx="3066712" cy="163051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FCC64F6-AC4B-32EF-FEDE-F69616518182}"/>
              </a:ext>
            </a:extLst>
          </p:cNvPr>
          <p:cNvSpPr txBox="1"/>
          <p:nvPr/>
        </p:nvSpPr>
        <p:spPr>
          <a:xfrm>
            <a:off x="3959352" y="2651760"/>
            <a:ext cx="4358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river override function </a:t>
            </a:r>
            <a:endParaRPr kumimoji="1" lang="ja-JP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389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7">
            <a:extLst>
              <a:ext uri="{FF2B5EF4-FFF2-40B4-BE49-F238E27FC236}">
                <a16:creationId xmlns:a16="http://schemas.microsoft.com/office/drawing/2014/main" id="{C9992616-B7C9-44E8-8E0A-9AD06569F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-171400"/>
            <a:ext cx="3066712" cy="1630511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AC8F4A1B-F1D7-0EA9-C807-677912E4B6EE}"/>
              </a:ext>
            </a:extLst>
          </p:cNvPr>
          <p:cNvSpPr txBox="1">
            <a:spLocks/>
          </p:cNvSpPr>
          <p:nvPr/>
        </p:nvSpPr>
        <p:spPr>
          <a:xfrm>
            <a:off x="3011747" y="506755"/>
            <a:ext cx="5355013" cy="602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2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Necessity of driver override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(measures against false positive operation)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897FBC8-D37E-EDA7-F7A9-C01E4FE9E000}"/>
              </a:ext>
            </a:extLst>
          </p:cNvPr>
          <p:cNvSpPr txBox="1"/>
          <p:nvPr/>
        </p:nvSpPr>
        <p:spPr>
          <a:xfrm>
            <a:off x="662433" y="1582340"/>
            <a:ext cx="10648696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black"/>
                </a:solidFill>
                <a:latin typeface="Segoe UI"/>
                <a:ea typeface="Meiryo UI"/>
              </a:rPr>
              <a:t>■　</a:t>
            </a:r>
            <a:r>
              <a:rPr lang="en-US" altLang="ja-JP" b="1" dirty="0">
                <a:solidFill>
                  <a:prstClr val="black"/>
                </a:solidFill>
                <a:latin typeface="Segoe UI"/>
                <a:ea typeface="Meiryo UI"/>
              </a:rPr>
              <a:t>Possibility of false positive operation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b="1" dirty="0">
                <a:solidFill>
                  <a:prstClr val="black"/>
                </a:solidFill>
                <a:latin typeface="Roboto" panose="02000000000000000000" pitchFamily="2" charset="0"/>
                <a:ea typeface="Meiryo UI"/>
              </a:rPr>
              <a:t>Even if there is an obstacle immediately in front and the condition of excessive pedal operation is set, </a:t>
            </a:r>
          </a:p>
          <a:p>
            <a:r>
              <a:rPr lang="en-US" altLang="ja-JP" b="1" dirty="0">
                <a:solidFill>
                  <a:prstClr val="black"/>
                </a:solidFill>
                <a:latin typeface="Roboto" panose="02000000000000000000" pitchFamily="2" charset="0"/>
                <a:ea typeface="Meiryo UI"/>
              </a:rPr>
              <a:t>      false positive operation operation will occur.</a:t>
            </a:r>
            <a:endParaRPr lang="en-US" altLang="ja-JP" b="1" dirty="0">
              <a:solidFill>
                <a:prstClr val="black"/>
              </a:solidFill>
              <a:latin typeface="Segoe UI"/>
              <a:ea typeface="Meiryo UI"/>
            </a:endParaRPr>
          </a:p>
          <a:p>
            <a:endParaRPr lang="en-US" altLang="ja-JP" b="1" dirty="0">
              <a:solidFill>
                <a:prstClr val="black"/>
              </a:solidFill>
              <a:latin typeface="Segoe UI"/>
              <a:ea typeface="Meiryo U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b="1" dirty="0">
                <a:solidFill>
                  <a:prstClr val="black"/>
                </a:solidFill>
                <a:latin typeface="Segoe UI"/>
                <a:ea typeface="Meiryo UI"/>
              </a:rPr>
              <a:t>Example scenario (False positive scenario)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b="1" dirty="0">
                <a:solidFill>
                  <a:prstClr val="black"/>
                </a:solidFill>
                <a:latin typeface="Segoe UI"/>
                <a:ea typeface="Meiryo UI"/>
              </a:rPr>
              <a:t>　　</a:t>
            </a:r>
            <a:r>
              <a:rPr lang="en-US" altLang="ja-JP" b="1" dirty="0">
                <a:solidFill>
                  <a:prstClr val="black"/>
                </a:solidFill>
                <a:latin typeface="Segoe UI"/>
                <a:ea typeface="Meiryo UI"/>
              </a:rPr>
              <a:t>Approaching right-turn preceding vehicle (JAPAN)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b="1" dirty="0">
                <a:solidFill>
                  <a:prstClr val="black"/>
                </a:solidFill>
                <a:latin typeface="Segoe UI"/>
                <a:ea typeface="Meiryo UI"/>
              </a:rPr>
              <a:t>　　</a:t>
            </a:r>
            <a:r>
              <a:rPr lang="en-US" altLang="ja-JP" b="1" dirty="0">
                <a:solidFill>
                  <a:prstClr val="black"/>
                </a:solidFill>
                <a:latin typeface="Roboto" panose="02000000000000000000" pitchFamily="2" charset="0"/>
                <a:ea typeface="Meiryo UI"/>
              </a:rPr>
              <a:t>Approaching a vehicle ahead while turning left (JAPAN)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b="1" dirty="0">
                <a:solidFill>
                  <a:prstClr val="black"/>
                </a:solidFill>
                <a:latin typeface="Segoe UI"/>
                <a:ea typeface="Meiryo UI"/>
              </a:rPr>
              <a:t>     </a:t>
            </a:r>
            <a:r>
              <a:rPr lang="en-US" altLang="ja-JP" b="1" dirty="0">
                <a:solidFill>
                  <a:prstClr val="black"/>
                </a:solidFill>
                <a:latin typeface="Roboto" panose="02000000000000000000" pitchFamily="2" charset="0"/>
                <a:ea typeface="Meiryo UI"/>
              </a:rPr>
              <a:t>Trapped at a railroad crossing</a:t>
            </a:r>
            <a:endParaRPr lang="en-US" altLang="ja-JP" b="1" dirty="0">
              <a:solidFill>
                <a:prstClr val="black"/>
              </a:solidFill>
              <a:latin typeface="Segoe UI"/>
              <a:ea typeface="Meiryo U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b="1" dirty="0">
                <a:solidFill>
                  <a:prstClr val="black"/>
                </a:solidFill>
                <a:latin typeface="Segoe UI"/>
                <a:ea typeface="Meiryo UI"/>
              </a:rPr>
              <a:t>　　</a:t>
            </a:r>
            <a:r>
              <a:rPr lang="en-US" altLang="ja-JP" b="1" dirty="0">
                <a:solidFill>
                  <a:prstClr val="black"/>
                </a:solidFill>
                <a:latin typeface="Roboto" panose="02000000000000000000" pitchFamily="2" charset="0"/>
                <a:ea typeface="Meiryo UI"/>
              </a:rPr>
              <a:t> Approaching a wall in an uphill parking lot</a:t>
            </a:r>
          </a:p>
          <a:p>
            <a:r>
              <a:rPr lang="en-US" altLang="ja-JP" b="1" dirty="0">
                <a:solidFill>
                  <a:prstClr val="black"/>
                </a:solidFill>
                <a:latin typeface="Roboto" panose="02000000000000000000" pitchFamily="2" charset="0"/>
                <a:ea typeface="Meiryo UI"/>
              </a:rPr>
              <a:t>      etc.</a:t>
            </a:r>
            <a:endParaRPr lang="en-US" altLang="ja-JP" b="1" dirty="0">
              <a:solidFill>
                <a:prstClr val="black"/>
              </a:solidFill>
              <a:latin typeface="Segoe UI"/>
              <a:ea typeface="Meiryo UI"/>
            </a:endParaRPr>
          </a:p>
          <a:p>
            <a:endParaRPr lang="en-US" altLang="ja-JP" b="1" dirty="0">
              <a:solidFill>
                <a:prstClr val="black"/>
              </a:solidFill>
              <a:latin typeface="Segoe UI"/>
              <a:ea typeface="Meiryo UI"/>
            </a:endParaRPr>
          </a:p>
          <a:p>
            <a:r>
              <a:rPr lang="en-US" altLang="ja-JP" b="1" dirty="0">
                <a:solidFill>
                  <a:prstClr val="black"/>
                </a:solidFill>
                <a:latin typeface="Segoe UI"/>
                <a:ea typeface="Meiryo UI"/>
                <a:sym typeface="Wingdings" panose="05000000000000000000" pitchFamily="2" charset="2"/>
              </a:rPr>
              <a:t> </a:t>
            </a:r>
            <a:r>
              <a:rPr lang="en-US" altLang="ja-JP" b="1" dirty="0">
                <a:solidFill>
                  <a:srgbClr val="0070C0"/>
                </a:solidFill>
                <a:latin typeface="Roboto" panose="02000000000000000000" pitchFamily="2" charset="0"/>
                <a:ea typeface="Meiryo UI"/>
              </a:rPr>
              <a:t>Requires a means for the driver to suppress the control</a:t>
            </a:r>
            <a:endParaRPr lang="en-US" altLang="ja-JP" b="1" dirty="0">
              <a:solidFill>
                <a:srgbClr val="0070C0"/>
              </a:solidFill>
              <a:latin typeface="Segoe UI"/>
              <a:ea typeface="Meiryo UI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39803C2C-5B05-9F5C-CE86-93925EE688BE}"/>
              </a:ext>
            </a:extLst>
          </p:cNvPr>
          <p:cNvGrpSpPr/>
          <p:nvPr/>
        </p:nvGrpSpPr>
        <p:grpSpPr>
          <a:xfrm>
            <a:off x="8052816" y="2438400"/>
            <a:ext cx="2627376" cy="1755648"/>
            <a:chOff x="4334256" y="1463040"/>
            <a:chExt cx="2627376" cy="1755648"/>
          </a:xfrm>
        </p:grpSpPr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7092CB13-BBC6-2ED6-F365-11F4546177CB}"/>
                </a:ext>
              </a:extLst>
            </p:cNvPr>
            <p:cNvCxnSpPr>
              <a:cxnSpLocks/>
            </p:cNvCxnSpPr>
            <p:nvPr/>
          </p:nvCxnSpPr>
          <p:spPr>
            <a:xfrm>
              <a:off x="5468112" y="1463040"/>
              <a:ext cx="0" cy="53035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8E2A0DB8-AAC4-DC83-489B-E98DBB01B6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14872" y="1463040"/>
              <a:ext cx="15240" cy="53644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4B0C97B8-0EEF-3D6C-783B-D8D131C55571}"/>
                </a:ext>
              </a:extLst>
            </p:cNvPr>
            <p:cNvCxnSpPr>
              <a:cxnSpLocks/>
            </p:cNvCxnSpPr>
            <p:nvPr/>
          </p:nvCxnSpPr>
          <p:spPr>
            <a:xfrm>
              <a:off x="5483352" y="2712720"/>
              <a:ext cx="0" cy="50596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566598EC-35AD-14D6-5812-57ACC796AB11}"/>
                </a:ext>
              </a:extLst>
            </p:cNvPr>
            <p:cNvCxnSpPr>
              <a:cxnSpLocks/>
            </p:cNvCxnSpPr>
            <p:nvPr/>
          </p:nvCxnSpPr>
          <p:spPr>
            <a:xfrm>
              <a:off x="6230112" y="2718816"/>
              <a:ext cx="0" cy="49987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E1F7307A-1471-62C1-CF57-A51D3E9F39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30112" y="1999488"/>
              <a:ext cx="7315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8C7AC9E7-18B7-0EDE-1829-4BFE2956AC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14872" y="2734056"/>
              <a:ext cx="74676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359328B7-8291-604F-78E0-57AC796FDA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34256" y="1996440"/>
              <a:ext cx="114300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BF68939A-E680-CD81-B30B-C51148E3CA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34256" y="2731008"/>
              <a:ext cx="1127760" cy="304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id="{8D61388F-BE98-73B9-4AE5-585D40B34F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93"/>
            <a:stretch>
              <a:fillRect/>
            </a:stretch>
          </p:blipFill>
          <p:spPr bwMode="auto">
            <a:xfrm>
              <a:off x="4745736" y="2152663"/>
              <a:ext cx="570505" cy="31239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BB1E4845-2A93-BFD9-E739-D8B6135913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93"/>
            <a:stretch>
              <a:fillRect/>
            </a:stretch>
          </p:blipFill>
          <p:spPr bwMode="auto">
            <a:xfrm rot="2210141">
              <a:off x="5500284" y="2368175"/>
              <a:ext cx="570505" cy="318670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>
              <a:solidFill>
                <a:schemeClr val="tx1"/>
              </a:solidFill>
            </a:ln>
          </p:spPr>
        </p:pic>
        <p:sp>
          <p:nvSpPr>
            <p:cNvPr id="29" name="矢印: 右 28">
              <a:extLst>
                <a:ext uri="{FF2B5EF4-FFF2-40B4-BE49-F238E27FC236}">
                  <a16:creationId xmlns:a16="http://schemas.microsoft.com/office/drawing/2014/main" id="{FE04F147-BE52-D610-81F4-4400DA09A2E1}"/>
                </a:ext>
              </a:extLst>
            </p:cNvPr>
            <p:cNvSpPr/>
            <p:nvPr/>
          </p:nvSpPr>
          <p:spPr>
            <a:xfrm rot="1464244">
              <a:off x="5305128" y="2269422"/>
              <a:ext cx="204577" cy="175577"/>
            </a:xfrm>
            <a:prstGeom prst="rightArrow">
              <a:avLst/>
            </a:prstGeom>
            <a:solidFill>
              <a:srgbClr val="4472C4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A69E3C30-0506-63D6-0378-9DC467B55936}"/>
              </a:ext>
            </a:extLst>
          </p:cNvPr>
          <p:cNvGrpSpPr/>
          <p:nvPr/>
        </p:nvGrpSpPr>
        <p:grpSpPr>
          <a:xfrm>
            <a:off x="7704084" y="4775359"/>
            <a:ext cx="2843784" cy="1889760"/>
            <a:chOff x="7589520" y="3029712"/>
            <a:chExt cx="2843784" cy="1889760"/>
          </a:xfrm>
        </p:grpSpPr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154739A1-0B62-51FB-07D1-EF0E4B3086BD}"/>
                </a:ext>
              </a:extLst>
            </p:cNvPr>
            <p:cNvCxnSpPr>
              <a:cxnSpLocks/>
            </p:cNvCxnSpPr>
            <p:nvPr/>
          </p:nvCxnSpPr>
          <p:spPr>
            <a:xfrm>
              <a:off x="9052560" y="3029712"/>
              <a:ext cx="6096" cy="725424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BA895A09-5B90-D9B8-40CC-E4C083DBE3C1}"/>
                </a:ext>
              </a:extLst>
            </p:cNvPr>
            <p:cNvCxnSpPr>
              <a:cxnSpLocks/>
            </p:cNvCxnSpPr>
            <p:nvPr/>
          </p:nvCxnSpPr>
          <p:spPr>
            <a:xfrm>
              <a:off x="9805416" y="3029712"/>
              <a:ext cx="0" cy="73152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EDC8CF67-D763-5B01-6A1A-1F5C9E56D986}"/>
                </a:ext>
              </a:extLst>
            </p:cNvPr>
            <p:cNvCxnSpPr>
              <a:cxnSpLocks/>
            </p:cNvCxnSpPr>
            <p:nvPr/>
          </p:nvCxnSpPr>
          <p:spPr>
            <a:xfrm>
              <a:off x="9073896" y="4474464"/>
              <a:ext cx="0" cy="44500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A46FE91D-382D-ED25-4A58-E6A5BBFD1827}"/>
                </a:ext>
              </a:extLst>
            </p:cNvPr>
            <p:cNvCxnSpPr>
              <a:cxnSpLocks/>
            </p:cNvCxnSpPr>
            <p:nvPr/>
          </p:nvCxnSpPr>
          <p:spPr>
            <a:xfrm>
              <a:off x="9820656" y="4480560"/>
              <a:ext cx="0" cy="43891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8AB2FAAC-56CD-AEF3-FC2F-36D0030E6A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20656" y="3761232"/>
              <a:ext cx="612648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D6E62DC1-B9F6-61DB-F1B6-27A5AB291F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05416" y="4495800"/>
              <a:ext cx="627888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0561980C-BC63-D3BD-191A-1EDAB1F68A8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336280" y="3026664"/>
              <a:ext cx="0" cy="146304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8712FB71-B65A-4868-1296-EBA4796405D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321040" y="3761232"/>
              <a:ext cx="0" cy="146304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pic>
          <p:nvPicPr>
            <p:cNvPr id="63" name="Picture 2">
              <a:extLst>
                <a:ext uri="{FF2B5EF4-FFF2-40B4-BE49-F238E27FC236}">
                  <a16:creationId xmlns:a16="http://schemas.microsoft.com/office/drawing/2014/main" id="{CBFA5046-F890-EC0F-ECDE-BC456C8094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93"/>
            <a:stretch>
              <a:fillRect/>
            </a:stretch>
          </p:blipFill>
          <p:spPr bwMode="auto">
            <a:xfrm>
              <a:off x="8226552" y="3859543"/>
              <a:ext cx="570505" cy="31239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64" name="Picture 2">
              <a:extLst>
                <a:ext uri="{FF2B5EF4-FFF2-40B4-BE49-F238E27FC236}">
                  <a16:creationId xmlns:a16="http://schemas.microsoft.com/office/drawing/2014/main" id="{F304F373-FF80-D652-62FD-6B20593666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93"/>
            <a:stretch>
              <a:fillRect/>
            </a:stretch>
          </p:blipFill>
          <p:spPr bwMode="auto">
            <a:xfrm rot="19069820">
              <a:off x="8955155" y="3706834"/>
              <a:ext cx="570505" cy="318670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>
              <a:solidFill>
                <a:schemeClr val="tx1"/>
              </a:solidFill>
            </a:ln>
          </p:spPr>
        </p:pic>
        <p:sp>
          <p:nvSpPr>
            <p:cNvPr id="65" name="矢印: 右 64">
              <a:extLst>
                <a:ext uri="{FF2B5EF4-FFF2-40B4-BE49-F238E27FC236}">
                  <a16:creationId xmlns:a16="http://schemas.microsoft.com/office/drawing/2014/main" id="{2EE24D11-4F97-AD42-BB95-B14225EC18C2}"/>
                </a:ext>
              </a:extLst>
            </p:cNvPr>
            <p:cNvSpPr/>
            <p:nvPr/>
          </p:nvSpPr>
          <p:spPr>
            <a:xfrm rot="165182">
              <a:off x="8795088" y="3930582"/>
              <a:ext cx="204577" cy="175577"/>
            </a:xfrm>
            <a:prstGeom prst="rightArrow">
              <a:avLst/>
            </a:prstGeom>
            <a:solidFill>
              <a:srgbClr val="4472C4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7984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7">
            <a:extLst>
              <a:ext uri="{FF2B5EF4-FFF2-40B4-BE49-F238E27FC236}">
                <a16:creationId xmlns:a16="http://schemas.microsoft.com/office/drawing/2014/main" id="{C9992616-B7C9-44E8-8E0A-9AD06569F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-171400"/>
            <a:ext cx="3066712" cy="1630511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54EEA61-BC79-1BFF-85C5-685AFCBD9D34}"/>
              </a:ext>
            </a:extLst>
          </p:cNvPr>
          <p:cNvSpPr txBox="1"/>
          <p:nvPr/>
        </p:nvSpPr>
        <p:spPr>
          <a:xfrm>
            <a:off x="3718724" y="286533"/>
            <a:ext cx="4449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prstClr val="black"/>
                </a:solidFill>
                <a:latin typeface="Segoe UI"/>
                <a:ea typeface="Meiryo UI"/>
              </a:rPr>
              <a:t>■　　</a:t>
            </a:r>
            <a:r>
              <a:rPr lang="en-US" altLang="ja-JP" b="1" dirty="0">
                <a:solidFill>
                  <a:prstClr val="black"/>
                </a:solidFill>
                <a:latin typeface="Segoe UI"/>
                <a:ea typeface="Meiryo UI"/>
              </a:rPr>
              <a:t>ex.</a:t>
            </a:r>
            <a:r>
              <a:rPr lang="ja-JP" altLang="en-US" b="1" dirty="0">
                <a:solidFill>
                  <a:prstClr val="black"/>
                </a:solidFill>
                <a:latin typeface="Segoe UI"/>
                <a:ea typeface="Meiryo UI"/>
              </a:rPr>
              <a:t>　</a:t>
            </a:r>
            <a:r>
              <a:rPr lang="en-US" altLang="ja-JP" b="1" dirty="0">
                <a:solidFill>
                  <a:prstClr val="black"/>
                </a:solidFill>
                <a:latin typeface="Segoe UI"/>
                <a:ea typeface="Meiryo UI"/>
              </a:rPr>
              <a:t>Trapped at railroad crossing</a:t>
            </a:r>
          </a:p>
          <a:p>
            <a:pPr algn="ctr"/>
            <a:r>
              <a:rPr lang="en-US" altLang="ja-JP" b="1" dirty="0">
                <a:solidFill>
                  <a:prstClr val="black"/>
                </a:solidFill>
                <a:latin typeface="Segoe UI"/>
                <a:ea typeface="Meiryo UI"/>
              </a:rPr>
              <a:t> (example VTR (</a:t>
            </a:r>
            <a:r>
              <a:rPr lang="en-US" altLang="ja-JP" b="1" dirty="0" err="1">
                <a:solidFill>
                  <a:prstClr val="black"/>
                </a:solidFill>
                <a:latin typeface="Segoe UI"/>
                <a:ea typeface="Meiryo UI"/>
              </a:rPr>
              <a:t>Youtube</a:t>
            </a:r>
            <a:r>
              <a:rPr lang="en-US" altLang="ja-JP" b="1" dirty="0">
                <a:solidFill>
                  <a:prstClr val="black"/>
                </a:solidFill>
                <a:latin typeface="Segoe UI"/>
                <a:ea typeface="Meiryo UI"/>
              </a:rPr>
              <a:t>) )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BC0D2EB-E62E-84D8-AA79-52A33BE26A55}"/>
              </a:ext>
            </a:extLst>
          </p:cNvPr>
          <p:cNvSpPr txBox="1"/>
          <p:nvPr/>
        </p:nvSpPr>
        <p:spPr>
          <a:xfrm>
            <a:off x="6967220" y="4252498"/>
            <a:ext cx="45942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dirty="0">
                <a:solidFill>
                  <a:prstClr val="black"/>
                </a:solidFill>
                <a:latin typeface="Segoe UI"/>
                <a:ea typeface="Meiryo UI"/>
              </a:rPr>
              <a:t>　</a:t>
            </a:r>
            <a:r>
              <a:rPr lang="en-US" altLang="ja-JP" sz="1400" b="1" dirty="0">
                <a:solidFill>
                  <a:prstClr val="black"/>
                </a:solidFill>
                <a:latin typeface="Segoe UI"/>
                <a:ea typeface="Meiryo UI"/>
              </a:rPr>
              <a:t>ref : </a:t>
            </a:r>
            <a:r>
              <a:rPr lang="en-US" altLang="ja-JP" sz="1400" b="1" dirty="0">
                <a:solidFill>
                  <a:prstClr val="black"/>
                </a:solidFill>
                <a:latin typeface="Segoe UI"/>
                <a:ea typeface="Meiryo UI"/>
                <a:hlinkClick r:id="rId4"/>
              </a:rPr>
              <a:t>【</a:t>
            </a:r>
            <a:r>
              <a:rPr lang="ja-JP" altLang="en-US" sz="1400" b="1" dirty="0">
                <a:solidFill>
                  <a:prstClr val="black"/>
                </a:solidFill>
                <a:latin typeface="Segoe UI"/>
                <a:ea typeface="Meiryo UI"/>
                <a:hlinkClick r:id="rId4"/>
              </a:rPr>
              <a:t>ポーランド</a:t>
            </a:r>
            <a:r>
              <a:rPr lang="en-US" altLang="ja-JP" sz="1400" b="1" dirty="0">
                <a:solidFill>
                  <a:prstClr val="black"/>
                </a:solidFill>
                <a:latin typeface="Segoe UI"/>
                <a:ea typeface="Meiryo UI"/>
                <a:hlinkClick r:id="rId4"/>
              </a:rPr>
              <a:t>】</a:t>
            </a:r>
            <a:r>
              <a:rPr lang="ja-JP" altLang="en-US" sz="1400" b="1" dirty="0">
                <a:solidFill>
                  <a:prstClr val="black"/>
                </a:solidFill>
                <a:latin typeface="Segoe UI"/>
                <a:ea typeface="Meiryo UI"/>
                <a:hlinkClick r:id="rId4"/>
              </a:rPr>
              <a:t>踏切内で立ち往生</a:t>
            </a:r>
            <a:r>
              <a:rPr lang="en-US" altLang="ja-JP" sz="1400" b="1" dirty="0">
                <a:solidFill>
                  <a:prstClr val="black"/>
                </a:solidFill>
                <a:latin typeface="Segoe UI"/>
                <a:ea typeface="Meiryo UI"/>
                <a:hlinkClick r:id="rId4"/>
              </a:rPr>
              <a:t>…</a:t>
            </a:r>
            <a:r>
              <a:rPr lang="ja-JP" altLang="en-US" sz="1400" b="1" dirty="0">
                <a:solidFill>
                  <a:prstClr val="black"/>
                </a:solidFill>
                <a:latin typeface="Segoe UI"/>
                <a:ea typeface="Meiryo UI"/>
                <a:hlinkClick r:id="rId4"/>
              </a:rPr>
              <a:t>迫る列車逃げようとするも衝突</a:t>
            </a:r>
            <a:r>
              <a:rPr lang="en-US" altLang="ja-JP" sz="1400" b="1" dirty="0">
                <a:solidFill>
                  <a:prstClr val="black"/>
                </a:solidFill>
                <a:latin typeface="Segoe UI"/>
                <a:ea typeface="Meiryo UI"/>
                <a:hlinkClick r:id="rId4"/>
              </a:rPr>
              <a:t>『</a:t>
            </a:r>
            <a:r>
              <a:rPr lang="ja-JP" altLang="en-US" sz="1400" b="1" dirty="0">
                <a:solidFill>
                  <a:prstClr val="black"/>
                </a:solidFill>
                <a:latin typeface="Segoe UI"/>
                <a:ea typeface="Meiryo UI"/>
                <a:hlinkClick r:id="rId4"/>
              </a:rPr>
              <a:t>世界のミダシ</a:t>
            </a:r>
            <a:r>
              <a:rPr lang="en-US" altLang="ja-JP" sz="1400" b="1" dirty="0">
                <a:solidFill>
                  <a:prstClr val="black"/>
                </a:solidFill>
                <a:latin typeface="Segoe UI"/>
                <a:ea typeface="Meiryo UI"/>
                <a:hlinkClick r:id="rId4"/>
              </a:rPr>
              <a:t>』</a:t>
            </a:r>
            <a:endParaRPr lang="en-US" altLang="ja-JP" sz="1400" b="1" dirty="0">
              <a:solidFill>
                <a:prstClr val="black"/>
              </a:solidFill>
              <a:latin typeface="Segoe UI"/>
              <a:ea typeface="Meiryo UI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326A626-1B26-D0DE-F35D-D12D4A531B95}"/>
              </a:ext>
            </a:extLst>
          </p:cNvPr>
          <p:cNvSpPr txBox="1"/>
          <p:nvPr/>
        </p:nvSpPr>
        <p:spPr>
          <a:xfrm>
            <a:off x="100584" y="4363786"/>
            <a:ext cx="6418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1" dirty="0">
                <a:solidFill>
                  <a:prstClr val="black"/>
                </a:solidFill>
                <a:latin typeface="Segoe UI"/>
                <a:ea typeface="Meiryo U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 :  </a:t>
            </a:r>
            <a:r>
              <a:rPr lang="en-US" altLang="ja-JP" sz="1400" b="1" dirty="0">
                <a:solidFill>
                  <a:srgbClr val="0563C1"/>
                </a:solidFill>
                <a:latin typeface="Segoe UI"/>
                <a:ea typeface="Meiryo U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【</a:t>
            </a:r>
            <a:r>
              <a:rPr lang="ja-JP" altLang="en-US" sz="1400" b="1" dirty="0">
                <a:solidFill>
                  <a:srgbClr val="0563C1"/>
                </a:solidFill>
                <a:latin typeface="Segoe UI"/>
                <a:ea typeface="Meiryo U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まさか</a:t>
            </a:r>
            <a:r>
              <a:rPr lang="en-US" altLang="ja-JP" sz="1400" b="1" dirty="0">
                <a:solidFill>
                  <a:srgbClr val="0563C1"/>
                </a:solidFill>
                <a:latin typeface="Segoe UI"/>
                <a:ea typeface="Meiryo U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】</a:t>
            </a:r>
            <a:r>
              <a:rPr lang="ja-JP" altLang="en-US" sz="1400" b="1" dirty="0">
                <a:solidFill>
                  <a:srgbClr val="0563C1"/>
                </a:solidFill>
                <a:latin typeface="Segoe UI"/>
                <a:ea typeface="Meiryo U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線路内でトラック立ち往生 運転手が助け求めるも</a:t>
            </a:r>
            <a:r>
              <a:rPr lang="en-US" altLang="ja-JP" sz="1400" b="1" dirty="0">
                <a:solidFill>
                  <a:srgbClr val="0563C1"/>
                </a:solidFill>
                <a:latin typeface="Segoe UI"/>
                <a:ea typeface="Meiryo U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… </a:t>
            </a:r>
            <a:r>
              <a:rPr lang="ja-JP" altLang="en-US" sz="1400" b="1" dirty="0">
                <a:solidFill>
                  <a:srgbClr val="0563C1"/>
                </a:solidFill>
                <a:latin typeface="Segoe UI"/>
                <a:ea typeface="Meiryo U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ポーランド </a:t>
            </a:r>
            <a:r>
              <a:rPr lang="en-US" altLang="ja-JP" sz="1400" b="1" dirty="0">
                <a:solidFill>
                  <a:srgbClr val="0563C1"/>
                </a:solidFill>
                <a:latin typeface="Segoe UI"/>
                <a:ea typeface="Meiryo U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</a:t>
            </a:r>
            <a:r>
              <a:rPr lang="ja-JP" altLang="en-US" sz="1400" b="1" dirty="0">
                <a:solidFill>
                  <a:srgbClr val="0563C1"/>
                </a:solidFill>
                <a:latin typeface="Segoe UI"/>
                <a:ea typeface="Meiryo U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鉄道ニュース</a:t>
            </a:r>
            <a:endParaRPr lang="en-US" altLang="ja-JP" sz="1400" b="1" dirty="0">
              <a:solidFill>
                <a:prstClr val="black"/>
              </a:solidFill>
              <a:latin typeface="Segoe UI"/>
              <a:ea typeface="Meiryo UI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E4A1426-1E3F-2611-5044-5F2E9DDC3124}"/>
              </a:ext>
            </a:extLst>
          </p:cNvPr>
          <p:cNvSpPr txBox="1"/>
          <p:nvPr/>
        </p:nvSpPr>
        <p:spPr>
          <a:xfrm>
            <a:off x="2235788" y="5615523"/>
            <a:ext cx="83705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prstClr val="black"/>
                </a:solidFill>
                <a:latin typeface="Roboto" panose="02000000000000000000" pitchFamily="2" charset="0"/>
                <a:ea typeface="Meiryo UI"/>
              </a:rPr>
              <a:t>Countermeasures against false positive operations are essential. </a:t>
            </a:r>
          </a:p>
          <a:p>
            <a:r>
              <a:rPr lang="en-US" altLang="ja-JP" b="1" dirty="0">
                <a:solidFill>
                  <a:prstClr val="black"/>
                </a:solidFill>
                <a:latin typeface="Roboto" panose="02000000000000000000" pitchFamily="2" charset="0"/>
                <a:ea typeface="Meiryo UI"/>
              </a:rPr>
              <a:t>- Driver-initiated release of control → “Suppression function” is required.</a:t>
            </a:r>
            <a:endParaRPr lang="ja-JP" altLang="en-US" b="1" dirty="0">
              <a:solidFill>
                <a:prstClr val="black"/>
              </a:solidFill>
              <a:latin typeface="Segoe UI"/>
              <a:ea typeface="Meiryo UI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33BB17-FADE-9616-094F-89C3C9C196C0}"/>
              </a:ext>
            </a:extLst>
          </p:cNvPr>
          <p:cNvSpPr/>
          <p:nvPr/>
        </p:nvSpPr>
        <p:spPr>
          <a:xfrm>
            <a:off x="576072" y="1563624"/>
            <a:ext cx="5202936" cy="2569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8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2800" dirty="0">
                <a:solidFill>
                  <a:schemeClr val="tx1"/>
                </a:solidFill>
              </a:rPr>
              <a:t>See below link VTR</a:t>
            </a:r>
          </a:p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↓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230DC30-2E8B-B9BB-C327-D25879D5C1C9}"/>
              </a:ext>
            </a:extLst>
          </p:cNvPr>
          <p:cNvSpPr/>
          <p:nvPr/>
        </p:nvSpPr>
        <p:spPr>
          <a:xfrm>
            <a:off x="6543548" y="1541405"/>
            <a:ext cx="5202936" cy="2569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8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2800" dirty="0">
                <a:solidFill>
                  <a:schemeClr val="tx1"/>
                </a:solidFill>
              </a:rPr>
              <a:t>See below link VTR</a:t>
            </a:r>
          </a:p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3035079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7">
            <a:extLst>
              <a:ext uri="{FF2B5EF4-FFF2-40B4-BE49-F238E27FC236}">
                <a16:creationId xmlns:a16="http://schemas.microsoft.com/office/drawing/2014/main" id="{C9992616-B7C9-44E8-8E0A-9AD06569F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-171400"/>
            <a:ext cx="3066712" cy="163051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2DAA7A7-85DB-AFD5-DB98-240DAA0786EC}"/>
              </a:ext>
            </a:extLst>
          </p:cNvPr>
          <p:cNvSpPr txBox="1"/>
          <p:nvPr/>
        </p:nvSpPr>
        <p:spPr>
          <a:xfrm>
            <a:off x="3218688" y="2520605"/>
            <a:ext cx="6256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Traffic accidents reduction effectiveness</a:t>
            </a:r>
            <a:endParaRPr kumimoji="1" lang="ja-JP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39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7">
            <a:extLst>
              <a:ext uri="{FF2B5EF4-FFF2-40B4-BE49-F238E27FC236}">
                <a16:creationId xmlns:a16="http://schemas.microsoft.com/office/drawing/2014/main" id="{C9992616-B7C9-44E8-8E0A-9AD06569F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-171400"/>
            <a:ext cx="3066712" cy="1630511"/>
          </a:xfrm>
          <a:prstGeom prst="rect">
            <a:avLst/>
          </a:pr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63AFD3AC-325F-1BEF-F584-5361A4868757}"/>
              </a:ext>
            </a:extLst>
          </p:cNvPr>
          <p:cNvSpPr txBox="1">
            <a:spLocks/>
          </p:cNvSpPr>
          <p:nvPr/>
        </p:nvSpPr>
        <p:spPr>
          <a:xfrm>
            <a:off x="1785833" y="40379"/>
            <a:ext cx="7915950" cy="914693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kumimoji="0" lang="en-US" altLang="ja-JP" sz="2400" b="1" kern="0" dirty="0">
                <a:latin typeface="Roboto" panose="02000000000000000000" pitchFamily="2" charset="0"/>
              </a:rPr>
              <a:t>The installation rate of ACPE systems and</a:t>
            </a:r>
          </a:p>
          <a:p>
            <a:r>
              <a:rPr kumimoji="0" lang="en-US" altLang="ja-JP" sz="2400" b="1" kern="0" dirty="0">
                <a:latin typeface="Roboto" panose="02000000000000000000" pitchFamily="2" charset="0"/>
              </a:rPr>
              <a:t> their accidents reduction effect</a:t>
            </a:r>
            <a:br>
              <a:rPr kumimoji="0" lang="en-US" altLang="ja-JP" sz="2400" b="1" kern="0" dirty="0">
                <a:latin typeface="Roboto" panose="02000000000000000000" pitchFamily="2" charset="0"/>
              </a:rPr>
            </a:br>
            <a:r>
              <a:rPr kumimoji="0" lang="en-US" altLang="ja-JP" sz="2400" b="1" kern="0" dirty="0">
                <a:latin typeface="Roboto" panose="02000000000000000000" pitchFamily="2" charset="0"/>
              </a:rPr>
              <a:t>(in JAPAN)</a:t>
            </a:r>
            <a:endParaRPr kumimoji="1" lang="ja-JP" altLang="en-US" sz="2400" b="1" kern="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1C3960-FF72-62A3-EAE1-975CD50B04E4}"/>
              </a:ext>
            </a:extLst>
          </p:cNvPr>
          <p:cNvSpPr txBox="1"/>
          <p:nvPr/>
        </p:nvSpPr>
        <p:spPr>
          <a:xfrm>
            <a:off x="224350" y="1135958"/>
            <a:ext cx="791595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b="1" i="0" dirty="0">
                <a:effectLst/>
                <a:latin typeface="Roboto" panose="02000000000000000000" pitchFamily="2" charset="0"/>
              </a:rPr>
              <a:t>Popular ACPE systems in Japan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1600" b="1" dirty="0">
                <a:latin typeface="Roboto" panose="02000000000000000000" pitchFamily="2" charset="0"/>
              </a:rPr>
              <a:t>Sensor ; ultrasonic sensor (short distance detection capability)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1600" b="1" dirty="0">
                <a:latin typeface="Roboto" panose="02000000000000000000" pitchFamily="2" charset="0"/>
              </a:rPr>
              <a:t>Control ; Suppress acceleration, and/or Suppress acceleration with brake control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0525518-0655-BA95-5A93-02F78ED90F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2953"/>
          <a:stretch/>
        </p:blipFill>
        <p:spPr>
          <a:xfrm>
            <a:off x="425518" y="2050651"/>
            <a:ext cx="6584744" cy="48073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CBA1D72-3296-0FC1-AA47-2D93C3D882DF}"/>
              </a:ext>
            </a:extLst>
          </p:cNvPr>
          <p:cNvSpPr txBox="1"/>
          <p:nvPr/>
        </p:nvSpPr>
        <p:spPr>
          <a:xfrm>
            <a:off x="7139997" y="2212336"/>
            <a:ext cx="48685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1600" b="1" i="0" dirty="0">
                <a:effectLst/>
                <a:latin typeface="Roboto" panose="02000000000000000000" pitchFamily="2" charset="0"/>
              </a:rPr>
              <a:t>As the installation rate of new cars increases, </a:t>
            </a:r>
          </a:p>
          <a:p>
            <a:r>
              <a:rPr lang="en-US" altLang="ja-JP" sz="1600" b="1" i="0" dirty="0">
                <a:effectLst/>
                <a:latin typeface="Roboto" panose="02000000000000000000" pitchFamily="2" charset="0"/>
              </a:rPr>
              <a:t>the number of pedal error accidents is decreasing.</a:t>
            </a:r>
          </a:p>
          <a:p>
            <a:r>
              <a:rPr lang="en-US" altLang="ja-JP" sz="1600" b="1" dirty="0">
                <a:latin typeface="Roboto" panose="02000000000000000000" pitchFamily="2" charset="0"/>
              </a:rPr>
              <a:t> (repost :  ACPE-06-03)</a:t>
            </a:r>
            <a:endParaRPr lang="ja-JP" altLang="en-US" sz="16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3C6A568-AC1E-136B-79BF-6EF2555E6ADE}"/>
              </a:ext>
            </a:extLst>
          </p:cNvPr>
          <p:cNvSpPr txBox="1"/>
          <p:nvPr/>
        </p:nvSpPr>
        <p:spPr>
          <a:xfrm>
            <a:off x="7139997" y="3961959"/>
            <a:ext cx="50520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16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Even systems that are compatible with stationary</a:t>
            </a:r>
          </a:p>
          <a:p>
            <a:r>
              <a:rPr lang="en-US" altLang="ja-JP" sz="1600" b="1" dirty="0">
                <a:solidFill>
                  <a:srgbClr val="0070C0"/>
                </a:solidFill>
                <a:latin typeface="Roboto" panose="02000000000000000000" pitchFamily="2" charset="0"/>
              </a:rPr>
              <a:t>     </a:t>
            </a:r>
            <a:r>
              <a:rPr lang="en-US" altLang="ja-JP" sz="16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and low speed driving have been effective</a:t>
            </a:r>
          </a:p>
          <a:p>
            <a:r>
              <a:rPr lang="en-US" altLang="ja-JP" sz="1600" b="1" dirty="0">
                <a:solidFill>
                  <a:srgbClr val="0070C0"/>
                </a:solidFill>
                <a:latin typeface="Roboto" panose="02000000000000000000" pitchFamily="2" charset="0"/>
              </a:rPr>
              <a:t>     </a:t>
            </a:r>
            <a:r>
              <a:rPr lang="en-US" altLang="ja-JP" sz="16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in reducing accidents in the market.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03502694-5996-BC4D-EA29-8A2437D07C2F}"/>
              </a:ext>
            </a:extLst>
          </p:cNvPr>
          <p:cNvSpPr/>
          <p:nvPr/>
        </p:nvSpPr>
        <p:spPr>
          <a:xfrm flipV="1">
            <a:off x="8211312" y="3205292"/>
            <a:ext cx="2980943" cy="55714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0237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061F87-9840-BA49-73C1-2077EC824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Market effectiveness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6B6C2C-98F3-7311-7CEB-E915F8C248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6911" y="64863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i="1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8B016-1C58-4156-ABDD-D8D4DA496A25}" type="datetime1">
              <a:rPr kumimoji="1" lang="ja-JP" altLang="en-US" sz="1200" b="0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2026/2/19</a:t>
            </a:fld>
            <a:endParaRPr kumimoji="1" lang="en-US" altLang="ja-JP" sz="12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C270A48-CD9A-9200-F090-BB100C39C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0068" y="64845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100" b="1" i="1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F5DC05-EEFF-4183-BFB6-0D72F6AC6841}" type="slidenum">
              <a:rPr kumimoji="0" lang="en-US" altLang="ja-JP" sz="1100" b="1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ja-JP" sz="11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B8A077-10E3-D6DF-EA5A-EA6F78C17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613" y="1730712"/>
            <a:ext cx="3276910" cy="306473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850FAF1-8753-9136-C6E0-D43EAB5851AD}"/>
              </a:ext>
            </a:extLst>
          </p:cNvPr>
          <p:cNvSpPr txBox="1"/>
          <p:nvPr/>
        </p:nvSpPr>
        <p:spPr>
          <a:xfrm>
            <a:off x="1483835" y="4956940"/>
            <a:ext cx="61055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ref ;  Toyota Announces the Accident Reduction Effects of Intelligent Clearance Sonar, a Safety Support Technology for Parking | Toyota Motor Corporation Official Global Website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0075C6F-5BBB-1B3A-A179-F21D294F1A53}"/>
              </a:ext>
            </a:extLst>
          </p:cNvPr>
          <p:cNvSpPr txBox="1"/>
          <p:nvPr/>
        </p:nvSpPr>
        <p:spPr>
          <a:xfrm>
            <a:off x="276526" y="5818938"/>
            <a:ext cx="118035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The number of pedal-misapplication (Pedal error) accidents in parking lots decreased by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about 70% after the system was introduced.</a:t>
            </a:r>
            <a:endParaRPr kumimoji="1" lang="ja-JP" alt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4AAB090-29B0-CCDD-A7A1-A61725D7FE04}"/>
              </a:ext>
            </a:extLst>
          </p:cNvPr>
          <p:cNvSpPr txBox="1"/>
          <p:nvPr/>
        </p:nvSpPr>
        <p:spPr>
          <a:xfrm>
            <a:off x="5429118" y="4176481"/>
            <a:ext cx="25088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※ICS is a system name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AC03191-84F0-4D27-F257-8517D2BC03E8}"/>
              </a:ext>
            </a:extLst>
          </p:cNvPr>
          <p:cNvSpPr txBox="1"/>
          <p:nvPr/>
        </p:nvSpPr>
        <p:spPr>
          <a:xfrm>
            <a:off x="5346822" y="2164692"/>
            <a:ext cx="584105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Target vehicle models: 3 models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Sample size: 63,000 vehicles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Period: 18 months (January 2015 to June 2016)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ja-JP" sz="12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Sensor system : Ultrasonic-sensor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The difference in accident incidence was examined between vehicles equipped with the system and those without 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ED97AF8-A29F-270A-5746-279CE77A04F8}"/>
              </a:ext>
            </a:extLst>
          </p:cNvPr>
          <p:cNvSpPr txBox="1"/>
          <p:nvPr/>
        </p:nvSpPr>
        <p:spPr>
          <a:xfrm>
            <a:off x="899481" y="1187713"/>
            <a:ext cx="101563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Market data indicate that ACPE systems are delivering positive effects.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212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7">
            <a:extLst>
              <a:ext uri="{FF2B5EF4-FFF2-40B4-BE49-F238E27FC236}">
                <a16:creationId xmlns:a16="http://schemas.microsoft.com/office/drawing/2014/main" id="{C9992616-B7C9-44E8-8E0A-9AD06569F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-171400"/>
            <a:ext cx="3066712" cy="1630511"/>
          </a:xfrm>
          <a:prstGeom prst="rect">
            <a:avLst/>
          </a:prstGeom>
        </p:spPr>
      </p:pic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A3CDA751-8F2F-902B-D127-6B530B7B9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700675"/>
              </p:ext>
            </p:extLst>
          </p:nvPr>
        </p:nvGraphicFramePr>
        <p:xfrm>
          <a:off x="239268" y="1314026"/>
          <a:ext cx="11713464" cy="4490720"/>
        </p:xfrm>
        <a:graphic>
          <a:graphicData uri="http://schemas.openxmlformats.org/drawingml/2006/table">
            <a:tbl>
              <a:tblPr firstRow="1" bandRow="1"/>
              <a:tblGrid>
                <a:gridCol w="741551">
                  <a:extLst>
                    <a:ext uri="{9D8B030D-6E8A-4147-A177-3AD203B41FA5}">
                      <a16:colId xmlns:a16="http://schemas.microsoft.com/office/drawing/2014/main" val="4073661469"/>
                    </a:ext>
                  </a:extLst>
                </a:gridCol>
                <a:gridCol w="3908699">
                  <a:extLst>
                    <a:ext uri="{9D8B030D-6E8A-4147-A177-3AD203B41FA5}">
                      <a16:colId xmlns:a16="http://schemas.microsoft.com/office/drawing/2014/main" val="4058662787"/>
                    </a:ext>
                  </a:extLst>
                </a:gridCol>
                <a:gridCol w="3771845">
                  <a:extLst>
                    <a:ext uri="{9D8B030D-6E8A-4147-A177-3AD203B41FA5}">
                      <a16:colId xmlns:a16="http://schemas.microsoft.com/office/drawing/2014/main" val="1361383065"/>
                    </a:ext>
                  </a:extLst>
                </a:gridCol>
                <a:gridCol w="3291369">
                  <a:extLst>
                    <a:ext uri="{9D8B030D-6E8A-4147-A177-3AD203B41FA5}">
                      <a16:colId xmlns:a16="http://schemas.microsoft.com/office/drawing/2014/main" val="3309450893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endParaRPr kumimoji="1" lang="ja-JP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 (related UNR text)</a:t>
                      </a:r>
                      <a:endParaRPr kumimoji="1" lang="ja-JP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Contents</a:t>
                      </a:r>
                      <a:endParaRPr kumimoji="1" lang="ja-JP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Results </a:t>
                      </a:r>
                      <a:endParaRPr kumimoji="1" lang="ja-JP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102621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en-US" altLang="ja-JP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1" lang="ja-JP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en-US" altLang="ja-JP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Traffic accidents analysis</a:t>
                      </a:r>
                    </a:p>
                    <a:p>
                      <a:r>
                        <a:rPr kumimoji="1" lang="en-US" altLang="ja-JP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 Introduction, 1. Scope)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Traffic accidents outline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Typical scenario extraction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en-US" altLang="ja-JP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Reflect test scenario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87608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en-US" altLang="ja-JP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en-US" altLang="ja-JP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of “Pedal error maneuver” </a:t>
                      </a:r>
                    </a:p>
                    <a:p>
                      <a:r>
                        <a:rPr kumimoji="1" lang="en-US" altLang="ja-JP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(5. Specification,  5.1.2)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Analysis by Driving Simulator experiments  (JAMA internal research)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en-US" altLang="ja-JP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 of Pedal error maneuver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121952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en-US" altLang="ja-JP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1" lang="ja-JP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en-US" altLang="ja-JP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ACPE test condition setting</a:t>
                      </a:r>
                    </a:p>
                    <a:p>
                      <a:r>
                        <a:rPr kumimoji="1" lang="en-US" altLang="ja-JP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(5.Specification, 5.1.1, 5.1.5 )</a:t>
                      </a:r>
                      <a:endParaRPr kumimoji="1" lang="en-US" altLang="ja-JP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Reflect accidents analysis results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Reflect “Pedal error maneuver” 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en-US" altLang="ja-JP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condition setting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808314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en-US" altLang="ja-JP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1" lang="ja-JP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en-US" altLang="ja-JP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 driver’s override</a:t>
                      </a:r>
                    </a:p>
                    <a:p>
                      <a:r>
                        <a:rPr kumimoji="1" lang="en-US" altLang="ja-JP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(5.Specification, 5.1.11)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 necessity </a:t>
                      </a:r>
                    </a:p>
                    <a:p>
                      <a:r>
                        <a:rPr kumimoji="1" lang="en-US" altLang="ja-JP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(false positive countermeasure)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en-US" altLang="ja-JP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Allows the driver to interrupt control</a:t>
                      </a:r>
                      <a:endParaRPr kumimoji="1" lang="en-US" altLang="ja-JP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662002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en-US" altLang="ja-JP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1" lang="ja-JP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en-US" altLang="ja-JP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Estimation of the system’s effectiveness</a:t>
                      </a:r>
                    </a:p>
                    <a:p>
                      <a:r>
                        <a:rPr kumimoji="1" lang="en-US" altLang="ja-JP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(0. Introduction)</a:t>
                      </a:r>
                      <a:endParaRPr kumimoji="1" lang="en-US" altLang="ja-JP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Effectiveness in the market</a:t>
                      </a:r>
                      <a:r>
                        <a:rPr kumimoji="1" lang="ja-JP" alt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</a:t>
                      </a:r>
                      <a:r>
                        <a:rPr kumimoji="1" lang="ja-JP" alt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statistics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en-US" altLang="ja-JP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effect of reducing accidents is apparent</a:t>
                      </a:r>
                      <a:endParaRPr kumimoji="1" lang="en-US" altLang="ja-JP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643414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en-US" altLang="ja-JP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1" lang="ja-JP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en-US" altLang="ja-JP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ACPE function</a:t>
                      </a:r>
                    </a:p>
                    <a:p>
                      <a:r>
                        <a:rPr kumimoji="1" lang="en-US" altLang="ja-JP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(5. Specification, 5.1.1)</a:t>
                      </a:r>
                      <a:endParaRPr kumimoji="1" lang="ja-JP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Acceleration suppression only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en-US" altLang="ja-JP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Acceleration suppression and brake</a:t>
                      </a:r>
                      <a:endParaRPr kumimoji="1" lang="ja-JP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lang="en-US" altLang="ja-JP" sz="1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Setting “Acceleration suppression” as a minimum requirement.</a:t>
                      </a:r>
                    </a:p>
                    <a:p>
                      <a:r>
                        <a:rPr lang="en-US" altLang="ja-JP" sz="1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 Helps simplify system configuration and facilitate widespread adoption)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72392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endParaRPr kumimoji="1" lang="ja-JP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en-US" altLang="ja-JP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  <a:r>
                        <a:rPr kumimoji="1" lang="en-US" altLang="ja-JP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….</a:t>
                      </a:r>
                      <a:endParaRPr kumimoji="1" lang="ja-JP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endParaRPr kumimoji="1" lang="ja-JP" altLang="en-US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endParaRPr kumimoji="1" lang="ja-JP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2961876"/>
                  </a:ext>
                </a:extLst>
              </a:tr>
            </a:tbl>
          </a:graphicData>
        </a:graphic>
      </p:graphicFrame>
      <p:sp>
        <p:nvSpPr>
          <p:cNvPr id="9" name="吹き出し: 四角形 8">
            <a:extLst>
              <a:ext uri="{FF2B5EF4-FFF2-40B4-BE49-F238E27FC236}">
                <a16:creationId xmlns:a16="http://schemas.microsoft.com/office/drawing/2014/main" id="{403AA456-98B9-C7C0-52C5-7CB4E478C737}"/>
              </a:ext>
            </a:extLst>
          </p:cNvPr>
          <p:cNvSpPr/>
          <p:nvPr/>
        </p:nvSpPr>
        <p:spPr>
          <a:xfrm>
            <a:off x="1188559" y="6147924"/>
            <a:ext cx="10204704" cy="602611"/>
          </a:xfrm>
          <a:prstGeom prst="wedgeRectCallout">
            <a:avLst>
              <a:gd name="adj1" fmla="val -34850"/>
              <a:gd name="adj2" fmla="val -132093"/>
            </a:avLst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</a:rPr>
              <a:t>These items are mentioned  “ACPE-GTR-01-03 (Chair) Table </a:t>
            </a:r>
            <a:r>
              <a:rPr kumimoji="0" lang="en-US" altLang="ja-JP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</a:rPr>
              <a:t>Document_UN</a:t>
            </a: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</a:rPr>
              <a:t> R175 towards an ACPE GTR.docx”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</a:rPr>
              <a:t>( Pick up main topic) </a:t>
            </a:r>
            <a:endParaRPr kumimoji="0" lang="ja-JP" alt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563E82E-416D-BF09-6F63-0E191A0A857C}"/>
              </a:ext>
            </a:extLst>
          </p:cNvPr>
          <p:cNvSpPr txBox="1"/>
          <p:nvPr/>
        </p:nvSpPr>
        <p:spPr>
          <a:xfrm>
            <a:off x="5148072" y="594634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+mn-ea"/>
              </a:rPr>
              <a:t>Item List</a:t>
            </a:r>
            <a:endParaRPr kumimoji="1" lang="ja-JP" altLang="en-US" sz="2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89655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7">
            <a:extLst>
              <a:ext uri="{FF2B5EF4-FFF2-40B4-BE49-F238E27FC236}">
                <a16:creationId xmlns:a16="http://schemas.microsoft.com/office/drawing/2014/main" id="{C9992616-B7C9-44E8-8E0A-9AD06569F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-171400"/>
            <a:ext cx="3066712" cy="163051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A23EC7C-8FA4-B072-87D6-3D0B521C3F12}"/>
              </a:ext>
            </a:extLst>
          </p:cNvPr>
          <p:cNvSpPr txBox="1"/>
          <p:nvPr/>
        </p:nvSpPr>
        <p:spPr>
          <a:xfrm>
            <a:off x="4876800" y="2722880"/>
            <a:ext cx="1970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600" b="1" dirty="0"/>
              <a:t>END</a:t>
            </a:r>
            <a:endParaRPr kumimoji="1" lang="ja-JP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311657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7">
            <a:extLst>
              <a:ext uri="{FF2B5EF4-FFF2-40B4-BE49-F238E27FC236}">
                <a16:creationId xmlns:a16="http://schemas.microsoft.com/office/drawing/2014/main" id="{C9992616-B7C9-44E8-8E0A-9AD06569F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-171400"/>
            <a:ext cx="3066712" cy="1630511"/>
          </a:xfrm>
          <a:prstGeom prst="rect">
            <a:avLst/>
          </a:pr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3A0EABB9-BC6E-D199-7990-C4B197D774E2}"/>
              </a:ext>
            </a:extLst>
          </p:cNvPr>
          <p:cNvSpPr txBox="1">
            <a:spLocks/>
          </p:cNvSpPr>
          <p:nvPr/>
        </p:nvSpPr>
        <p:spPr>
          <a:xfrm>
            <a:off x="1346686" y="2086018"/>
            <a:ext cx="9739054" cy="602611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kumimoji="1" lang="en-US" altLang="ja-JP" sz="3600" b="1" kern="0" dirty="0">
                <a:latin typeface="Arial" panose="020B0604020202020204" pitchFamily="34" charset="0"/>
                <a:cs typeface="Arial" panose="020B0604020202020204" pitchFamily="34" charset="0"/>
              </a:rPr>
              <a:t>Traffic accidents analysis outline</a:t>
            </a:r>
            <a:endParaRPr kumimoji="1" lang="ja-JP" altLang="en-US" sz="3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CF5E822-B9DE-E23F-DF39-8F9B9F76D0F4}"/>
              </a:ext>
            </a:extLst>
          </p:cNvPr>
          <p:cNvSpPr txBox="1"/>
          <p:nvPr/>
        </p:nvSpPr>
        <p:spPr>
          <a:xfrm>
            <a:off x="2868168" y="3960799"/>
            <a:ext cx="6309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b="1" i="0" dirty="0">
                <a:effectLst/>
                <a:latin typeface="+mn-ea"/>
              </a:rPr>
              <a:t>Taking an overall view of the traffic accident analysis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b="1" dirty="0">
                <a:latin typeface="+mn-ea"/>
              </a:rPr>
              <a:t>E</a:t>
            </a:r>
            <a:r>
              <a:rPr lang="en-US" altLang="ja-JP" b="1" i="0" dirty="0">
                <a:effectLst/>
                <a:latin typeface="+mn-ea"/>
              </a:rPr>
              <a:t>xtract the characteristics of “pedal error” accidents</a:t>
            </a:r>
            <a:endParaRPr lang="ja-JP" alt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55174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7">
            <a:extLst>
              <a:ext uri="{FF2B5EF4-FFF2-40B4-BE49-F238E27FC236}">
                <a16:creationId xmlns:a16="http://schemas.microsoft.com/office/drawing/2014/main" id="{C9992616-B7C9-44E8-8E0A-9AD06569F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-171400"/>
            <a:ext cx="3066712" cy="1630511"/>
          </a:xfrm>
          <a:prstGeom prst="rect">
            <a:avLst/>
          </a:pr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8B8EE33E-B7C7-0BDE-8BFA-C491AAE52D9A}"/>
              </a:ext>
            </a:extLst>
          </p:cNvPr>
          <p:cNvSpPr txBox="1">
            <a:spLocks/>
          </p:cNvSpPr>
          <p:nvPr/>
        </p:nvSpPr>
        <p:spPr>
          <a:xfrm>
            <a:off x="1374399" y="908325"/>
            <a:ext cx="9140630" cy="1101571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kumimoji="1" lang="en-US" altLang="ja-JP" sz="3200" b="1" kern="0" dirty="0"/>
              <a:t>Traffic accidents outline</a:t>
            </a:r>
          </a:p>
          <a:p>
            <a:r>
              <a:rPr kumimoji="1" lang="en-US" altLang="ja-JP" sz="2400" b="1" kern="0" dirty="0"/>
              <a:t>Pedal error accidents rate in JAPAN</a:t>
            </a:r>
            <a:endParaRPr kumimoji="1" lang="ja-JP" altLang="en-US" sz="2400" b="1" kern="0" dirty="0"/>
          </a:p>
        </p:txBody>
      </p:sp>
      <p:graphicFrame>
        <p:nvGraphicFramePr>
          <p:cNvPr id="4" name="表 7">
            <a:extLst>
              <a:ext uri="{FF2B5EF4-FFF2-40B4-BE49-F238E27FC236}">
                <a16:creationId xmlns:a16="http://schemas.microsoft.com/office/drawing/2014/main" id="{67AF7EEB-60D4-703C-6C36-FE65147D2C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902540"/>
              </p:ext>
            </p:extLst>
          </p:nvPr>
        </p:nvGraphicFramePr>
        <p:xfrm>
          <a:off x="1758856" y="2224584"/>
          <a:ext cx="8674288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8572">
                  <a:extLst>
                    <a:ext uri="{9D8B030D-6E8A-4147-A177-3AD203B41FA5}">
                      <a16:colId xmlns:a16="http://schemas.microsoft.com/office/drawing/2014/main" val="2329811785"/>
                    </a:ext>
                  </a:extLst>
                </a:gridCol>
                <a:gridCol w="2168572">
                  <a:extLst>
                    <a:ext uri="{9D8B030D-6E8A-4147-A177-3AD203B41FA5}">
                      <a16:colId xmlns:a16="http://schemas.microsoft.com/office/drawing/2014/main" val="3962721233"/>
                    </a:ext>
                  </a:extLst>
                </a:gridCol>
                <a:gridCol w="2168572">
                  <a:extLst>
                    <a:ext uri="{9D8B030D-6E8A-4147-A177-3AD203B41FA5}">
                      <a16:colId xmlns:a16="http://schemas.microsoft.com/office/drawing/2014/main" val="3677636981"/>
                    </a:ext>
                  </a:extLst>
                </a:gridCol>
                <a:gridCol w="2168572">
                  <a:extLst>
                    <a:ext uri="{9D8B030D-6E8A-4147-A177-3AD203B41FA5}">
                      <a16:colId xmlns:a16="http://schemas.microsoft.com/office/drawing/2014/main" val="26792445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kumimoji="1" lang="en-US" altLang="ja-JP" b="1" dirty="0"/>
                        <a:t>Year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/>
                        <a:t>2021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/>
                        <a:t>2022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/>
                        <a:t>2023</a:t>
                      </a:r>
                      <a:endParaRPr kumimoji="1" lang="ja-JP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404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/>
                        <a:t>All traffic accidents number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1" dirty="0"/>
                        <a:t>305,196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1" dirty="0"/>
                        <a:t>300,839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1" dirty="0"/>
                        <a:t>307,930</a:t>
                      </a:r>
                      <a:endParaRPr kumimoji="1" lang="ja-JP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772034"/>
                  </a:ext>
                </a:extLst>
              </a:tr>
              <a:tr h="294540">
                <a:tc>
                  <a:txBody>
                    <a:bodyPr/>
                    <a:lstStyle/>
                    <a:p>
                      <a:r>
                        <a:rPr kumimoji="1" lang="en-US" altLang="ja-JP" b="1" dirty="0">
                          <a:highlight>
                            <a:srgbClr val="00FF00"/>
                          </a:highlight>
                        </a:rPr>
                        <a:t>Pedal error </a:t>
                      </a:r>
                      <a:r>
                        <a:rPr kumimoji="1" lang="en-US" altLang="ja-JP" b="1" dirty="0"/>
                        <a:t>accidents number</a:t>
                      </a:r>
                      <a:endParaRPr kumimoji="1" lang="ja-JP" alt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1" dirty="0"/>
                        <a:t>3,164</a:t>
                      </a:r>
                      <a:endParaRPr kumimoji="1" lang="ja-JP" alt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1" dirty="0"/>
                        <a:t>3,050</a:t>
                      </a:r>
                      <a:endParaRPr kumimoji="1" lang="ja-JP" alt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1" dirty="0"/>
                        <a:t>3,110</a:t>
                      </a:r>
                      <a:endParaRPr kumimoji="1" lang="ja-JP" altLang="en-US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717698"/>
                  </a:ext>
                </a:extLst>
              </a:tr>
              <a:tr h="294540">
                <a:tc>
                  <a:txBody>
                    <a:bodyPr/>
                    <a:lstStyle/>
                    <a:p>
                      <a:r>
                        <a:rPr kumimoji="1" lang="en-US" altLang="ja-JP" b="1" dirty="0">
                          <a:highlight>
                            <a:srgbClr val="00FF00"/>
                          </a:highlight>
                        </a:rPr>
                        <a:t>Pedal error </a:t>
                      </a:r>
                      <a:r>
                        <a:rPr kumimoji="1" lang="en-US" altLang="ja-JP" b="1" dirty="0"/>
                        <a:t>accidents rate</a:t>
                      </a:r>
                      <a:endParaRPr kumimoji="1" lang="ja-JP" alt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/>
                        <a:t>1.04%</a:t>
                      </a:r>
                      <a:endParaRPr kumimoji="1" lang="ja-JP" alt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/>
                        <a:t>1.01%</a:t>
                      </a:r>
                      <a:endParaRPr kumimoji="1" lang="ja-JP" alt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/>
                        <a:t>1.00 %</a:t>
                      </a:r>
                      <a:endParaRPr kumimoji="1" lang="ja-JP" altLang="en-US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107718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64CBDC6-927F-C6C3-8701-A6154AA8EBB7}"/>
              </a:ext>
            </a:extLst>
          </p:cNvPr>
          <p:cNvSpPr txBox="1"/>
          <p:nvPr/>
        </p:nvSpPr>
        <p:spPr>
          <a:xfrm>
            <a:off x="2917919" y="4736886"/>
            <a:ext cx="618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ref ;  </a:t>
            </a:r>
            <a:r>
              <a:rPr lang="ja-JP" altLang="en-US" dirty="0">
                <a:hlinkClick r:id="rId4"/>
              </a:rPr>
              <a:t>交通統計 </a:t>
            </a:r>
            <a:r>
              <a:rPr lang="en-US" altLang="ja-JP" dirty="0">
                <a:hlinkClick r:id="rId4"/>
              </a:rPr>
              <a:t>- </a:t>
            </a:r>
            <a:r>
              <a:rPr lang="ja-JP" altLang="en-US" dirty="0">
                <a:hlinkClick r:id="rId4"/>
              </a:rPr>
              <a:t>交通事故総合分析センター</a:t>
            </a:r>
            <a:r>
              <a:rPr lang="ja-JP" altLang="en-US" dirty="0"/>
              <a:t>    </a:t>
            </a:r>
            <a:r>
              <a:rPr lang="en-US" altLang="ja-JP" dirty="0"/>
              <a:t>(Japanese only)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036A0E8-268B-7759-9EFE-47263C430A3F}"/>
              </a:ext>
            </a:extLst>
          </p:cNvPr>
          <p:cNvSpPr txBox="1"/>
          <p:nvPr/>
        </p:nvSpPr>
        <p:spPr>
          <a:xfrm>
            <a:off x="3330806" y="5981216"/>
            <a:ext cx="52278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b="1" i="0" dirty="0">
                <a:effectLst/>
                <a:latin typeface="Roboto" panose="02000000000000000000" pitchFamily="2" charset="0"/>
              </a:rPr>
              <a:t>The ACPE accident rate is </a:t>
            </a:r>
            <a:r>
              <a:rPr lang="en-US" altLang="ja-JP" sz="20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extremely low</a:t>
            </a:r>
            <a:endParaRPr lang="ja-JP" altLang="en-US" sz="20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DBB4927-343B-4D88-86FD-0F688249B80C}"/>
              </a:ext>
            </a:extLst>
          </p:cNvPr>
          <p:cNvSpPr txBox="1"/>
          <p:nvPr/>
        </p:nvSpPr>
        <p:spPr>
          <a:xfrm>
            <a:off x="667073" y="4763417"/>
            <a:ext cx="2210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&lt;Traffic statistics&gt;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978381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7">
            <a:extLst>
              <a:ext uri="{FF2B5EF4-FFF2-40B4-BE49-F238E27FC236}">
                <a16:creationId xmlns:a16="http://schemas.microsoft.com/office/drawing/2014/main" id="{C9992616-B7C9-44E8-8E0A-9AD06569F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-171400"/>
            <a:ext cx="3066712" cy="1630511"/>
          </a:xfrm>
          <a:prstGeom prst="rect">
            <a:avLst/>
          </a:pr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B2530996-3DD2-BFA2-6AD0-953978D032BA}"/>
              </a:ext>
            </a:extLst>
          </p:cNvPr>
          <p:cNvSpPr txBox="1">
            <a:spLocks/>
          </p:cNvSpPr>
          <p:nvPr/>
        </p:nvSpPr>
        <p:spPr>
          <a:xfrm>
            <a:off x="332554" y="298269"/>
            <a:ext cx="11340964" cy="1005751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kumimoji="1" lang="en-US" altLang="ja-JP" sz="2800" b="1" kern="0" dirty="0"/>
              <a:t>Pedal error accidents rate by age</a:t>
            </a:r>
          </a:p>
          <a:p>
            <a:r>
              <a:rPr kumimoji="1" lang="en-US" altLang="ja-JP" sz="2800" b="1" kern="0" dirty="0"/>
              <a:t> in JAPAN</a:t>
            </a:r>
            <a:endParaRPr kumimoji="1" lang="ja-JP" altLang="en-US" sz="2800" kern="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0D72FC8-7D36-221E-5226-E9127F32E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136" y="1216152"/>
            <a:ext cx="9134658" cy="51630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A490463-6A75-A0DA-1788-02BF5CA43B4D}"/>
              </a:ext>
            </a:extLst>
          </p:cNvPr>
          <p:cNvSpPr txBox="1"/>
          <p:nvPr/>
        </p:nvSpPr>
        <p:spPr>
          <a:xfrm rot="16200000">
            <a:off x="521335" y="3307019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Pedal error accidents rate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128A909-6D68-F3CA-AF6E-AEBF5F8CD8AB}"/>
              </a:ext>
            </a:extLst>
          </p:cNvPr>
          <p:cNvSpPr txBox="1"/>
          <p:nvPr/>
        </p:nvSpPr>
        <p:spPr>
          <a:xfrm>
            <a:off x="9621117" y="5184648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Age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0D5E457-B9ED-0F6C-7185-0BDAEE1E482B}"/>
              </a:ext>
            </a:extLst>
          </p:cNvPr>
          <p:cNvSpPr txBox="1"/>
          <p:nvPr/>
        </p:nvSpPr>
        <p:spPr>
          <a:xfrm>
            <a:off x="3348990" y="6411930"/>
            <a:ext cx="48714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High accident rate among elderly people</a:t>
            </a:r>
            <a:endParaRPr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E170319-935C-8B7A-CAFB-DC3902E7CC09}"/>
              </a:ext>
            </a:extLst>
          </p:cNvPr>
          <p:cNvSpPr txBox="1"/>
          <p:nvPr/>
        </p:nvSpPr>
        <p:spPr>
          <a:xfrm>
            <a:off x="9690354" y="6402517"/>
            <a:ext cx="2193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hlinkClick r:id="rId5"/>
              </a:rPr>
              <a:t> ref : info124_e.pdf</a:t>
            </a:r>
            <a:endParaRPr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B0BEC50-4875-8573-E865-D17AC929F3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34166" y="1704658"/>
            <a:ext cx="5455403" cy="418454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5C4A3FB-8EC4-0D7C-3786-C850ED2EBCB3}"/>
              </a:ext>
            </a:extLst>
          </p:cNvPr>
          <p:cNvSpPr txBox="1"/>
          <p:nvPr/>
        </p:nvSpPr>
        <p:spPr>
          <a:xfrm>
            <a:off x="5939202" y="5074920"/>
            <a:ext cx="686406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55~64</a:t>
            </a:r>
            <a:endParaRPr kumimoji="1" lang="ja-JP" altLang="en-US" sz="14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FDB2F33-27DF-7F38-E1DE-C956436C9446}"/>
              </a:ext>
            </a:extLst>
          </p:cNvPr>
          <p:cNvSpPr txBox="1"/>
          <p:nvPr/>
        </p:nvSpPr>
        <p:spPr>
          <a:xfrm>
            <a:off x="7563786" y="5071872"/>
            <a:ext cx="686406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6</a:t>
            </a:r>
            <a:r>
              <a:rPr kumimoji="1" lang="en-US" altLang="ja-JP" sz="1400" dirty="0"/>
              <a:t>5~74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87290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7">
            <a:extLst>
              <a:ext uri="{FF2B5EF4-FFF2-40B4-BE49-F238E27FC236}">
                <a16:creationId xmlns:a16="http://schemas.microsoft.com/office/drawing/2014/main" id="{C9992616-B7C9-44E8-8E0A-9AD06569F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-171400"/>
            <a:ext cx="3066712" cy="1630511"/>
          </a:xfrm>
          <a:prstGeom prst="rect">
            <a:avLst/>
          </a:pr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05801387-8DF2-CCAF-0B34-5D11BFD37EDE}"/>
              </a:ext>
            </a:extLst>
          </p:cNvPr>
          <p:cNvSpPr txBox="1">
            <a:spLocks/>
          </p:cNvSpPr>
          <p:nvPr/>
        </p:nvSpPr>
        <p:spPr>
          <a:xfrm>
            <a:off x="268546" y="56050"/>
            <a:ext cx="11340964" cy="103208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kumimoji="1" lang="en-US" altLang="ja-JP" sz="2400" b="1" kern="0" dirty="0"/>
              <a:t>Pedal error accidents : </a:t>
            </a:r>
          </a:p>
          <a:p>
            <a:r>
              <a:rPr kumimoji="1" lang="en-US" altLang="ja-JP" sz="2400" b="1" kern="0" dirty="0"/>
              <a:t>road type, place in JAPAN</a:t>
            </a:r>
            <a:br>
              <a:rPr kumimoji="1" lang="en-US" altLang="ja-JP" sz="2400" b="1" kern="0" dirty="0"/>
            </a:br>
            <a:r>
              <a:rPr kumimoji="1" lang="en-US" altLang="ja-JP" sz="1600" b="1" kern="0" dirty="0"/>
              <a:t>(Repost</a:t>
            </a:r>
            <a:r>
              <a:rPr kumimoji="1" lang="ja-JP" altLang="en-US" sz="1600" b="1" kern="0" dirty="0"/>
              <a:t>；　</a:t>
            </a:r>
            <a:r>
              <a:rPr kumimoji="1" lang="en-US" altLang="ja-JP" sz="1600" b="1" kern="0" dirty="0"/>
              <a:t>ACPE-09-05</a:t>
            </a:r>
            <a:r>
              <a:rPr kumimoji="1" lang="ja-JP" altLang="en-US" sz="1600" b="1" kern="0" dirty="0"/>
              <a:t>　</a:t>
            </a:r>
            <a:r>
              <a:rPr kumimoji="1" lang="en-US" altLang="ja-JP" sz="1600" b="1" kern="0" dirty="0"/>
              <a:t>document</a:t>
            </a:r>
            <a:r>
              <a:rPr kumimoji="1" lang="ja-JP" altLang="en-US" sz="1600" b="1" kern="0" dirty="0"/>
              <a:t>）</a:t>
            </a:r>
            <a:endParaRPr kumimoji="1" lang="ja-JP" altLang="en-US" sz="2400" b="1" kern="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E65EA86-4609-56D6-1C7D-E63302888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505" y="1047429"/>
            <a:ext cx="10174488" cy="5723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F757C49-1EEF-5076-1028-502687F3C299}"/>
              </a:ext>
            </a:extLst>
          </p:cNvPr>
          <p:cNvSpPr txBox="1"/>
          <p:nvPr/>
        </p:nvSpPr>
        <p:spPr>
          <a:xfrm>
            <a:off x="10019538" y="6439093"/>
            <a:ext cx="2193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hlinkClick r:id="rId5"/>
              </a:rPr>
              <a:t> ref : info124_e.pdf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4368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7">
            <a:extLst>
              <a:ext uri="{FF2B5EF4-FFF2-40B4-BE49-F238E27FC236}">
                <a16:creationId xmlns:a16="http://schemas.microsoft.com/office/drawing/2014/main" id="{C9992616-B7C9-44E8-8E0A-9AD06569F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-171400"/>
            <a:ext cx="3066712" cy="1630511"/>
          </a:xfrm>
          <a:prstGeom prst="rect">
            <a:avLst/>
          </a:pr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9E77B7A1-C4C1-1135-2930-33BEC7F233AD}"/>
              </a:ext>
            </a:extLst>
          </p:cNvPr>
          <p:cNvSpPr txBox="1">
            <a:spLocks/>
          </p:cNvSpPr>
          <p:nvPr/>
        </p:nvSpPr>
        <p:spPr>
          <a:xfrm>
            <a:off x="515434" y="27432"/>
            <a:ext cx="10990766" cy="1459111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kumimoji="1" lang="en-US" altLang="ja-JP" sz="2400" b="1" kern="0" dirty="0"/>
              <a:t>Pedal error accidents :</a:t>
            </a:r>
          </a:p>
          <a:p>
            <a:r>
              <a:rPr kumimoji="1" lang="ja-JP" altLang="en-US" sz="2400" b="1" kern="0" dirty="0"/>
              <a:t>　</a:t>
            </a:r>
            <a:r>
              <a:rPr kumimoji="1" lang="en-US" altLang="ja-JP" sz="2400" b="1" kern="0" dirty="0"/>
              <a:t>type of movement at parking lot in JAPAN</a:t>
            </a:r>
          </a:p>
          <a:p>
            <a:r>
              <a:rPr kumimoji="1" lang="en-US" altLang="ja-JP" sz="2400" b="1" kern="0" dirty="0"/>
              <a:t>  </a:t>
            </a:r>
            <a:r>
              <a:rPr kumimoji="1" lang="en-US" altLang="ja-JP" sz="1400" b="1" kern="0" dirty="0"/>
              <a:t>(Repost</a:t>
            </a:r>
            <a:r>
              <a:rPr kumimoji="1" lang="ja-JP" altLang="en-US" sz="1400" b="1" kern="0" dirty="0"/>
              <a:t>；　</a:t>
            </a:r>
            <a:r>
              <a:rPr kumimoji="1" lang="en-US" altLang="ja-JP" sz="1400" b="1" kern="0" dirty="0"/>
              <a:t>ACPE-09-05</a:t>
            </a:r>
            <a:r>
              <a:rPr kumimoji="1" lang="ja-JP" altLang="en-US" sz="1400" b="1" kern="0" dirty="0"/>
              <a:t>　</a:t>
            </a:r>
            <a:r>
              <a:rPr kumimoji="1" lang="en-US" altLang="ja-JP" sz="1400" b="1" kern="0" dirty="0"/>
              <a:t>document</a:t>
            </a:r>
            <a:r>
              <a:rPr kumimoji="1" lang="ja-JP" altLang="en-US" sz="1400" b="1" kern="0" dirty="0"/>
              <a:t>）</a:t>
            </a:r>
            <a:endParaRPr kumimoji="1" lang="ja-JP" altLang="en-US" sz="1400" kern="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37563A9-3CFD-4EFA-22C2-28C78FDBA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602" y="1125005"/>
            <a:ext cx="9982039" cy="56148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5062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7">
            <a:extLst>
              <a:ext uri="{FF2B5EF4-FFF2-40B4-BE49-F238E27FC236}">
                <a16:creationId xmlns:a16="http://schemas.microsoft.com/office/drawing/2014/main" id="{C9992616-B7C9-44E8-8E0A-9AD06569F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-171400"/>
            <a:ext cx="3066712" cy="1630511"/>
          </a:xfrm>
          <a:prstGeom prst="rect">
            <a:avLst/>
          </a:pr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389FC193-3A75-328D-D9AD-167C633A16C3}"/>
              </a:ext>
            </a:extLst>
          </p:cNvPr>
          <p:cNvSpPr txBox="1">
            <a:spLocks/>
          </p:cNvSpPr>
          <p:nvPr/>
        </p:nvSpPr>
        <p:spPr>
          <a:xfrm>
            <a:off x="478858" y="46906"/>
            <a:ext cx="11340964" cy="602611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kumimoji="1" lang="en-US" altLang="ja-JP" sz="3200" b="1" kern="0" dirty="0"/>
              <a:t>Pedal error accidents assumption</a:t>
            </a:r>
          </a:p>
          <a:p>
            <a:r>
              <a:rPr kumimoji="1" lang="en-US" altLang="ja-JP" sz="1600" b="1" kern="0" dirty="0"/>
              <a:t> (repost ACPE-09-05)</a:t>
            </a:r>
            <a:endParaRPr kumimoji="1" lang="ja-JP" altLang="en-US" sz="1600" b="1" kern="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B5278F-7E7F-06DA-A2A5-2361E7E90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457" y="1613409"/>
            <a:ext cx="7631274" cy="42925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89AC097-ED99-E20A-47AD-E708C470D334}"/>
              </a:ext>
            </a:extLst>
          </p:cNvPr>
          <p:cNvSpPr txBox="1"/>
          <p:nvPr/>
        </p:nvSpPr>
        <p:spPr>
          <a:xfrm>
            <a:off x="1121609" y="931229"/>
            <a:ext cx="1020651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■　</a:t>
            </a:r>
            <a:r>
              <a:rPr lang="en-US" altLang="ja-JP" b="1" dirty="0"/>
              <a:t>ACPE accidents tendency</a:t>
            </a:r>
            <a:endParaRPr kumimoji="1" lang="en-US" altLang="ja-JP" b="1" dirty="0"/>
          </a:p>
          <a:p>
            <a:r>
              <a:rPr kumimoji="1" lang="ja-JP" altLang="en-US" sz="1600" b="1" dirty="0"/>
              <a:t>　●</a:t>
            </a:r>
            <a:r>
              <a:rPr kumimoji="1" lang="en-US" altLang="ja-JP" sz="1600" b="1" dirty="0"/>
              <a:t>Driver : Elderly driver,</a:t>
            </a:r>
            <a:r>
              <a:rPr kumimoji="1" lang="ja-JP" altLang="en-US" sz="1600" b="1" dirty="0"/>
              <a:t>　</a:t>
            </a:r>
            <a:r>
              <a:rPr kumimoji="1" lang="en-US" altLang="ja-JP" sz="1600" b="1" dirty="0"/>
              <a:t>  </a:t>
            </a:r>
            <a:r>
              <a:rPr kumimoji="1" lang="ja-JP" altLang="en-US" sz="1600" b="1" dirty="0"/>
              <a:t>●</a:t>
            </a:r>
            <a:r>
              <a:rPr lang="en-US" altLang="ja-JP" sz="1600" b="1" dirty="0"/>
              <a:t>Place : Parking lot, </a:t>
            </a:r>
            <a:r>
              <a:rPr lang="ja-JP" altLang="en-US" sz="1600" b="1" dirty="0"/>
              <a:t>　●</a:t>
            </a:r>
            <a:r>
              <a:rPr lang="en-US" altLang="ja-JP" sz="1600" b="1" dirty="0"/>
              <a:t>Driving behavior ; Starting up, Low speed running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50DC817-5840-8E03-3161-B2901C07EBFD}"/>
              </a:ext>
            </a:extLst>
          </p:cNvPr>
          <p:cNvSpPr txBox="1"/>
          <p:nvPr/>
        </p:nvSpPr>
        <p:spPr>
          <a:xfrm>
            <a:off x="829000" y="5961809"/>
            <a:ext cx="110853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1600" b="1" i="0" dirty="0">
                <a:effectLst/>
                <a:latin typeface="Roboto" panose="02000000000000000000" pitchFamily="2" charset="0"/>
              </a:rPr>
              <a:t>Various pedal error accidents have occurred, but we have developed a system that can handle the majority of accidents, which are those that occur when the vehicle is stationary or traveling at extremely low speeds.</a:t>
            </a:r>
          </a:p>
          <a:p>
            <a:r>
              <a:rPr lang="en-US" altLang="ja-JP" sz="1600" b="1" dirty="0">
                <a:latin typeface="Roboto" panose="02000000000000000000" pitchFamily="2" charset="0"/>
              </a:rPr>
              <a:t>      (considering technical feasibility)</a:t>
            </a:r>
            <a:endParaRPr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992671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7">
            <a:extLst>
              <a:ext uri="{FF2B5EF4-FFF2-40B4-BE49-F238E27FC236}">
                <a16:creationId xmlns:a16="http://schemas.microsoft.com/office/drawing/2014/main" id="{C9992616-B7C9-44E8-8E0A-9AD06569F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-171400"/>
            <a:ext cx="3066712" cy="163051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713D0E5-13F8-0DE9-A877-C44F33124480}"/>
              </a:ext>
            </a:extLst>
          </p:cNvPr>
          <p:cNvSpPr txBox="1"/>
          <p:nvPr/>
        </p:nvSpPr>
        <p:spPr>
          <a:xfrm>
            <a:off x="1430685" y="2679192"/>
            <a:ext cx="9953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Pedal error accidents scenario and Pedal error maneuver</a:t>
            </a:r>
            <a:endParaRPr kumimoji="1" lang="ja-JP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502196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présentation OICA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sque présentation avec nouveau logo et format 16x9" id="{85D48C29-F5D1-45D1-86B0-358C96AA2DC8}" vid="{438186FC-A8D2-4D68-B072-911AEBB1364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テーマ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ユーザー定義 3">
    <a:majorFont>
      <a:latin typeface="Segoe UI"/>
      <a:ea typeface="Meiryo UI"/>
      <a:cs typeface=""/>
    </a:majorFont>
    <a:minorFont>
      <a:latin typeface="Segoe UI"/>
      <a:ea typeface="Meiryo UI"/>
      <a:cs typeface=""/>
    </a:minorFont>
  </a:fontScheme>
  <a:fmtScheme name="Office テーマ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2645</TotalTime>
  <Words>1295</Words>
  <Application>Microsoft Office PowerPoint</Application>
  <PresentationFormat>Widescreen</PresentationFormat>
  <Paragraphs>221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Meiryo UI</vt:lpstr>
      <vt:lpstr>游ゴシック</vt:lpstr>
      <vt:lpstr>Arial</vt:lpstr>
      <vt:lpstr>Calibri</vt:lpstr>
      <vt:lpstr>Courier New</vt:lpstr>
      <vt:lpstr>Roboto</vt:lpstr>
      <vt:lpstr>Segoe UI</vt:lpstr>
      <vt:lpstr>Tahoma</vt:lpstr>
      <vt:lpstr>Verdana</vt:lpstr>
      <vt:lpstr>Wingdings</vt:lpstr>
      <vt:lpstr>Masque présentation OICA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Market effectiveness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kk</dc:creator>
  <cp:lastModifiedBy>Xi</cp:lastModifiedBy>
  <cp:revision>4</cp:revision>
  <dcterms:created xsi:type="dcterms:W3CDTF">2026-02-04T12:25:57Z</dcterms:created>
  <dcterms:modified xsi:type="dcterms:W3CDTF">2026-02-19T10:02:39Z</dcterms:modified>
</cp:coreProperties>
</file>