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56" r:id="rId5"/>
    <p:sldId id="257" r:id="rId6"/>
    <p:sldId id="258" r:id="rId7"/>
    <p:sldId id="266" r:id="rId8"/>
    <p:sldId id="318" r:id="rId9"/>
    <p:sldId id="265" r:id="rId10"/>
    <p:sldId id="278" r:id="rId11"/>
    <p:sldId id="279" r:id="rId12"/>
    <p:sldId id="269" r:id="rId13"/>
    <p:sldId id="319" r:id="rId14"/>
    <p:sldId id="270" r:id="rId15"/>
    <p:sldId id="271" r:id="rId16"/>
    <p:sldId id="280" r:id="rId17"/>
    <p:sldId id="321" r:id="rId18"/>
    <p:sldId id="322" r:id="rId19"/>
    <p:sldId id="315" r:id="rId20"/>
    <p:sldId id="276" r:id="rId21"/>
    <p:sldId id="323" r:id="rId22"/>
    <p:sldId id="326" r:id="rId23"/>
    <p:sldId id="325" r:id="rId24"/>
    <p:sldId id="324" r:id="rId25"/>
    <p:sldId id="317" r:id="rId26"/>
    <p:sldId id="259" r:id="rId27"/>
    <p:sldId id="273" r:id="rId28"/>
    <p:sldId id="267" r:id="rId29"/>
  </p:sldIdLst>
  <p:sldSz cx="12192000" cy="6858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C26A24D-9933-F73A-9A18-3ADFF9EF7EC0}" name="David Miles" initials="DM" userId="S::David.Miles@dft.gov.uk::a427bd90-0b1e-40b4-a2c3-e4a6b3a84fcd" providerId="AD"/>
  <p188:author id="{A0A29C9D-3858-96FE-F648-63DCA614AB60}" name="GRIGORATOS Theodoros (JRC-ISPRA)" initials="TG" userId="S::Theodoros.GRIGORATOS@ec.europa.eu::f13441e8-f0f6-4bf8-a45c-45143031221d" providerId="AD"/>
  <p188:author id="{1D7F83B8-2C47-4C24-2D45-51150F7F93C4}" name="Nicolas De Mahieu" initials="ND" userId="S::ndm@etrto.org::86ffda28-54bf-46cb-8307-ac4eaeeea85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Miles" userId="a427bd90-0b1e-40b4-a2c3-e4a6b3a84fcd" providerId="ADAL" clId="{22F6F8AD-DD70-4670-8E0D-4467E5C8A44E}"/>
    <pc:docChg chg="undo custSel modSld">
      <pc:chgData name="David Miles" userId="a427bd90-0b1e-40b4-a2c3-e4a6b3a84fcd" providerId="ADAL" clId="{22F6F8AD-DD70-4670-8E0D-4467E5C8A44E}" dt="2025-09-02T15:21:58.475" v="381" actId="13926"/>
      <pc:docMkLst>
        <pc:docMk/>
      </pc:docMkLst>
      <pc:sldChg chg="modSp mod">
        <pc:chgData name="David Miles" userId="a427bd90-0b1e-40b4-a2c3-e4a6b3a84fcd" providerId="ADAL" clId="{22F6F8AD-DD70-4670-8E0D-4467E5C8A44E}" dt="2025-09-02T15:21:58.475" v="381" actId="13926"/>
        <pc:sldMkLst>
          <pc:docMk/>
          <pc:sldMk cId="1472386309" sldId="256"/>
        </pc:sldMkLst>
        <pc:spChg chg="mod">
          <ac:chgData name="David Miles" userId="a427bd90-0b1e-40b4-a2c3-e4a6b3a84fcd" providerId="ADAL" clId="{22F6F8AD-DD70-4670-8E0D-4467E5C8A44E}" dt="2025-09-02T15:21:58.475" v="381" actId="13926"/>
          <ac:spMkLst>
            <pc:docMk/>
            <pc:sldMk cId="1472386309" sldId="256"/>
            <ac:spMk id="5" creationId="{1911E3F7-4975-4BCD-A19E-D1EE644E3526}"/>
          </ac:spMkLst>
        </pc:spChg>
      </pc:sldChg>
      <pc:sldChg chg="modSp mod">
        <pc:chgData name="David Miles" userId="a427bd90-0b1e-40b4-a2c3-e4a6b3a84fcd" providerId="ADAL" clId="{22F6F8AD-DD70-4670-8E0D-4467E5C8A44E}" dt="2025-09-02T15:16:15.262" v="253" actId="207"/>
        <pc:sldMkLst>
          <pc:docMk/>
          <pc:sldMk cId="877310329" sldId="258"/>
        </pc:sldMkLst>
        <pc:spChg chg="mod">
          <ac:chgData name="David Miles" userId="a427bd90-0b1e-40b4-a2c3-e4a6b3a84fcd" providerId="ADAL" clId="{22F6F8AD-DD70-4670-8E0D-4467E5C8A44E}" dt="2025-09-02T15:16:15.262" v="253" actId="207"/>
          <ac:spMkLst>
            <pc:docMk/>
            <pc:sldMk cId="877310329" sldId="258"/>
            <ac:spMk id="6" creationId="{57D7C7A9-48CE-448F-9DB6-ABD4EEF7C894}"/>
          </ac:spMkLst>
        </pc:spChg>
      </pc:sldChg>
      <pc:sldChg chg="modSp mod modCm">
        <pc:chgData name="David Miles" userId="a427bd90-0b1e-40b4-a2c3-e4a6b3a84fcd" providerId="ADAL" clId="{22F6F8AD-DD70-4670-8E0D-4467E5C8A44E}" dt="2025-09-02T15:09:45.434" v="3" actId="207"/>
        <pc:sldMkLst>
          <pc:docMk/>
          <pc:sldMk cId="4184192775" sldId="259"/>
        </pc:sldMkLst>
        <pc:graphicFrameChg chg="modGraphic">
          <ac:chgData name="David Miles" userId="a427bd90-0b1e-40b4-a2c3-e4a6b3a84fcd" providerId="ADAL" clId="{22F6F8AD-DD70-4670-8E0D-4467E5C8A44E}" dt="2025-09-02T15:09:45.434" v="3" actId="207"/>
          <ac:graphicFrameMkLst>
            <pc:docMk/>
            <pc:sldMk cId="4184192775" sldId="259"/>
            <ac:graphicFrameMk id="11" creationId="{FCEED9E6-0F59-9F6A-D380-2D8D4689BD0C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vid Miles" userId="a427bd90-0b1e-40b4-a2c3-e4a6b3a84fcd" providerId="ADAL" clId="{22F6F8AD-DD70-4670-8E0D-4467E5C8A44E}" dt="2025-09-02T15:09:32.793" v="1" actId="20577"/>
              <pc2:cmMkLst xmlns:pc2="http://schemas.microsoft.com/office/powerpoint/2019/9/main/command">
                <pc:docMk/>
                <pc:sldMk cId="4184192775" sldId="259"/>
                <pc2:cmMk id="{BB233B33-27E6-4832-9D4D-A7F8FF77A5C8}"/>
              </pc2:cmMkLst>
            </pc226:cmChg>
          </p:ext>
        </pc:extLst>
      </pc:sldChg>
      <pc:sldChg chg="modSp mod">
        <pc:chgData name="David Miles" userId="a427bd90-0b1e-40b4-a2c3-e4a6b3a84fcd" providerId="ADAL" clId="{22F6F8AD-DD70-4670-8E0D-4467E5C8A44E}" dt="2025-09-02T15:15:21.803" v="233" actId="13926"/>
        <pc:sldMkLst>
          <pc:docMk/>
          <pc:sldMk cId="3175641" sldId="265"/>
        </pc:sldMkLst>
        <pc:spChg chg="mod">
          <ac:chgData name="David Miles" userId="a427bd90-0b1e-40b4-a2c3-e4a6b3a84fcd" providerId="ADAL" clId="{22F6F8AD-DD70-4670-8E0D-4467E5C8A44E}" dt="2025-09-02T15:15:21.803" v="233" actId="13926"/>
          <ac:spMkLst>
            <pc:docMk/>
            <pc:sldMk cId="3175641" sldId="265"/>
            <ac:spMk id="6" creationId="{57687BDD-4F11-B98C-B7C1-F3028C78AB12}"/>
          </ac:spMkLst>
        </pc:spChg>
      </pc:sldChg>
      <pc:sldChg chg="modSp mod modCm">
        <pc:chgData name="David Miles" userId="a427bd90-0b1e-40b4-a2c3-e4a6b3a84fcd" providerId="ADAL" clId="{22F6F8AD-DD70-4670-8E0D-4467E5C8A44E}" dt="2025-09-02T15:10:54.294" v="223" actId="20577"/>
        <pc:sldMkLst>
          <pc:docMk/>
          <pc:sldMk cId="494584782" sldId="273"/>
        </pc:sldMkLst>
        <pc:spChg chg="mod">
          <ac:chgData name="David Miles" userId="a427bd90-0b1e-40b4-a2c3-e4a6b3a84fcd" providerId="ADAL" clId="{22F6F8AD-DD70-4670-8E0D-4467E5C8A44E}" dt="2025-09-02T15:10:54.294" v="223" actId="20577"/>
          <ac:spMkLst>
            <pc:docMk/>
            <pc:sldMk cId="494584782" sldId="273"/>
            <ac:spMk id="6" creationId="{CA99B789-FE92-0CC4-4721-A55103F197B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avid Miles" userId="a427bd90-0b1e-40b4-a2c3-e4a6b3a84fcd" providerId="ADAL" clId="{22F6F8AD-DD70-4670-8E0D-4467E5C8A44E}" dt="2025-09-02T15:10:54.294" v="223" actId="20577"/>
              <pc2:cmMkLst xmlns:pc2="http://schemas.microsoft.com/office/powerpoint/2019/9/main/command">
                <pc:docMk/>
                <pc:sldMk cId="494584782" sldId="273"/>
                <pc2:cmMk id="{725F4DE0-675D-4913-A133-8CEFE6FE1BF1}"/>
              </pc2:cmMkLst>
            </pc226:cmChg>
          </p:ext>
        </pc:extLst>
      </pc:sldChg>
      <pc:sldChg chg="modSp mod">
        <pc:chgData name="David Miles" userId="a427bd90-0b1e-40b4-a2c3-e4a6b3a84fcd" providerId="ADAL" clId="{22F6F8AD-DD70-4670-8E0D-4467E5C8A44E}" dt="2025-09-02T15:14:48.707" v="228" actId="13926"/>
        <pc:sldMkLst>
          <pc:docMk/>
          <pc:sldMk cId="1731685842" sldId="276"/>
        </pc:sldMkLst>
        <pc:spChg chg="mod">
          <ac:chgData name="David Miles" userId="a427bd90-0b1e-40b4-a2c3-e4a6b3a84fcd" providerId="ADAL" clId="{22F6F8AD-DD70-4670-8E0D-4467E5C8A44E}" dt="2025-09-02T15:14:48.707" v="228" actId="13926"/>
          <ac:spMkLst>
            <pc:docMk/>
            <pc:sldMk cId="1731685842" sldId="276"/>
            <ac:spMk id="2" creationId="{E87A35F4-B244-9DAC-7E6E-D73B348C7430}"/>
          </ac:spMkLst>
        </pc:spChg>
      </pc:sldChg>
      <pc:sldChg chg="modSp mod">
        <pc:chgData name="David Miles" userId="a427bd90-0b1e-40b4-a2c3-e4a6b3a84fcd" providerId="ADAL" clId="{22F6F8AD-DD70-4670-8E0D-4467E5C8A44E}" dt="2025-09-02T15:15:33.778" v="238" actId="13926"/>
        <pc:sldMkLst>
          <pc:docMk/>
          <pc:sldMk cId="2268996012" sldId="318"/>
        </pc:sldMkLst>
        <pc:spChg chg="mod">
          <ac:chgData name="David Miles" userId="a427bd90-0b1e-40b4-a2c3-e4a6b3a84fcd" providerId="ADAL" clId="{22F6F8AD-DD70-4670-8E0D-4467E5C8A44E}" dt="2025-09-02T15:15:33.778" v="238" actId="13926"/>
          <ac:spMkLst>
            <pc:docMk/>
            <pc:sldMk cId="2268996012" sldId="318"/>
            <ac:spMk id="3" creationId="{1822AF0D-B9DC-D353-EC7B-95CA62D86422}"/>
          </ac:spMkLst>
        </pc:spChg>
      </pc:sldChg>
      <pc:sldChg chg="modSp mod">
        <pc:chgData name="David Miles" userId="a427bd90-0b1e-40b4-a2c3-e4a6b3a84fcd" providerId="ADAL" clId="{22F6F8AD-DD70-4670-8E0D-4467E5C8A44E}" dt="2025-09-02T15:20:01.163" v="380" actId="20577"/>
        <pc:sldMkLst>
          <pc:docMk/>
          <pc:sldMk cId="2604846798" sldId="326"/>
        </pc:sldMkLst>
        <pc:spChg chg="mod">
          <ac:chgData name="David Miles" userId="a427bd90-0b1e-40b4-a2c3-e4a6b3a84fcd" providerId="ADAL" clId="{22F6F8AD-DD70-4670-8E0D-4467E5C8A44E}" dt="2025-09-02T15:20:01.163" v="380" actId="20577"/>
          <ac:spMkLst>
            <pc:docMk/>
            <pc:sldMk cId="2604846798" sldId="326"/>
            <ac:spMk id="3" creationId="{CD1C47C8-9F61-6B4A-7DD1-252FB283956F}"/>
          </ac:spMkLst>
        </pc:spChg>
      </pc:sldChg>
    </pc:docChg>
  </pc:docChgLst>
  <pc:docChgLst>
    <pc:chgData name="Konstantin Glukhenkiy" userId="24b49d37-c936-4e44-8fab-4bfac34f62f4" providerId="ADAL" clId="{FDF7D8E2-B533-48EA-A0B5-A56BB96E56B8}"/>
    <pc:docChg chg="modSld">
      <pc:chgData name="Konstantin Glukhenkiy" userId="24b49d37-c936-4e44-8fab-4bfac34f62f4" providerId="ADAL" clId="{FDF7D8E2-B533-48EA-A0B5-A56BB96E56B8}" dt="2025-09-02T15:57:03.891" v="17" actId="6549"/>
      <pc:docMkLst>
        <pc:docMk/>
      </pc:docMkLst>
      <pc:sldChg chg="modSp mod">
        <pc:chgData name="Konstantin Glukhenkiy" userId="24b49d37-c936-4e44-8fab-4bfac34f62f4" providerId="ADAL" clId="{FDF7D8E2-B533-48EA-A0B5-A56BB96E56B8}" dt="2025-09-02T15:54:43.208" v="6" actId="6549"/>
        <pc:sldMkLst>
          <pc:docMk/>
          <pc:sldMk cId="1472386309" sldId="256"/>
        </pc:sldMkLst>
        <pc:spChg chg="mod">
          <ac:chgData name="Konstantin Glukhenkiy" userId="24b49d37-c936-4e44-8fab-4bfac34f62f4" providerId="ADAL" clId="{FDF7D8E2-B533-48EA-A0B5-A56BB96E56B8}" dt="2025-09-02T15:54:43.208" v="6" actId="6549"/>
          <ac:spMkLst>
            <pc:docMk/>
            <pc:sldMk cId="1472386309" sldId="256"/>
            <ac:spMk id="5" creationId="{1911E3F7-4975-4BCD-A19E-D1EE644E3526}"/>
          </ac:spMkLst>
        </pc:spChg>
      </pc:sldChg>
      <pc:sldChg chg="modSp mod">
        <pc:chgData name="Konstantin Glukhenkiy" userId="24b49d37-c936-4e44-8fab-4bfac34f62f4" providerId="ADAL" clId="{FDF7D8E2-B533-48EA-A0B5-A56BB96E56B8}" dt="2025-09-02T15:56:28.282" v="9" actId="6549"/>
        <pc:sldMkLst>
          <pc:docMk/>
          <pc:sldMk cId="1785079533" sldId="257"/>
        </pc:sldMkLst>
        <pc:graphicFrameChg chg="modGraphic">
          <ac:chgData name="Konstantin Glukhenkiy" userId="24b49d37-c936-4e44-8fab-4bfac34f62f4" providerId="ADAL" clId="{FDF7D8E2-B533-48EA-A0B5-A56BB96E56B8}" dt="2025-09-02T15:56:28.282" v="9" actId="6549"/>
          <ac:graphicFrameMkLst>
            <pc:docMk/>
            <pc:sldMk cId="1785079533" sldId="257"/>
            <ac:graphicFrameMk id="10" creationId="{C8594C73-26ED-49AC-BB15-8A214F054849}"/>
          </ac:graphicFrameMkLst>
        </pc:graphicFrameChg>
      </pc:sldChg>
      <pc:sldChg chg="modSp mod">
        <pc:chgData name="Konstantin Glukhenkiy" userId="24b49d37-c936-4e44-8fab-4bfac34f62f4" providerId="ADAL" clId="{FDF7D8E2-B533-48EA-A0B5-A56BB96E56B8}" dt="2025-09-02T15:57:03.891" v="17" actId="6549"/>
        <pc:sldMkLst>
          <pc:docMk/>
          <pc:sldMk cId="494584782" sldId="273"/>
        </pc:sldMkLst>
        <pc:spChg chg="mod">
          <ac:chgData name="Konstantin Glukhenkiy" userId="24b49d37-c936-4e44-8fab-4bfac34f62f4" providerId="ADAL" clId="{FDF7D8E2-B533-48EA-A0B5-A56BB96E56B8}" dt="2025-09-02T15:57:03.891" v="17" actId="6549"/>
          <ac:spMkLst>
            <pc:docMk/>
            <pc:sldMk cId="494584782" sldId="273"/>
            <ac:spMk id="2" creationId="{5BB03B24-F1FC-461A-FC09-83019AAF925A}"/>
          </ac:spMkLst>
        </pc:spChg>
      </pc:sldChg>
      <pc:sldChg chg="modSp mod">
        <pc:chgData name="Konstantin Glukhenkiy" userId="24b49d37-c936-4e44-8fab-4bfac34f62f4" providerId="ADAL" clId="{FDF7D8E2-B533-48EA-A0B5-A56BB96E56B8}" dt="2025-09-02T15:56:41.668" v="13" actId="6549"/>
        <pc:sldMkLst>
          <pc:docMk/>
          <pc:sldMk cId="2268996012" sldId="318"/>
        </pc:sldMkLst>
        <pc:spChg chg="mod">
          <ac:chgData name="Konstantin Glukhenkiy" userId="24b49d37-c936-4e44-8fab-4bfac34f62f4" providerId="ADAL" clId="{FDF7D8E2-B533-48EA-A0B5-A56BB96E56B8}" dt="2025-09-02T15:56:41.668" v="13" actId="6549"/>
          <ac:spMkLst>
            <pc:docMk/>
            <pc:sldMk cId="2268996012" sldId="318"/>
            <ac:spMk id="3" creationId="{1822AF0D-B9DC-D353-EC7B-95CA62D864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4EF9F-9D52-4695-A44D-FB890489DBF6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938DF-F9AF-4B02-BED8-B72447F4216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033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181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41A48-4A7D-532E-40CF-02238A421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001C91-1DE1-6A5B-2F5E-E3F414A200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5E38D-2200-EE4A-D83F-206C6FF31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26A3F-EBAB-E191-FBFF-C687EE4CB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026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DD971-D2F0-B973-D203-1CCDC2BBD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1CA8A0-A707-F008-461A-F9E980886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A834DF-B033-D672-535C-50E0020EEA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EA5D6-C838-B1EC-7127-FE5FFFB0A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557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990E2-3695-34D2-C036-837073B31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0C52B-CD24-E885-F07A-68931F242B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DDF1C8-AA03-7E36-65CD-228832D18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B5141-5F23-EA2D-8785-BE82A335C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675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B9809-C335-C740-976E-E2A918440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13003A-8330-5199-B028-9FE74765C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497F5C-D847-7974-7FCA-8C512E93A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A84D3-E505-E18E-86EE-00057D3B5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101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DF945-39BC-F6D5-9A79-16CA993A2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B8BA6A-BB01-CEFA-22E1-D8ACE19C34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536B7-452F-45BA-2FA0-A610EEE3DC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AC14A-ACFA-5A58-A3FC-9250FE9EF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87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0C4F4-111C-7A01-A59F-603BEBDB0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CBFB80-9DB7-EA13-7266-BD0104B768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1FBE39-DE6A-A85E-E492-9967EAB12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4D89D-9677-173F-120B-2B68B9EAC8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938DF-F9AF-4B02-BED8-B72447F42164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366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07318-A9C1-484F-97C1-1BA62A7E6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D8C7C0-1393-4211-B0EB-6708AEFD9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7A509B-A224-4DD5-90B5-422ECCF6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78DA-A0D3-4E2D-BEEC-C2F1CAB2C6D3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6B98BE-5FA9-4347-9DAD-7827D71E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C49402-AB7D-4EF9-8064-972C5F805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4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B7B8F-745E-4F78-B9E5-54DB7091A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F8308E-A6CA-4381-8D57-D68882F1B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162A46-D2CC-4B04-AE86-F7C2336B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24C7-B93C-4E45-80A1-FE40CDD1A438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832911-037B-4B83-95E4-E9BE1D2C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2011DE-2916-470E-839D-E9B0035E6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77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FE91C24-EE31-4E44-9DBC-2EBB0C4BBD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3470B3-508D-4D29-90D6-55939FFF2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095140-FBE1-470D-9A48-909683AC3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55B9F-D1C0-4C79-87C1-A7B157A55817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8D538-BCDA-4E18-8EB7-0909F6E4A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273F31-2AD7-4E1D-BAA8-ECBB7758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49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C3DCB-3707-4E24-B0DC-2CFCD1C5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5D9488-3D79-4A3D-A8FB-8BB1D3591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FE5FC9-6579-4EC2-A4FB-683ABD20F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AA86-E047-487D-80F7-A97802F7B5C8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6E683-69D5-4CE8-8BF7-3F96687EE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90EC6-84B5-40EF-97D3-9A6C3ABA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32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2146BD-2856-4C3F-B591-7C31CADD2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5F9135-9CB1-48DB-86B4-5BDBB739A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F508D-C550-4A2E-8649-3618F803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69207-4492-4065-9801-9453DB018007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DD71BD-5089-45A9-8A5A-91799F71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1877C5-2929-49B3-A86F-054F85AB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74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D0C959-A50F-45EF-9DD3-0234BBC66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7D705-E10E-49C1-8A16-7E4F6FEAC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A85F87-4819-4DDD-95AA-EFD94A67B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0118BD-007F-4993-B4F5-657DEC17D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A4CC2-5405-4F2A-BCCC-58BA75DDD253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531070-2C7A-4D12-9D28-33C8BD02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8FBB72-F70E-4C56-8A03-3856BBBFB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27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61837-9F1F-4270-9580-519B439B0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A434F4-FEAD-43E8-96FE-352F16371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AA7A1F-2040-4A64-B2A3-BD712E505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3C050-DF9B-4AAD-A556-8F3749099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41CE5DF-3222-4B1D-AE5D-CED47DDAC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3355AD-FD91-447C-9F16-FB61723B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191F-D135-40AE-9642-9E7BB3B65D54}" type="datetime1">
              <a:rPr lang="fr-FR" smtClean="0"/>
              <a:t>02/09/2025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02E8D0B-3265-4A6D-8719-B2F14FB2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5C3BF6A-2B3C-493B-9821-90701B6D2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68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68030-FE46-4D89-8F49-C389C0DA7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F2EF97-09B9-4518-B672-A6BE7A748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1A9B-2E0B-4D37-9FDF-410735C3A641}" type="datetime1">
              <a:rPr lang="fr-FR" smtClean="0"/>
              <a:t>02/09/2025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2E9CD8-22CF-49E7-B84D-0BFB2560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7770AD-6343-4DCE-B811-5876A81B8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04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36F3BB-5A65-4AD0-8749-3645F7063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ED7E-8BB5-42C0-8139-D8EF515BD977}" type="datetime1">
              <a:rPr lang="fr-FR" smtClean="0"/>
              <a:t>02/09/2025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5C1573-ACF5-4971-B02F-7CA33B9F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1B1A1D-C2C0-4EE3-9B1C-33B136EF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85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C65A63-C234-4984-BAA0-43F9C99B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627B8A-6E99-4143-A8F7-087780105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35E20D-6A73-4B0E-B963-5840CBB4F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4B6E52-419C-410C-9BF5-88412C0C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0B33-499A-49AE-AEA1-9A434F21096A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A3B642-1C3B-476A-8304-387866F38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D88692-4F7D-4791-A22F-1084188B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3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D7FC1E-4579-47F0-8672-C0F11BB71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85F5D9A-8C8B-40A4-9D35-8E9DA931D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EA8ECE-D47C-4D51-8A8C-99AE0D06E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B55F8D-135D-4C07-8C83-0FF3E4B1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6009-2997-4D6F-88E4-027E17E67152}" type="datetime1">
              <a:rPr lang="fr-FR" smtClean="0"/>
              <a:t>02/09/2025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7BC928-7CCE-4DC5-8B79-873236DD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3969C5-ADDB-4679-A7CB-0C6DC779D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74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B9E638-4966-4F26-8C98-D2A39BB6D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2A8DD3-7575-443B-9F90-7A17D3948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19A280-0A06-4552-9BF7-24C3DE9EA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56CD1-A6EC-4524-AFC5-FBD0D3964DDC}" type="datetime1">
              <a:rPr lang="fr-FR" smtClean="0"/>
              <a:t>02/09/2025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7BBE03-46A4-4B80-9EFB-92E7F04D5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TF on Tyre Abrasion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A22998-0C5A-446D-9F3D-871C8DBDB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45D37-6DEC-499C-8062-DD8488EC10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76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icente.Franco@ec.europa.eu" TargetMode="External"/><Relationship Id="rId2" Type="http://schemas.openxmlformats.org/officeDocument/2006/relationships/hyperlink" Target="mailto:David.Miles@dft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iki.unece.org/download/attachments/215679554/GRBP-81-24e%20updated%20TFTA%20Terms%20of%20Reference.pdf?api=v2" TargetMode="External"/><Relationship Id="rId4" Type="http://schemas.openxmlformats.org/officeDocument/2006/relationships/hyperlink" Target="https://wiki.unece.org/pages/viewpage.action?pageId=160694352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unece.org/download/attachments/277381140/TA-29-4%20Update%20of%20C1%20tyre%20abrasion%20Gantt%20as%20per%20slide%206%20of%20TA-27-3.pptx?api=v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unece.org/display/trans/TF+TA+session+36" TargetMode="External"/><Relationship Id="rId13" Type="http://schemas.openxmlformats.org/officeDocument/2006/relationships/image" Target="../media/image4.svg"/><Relationship Id="rId3" Type="http://schemas.openxmlformats.org/officeDocument/2006/relationships/hyperlink" Target="https://wiki.unece.org/display/trans/TF+TA+session+31" TargetMode="External"/><Relationship Id="rId7" Type="http://schemas.openxmlformats.org/officeDocument/2006/relationships/hyperlink" Target="https://wiki.unece.org/display/trans/TF+TA+session+35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wiki.unece.org/display/trans/TF+TA+session+3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iki.unece.org/display/trans/TFTA+session+34" TargetMode="External"/><Relationship Id="rId11" Type="http://schemas.openxmlformats.org/officeDocument/2006/relationships/image" Target="../media/image2.svg"/><Relationship Id="rId5" Type="http://schemas.openxmlformats.org/officeDocument/2006/relationships/hyperlink" Target="https://wiki.unece.org/display/trans/TF+TA+session+33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wiki.unece.org/display/trans/TF+TA+session+32" TargetMode="External"/><Relationship Id="rId9" Type="http://schemas.openxmlformats.org/officeDocument/2006/relationships/hyperlink" Target="https://wiki.unece.org/display/trans/TF+TA+session+3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transport/documents/2023/11/working-documents/tfta-proposal-supplement-02-04-series-amendments-un-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nece.org/sites/default/files/2024-04/ECE-TRANS-WP29-2024-065e%20.pdf" TargetMode="External"/><Relationship Id="rId4" Type="http://schemas.openxmlformats.org/officeDocument/2006/relationships/hyperlink" Target="https://unece.org/sites/default/files/2024-02/GRBP-79-12-Rev.2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BCCB5-8479-4331-A885-879B3AAA67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alibri "/>
              </a:rPr>
              <a:t>Status</a:t>
            </a:r>
            <a:r>
              <a:rPr lang="fr-FR" dirty="0">
                <a:latin typeface="Calibri "/>
              </a:rPr>
              <a:t> report to 82</a:t>
            </a:r>
            <a:r>
              <a:rPr lang="fr-FR" baseline="30000" dirty="0">
                <a:latin typeface="Calibri "/>
              </a:rPr>
              <a:t>nd</a:t>
            </a:r>
            <a:r>
              <a:rPr lang="fr-FR" dirty="0">
                <a:latin typeface="Calibri "/>
              </a:rPr>
              <a:t> GRBP </a:t>
            </a:r>
            <a:br>
              <a:rPr lang="fr-FR" dirty="0">
                <a:latin typeface="Calibri "/>
              </a:rPr>
            </a:br>
            <a:r>
              <a:rPr lang="fr-FR" sz="4000" dirty="0">
                <a:latin typeface="Calibri "/>
              </a:rPr>
              <a:t>(</a:t>
            </a:r>
            <a:r>
              <a:rPr lang="en-US" sz="4000" dirty="0">
                <a:latin typeface="Calibri "/>
              </a:rPr>
              <a:t>September </a:t>
            </a:r>
            <a:r>
              <a:rPr lang="fr-FR" sz="4000" dirty="0">
                <a:latin typeface="Calibri "/>
              </a:rPr>
              <a:t>2025)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36EA22-533B-4F31-BFC6-8902F03D2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42715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alibri "/>
              </a:rPr>
              <a:t>Task Force on Tyre Abrasion</a:t>
            </a:r>
          </a:p>
          <a:p>
            <a:r>
              <a:rPr lang="en-GB" sz="3200" dirty="0">
                <a:latin typeface="Calibri "/>
              </a:rPr>
              <a:t>On behalf of GRBP and GRPE</a:t>
            </a:r>
            <a:r>
              <a:rPr lang="en-GB" sz="4000" dirty="0">
                <a:latin typeface="Calibri "/>
              </a:rPr>
              <a:t> </a:t>
            </a:r>
          </a:p>
          <a:p>
            <a:endParaRPr lang="en-GB" sz="4800" dirty="0">
              <a:latin typeface="Calibri 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977854-C418-4DF5-BCE5-6F02F3D39C22}"/>
              </a:ext>
            </a:extLst>
          </p:cNvPr>
          <p:cNvSpPr/>
          <p:nvPr/>
        </p:nvSpPr>
        <p:spPr>
          <a:xfrm>
            <a:off x="0" y="139118"/>
            <a:ext cx="3601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chemeClr val="tx1"/>
                </a:solidFill>
                <a:latin typeface="Calibri "/>
              </a:rPr>
              <a:t>Transmitted by the co-chairs </a:t>
            </a:r>
            <a:br>
              <a:rPr lang="en-GB">
                <a:solidFill>
                  <a:schemeClr val="tx1"/>
                </a:solidFill>
                <a:latin typeface="Calibri "/>
              </a:rPr>
            </a:br>
            <a:r>
              <a:rPr lang="en-GB">
                <a:solidFill>
                  <a:schemeClr val="tx1"/>
                </a:solidFill>
                <a:latin typeface="Calibri "/>
              </a:rPr>
              <a:t>of </a:t>
            </a:r>
            <a:r>
              <a:rPr lang="en-GB">
                <a:latin typeface="Calibri "/>
              </a:rPr>
              <a:t>TF </a:t>
            </a:r>
            <a:r>
              <a:rPr lang="en-GB">
                <a:solidFill>
                  <a:schemeClr val="tx1"/>
                </a:solidFill>
                <a:latin typeface="Calibri "/>
              </a:rPr>
              <a:t>for Tyre </a:t>
            </a:r>
            <a:r>
              <a:rPr lang="en-GB">
                <a:latin typeface="Calibri "/>
              </a:rPr>
              <a:t>Ab</a:t>
            </a:r>
            <a:r>
              <a:rPr lang="en-GB">
                <a:solidFill>
                  <a:schemeClr val="tx1"/>
                </a:solidFill>
                <a:latin typeface="Calibri "/>
              </a:rPr>
              <a:t>rasion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11E3F7-4975-4BCD-A19E-D1EE644E3526}"/>
              </a:ext>
            </a:extLst>
          </p:cNvPr>
          <p:cNvSpPr/>
          <p:nvPr/>
        </p:nvSpPr>
        <p:spPr>
          <a:xfrm>
            <a:off x="6608481" y="36491"/>
            <a:ext cx="5476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u="sng" dirty="0"/>
              <a:t>Informal document </a:t>
            </a:r>
            <a:r>
              <a:rPr lang="en-GB" b="1" dirty="0"/>
              <a:t>GRBP-82-33</a:t>
            </a:r>
            <a:endParaRPr lang="en-GB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r"/>
            <a:r>
              <a:rPr lang="en-GB" dirty="0"/>
              <a:t>agenda item 5(b)</a:t>
            </a:r>
          </a:p>
        </p:txBody>
      </p:sp>
      <p:sp>
        <p:nvSpPr>
          <p:cNvPr id="6" name="Espace réservé du pied de page 1">
            <a:extLst>
              <a:ext uri="{FF2B5EF4-FFF2-40B4-BE49-F238E27FC236}">
                <a16:creationId xmlns:a16="http://schemas.microsoft.com/office/drawing/2014/main" id="{877AA9EA-330A-401F-B0A4-9C794A690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TF on </a:t>
            </a:r>
            <a:r>
              <a:rPr lang="en-US" err="1"/>
              <a:t>Tyre</a:t>
            </a:r>
            <a:r>
              <a:rPr lang="en-US"/>
              <a:t> Abrasion</a:t>
            </a: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DA7DB2-8DB8-47A0-91A4-5FAF21EB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38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7A5C-0CFA-AA41-5283-92E937C5C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BE" sz="3600" dirty="0"/>
              <a:t>Draft UN Regulation on tyre abrasion</a:t>
            </a:r>
            <a:endParaRPr lang="en-GB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55C305-337E-A921-C6A4-04D57475D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BD906-3785-09DF-C739-D3C87B936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10</a:t>
            </a:fld>
            <a:endParaRPr lang="fr-F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F1B559-0F2C-7D31-9F39-456B3103B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97" y="2004219"/>
            <a:ext cx="4391025" cy="403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4F704E-EC76-8A35-99E6-1388F318C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05" y="2474913"/>
            <a:ext cx="5592464" cy="235795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4F8A6D-EF53-DE07-ADDB-AD8A005439B0}"/>
              </a:ext>
            </a:extLst>
          </p:cNvPr>
          <p:cNvSpPr txBox="1"/>
          <p:nvPr/>
        </p:nvSpPr>
        <p:spPr>
          <a:xfrm>
            <a:off x="8965115" y="6497847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TA-37-6 (JASIC) </a:t>
            </a:r>
            <a:endParaRPr lang="en-I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A777CAE-F84A-8F44-697E-43E5CA514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000" b="1" dirty="0"/>
              <a:t>Testing methods</a:t>
            </a:r>
            <a:r>
              <a:rPr lang="en-US" sz="2000" b="1" dirty="0"/>
              <a:t> – correlation study</a:t>
            </a:r>
            <a:endParaRPr lang="en-BE" sz="2000" b="1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429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000" b="1" dirty="0"/>
              <a:t>Testing methods</a:t>
            </a:r>
            <a:r>
              <a:rPr lang="en-US" sz="2000" b="1" dirty="0"/>
              <a:t> – market assessment data</a:t>
            </a:r>
            <a:endParaRPr lang="en-BE" sz="2000" b="1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432CFE-6871-730E-1B33-4D78FE2C1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06" y="2143877"/>
            <a:ext cx="4470780" cy="44248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0AB61A-0323-7855-8C36-3C1646BD8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964" y="2683066"/>
            <a:ext cx="2576515" cy="10729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900E25-9C1E-EC3E-AAF9-3C809E4E05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442" y="2302891"/>
            <a:ext cx="5119346" cy="4106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33383C5-E39B-32C0-D675-7A492C4363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7425" y="2740758"/>
            <a:ext cx="1476375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38E5C2E-5CAA-8D70-E083-B92351B5DC7E}"/>
              </a:ext>
            </a:extLst>
          </p:cNvPr>
          <p:cNvSpPr txBox="1"/>
          <p:nvPr/>
        </p:nvSpPr>
        <p:spPr>
          <a:xfrm>
            <a:off x="8965115" y="6497847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TA-32-10rev1 (RDW)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43628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0024"/>
            <a:ext cx="10659701" cy="495793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BE" sz="8000" b="1" dirty="0"/>
              <a:t>Structure and values for proposed abrasion limits for C1 tyres</a:t>
            </a:r>
          </a:p>
          <a:p>
            <a:r>
              <a:rPr lang="en-BE" sz="7200" dirty="0"/>
              <a:t>The structure for limits </a:t>
            </a:r>
            <a:r>
              <a:rPr lang="en-US" sz="7200" dirty="0"/>
              <a:t>within the working document </a:t>
            </a:r>
            <a:r>
              <a:rPr lang="en-BE" sz="7200" dirty="0"/>
              <a:t>reflects the technical complexity of tyres and of testing methods</a:t>
            </a:r>
            <a:r>
              <a:rPr lang="en-US" sz="7200" dirty="0"/>
              <a:t>. It includes:</a:t>
            </a:r>
          </a:p>
          <a:p>
            <a:pPr lvl="1"/>
            <a:r>
              <a:rPr lang="en-BE" sz="7200" dirty="0"/>
              <a:t>‘Core’ limits – Set the overall level of ambition, long-term stability.</a:t>
            </a:r>
          </a:p>
          <a:p>
            <a:pPr lvl="1"/>
            <a:r>
              <a:rPr lang="en-BE" sz="7200" dirty="0"/>
              <a:t>‘</a:t>
            </a:r>
            <a:r>
              <a:rPr lang="en-BE" sz="7200" dirty="0" err="1"/>
              <a:t>A</a:t>
            </a:r>
            <a:r>
              <a:rPr lang="en-BE" sz="7200" baseline="-25000" dirty="0" err="1"/>
              <a:t>margin</a:t>
            </a:r>
            <a:r>
              <a:rPr lang="en-BE" sz="7200" dirty="0"/>
              <a:t>’ – An additional margin that is subtracted from the measured abrasion index result. </a:t>
            </a:r>
          </a:p>
          <a:p>
            <a:pPr lvl="1"/>
            <a:r>
              <a:rPr lang="en-BE" sz="7200" dirty="0"/>
              <a:t>Specific allowances for groups of tyres with special abrasion characteristics (e.g. XL tyres)</a:t>
            </a:r>
          </a:p>
          <a:p>
            <a:pPr lvl="1"/>
            <a:r>
              <a:rPr lang="en-BE" sz="7200" dirty="0"/>
              <a:t>CoP tolerance: fixed value to account for production variability, added in the context of conformity of production testing.</a:t>
            </a:r>
            <a:endParaRPr lang="en-US" sz="7200" dirty="0"/>
          </a:p>
          <a:p>
            <a:pPr lvl="1"/>
            <a:endParaRPr lang="en-US" sz="7200" dirty="0"/>
          </a:p>
          <a:p>
            <a:r>
              <a:rPr lang="en-US" sz="7200" dirty="0">
                <a:solidFill>
                  <a:schemeClr val="accent1"/>
                </a:solidFill>
              </a:rPr>
              <a:t>Within the informal document, we have </a:t>
            </a:r>
            <a:r>
              <a:rPr lang="en-US" sz="7200" b="1" dirty="0">
                <a:solidFill>
                  <a:schemeClr val="accent1"/>
                </a:solidFill>
              </a:rPr>
              <a:t>amended the structure of the limits </a:t>
            </a:r>
            <a:r>
              <a:rPr lang="en-US" sz="7200" dirty="0">
                <a:solidFill>
                  <a:schemeClr val="accent1"/>
                </a:solidFill>
              </a:rPr>
              <a:t>to try and simplify it for the reader and bring relevant allowances alongside the core limits within the text. (More information on the next slides)</a:t>
            </a:r>
            <a:br>
              <a:rPr lang="en-BE" sz="7200" dirty="0"/>
            </a:br>
            <a:endParaRPr lang="en-BE" sz="7200" dirty="0"/>
          </a:p>
          <a:p>
            <a:pPr>
              <a:spcBef>
                <a:spcPts val="1200"/>
              </a:spcBef>
            </a:pPr>
            <a:r>
              <a:rPr lang="en-BE" sz="7200" dirty="0"/>
              <a:t>Limits are</a:t>
            </a:r>
            <a:r>
              <a:rPr lang="en-US" sz="7200" dirty="0"/>
              <a:t> </a:t>
            </a:r>
            <a:r>
              <a:rPr lang="en-BE" sz="7200" dirty="0"/>
              <a:t>proposed with a </a:t>
            </a:r>
            <a:r>
              <a:rPr lang="en-BE" sz="7200" b="1" dirty="0"/>
              <a:t>two-s</a:t>
            </a:r>
            <a:r>
              <a:rPr lang="en-US" sz="7200" b="1" dirty="0" err="1"/>
              <a:t>tage</a:t>
            </a:r>
            <a:r>
              <a:rPr lang="en-BE" sz="7200" b="1" dirty="0"/>
              <a:t> approach</a:t>
            </a:r>
            <a:r>
              <a:rPr lang="en-US" sz="7200" b="1" dirty="0"/>
              <a:t> </a:t>
            </a:r>
            <a:r>
              <a:rPr lang="en-BE" sz="7200" dirty="0"/>
              <a:t>as a way to balance long-term ambition </a:t>
            </a:r>
            <a:r>
              <a:rPr lang="en-US" sz="7200" dirty="0"/>
              <a:t>on environmental improvement </a:t>
            </a:r>
            <a:r>
              <a:rPr lang="en-BE" sz="7200" dirty="0"/>
              <a:t>with </a:t>
            </a:r>
            <a:r>
              <a:rPr lang="en-US" sz="7200" dirty="0"/>
              <a:t>the </a:t>
            </a:r>
            <a:r>
              <a:rPr lang="en-BE" sz="7200" dirty="0"/>
              <a:t>curren</a:t>
            </a:r>
            <a:r>
              <a:rPr lang="en-IE" sz="7200" dirty="0"/>
              <a:t>t</a:t>
            </a:r>
            <a:r>
              <a:rPr lang="en-BE" sz="7200" dirty="0"/>
              <a:t> state of development of tyres with regard to abrasion</a:t>
            </a:r>
            <a:r>
              <a:rPr lang="en-US" sz="7200" dirty="0"/>
              <a:t>:</a:t>
            </a:r>
            <a:endParaRPr lang="en-BE" sz="7200" b="1" dirty="0"/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BE" sz="7200" b="1" dirty="0"/>
              <a:t>S</a:t>
            </a:r>
            <a:r>
              <a:rPr lang="en-US" sz="7200" b="1" dirty="0" err="1"/>
              <a:t>tage</a:t>
            </a:r>
            <a:r>
              <a:rPr lang="en-BE" sz="7200" b="1" dirty="0"/>
              <a:t> 1</a:t>
            </a:r>
            <a:r>
              <a:rPr lang="en-BE" sz="7200" dirty="0"/>
              <a:t>: from entry into force </a:t>
            </a:r>
            <a:r>
              <a:rPr lang="en-US" sz="7200" dirty="0"/>
              <a:t>– aims to balance environmental objectives with recognition of the current performance of the </a:t>
            </a:r>
            <a:r>
              <a:rPr lang="en-US" sz="7200" dirty="0" err="1"/>
              <a:t>tyre</a:t>
            </a:r>
            <a:r>
              <a:rPr lang="en-US" sz="7200" dirty="0"/>
              <a:t> market - provides</a:t>
            </a:r>
            <a:r>
              <a:rPr lang="en-BE" sz="7200" dirty="0"/>
              <a:t> several allowances </a:t>
            </a:r>
            <a:r>
              <a:rPr lang="en-US" sz="7200" dirty="0"/>
              <a:t>for specific </a:t>
            </a:r>
            <a:r>
              <a:rPr lang="en-US" sz="7200" dirty="0" err="1"/>
              <a:t>tyre</a:t>
            </a:r>
            <a:r>
              <a:rPr lang="en-US" sz="7200" dirty="0"/>
              <a:t> groups</a:t>
            </a:r>
            <a:r>
              <a:rPr lang="en-BE" sz="7200" dirty="0"/>
              <a:t>.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7200" b="1" dirty="0"/>
              <a:t>Stage</a:t>
            </a:r>
            <a:r>
              <a:rPr lang="en-BE" sz="7200" b="1" dirty="0"/>
              <a:t> 2</a:t>
            </a:r>
            <a:r>
              <a:rPr lang="en-BE" sz="7200" dirty="0"/>
              <a:t>: as of [1st of January 2033] – </a:t>
            </a:r>
            <a:r>
              <a:rPr lang="en-US" sz="7200" dirty="0"/>
              <a:t>a </a:t>
            </a:r>
            <a:r>
              <a:rPr lang="en-BE" sz="7200" dirty="0"/>
              <a:t>tighten</a:t>
            </a:r>
            <a:r>
              <a:rPr lang="en-US" sz="7200" dirty="0" err="1"/>
              <a:t>ing</a:t>
            </a:r>
            <a:r>
              <a:rPr lang="en-US" sz="7200" dirty="0"/>
              <a:t> of stringency</a:t>
            </a:r>
            <a:r>
              <a:rPr lang="en-BE" sz="7200" dirty="0"/>
              <a:t> to </a:t>
            </a:r>
            <a:r>
              <a:rPr lang="en-US" sz="7200" dirty="0"/>
              <a:t>achieve longer term environmental objectives</a:t>
            </a:r>
            <a:r>
              <a:rPr lang="en-BE" sz="7200" dirty="0"/>
              <a:t>, certain allowances are dropped.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E65328-6C05-3B61-F1DC-D33F541CA73E}"/>
              </a:ext>
            </a:extLst>
          </p:cNvPr>
          <p:cNvSpPr/>
          <p:nvPr/>
        </p:nvSpPr>
        <p:spPr>
          <a:xfrm>
            <a:off x="694100" y="3603278"/>
            <a:ext cx="10744953" cy="9325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930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E691DB9-3E15-950B-36F6-19A8325CF034}"/>
              </a:ext>
            </a:extLst>
          </p:cNvPr>
          <p:cNvSpPr txBox="1"/>
          <p:nvPr/>
        </p:nvSpPr>
        <p:spPr>
          <a:xfrm>
            <a:off x="359610" y="1145892"/>
            <a:ext cx="4716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Core limits </a:t>
            </a:r>
            <a:r>
              <a:rPr lang="en-US" dirty="0"/>
              <a:t>(paragraph 6.1.1.)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A1B49B-C23B-71AA-D656-ACF6EBCF8191}"/>
              </a:ext>
            </a:extLst>
          </p:cNvPr>
          <p:cNvSpPr txBox="1"/>
          <p:nvPr/>
        </p:nvSpPr>
        <p:spPr>
          <a:xfrm>
            <a:off x="6201613" y="1100625"/>
            <a:ext cx="5830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Abrasion margin applied at type approval – </a:t>
            </a:r>
            <a:r>
              <a:rPr lang="en-US" b="1" u="sng" dirty="0"/>
              <a:t>Open road </a:t>
            </a:r>
            <a:r>
              <a:rPr lang="en-US" dirty="0"/>
              <a:t>(Annex 3, 1.11.13.5.)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B93EAB-1F42-9AD7-4B41-D8250BCDB23C}"/>
              </a:ext>
            </a:extLst>
          </p:cNvPr>
          <p:cNvSpPr txBox="1"/>
          <p:nvPr/>
        </p:nvSpPr>
        <p:spPr>
          <a:xfrm>
            <a:off x="365026" y="2894747"/>
            <a:ext cx="4716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Allowances </a:t>
            </a:r>
            <a:r>
              <a:rPr lang="en-US" dirty="0"/>
              <a:t>(Annex 3, 1.11.13.5. &amp; 2.8.)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E3D17D-1645-5710-9CDB-BFCE50CF0FF4}"/>
              </a:ext>
            </a:extLst>
          </p:cNvPr>
          <p:cNvSpPr txBox="1"/>
          <p:nvPr/>
        </p:nvSpPr>
        <p:spPr>
          <a:xfrm>
            <a:off x="359610" y="5094570"/>
            <a:ext cx="52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CoP margin </a:t>
            </a:r>
            <a:r>
              <a:rPr lang="en-US" dirty="0"/>
              <a:t>(paragraph 8.4.)</a:t>
            </a:r>
            <a:r>
              <a:rPr lang="en-US" b="1" dirty="0"/>
              <a:t> = [0.20]</a:t>
            </a:r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BD4B65-4CD9-839B-717E-7A58C0D655DB}"/>
              </a:ext>
            </a:extLst>
          </p:cNvPr>
          <p:cNvSpPr txBox="1"/>
          <p:nvPr/>
        </p:nvSpPr>
        <p:spPr>
          <a:xfrm>
            <a:off x="6201613" y="3342726"/>
            <a:ext cx="5543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Abrasion margin applied at type approval – </a:t>
            </a:r>
            <a:r>
              <a:rPr lang="en-US" b="1" u="sng" dirty="0"/>
              <a:t>Drum </a:t>
            </a:r>
            <a:r>
              <a:rPr lang="en-US" dirty="0"/>
              <a:t>(Annex 3, 2.8.)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813E62-C1F9-3051-2623-D476999E5781}"/>
              </a:ext>
            </a:extLst>
          </p:cNvPr>
          <p:cNvSpPr txBox="1"/>
          <p:nvPr/>
        </p:nvSpPr>
        <p:spPr>
          <a:xfrm>
            <a:off x="446502" y="5668371"/>
            <a:ext cx="1066399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BE" dirty="0"/>
              <a:t>Maximum acceptable value:  </a:t>
            </a:r>
          </a:p>
          <a:p>
            <a:r>
              <a:rPr lang="en-BE" dirty="0"/>
              <a:t>At </a:t>
            </a:r>
            <a:r>
              <a:rPr lang="en-BE" b="1" dirty="0"/>
              <a:t>TA</a:t>
            </a:r>
            <a:r>
              <a:rPr lang="en-BE" dirty="0"/>
              <a:t>:  Core limit + Abrasion Margin + Allowances (where applicable)</a:t>
            </a:r>
          </a:p>
          <a:p>
            <a:r>
              <a:rPr lang="en-BE" dirty="0"/>
              <a:t>At</a:t>
            </a:r>
            <a:r>
              <a:rPr lang="en-BE" b="1" dirty="0"/>
              <a:t> CoP</a:t>
            </a:r>
            <a:r>
              <a:rPr lang="en-BE" dirty="0"/>
              <a:t>: Core limit + Abrasion Margin + Allowances (where applicable) + CoP margin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E93406-2B8E-C20A-81EA-19994EC28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502" y="1515224"/>
            <a:ext cx="5334000" cy="12763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85E91D3-A3BB-C07A-9B13-DB5690639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02" y="3307930"/>
            <a:ext cx="5263227" cy="157136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DB2F295-C578-EF17-D026-01473F7774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2386" y="1788170"/>
            <a:ext cx="5219600" cy="14075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07E4444-4A4C-EB8D-8D9A-F30754C3F1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387" y="3954413"/>
            <a:ext cx="5219600" cy="139915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ECE4113-7B68-DE36-75A5-C47B471F3B65}"/>
              </a:ext>
            </a:extLst>
          </p:cNvPr>
          <p:cNvSpPr txBox="1"/>
          <p:nvPr/>
        </p:nvSpPr>
        <p:spPr>
          <a:xfrm>
            <a:off x="359610" y="456131"/>
            <a:ext cx="11265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BE" sz="2000" b="1" dirty="0"/>
              <a:t>Structure and values for proposed abrasion limits for C1 tyres</a:t>
            </a:r>
            <a:r>
              <a:rPr lang="en-US" sz="2000" b="1" dirty="0"/>
              <a:t> – as proposed in the </a:t>
            </a:r>
            <a:r>
              <a:rPr lang="en-US" sz="2000" b="1" u="sng" dirty="0"/>
              <a:t>working document</a:t>
            </a:r>
            <a:endParaRPr lang="en-BE" sz="2000" b="1" u="sng" dirty="0"/>
          </a:p>
        </p:txBody>
      </p:sp>
    </p:spTree>
    <p:extLst>
      <p:ext uri="{BB962C8B-B14F-4D97-AF65-F5344CB8AC3E}">
        <p14:creationId xmlns:p14="http://schemas.microsoft.com/office/powerpoint/2010/main" val="308368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64D9D-7AF8-9E8F-457A-3294CF848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D55C7A1-0C57-E4EA-0443-2542E99AE12D}"/>
              </a:ext>
            </a:extLst>
          </p:cNvPr>
          <p:cNvSpPr txBox="1"/>
          <p:nvPr/>
        </p:nvSpPr>
        <p:spPr>
          <a:xfrm>
            <a:off x="359610" y="1145892"/>
            <a:ext cx="4716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Core limits </a:t>
            </a:r>
            <a:r>
              <a:rPr lang="en-US" dirty="0"/>
              <a:t>(paragraph 6.1.1.)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D2F5EF-DB2F-963C-7D26-C62A7EA07AD5}"/>
              </a:ext>
            </a:extLst>
          </p:cNvPr>
          <p:cNvSpPr txBox="1"/>
          <p:nvPr/>
        </p:nvSpPr>
        <p:spPr>
          <a:xfrm>
            <a:off x="6096000" y="1159143"/>
            <a:ext cx="5830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Limit adjustments for specific </a:t>
            </a:r>
            <a:r>
              <a:rPr lang="en-US" b="1" dirty="0" err="1">
                <a:solidFill>
                  <a:schemeClr val="accent1"/>
                </a:solidFill>
              </a:rPr>
              <a:t>tyre</a:t>
            </a:r>
            <a:r>
              <a:rPr lang="en-US" b="1" dirty="0">
                <a:solidFill>
                  <a:schemeClr val="accent1"/>
                </a:solidFill>
              </a:rPr>
              <a:t> groups (both methods) </a:t>
            </a:r>
            <a:r>
              <a:rPr lang="en-US" dirty="0"/>
              <a:t>(paragraph 6.1.1.)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490B3C-7ACA-BA21-FDB2-FF12C6BDB69A}"/>
              </a:ext>
            </a:extLst>
          </p:cNvPr>
          <p:cNvSpPr txBox="1"/>
          <p:nvPr/>
        </p:nvSpPr>
        <p:spPr>
          <a:xfrm>
            <a:off x="446502" y="4645559"/>
            <a:ext cx="52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CoP margin </a:t>
            </a:r>
            <a:r>
              <a:rPr lang="en-US" dirty="0"/>
              <a:t>(paragraph 8.4.) </a:t>
            </a:r>
            <a:r>
              <a:rPr lang="en-US" b="1" dirty="0"/>
              <a:t>= [0.20]</a:t>
            </a:r>
            <a:endParaRPr lang="en-GB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A20746-3F49-F372-B320-50516B9B9B2B}"/>
              </a:ext>
            </a:extLst>
          </p:cNvPr>
          <p:cNvSpPr txBox="1"/>
          <p:nvPr/>
        </p:nvSpPr>
        <p:spPr>
          <a:xfrm>
            <a:off x="446502" y="5668371"/>
            <a:ext cx="1066399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BE" dirty="0"/>
              <a:t>Maximum acceptable value:  </a:t>
            </a:r>
          </a:p>
          <a:p>
            <a:r>
              <a:rPr lang="en-BE" dirty="0"/>
              <a:t>At </a:t>
            </a:r>
            <a:r>
              <a:rPr lang="en-BE" b="1" dirty="0"/>
              <a:t>TA</a:t>
            </a:r>
            <a:r>
              <a:rPr lang="en-BE" dirty="0"/>
              <a:t>:  Core limit + </a:t>
            </a:r>
            <a:r>
              <a:rPr lang="en-US" dirty="0">
                <a:solidFill>
                  <a:schemeClr val="accent1"/>
                </a:solidFill>
              </a:rPr>
              <a:t>Limit Adjustment (where applicable) </a:t>
            </a:r>
            <a:r>
              <a:rPr lang="en-US" dirty="0"/>
              <a:t>+ </a:t>
            </a:r>
            <a:r>
              <a:rPr lang="en-BE" dirty="0"/>
              <a:t>Abrasion Margin </a:t>
            </a:r>
            <a:endParaRPr lang="en-US" dirty="0"/>
          </a:p>
          <a:p>
            <a:r>
              <a:rPr lang="en-BE" dirty="0"/>
              <a:t>At</a:t>
            </a:r>
            <a:r>
              <a:rPr lang="en-BE" b="1" dirty="0"/>
              <a:t> CoP</a:t>
            </a:r>
            <a:r>
              <a:rPr lang="en-BE" dirty="0"/>
              <a:t>: Core limit + </a:t>
            </a:r>
            <a:r>
              <a:rPr lang="en-US" dirty="0">
                <a:solidFill>
                  <a:schemeClr val="accent1"/>
                </a:solidFill>
              </a:rPr>
              <a:t>Limit Adjustment (where applicable) </a:t>
            </a:r>
            <a:r>
              <a:rPr lang="en-US" dirty="0"/>
              <a:t>+ </a:t>
            </a:r>
            <a:r>
              <a:rPr lang="en-BE" dirty="0"/>
              <a:t>Abrasion Margin + CoP margin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1C00C4-B320-0DDF-1B71-73507BE58662}"/>
              </a:ext>
            </a:extLst>
          </p:cNvPr>
          <p:cNvSpPr txBox="1"/>
          <p:nvPr/>
        </p:nvSpPr>
        <p:spPr>
          <a:xfrm>
            <a:off x="359610" y="456131"/>
            <a:ext cx="11265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BE" sz="2000" b="1" dirty="0"/>
              <a:t>Structure and values for proposed abrasion limits for C1 tyres</a:t>
            </a:r>
            <a:r>
              <a:rPr lang="en-US" sz="2000" b="1" dirty="0"/>
              <a:t> – as proposed in the </a:t>
            </a:r>
            <a:r>
              <a:rPr lang="en-US" sz="2000" b="1" u="sng" dirty="0">
                <a:solidFill>
                  <a:schemeClr val="accent1"/>
                </a:solidFill>
              </a:rPr>
              <a:t>informal document</a:t>
            </a:r>
            <a:endParaRPr lang="en-BE" sz="2000" b="1" u="sng" dirty="0"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6275FB-1FBC-4A5C-72F8-9AE7862B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502" y="1515224"/>
            <a:ext cx="5219600" cy="1248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F0FC0F-28BA-BA9F-565F-33ACD15D4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612" y="1832633"/>
            <a:ext cx="4894778" cy="241067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59CFD64-ECC5-EC74-50FE-568558D3092A}"/>
              </a:ext>
            </a:extLst>
          </p:cNvPr>
          <p:cNvSpPr txBox="1"/>
          <p:nvPr/>
        </p:nvSpPr>
        <p:spPr>
          <a:xfrm>
            <a:off x="446502" y="3577423"/>
            <a:ext cx="5434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Abrasion margin </a:t>
            </a:r>
            <a:r>
              <a:rPr lang="en-US" dirty="0"/>
              <a:t>(Annex 3, paragraphs 1.11.13.5. &amp; 2.8) </a:t>
            </a:r>
            <a:r>
              <a:rPr lang="en-US" b="1" dirty="0"/>
              <a:t>= [0.20]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89884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82955-9650-8E02-6295-ED2218606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908B2FE-E017-426C-3B51-4129D9995E03}"/>
              </a:ext>
            </a:extLst>
          </p:cNvPr>
          <p:cNvSpPr txBox="1"/>
          <p:nvPr/>
        </p:nvSpPr>
        <p:spPr>
          <a:xfrm>
            <a:off x="359610" y="1145892"/>
            <a:ext cx="4716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Core limits </a:t>
            </a:r>
            <a:r>
              <a:rPr lang="en-US" dirty="0"/>
              <a:t>(paragraph 6.1.1.)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77D85B-A398-F7D8-60F9-951731BEA9EB}"/>
              </a:ext>
            </a:extLst>
          </p:cNvPr>
          <p:cNvSpPr txBox="1"/>
          <p:nvPr/>
        </p:nvSpPr>
        <p:spPr>
          <a:xfrm>
            <a:off x="6096000" y="1159143"/>
            <a:ext cx="5830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Limit adjustments for specific </a:t>
            </a:r>
            <a:r>
              <a:rPr lang="en-US" b="1" dirty="0" err="1">
                <a:solidFill>
                  <a:schemeClr val="accent1"/>
                </a:solidFill>
              </a:rPr>
              <a:t>tyre</a:t>
            </a:r>
            <a:r>
              <a:rPr lang="en-US" b="1" dirty="0">
                <a:solidFill>
                  <a:schemeClr val="accent1"/>
                </a:solidFill>
              </a:rPr>
              <a:t> groups (both methods) </a:t>
            </a:r>
            <a:r>
              <a:rPr lang="en-US" dirty="0"/>
              <a:t>(paragraph 6.1.1.)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7FCE85-975F-01AE-E980-E44BAB900983}"/>
              </a:ext>
            </a:extLst>
          </p:cNvPr>
          <p:cNvSpPr txBox="1"/>
          <p:nvPr/>
        </p:nvSpPr>
        <p:spPr>
          <a:xfrm>
            <a:off x="446502" y="4645559"/>
            <a:ext cx="52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CoP margin </a:t>
            </a:r>
            <a:r>
              <a:rPr lang="en-US" dirty="0"/>
              <a:t>(paragraph 8.4.) </a:t>
            </a:r>
            <a:r>
              <a:rPr lang="en-US" b="1" dirty="0"/>
              <a:t>= [0.20]</a:t>
            </a:r>
            <a:endParaRPr lang="en-GB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DD39BD-EFE2-E8A9-F72F-5EA6C2E7B508}"/>
              </a:ext>
            </a:extLst>
          </p:cNvPr>
          <p:cNvSpPr txBox="1"/>
          <p:nvPr/>
        </p:nvSpPr>
        <p:spPr>
          <a:xfrm>
            <a:off x="446502" y="5668371"/>
            <a:ext cx="1066399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BE" dirty="0"/>
              <a:t>Maximum acceptable value:  </a:t>
            </a:r>
          </a:p>
          <a:p>
            <a:r>
              <a:rPr lang="en-BE" dirty="0"/>
              <a:t>At </a:t>
            </a:r>
            <a:r>
              <a:rPr lang="en-BE" b="1" dirty="0"/>
              <a:t>TA</a:t>
            </a:r>
            <a:r>
              <a:rPr lang="en-BE" dirty="0"/>
              <a:t>:  Core limit + </a:t>
            </a:r>
            <a:r>
              <a:rPr lang="en-US" dirty="0"/>
              <a:t>Limit Adjustment (where applicable) + </a:t>
            </a:r>
            <a:r>
              <a:rPr lang="en-BE" dirty="0"/>
              <a:t>Abrasion Margin </a:t>
            </a:r>
            <a:endParaRPr lang="en-US" dirty="0"/>
          </a:p>
          <a:p>
            <a:r>
              <a:rPr lang="en-BE" dirty="0"/>
              <a:t>At</a:t>
            </a:r>
            <a:r>
              <a:rPr lang="en-BE" b="1" dirty="0"/>
              <a:t> CoP</a:t>
            </a:r>
            <a:r>
              <a:rPr lang="en-BE" dirty="0"/>
              <a:t>: Core limit + </a:t>
            </a:r>
            <a:r>
              <a:rPr lang="en-US" dirty="0"/>
              <a:t>Limit Adjustment (where applicable) + </a:t>
            </a:r>
            <a:r>
              <a:rPr lang="en-BE" dirty="0"/>
              <a:t>Abrasion Margin + CoP margin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EF0438-B2C0-2A46-3A10-5A2E2E32C6E9}"/>
              </a:ext>
            </a:extLst>
          </p:cNvPr>
          <p:cNvSpPr txBox="1"/>
          <p:nvPr/>
        </p:nvSpPr>
        <p:spPr>
          <a:xfrm>
            <a:off x="359610" y="456131"/>
            <a:ext cx="11265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BE" sz="2000" b="1" dirty="0"/>
              <a:t>Structure and values for proposed abrasion limits for C1 tyres</a:t>
            </a:r>
            <a:r>
              <a:rPr lang="en-US" sz="2000" b="1" dirty="0"/>
              <a:t> – as proposed in the </a:t>
            </a:r>
            <a:r>
              <a:rPr lang="en-US" sz="2000" b="1" u="sng" dirty="0">
                <a:solidFill>
                  <a:schemeClr val="accent1"/>
                </a:solidFill>
              </a:rPr>
              <a:t>informal document</a:t>
            </a:r>
            <a:endParaRPr lang="en-BE" sz="2000" b="1" u="sng" dirty="0"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C246ED-04F1-13F5-FFAC-87A231DAC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502" y="1515224"/>
            <a:ext cx="5219600" cy="1248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DAC423-3110-0DE6-79FD-04D5D68C2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612" y="1832633"/>
            <a:ext cx="4894778" cy="241067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4E4F66B-CF19-603F-8221-E480515CA940}"/>
              </a:ext>
            </a:extLst>
          </p:cNvPr>
          <p:cNvSpPr txBox="1"/>
          <p:nvPr/>
        </p:nvSpPr>
        <p:spPr>
          <a:xfrm>
            <a:off x="446502" y="3577423"/>
            <a:ext cx="5434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Abrasion margin </a:t>
            </a:r>
            <a:r>
              <a:rPr lang="en-US" dirty="0"/>
              <a:t>(Annex 3, paragraphs 1.11.13.5. &amp; 2.8) </a:t>
            </a:r>
            <a:r>
              <a:rPr lang="en-US" b="1" dirty="0"/>
              <a:t>= [0.20]</a:t>
            </a:r>
            <a:endParaRPr lang="en-GB" b="1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5EE7BED-5FBD-D905-D09A-A752B89C1DB6}"/>
              </a:ext>
            </a:extLst>
          </p:cNvPr>
          <p:cNvSpPr/>
          <p:nvPr/>
        </p:nvSpPr>
        <p:spPr>
          <a:xfrm>
            <a:off x="4345663" y="1823580"/>
            <a:ext cx="633742" cy="602749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3042F86-B32D-6B6D-9B1D-74B6A5616FA3}"/>
              </a:ext>
            </a:extLst>
          </p:cNvPr>
          <p:cNvCxnSpPr>
            <a:endCxn id="2" idx="0"/>
          </p:cNvCxnSpPr>
          <p:nvPr/>
        </p:nvCxnSpPr>
        <p:spPr>
          <a:xfrm>
            <a:off x="4345663" y="1339913"/>
            <a:ext cx="217284" cy="46556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A7F353F-9BC7-915F-7F6C-5CC15C026665}"/>
              </a:ext>
            </a:extLst>
          </p:cNvPr>
          <p:cNvSpPr txBox="1"/>
          <p:nvPr/>
        </p:nvSpPr>
        <p:spPr>
          <a:xfrm>
            <a:off x="3325910" y="998315"/>
            <a:ext cx="2636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Square brackets removed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4357B82-8AFE-ECD6-57BF-1F416D4EAB74}"/>
              </a:ext>
            </a:extLst>
          </p:cNvPr>
          <p:cNvSpPr/>
          <p:nvPr/>
        </p:nvSpPr>
        <p:spPr>
          <a:xfrm>
            <a:off x="389939" y="3555887"/>
            <a:ext cx="5515463" cy="709334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72AE9A-F2CE-5414-3648-B8F4A980D96B}"/>
              </a:ext>
            </a:extLst>
          </p:cNvPr>
          <p:cNvCxnSpPr>
            <a:cxnSpLocks/>
          </p:cNvCxnSpPr>
          <p:nvPr/>
        </p:nvCxnSpPr>
        <p:spPr>
          <a:xfrm>
            <a:off x="2263366" y="3259249"/>
            <a:ext cx="271601" cy="2596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E9B5D09-C36E-AB83-8910-B4BE43DC64D6}"/>
              </a:ext>
            </a:extLst>
          </p:cNvPr>
          <p:cNvSpPr txBox="1"/>
          <p:nvPr/>
        </p:nvSpPr>
        <p:spPr>
          <a:xfrm>
            <a:off x="359610" y="2906006"/>
            <a:ext cx="515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Abrasion margin simplified with single margin across both methods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05FE791-5D23-4290-B655-131273091C8B}"/>
              </a:ext>
            </a:extLst>
          </p:cNvPr>
          <p:cNvSpPr/>
          <p:nvPr/>
        </p:nvSpPr>
        <p:spPr>
          <a:xfrm>
            <a:off x="6096000" y="1760209"/>
            <a:ext cx="5103137" cy="2603564"/>
          </a:xfrm>
          <a:prstGeom prst="roundRect">
            <a:avLst>
              <a:gd name="adj" fmla="val 864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BB9502-AAE3-8011-95FA-9D952AF42D78}"/>
              </a:ext>
            </a:extLst>
          </p:cNvPr>
          <p:cNvSpPr txBox="1"/>
          <p:nvPr/>
        </p:nvSpPr>
        <p:spPr>
          <a:xfrm>
            <a:off x="6007859" y="4438210"/>
            <a:ext cx="56167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“Allowances” changed to “limit adjustments” and moved next to core limits in the text for clarity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Same overall stringency as working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Square brackets removed for stage 1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54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0025"/>
            <a:ext cx="1089509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BE" sz="2000" b="1" dirty="0"/>
              <a:t>Introductory provisions</a:t>
            </a:r>
          </a:p>
          <a:p>
            <a:pPr marL="0" indent="0">
              <a:buNone/>
            </a:pPr>
            <a:r>
              <a:rPr lang="en-BE" sz="1800" dirty="0"/>
              <a:t>The proposed introductory provisions mirror the Euro 7 calendar for C1 tyres and support </a:t>
            </a:r>
            <a:r>
              <a:rPr lang="en-US" sz="1800" dirty="0"/>
              <a:t>a</a:t>
            </a:r>
            <a:r>
              <a:rPr lang="en-BE" sz="1800" dirty="0"/>
              <a:t> two-stage approach.</a:t>
            </a:r>
          </a:p>
          <a:p>
            <a:pPr marL="457200" lvl="1" indent="0">
              <a:buNone/>
            </a:pPr>
            <a:endParaRPr lang="en-BE" sz="1800" dirty="0"/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b="1" dirty="0"/>
              <a:t>Stage 1</a:t>
            </a:r>
            <a:r>
              <a:rPr lang="en-US" altLang="en-US" sz="1800" dirty="0"/>
              <a:t>:</a:t>
            </a:r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BE" altLang="en-US" sz="1800" dirty="0"/>
              <a:t> </a:t>
            </a:r>
            <a:r>
              <a:rPr lang="en-US" altLang="en-US" sz="1800" dirty="0"/>
              <a:t>New approvals required </a:t>
            </a:r>
            <a:r>
              <a:rPr lang="en-BE" altLang="en-US" sz="1800" dirty="0"/>
              <a:t>no sooner than</a:t>
            </a:r>
            <a:r>
              <a:rPr lang="en-US" altLang="en-US" sz="1800" dirty="0"/>
              <a:t> </a:t>
            </a:r>
            <a:r>
              <a:rPr lang="en-BE" altLang="en-US" sz="1800" strike="sngStrike" dirty="0">
                <a:solidFill>
                  <a:schemeClr val="accent1"/>
                </a:solidFill>
              </a:rPr>
              <a:t>[</a:t>
            </a:r>
            <a:r>
              <a:rPr lang="en-US" altLang="en-US" sz="1800" dirty="0"/>
              <a:t>30 June 2028</a:t>
            </a:r>
            <a:r>
              <a:rPr lang="en-BE" altLang="en-US" sz="1800" strike="sngStrike" dirty="0">
                <a:solidFill>
                  <a:schemeClr val="accent1"/>
                </a:solidFill>
              </a:rPr>
              <a:t>]</a:t>
            </a:r>
            <a:r>
              <a:rPr lang="en-US" altLang="en-US" sz="1800" dirty="0"/>
              <a:t>.</a:t>
            </a:r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BE" altLang="en-US" sz="1800" dirty="0"/>
              <a:t> All approvals required no sooner than </a:t>
            </a:r>
            <a:r>
              <a:rPr lang="en-BE" altLang="en-US" sz="1800" strike="sngStrike" dirty="0">
                <a:solidFill>
                  <a:schemeClr val="accent1"/>
                </a:solidFill>
              </a:rPr>
              <a:t>[</a:t>
            </a:r>
            <a:r>
              <a:rPr lang="en-BE" altLang="en-US" sz="1800" dirty="0"/>
              <a:t>30 June 2030</a:t>
            </a:r>
            <a:r>
              <a:rPr lang="en-BE" altLang="en-US" sz="1800" strike="sngStrike" dirty="0">
                <a:solidFill>
                  <a:schemeClr val="accent1"/>
                </a:solidFill>
              </a:rPr>
              <a:t>]</a:t>
            </a:r>
            <a:r>
              <a:rPr lang="en-BE" altLang="en-US" sz="1800" dirty="0"/>
              <a:t>.</a:t>
            </a:r>
            <a:endParaRPr lang="en-US" alt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BE" altLang="en-US" sz="1800" dirty="0"/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b="1" dirty="0"/>
              <a:t>Stage 2</a:t>
            </a:r>
            <a:r>
              <a:rPr lang="en-US" altLang="en-US" sz="1800" dirty="0"/>
              <a:t>:</a:t>
            </a:r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BE" altLang="en-US" sz="1800" dirty="0"/>
              <a:t> </a:t>
            </a:r>
            <a:r>
              <a:rPr lang="en-US" altLang="en-US" sz="1800" dirty="0"/>
              <a:t>New approvals required </a:t>
            </a:r>
            <a:r>
              <a:rPr lang="en-BE" altLang="en-US" sz="1800" dirty="0"/>
              <a:t>no sooner than</a:t>
            </a:r>
            <a:r>
              <a:rPr lang="en-US" altLang="en-US" sz="1800" dirty="0"/>
              <a:t> </a:t>
            </a:r>
            <a:r>
              <a:rPr lang="en-BE" altLang="en-US" sz="1800" dirty="0"/>
              <a:t>[</a:t>
            </a:r>
            <a:r>
              <a:rPr lang="en-US" altLang="en-US" sz="1800" dirty="0"/>
              <a:t>31 December 2032</a:t>
            </a:r>
            <a:r>
              <a:rPr lang="en-BE" altLang="en-US" sz="1800" dirty="0"/>
              <a:t>]</a:t>
            </a:r>
            <a:r>
              <a:rPr lang="en-US" altLang="en-US" sz="1800" dirty="0"/>
              <a:t>.</a:t>
            </a:r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BE" altLang="en-US" sz="1800" dirty="0"/>
              <a:t>  All approvals required no sooner than [31 December 2034].</a:t>
            </a:r>
            <a:endParaRPr lang="en-US" alt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BE" altLang="en-US" sz="1800" dirty="0"/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/>
              <a:t>Fi</a:t>
            </a:r>
            <a:r>
              <a:rPr lang="en-BE" altLang="en-US" sz="1800" dirty="0" err="1"/>
              <a:t>tting</a:t>
            </a:r>
            <a:r>
              <a:rPr lang="en-BE" altLang="en-US" sz="1800" dirty="0"/>
              <a:t> of non-compliant C1 tyres on a vehicle in use:</a:t>
            </a:r>
          </a:p>
          <a:p>
            <a:pPr marL="531813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BE" altLang="en-US" sz="1800" dirty="0"/>
              <a:t> Until [30 June 2032] for tyres manufactured prior to [30 June 2030].</a:t>
            </a:r>
            <a:endParaRPr lang="en-US" alt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BE" altLang="en-US" sz="1800" dirty="0"/>
          </a:p>
          <a:p>
            <a:pPr marL="531813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/>
              <a:t>Extended acceptance</a:t>
            </a:r>
            <a:r>
              <a:rPr lang="en-BE" altLang="en-US" sz="1800" dirty="0"/>
              <a:t> (transition from Stage 1 to Stage 2)</a:t>
            </a:r>
            <a:r>
              <a:rPr lang="en-US" altLang="en-US" sz="1800" dirty="0"/>
              <a:t>:</a:t>
            </a:r>
          </a:p>
          <a:p>
            <a:pPr marL="531813"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BE" altLang="en-US" sz="1800" dirty="0"/>
              <a:t> </a:t>
            </a:r>
            <a:r>
              <a:rPr lang="en-US" altLang="en-US" sz="1800" dirty="0"/>
              <a:t>Approvals granted before the relevant cutoff can be extended until [31 December 2034].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3B6945-5987-D6EA-9354-A52E9049D084}"/>
              </a:ext>
            </a:extLst>
          </p:cNvPr>
          <p:cNvSpPr txBox="1"/>
          <p:nvPr/>
        </p:nvSpPr>
        <p:spPr>
          <a:xfrm>
            <a:off x="7469109" y="2634486"/>
            <a:ext cx="2897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Square brackets removed by informal document</a:t>
            </a:r>
            <a:endParaRPr lang="en-GB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905BAD8-6EDF-A776-B6E6-4C37DC6C2993}"/>
              </a:ext>
            </a:extLst>
          </p:cNvPr>
          <p:cNvCxnSpPr>
            <a:cxnSpLocks/>
          </p:cNvCxnSpPr>
          <p:nvPr/>
        </p:nvCxnSpPr>
        <p:spPr>
          <a:xfrm flipH="1">
            <a:off x="6753885" y="2957651"/>
            <a:ext cx="715223" cy="2201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42CEAA9-0291-F1AE-75C7-AED29A1BED17}"/>
              </a:ext>
            </a:extLst>
          </p:cNvPr>
          <p:cNvCxnSpPr>
            <a:cxnSpLocks/>
          </p:cNvCxnSpPr>
          <p:nvPr/>
        </p:nvCxnSpPr>
        <p:spPr>
          <a:xfrm flipH="1" flipV="1">
            <a:off x="6835366" y="2854600"/>
            <a:ext cx="633742" cy="1030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7D92A1C-B6FF-4A1C-AB85-1D6DC5EAF6BE}"/>
              </a:ext>
            </a:extLst>
          </p:cNvPr>
          <p:cNvSpPr txBox="1"/>
          <p:nvPr/>
        </p:nvSpPr>
        <p:spPr>
          <a:xfrm>
            <a:off x="8544963" y="4224615"/>
            <a:ext cx="33060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Provision re-drafted in line with UNR 117 text and new paragraph 12.7. added to cover stage 2. Square brackets added around both paragraphs.</a:t>
            </a:r>
            <a:endParaRPr lang="en-GB" dirty="0">
              <a:solidFill>
                <a:schemeClr val="accent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D9A781C-6335-7415-E7B6-4ED8FC407D4E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7948943" y="4963279"/>
            <a:ext cx="596020" cy="1066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33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EEFBA-5171-FC16-AD8F-64B497CCA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7A35F4-B244-9DAC-7E6E-D73B348C7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Further changes introduced by </a:t>
            </a:r>
            <a:r>
              <a:rPr lang="en-US" sz="3600" dirty="0">
                <a:solidFill>
                  <a:schemeClr val="accent1"/>
                </a:solidFill>
              </a:rPr>
              <a:t>GRBP-82-29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F91CAC-CF14-B221-C8F0-613DE1AA5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F2333C-AA0C-0B29-19EE-E40A790D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17</a:t>
            </a:fld>
            <a:endParaRPr lang="fr-F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9EA959-5267-AB83-5907-74F578304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Introduction of new definition of Road Legal Race </a:t>
            </a:r>
            <a:r>
              <a:rPr lang="en-US" sz="2000" dirty="0" err="1"/>
              <a:t>tyres</a:t>
            </a:r>
            <a:endParaRPr lang="en-US" sz="2000" dirty="0"/>
          </a:p>
          <a:p>
            <a:r>
              <a:rPr lang="en-US" sz="2000" dirty="0"/>
              <a:t>Removal of square brackets to: </a:t>
            </a:r>
          </a:p>
          <a:p>
            <a:pPr lvl="1"/>
            <a:r>
              <a:rPr lang="en-US" sz="2000" dirty="0"/>
              <a:t>confirm 3PMSF and non-3PMSF </a:t>
            </a:r>
            <a:r>
              <a:rPr lang="en-US" sz="2000" dirty="0" err="1"/>
              <a:t>tyres</a:t>
            </a:r>
            <a:r>
              <a:rPr lang="en-US" sz="2000" dirty="0"/>
              <a:t> cannot fall within the same </a:t>
            </a:r>
            <a:r>
              <a:rPr lang="en-US" sz="2000" dirty="0" err="1"/>
              <a:t>tyre</a:t>
            </a:r>
            <a:r>
              <a:rPr lang="en-US" sz="2000" dirty="0"/>
              <a:t> type</a:t>
            </a:r>
          </a:p>
          <a:p>
            <a:pPr lvl="1"/>
            <a:r>
              <a:rPr lang="en-US" sz="2000" dirty="0"/>
              <a:t>confirm the abrasion margin applied at CoP should be the same as at the original type approval</a:t>
            </a:r>
          </a:p>
          <a:p>
            <a:r>
              <a:rPr lang="en-US" sz="2000" dirty="0"/>
              <a:t>Introduce small improvements to the drum and on-road methods to reduce areas of measurement uncertainty</a:t>
            </a:r>
          </a:p>
          <a:p>
            <a:r>
              <a:rPr lang="en-US" sz="2000" dirty="0"/>
              <a:t>Introduce provisions for the testing of mixed fitment </a:t>
            </a:r>
            <a:r>
              <a:rPr lang="en-US" sz="2000" dirty="0" err="1"/>
              <a:t>tyres</a:t>
            </a:r>
            <a:r>
              <a:rPr lang="en-US" sz="2000" dirty="0"/>
              <a:t> (i.e. where the candidate </a:t>
            </a:r>
            <a:r>
              <a:rPr lang="en-US" sz="2000" dirty="0" err="1"/>
              <a:t>tyre</a:t>
            </a:r>
            <a:r>
              <a:rPr lang="en-US" sz="2000" dirty="0"/>
              <a:t> cannot be fitted on all 4 positions)</a:t>
            </a:r>
          </a:p>
          <a:p>
            <a:r>
              <a:rPr lang="en-US" sz="2000" dirty="0"/>
              <a:t>Drafting improvements to address errors and bring clarity, based on feedback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31685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28D95-4F97-BD11-E5F2-529B0FBBD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A85927-C08F-8967-4A5B-57C9C9B3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New UNR - what is still to be agreed?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AFE768-FB88-9134-CBC5-4CE4795B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96BAC3-DDCE-BC0D-4A7F-9A4CCC6B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18</a:t>
            </a:fld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55519-FB0E-CD98-A4C6-88B2336C9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b="1" dirty="0"/>
              <a:t>Inclusion (or not) of special use </a:t>
            </a:r>
            <a:r>
              <a:rPr lang="en-US" sz="2000" b="1" dirty="0" err="1"/>
              <a:t>tyres</a:t>
            </a:r>
            <a:r>
              <a:rPr lang="en-US" sz="2000" b="1" dirty="0"/>
              <a:t> from the scope</a:t>
            </a:r>
            <a:endParaRPr lang="en-BE" sz="2000" b="1" dirty="0"/>
          </a:p>
          <a:p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Special use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tyres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 are currently included within the scope in the draft regulation, but with limits marked as “not defined” in square brackets:</a:t>
            </a:r>
            <a:endParaRPr lang="en-US" sz="2000" dirty="0">
              <a:latin typeface="Calibri (body)"/>
            </a:endParaRP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000" dirty="0"/>
          </a:p>
          <a:p>
            <a:r>
              <a:rPr lang="en-US" sz="2000" dirty="0"/>
              <a:t>There are two main points of view on how to handle special use </a:t>
            </a:r>
            <a:r>
              <a:rPr lang="en-US" sz="2000" dirty="0" err="1"/>
              <a:t>tyres</a:t>
            </a:r>
            <a:r>
              <a:rPr lang="en-US" sz="2000" dirty="0"/>
              <a:t> within the regulation:</a:t>
            </a:r>
          </a:p>
          <a:p>
            <a:pPr marL="800100" lvl="1" indent="-342900">
              <a:buAutoNum type="arabicPeriod"/>
            </a:pPr>
            <a:r>
              <a:rPr lang="en-US" sz="2000" dirty="0"/>
              <a:t>Exclude them from the scope of the regulation entirely</a:t>
            </a:r>
          </a:p>
          <a:p>
            <a:pPr marL="800100" lvl="1" indent="-342900">
              <a:buAutoNum type="arabicPeriod"/>
            </a:pPr>
            <a:r>
              <a:rPr lang="en-US" sz="2000" dirty="0"/>
              <a:t>Include them within the scope, but without a limit defined, to allow monitoring of their abrasion performance and potential inclusion of limits in future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DFBCEC-DBF4-4ECB-64D8-3E418AA63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0465" y="2739114"/>
            <a:ext cx="5219600" cy="124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938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08A9C-677F-0BE3-E155-54C295269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D923A-AECB-4E16-714F-09E23F2B1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New UNR - what is still to be agreed?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A9D9-0B69-FD03-D627-0BF12DD2B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D7D3D3-8246-60DD-B3DD-CEB49F0C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19</a:t>
            </a:fld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C47C8-9F61-6B4A-7DD1-252FB2839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b="1" dirty="0"/>
              <a:t>Limit adjustments and margins</a:t>
            </a:r>
            <a:endParaRPr lang="en-BE" sz="2000" b="1" dirty="0"/>
          </a:p>
          <a:p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It was </a:t>
            </a:r>
            <a:r>
              <a:rPr kumimoji="0" lang="en-US" altLang="en-US" sz="200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not possible to come to a consensus within TF TA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(body)"/>
              </a:rPr>
              <a:t>on limit adjustments for stage 2, abrasion margins and CoP margins.</a:t>
            </a:r>
            <a:endParaRPr kumimoji="0" lang="en-BE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 (body)"/>
            </a:endParaRPr>
          </a:p>
          <a:p>
            <a:r>
              <a:rPr lang="en-US" sz="2000" dirty="0">
                <a:latin typeface="Calibri (body)"/>
              </a:rPr>
              <a:t>As some of these numbers relate not just to technical feasibility, but also to the desired environmental outcome of CPs, </a:t>
            </a:r>
            <a:r>
              <a:rPr lang="en-US" sz="2000" u="sng" dirty="0">
                <a:latin typeface="Calibri (body)"/>
              </a:rPr>
              <a:t>we have brought this to GRBP for discussion and agreement</a:t>
            </a:r>
            <a:r>
              <a:rPr lang="en-US" sz="2000" dirty="0">
                <a:latin typeface="Calibri (body)"/>
              </a:rPr>
              <a:t>.</a:t>
            </a:r>
          </a:p>
          <a:p>
            <a:r>
              <a:rPr lang="en-US" sz="2000" dirty="0">
                <a:latin typeface="Calibri (body)"/>
              </a:rPr>
              <a:t>Figures within square brackets represent the co-chairs’ attempt to try to come to a proposal based on the various positions expressed within the task force. However, there remain a range of positions with regards to stringency of the limits.</a:t>
            </a:r>
          </a:p>
          <a:p>
            <a:r>
              <a:rPr lang="en-US" sz="2000" dirty="0">
                <a:latin typeface="Calibri (body)"/>
              </a:rPr>
              <a:t>Based on analysis presented by the co-chairs within TF TA, the proposed limits and margins would be expected to give rise to </a:t>
            </a:r>
            <a:r>
              <a:rPr lang="en-US" sz="2000" u="sng" dirty="0">
                <a:latin typeface="Calibri (body)"/>
              </a:rPr>
              <a:t>reductions in the mean abrasion rate of normal </a:t>
            </a:r>
            <a:r>
              <a:rPr lang="en-US" sz="2000" u="sng" dirty="0" err="1">
                <a:latin typeface="Calibri (body)"/>
              </a:rPr>
              <a:t>tyres</a:t>
            </a:r>
            <a:r>
              <a:rPr lang="en-US" sz="2000" u="sng" dirty="0">
                <a:latin typeface="Calibri (body)"/>
              </a:rPr>
              <a:t> of ~10% </a:t>
            </a:r>
            <a:r>
              <a:rPr lang="en-US" sz="2000" dirty="0">
                <a:latin typeface="Calibri (body)"/>
              </a:rPr>
              <a:t>in the first stage and would result in </a:t>
            </a:r>
            <a:r>
              <a:rPr lang="en-US" sz="2000" u="sng" dirty="0">
                <a:latin typeface="Calibri (body)"/>
              </a:rPr>
              <a:t>~30% rejection of </a:t>
            </a:r>
            <a:r>
              <a:rPr lang="en-US" sz="2000" u="sng" dirty="0" err="1">
                <a:latin typeface="Calibri (body)"/>
              </a:rPr>
              <a:t>tyre</a:t>
            </a:r>
            <a:r>
              <a:rPr lang="en-US" sz="2000" u="sng" dirty="0">
                <a:latin typeface="Calibri (body)"/>
              </a:rPr>
              <a:t> types </a:t>
            </a:r>
            <a:r>
              <a:rPr lang="en-US" sz="2000" dirty="0">
                <a:latin typeface="Calibri (body)"/>
              </a:rPr>
              <a:t>based on those tested in the market assessment. Different figures have been presented by other participants of the task force, depending on the analysis method taken.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4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BF722-E066-49B9-A779-3CDCF613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26"/>
            <a:ext cx="10515600" cy="919538"/>
          </a:xfrm>
        </p:spPr>
        <p:txBody>
          <a:bodyPr/>
          <a:lstStyle/>
          <a:p>
            <a:pPr algn="ctr"/>
            <a:r>
              <a:rPr lang="en-GB"/>
              <a:t>Task Force on Tyre Abrasion</a:t>
            </a: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C8594C73-26ED-49AC-BB15-8A214F054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959203"/>
              </p:ext>
            </p:extLst>
          </p:nvPr>
        </p:nvGraphicFramePr>
        <p:xfrm>
          <a:off x="557939" y="834945"/>
          <a:ext cx="11174277" cy="5451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0820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9413457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2844000">
                <a:tc>
                  <a:txBody>
                    <a:bodyPr/>
                    <a:lstStyle/>
                    <a:p>
                      <a:pPr algn="ctr"/>
                      <a:r>
                        <a:rPr lang="en-GB" b="1" noProof="0"/>
                        <a:t>Targets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 robust </a:t>
                      </a: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procedure for measuring the abrasion of tyres: Test conditions and methods;</a:t>
                      </a:r>
                      <a:endParaRPr lang="en-GB" noProof="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 the acceptable uncertainty for the tyre abrasion test method(s) and assess the uncertainty of the tyre abrasion test method</a:t>
                      </a:r>
                      <a:r>
                        <a:rPr lang="en-GB" noProof="0" dirty="0"/>
                        <a:t>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Based on the abrasion test method, define a characterisation of relative mileage potential index;</a:t>
                      </a:r>
                      <a:endParaRPr lang="en-GB" noProof="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Evaluate the abrasion performance and tread depth reduction of a wide range of tyres available in the market;</a:t>
                      </a:r>
                      <a:endParaRPr lang="en-GB" noProof="0" dirty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 abrasion limits for tyres in order to limit the emission of microplastics to the environment;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 proposal of amendment to UN Regulation No 117 for the type approval of tyres in respect to their abrasion.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18748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/>
                        <a:t>Roles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Co-chairs:               United Kingdom (</a:t>
                      </a:r>
                      <a:r>
                        <a:rPr lang="en-GB" noProof="0" dirty="0">
                          <a:hlinkClick r:id="rId2"/>
                        </a:rPr>
                        <a:t>David.Miles@dft.gov.uk</a:t>
                      </a:r>
                      <a:r>
                        <a:rPr lang="en-GB" noProof="0" dirty="0"/>
                        <a:t>) and</a:t>
                      </a:r>
                    </a:p>
                    <a:p>
                      <a:pPr marL="1828800" lvl="4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   European Commission (</a:t>
                      </a:r>
                      <a:r>
                        <a:rPr lang="pt-BR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Vicente.Franco@ec.europa.eu</a:t>
                      </a:r>
                      <a:r>
                        <a:rPr lang="pt-BR" noProof="0" dirty="0"/>
                        <a:t>) </a:t>
                      </a:r>
                      <a:endParaRPr lang="en-GB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/>
                        <a:t>Secretariat:            ETRTO (European </a:t>
                      </a:r>
                      <a:r>
                        <a:rPr lang="en-GB" sz="1800" b="0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 and Rim Technical Organisation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4286836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135499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/>
                        <a:t>Reporting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noProof="0" dirty="0"/>
                        <a:t>To both working parties: GRPE and GRBP</a:t>
                      </a:r>
                      <a:br>
                        <a:rPr lang="en-GB" noProof="0" dirty="0"/>
                      </a:br>
                      <a:r>
                        <a:rPr lang="en-GB" noProof="0" dirty="0"/>
                        <a:t>Adoption: GRBP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71535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409865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/>
                        <a:t>Web 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hlinkClick r:id="rId4"/>
                        </a:rPr>
                        <a:t>Task Force on Tyre Abrasion (TF TA) - Transport - Vehicle Regulations - UNECE Wiki</a:t>
                      </a:r>
                      <a:endParaRPr lang="en-GB" dirty="0"/>
                    </a:p>
                    <a:p>
                      <a:r>
                        <a:rPr lang="en-GB" noProof="0" dirty="0" err="1"/>
                        <a:t>ToRs</a:t>
                      </a:r>
                      <a:r>
                        <a:rPr lang="en-GB" noProof="0" dirty="0"/>
                        <a:t>: </a:t>
                      </a:r>
                      <a:r>
                        <a:rPr lang="en-GB" dirty="0">
                          <a:hlinkClick r:id="rId5"/>
                        </a:rPr>
                        <a:t>TF TA Terms of Reference</a:t>
                      </a:r>
                      <a:r>
                        <a:rPr lang="en-GB" dirty="0"/>
                        <a:t> – </a:t>
                      </a: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proposed amendment in GRBP-82-34</a:t>
                      </a:r>
                      <a:endParaRPr lang="en-GB" b="1" noProof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04175066"/>
                  </a:ext>
                </a:extLst>
              </a:tr>
            </a:tbl>
          </a:graphicData>
        </a:graphic>
      </p:graphicFrame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148C6546-737F-40DA-917A-ED6C9FFA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079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1B7B9-BAC0-EB37-47F7-72BCAB6E5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6C6BD-3A06-C5CD-6E41-3780BCA0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New UNR - what is still to be agreed?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672B59-70D9-FD92-F9F6-28388206A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D7A928-AA84-A4D6-2DAC-E5042567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20</a:t>
            </a:fld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4BE35-73BA-A197-118C-AAC416CC2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0025"/>
            <a:ext cx="9796975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b="1" dirty="0"/>
              <a:t>Stage 2 dates</a:t>
            </a:r>
            <a:endParaRPr lang="en-BE" sz="2000" b="1" dirty="0"/>
          </a:p>
          <a:p>
            <a:pPr lvl="1"/>
            <a:r>
              <a:rPr lang="en-US" sz="2000" dirty="0"/>
              <a:t>Whilst dates for stage 1 have been agreed within TF TA, there remain different views on the date of application of a stage 2</a:t>
            </a:r>
          </a:p>
          <a:p>
            <a:pPr lvl="1"/>
            <a:r>
              <a:rPr lang="en-US" sz="2000" dirty="0"/>
              <a:t>As discussion of an appropriate date relates also to the accompanying stringency of the limits for stage 2, </a:t>
            </a:r>
            <a:r>
              <a:rPr lang="en-US" sz="2000" u="sng" dirty="0"/>
              <a:t>we have brought this to TF TA for discussion and agreement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7E533A-33E6-751E-F25D-D378BBA69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0072" y="3429000"/>
            <a:ext cx="6167799" cy="27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329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B5E31-328A-498F-6117-B7E50CE61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72AE1-A2F5-6A03-391E-23D74E6C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New UNR - what is still to be agreed?</a:t>
            </a:r>
            <a:endParaRPr lang="fr-FR" sz="4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63593D-B25B-285D-9B97-CB9D7636A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248E55-B7FB-D4C6-E828-D06093FD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21</a:t>
            </a:fld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072C9-3AC1-BB64-C310-6EF728B97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b="1" dirty="0"/>
              <a:t>Limit setting on both the drum and on-road methods</a:t>
            </a:r>
            <a:endParaRPr lang="en-BE" sz="2000" b="1" dirty="0"/>
          </a:p>
          <a:p>
            <a:r>
              <a:rPr lang="en-US" sz="2000" dirty="0">
                <a:latin typeface="Calibri (body)"/>
              </a:rPr>
              <a:t>Issues with regards to correlation and measurement uncertainty of the test methods have been identified through the market assessment</a:t>
            </a:r>
          </a:p>
          <a:p>
            <a:r>
              <a:rPr lang="en-US" sz="2000" dirty="0">
                <a:latin typeface="Calibri (body)"/>
              </a:rPr>
              <a:t>The need for improvement on this is widely </a:t>
            </a:r>
            <a:r>
              <a:rPr lang="en-US" sz="2000" dirty="0" err="1">
                <a:latin typeface="Calibri (body)"/>
              </a:rPr>
              <a:t>recognised</a:t>
            </a:r>
            <a:r>
              <a:rPr lang="en-US" sz="2000" dirty="0">
                <a:latin typeface="Calibri (body)"/>
              </a:rPr>
              <a:t> in the task force and we will be committing to further method improvement work to address this (see </a:t>
            </a:r>
            <a:r>
              <a:rPr lang="en-US" sz="2000" dirty="0" err="1">
                <a:latin typeface="Calibri (body)"/>
              </a:rPr>
              <a:t>ToR</a:t>
            </a:r>
            <a:r>
              <a:rPr lang="en-US" sz="2000" dirty="0">
                <a:latin typeface="Calibri (body)"/>
              </a:rPr>
              <a:t> update slide) </a:t>
            </a:r>
          </a:p>
          <a:p>
            <a:r>
              <a:rPr lang="en-US" sz="2000" dirty="0">
                <a:latin typeface="Calibri (body)"/>
              </a:rPr>
              <a:t>The majority of TF TA participants support proceeding for adoption of limits based upon both test methods at GRBP 82</a:t>
            </a:r>
          </a:p>
          <a:p>
            <a:r>
              <a:rPr lang="en-US" sz="2000" dirty="0">
                <a:latin typeface="Calibri (body)"/>
              </a:rPr>
              <a:t>ETRTO currently do not support this position – </a:t>
            </a:r>
            <a:r>
              <a:rPr lang="en-US" sz="2000" u="sng" dirty="0">
                <a:latin typeface="Calibri (body)"/>
              </a:rPr>
              <a:t>we are therefore seeking views from GRBP on this issue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711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Amendments to UNR 117</a:t>
            </a:r>
            <a:r>
              <a:rPr lang="en-US" sz="3600" dirty="0">
                <a:latin typeface="+mj-lt"/>
              </a:rPr>
              <a:t> </a:t>
            </a:r>
            <a:r>
              <a:rPr lang="en-US" sz="3600" b="1" dirty="0">
                <a:latin typeface="+mj-lt"/>
              </a:rPr>
              <a:t>(GRBP/2025/28)</a:t>
            </a:r>
            <a:endParaRPr lang="en-BE" sz="3600" b="1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9245600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BE" sz="2000" b="1" dirty="0"/>
              <a:t>Overview</a:t>
            </a:r>
          </a:p>
          <a:p>
            <a:pPr marL="457200" lvl="1" indent="0">
              <a:buNone/>
            </a:pPr>
            <a:endParaRPr kumimoji="0" lang="en-BE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just">
              <a:spcBef>
                <a:spcPts val="1200"/>
              </a:spcBef>
            </a:pPr>
            <a:r>
              <a:rPr lang="en-US" altLang="en-US" sz="2000" u="sng" dirty="0"/>
              <a:t>Justification</a:t>
            </a:r>
            <a:r>
              <a:rPr lang="en-US" altLang="en-US" sz="2000" dirty="0"/>
              <a:t>: </a:t>
            </a:r>
            <a:r>
              <a:rPr lang="en-BE" altLang="en-US" sz="2000" dirty="0"/>
              <a:t>e</a:t>
            </a:r>
            <a:r>
              <a:rPr lang="en-US" altLang="en-US" sz="2000" dirty="0"/>
              <a:t>stablishes the separation of abrasion requirements into a new dedicated UN Regulation, making UNR 117 more focused and streamlined.</a:t>
            </a:r>
            <a:endParaRPr lang="en-US" sz="2000" dirty="0"/>
          </a:p>
          <a:p>
            <a:pPr algn="just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en-US" sz="2000" dirty="0"/>
              <a:t> </a:t>
            </a:r>
            <a:r>
              <a:rPr lang="en-US" altLang="en-US" sz="2000" u="sng" dirty="0"/>
              <a:t>Scope change</a:t>
            </a:r>
            <a:r>
              <a:rPr lang="en-US" altLang="en-US" sz="2000" dirty="0"/>
              <a:t>: </a:t>
            </a:r>
            <a:r>
              <a:rPr lang="en-BE" altLang="en-US" sz="2000" dirty="0"/>
              <a:t>r</a:t>
            </a:r>
            <a:r>
              <a:rPr lang="en-US" altLang="en-US" sz="2000" dirty="0" err="1"/>
              <a:t>emoves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tyre</a:t>
            </a:r>
            <a:r>
              <a:rPr lang="en-US" altLang="en-US" sz="2000" dirty="0"/>
              <a:t> abrasion provisions from UNR 117, focusing it exclusively on rolling resistance, rolling noise, and wet grip.</a:t>
            </a:r>
          </a:p>
          <a:p>
            <a:pPr algn="just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en-US" sz="2000" dirty="0"/>
              <a:t> </a:t>
            </a:r>
            <a:r>
              <a:rPr lang="en-US" altLang="en-US" sz="2000" u="sng" dirty="0"/>
              <a:t>Deletions</a:t>
            </a:r>
            <a:r>
              <a:rPr lang="en-US" altLang="en-US" sz="2000" dirty="0"/>
              <a:t>: </a:t>
            </a:r>
            <a:r>
              <a:rPr lang="en-BE" altLang="en-US" sz="2000" dirty="0"/>
              <a:t>a</a:t>
            </a:r>
            <a:r>
              <a:rPr lang="en-US" altLang="en-US" sz="2000" dirty="0" err="1"/>
              <a:t>ll</a:t>
            </a:r>
            <a:r>
              <a:rPr lang="en-US" altLang="en-US" sz="2000" dirty="0"/>
              <a:t> definitions, requirements, and annexes related to abrasion rate, abrasion level, and abrasion index for C1 </a:t>
            </a:r>
            <a:r>
              <a:rPr lang="en-US" altLang="en-US" sz="2000" dirty="0" err="1"/>
              <a:t>tyres</a:t>
            </a:r>
            <a:r>
              <a:rPr lang="en-US" altLang="en-US" sz="2000" dirty="0"/>
              <a:t> are deleted</a:t>
            </a:r>
            <a:r>
              <a:rPr lang="en-BE" altLang="en-US" sz="2000" dirty="0"/>
              <a:t> from UNR 117.</a:t>
            </a:r>
            <a:endParaRPr lang="en-US" altLang="en-US" sz="2000" dirty="0"/>
          </a:p>
          <a:p>
            <a:pPr algn="just" eaLnBrk="0" fontAlgn="base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en-US" sz="2000" dirty="0"/>
              <a:t> </a:t>
            </a:r>
            <a:r>
              <a:rPr lang="en-US" altLang="en-US" sz="2000" u="sng" dirty="0"/>
              <a:t>Updated scope wording</a:t>
            </a:r>
            <a:r>
              <a:rPr lang="en-US" altLang="en-US" sz="2000" dirty="0"/>
              <a:t>: clarifies that UNR 117 applies to abrasion only until the new </a:t>
            </a:r>
            <a:r>
              <a:rPr lang="en-BE" altLang="en-US" sz="2000" dirty="0"/>
              <a:t>dedicated UNR </a:t>
            </a:r>
            <a:r>
              <a:rPr lang="en-US" altLang="en-US" sz="2000" dirty="0"/>
              <a:t>applies.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673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CEED9E6-0F59-9F6A-D380-2D8D4689BD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097571"/>
              </p:ext>
            </p:extLst>
          </p:nvPr>
        </p:nvGraphicFramePr>
        <p:xfrm>
          <a:off x="838199" y="1556175"/>
          <a:ext cx="10896601" cy="427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0156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8856445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18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C1 tyres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proposal for C1 tyre abrasion limits – Working document at GRBP in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 2025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8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an informal document addressing remaining issues in working document and targeting adoption at GRBP in Sept 2025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aseline="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 the feasibility of rating and definition of the mileage of tyres -</a:t>
                      </a:r>
                      <a:r>
                        <a:rPr lang="en-US" dirty="0"/>
                        <a:t>“relative mileage potential calculated performance”</a:t>
                      </a: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ongoing - </a:t>
                      </a:r>
                      <a:r>
                        <a:rPr lang="en-GB" sz="1800" b="1" strike="sngStrike" kern="1200" baseline="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September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February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2026 </a:t>
                      </a:r>
                      <a:r>
                        <a:rPr lang="en-GB" sz="1800" baseline="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aseline="0" noProof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NEW</a:t>
                      </a:r>
                      <a:r>
                        <a:rPr lang="en-GB" sz="1800" baseline="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– conduct further work on C1 method improvement – working document at GRBP in </a:t>
                      </a:r>
                      <a:r>
                        <a:rPr lang="en-GB" sz="1800" b="1" baseline="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Sept 2026 </a:t>
                      </a:r>
                      <a:r>
                        <a:rPr lang="en-GB" sz="1800" baseline="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Full updated timeline of C1 activities can be found here: </a:t>
                      </a:r>
                      <a:r>
                        <a:rPr lang="en-GB" sz="1800" b="1" kern="1200" baseline="0" noProof="0" dirty="0">
                          <a:solidFill>
                            <a:srgbClr val="0563C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TA-29-4</a:t>
                      </a:r>
                      <a:endParaRPr lang="en-GB" sz="18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4286836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13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C2 tyres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Assessment of C1 method suitability for C2 tyres – ongoing </a:t>
                      </a:r>
                      <a:r>
                        <a:rPr lang="en-GB" sz="1800" baseline="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  <a:endParaRPr lang="en-GB" sz="18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 abrasion method(s) – working document at GRBP in </a:t>
                      </a:r>
                      <a:r>
                        <a:rPr lang="en-GB" sz="1800" b="1" strike="noStrike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2026</a:t>
                      </a:r>
                      <a:endParaRPr lang="en-GB" sz="18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proposal for C2 tyre abrasion limits – working document at GRBP in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 2027</a:t>
                      </a:r>
                      <a:endParaRPr lang="en-GB" sz="18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71535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409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/>
                        <a:t>C3 tyres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 abrasion method(s) – working document at GRBP in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 2027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proposal for C3 tyre abrasion limits – working document at GRBP in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 2029</a:t>
                      </a:r>
                      <a:endParaRPr lang="en-GB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04175066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E596CCCF-D803-40C5-B837-47134238E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pPr algn="ctr"/>
            <a:r>
              <a:rPr lang="en-GB" dirty="0"/>
              <a:t>Task Force on Tyre Abrasion: next steps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66795-9385-4A47-9B82-E183B614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23</a:t>
            </a:fld>
            <a:endParaRPr lang="fr-FR"/>
          </a:p>
        </p:txBody>
      </p:sp>
      <p:sp>
        <p:nvSpPr>
          <p:cNvPr id="3" name="Espace réservé du pied de page 3">
            <a:extLst>
              <a:ext uri="{FF2B5EF4-FFF2-40B4-BE49-F238E27FC236}">
                <a16:creationId xmlns:a16="http://schemas.microsoft.com/office/drawing/2014/main" id="{06BFB6F5-C06C-481C-D926-A21E62FB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/>
              <a:t>TF on Tyre Abrasion</a:t>
            </a:r>
          </a:p>
        </p:txBody>
      </p:sp>
    </p:spTree>
    <p:extLst>
      <p:ext uri="{BB962C8B-B14F-4D97-AF65-F5344CB8AC3E}">
        <p14:creationId xmlns:p14="http://schemas.microsoft.com/office/powerpoint/2010/main" val="4184192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0EE6A-1A14-2A1D-5EF1-2D824CF72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03B24-F1FC-461A-FC09-83019AAF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Terms of reference update </a:t>
            </a:r>
            <a:r>
              <a:rPr lang="en-US" sz="4000" b="1" dirty="0"/>
              <a:t>(GRBP-82-34)</a:t>
            </a:r>
            <a:endParaRPr lang="fr-FR" sz="40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7510C4-F3F1-8674-C3CB-47FD7145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D21566-6608-5F68-F676-8E8D2B0C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24</a:t>
            </a:fld>
            <a:endParaRPr lang="fr-F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9B789-FE92-0CC4-4721-A55103F1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Corrections to reference a new UNR on </a:t>
            </a:r>
            <a:r>
              <a:rPr lang="en-US" sz="2000" dirty="0" err="1"/>
              <a:t>tyre</a:t>
            </a:r>
            <a:r>
              <a:rPr lang="en-US" sz="2000" dirty="0"/>
              <a:t> abrasion rather than amendments to UNR 117</a:t>
            </a:r>
          </a:p>
          <a:p>
            <a:endParaRPr lang="en-US" sz="2000" dirty="0"/>
          </a:p>
          <a:p>
            <a:r>
              <a:rPr lang="en-GB" sz="2000" b="1" dirty="0"/>
              <a:t>C1</a:t>
            </a:r>
            <a:r>
              <a:rPr lang="en-GB" sz="2000" dirty="0"/>
              <a:t> – introduction of timeline for further work on method improvements to address concerns on correlation and measurement uncertainty – targeting September 2026 for a working document</a:t>
            </a:r>
          </a:p>
          <a:p>
            <a:endParaRPr lang="en-GB" sz="2000" dirty="0"/>
          </a:p>
          <a:p>
            <a:r>
              <a:rPr lang="en-GB" sz="2000" b="1" dirty="0"/>
              <a:t>C1</a:t>
            </a:r>
            <a:r>
              <a:rPr lang="en-GB" sz="2000" dirty="0"/>
              <a:t> – update to timeline on mileage potential metric – targeting working document in February 2026</a:t>
            </a:r>
          </a:p>
          <a:p>
            <a:endParaRPr lang="en-GB" sz="2000" dirty="0"/>
          </a:p>
          <a:p>
            <a:r>
              <a:rPr lang="en-GB" sz="2000" b="1" dirty="0"/>
              <a:t>C2</a:t>
            </a:r>
            <a:r>
              <a:rPr lang="en-GB" sz="2000" dirty="0"/>
              <a:t> – removal of the timeline item for an informal document on C2 methodology in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494584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1E06DF91-8255-6835-3C2E-5104A261F2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Thank you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4A55E5-C9AD-C840-E302-6D22CA06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46F248-16BB-25F5-BF31-A433043F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43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AE050-DC66-4CB1-9731-D0C28A12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Task Force on Tyre Abrasion: facts and figures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D7C7A9-48CE-448F-9DB6-ABD4EEF7C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139" y="2393120"/>
            <a:ext cx="6499760" cy="3690523"/>
          </a:xfrm>
        </p:spPr>
        <p:txBody>
          <a:bodyPr>
            <a:normAutofit fontScale="25000" lnSpcReduction="20000"/>
          </a:bodyPr>
          <a:lstStyle/>
          <a:p>
            <a:endParaRPr lang="en-GB" sz="18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30</a:t>
            </a:r>
            <a:r>
              <a:rPr lang="en-GB" sz="7200" baseline="30000" dirty="0"/>
              <a:t>th</a:t>
            </a:r>
            <a:r>
              <a:rPr lang="en-GB" sz="7200" dirty="0"/>
              <a:t> online meeting: 25</a:t>
            </a:r>
            <a:r>
              <a:rPr lang="en-GB" sz="7200" baseline="30000" dirty="0"/>
              <a:t>th</a:t>
            </a:r>
            <a:r>
              <a:rPr lang="en-GB" sz="7200" dirty="0"/>
              <a:t> February 2025 - </a:t>
            </a:r>
            <a:r>
              <a:rPr lang="en-GB" sz="7200" dirty="0">
                <a:hlinkClick r:id="rId2"/>
              </a:rPr>
              <a:t>TF TA session 30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31</a:t>
            </a:r>
            <a:r>
              <a:rPr lang="en-GB" sz="7200" baseline="30000" dirty="0"/>
              <a:t>st</a:t>
            </a:r>
            <a:r>
              <a:rPr lang="en-GB" sz="7200" dirty="0"/>
              <a:t> hybrid meeting (Geneva): 25</a:t>
            </a:r>
            <a:r>
              <a:rPr lang="en-GB" sz="7200" baseline="30000" dirty="0"/>
              <a:t>th</a:t>
            </a:r>
            <a:r>
              <a:rPr lang="en-GB" sz="7200" dirty="0"/>
              <a:t> March 2025 - </a:t>
            </a:r>
            <a:r>
              <a:rPr lang="en-GB" sz="7200" dirty="0">
                <a:hlinkClick r:id="rId3"/>
              </a:rPr>
              <a:t>TF TA session 31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32</a:t>
            </a:r>
            <a:r>
              <a:rPr lang="en-GB" sz="7200" baseline="30000" dirty="0"/>
              <a:t>nd</a:t>
            </a:r>
            <a:r>
              <a:rPr lang="en-GB" sz="7200" dirty="0"/>
              <a:t> online meeting: 23</a:t>
            </a:r>
            <a:r>
              <a:rPr lang="en-GB" sz="7200" baseline="30000" dirty="0"/>
              <a:t>rd</a:t>
            </a:r>
            <a:r>
              <a:rPr lang="en-GB" sz="7200" dirty="0"/>
              <a:t> April 2025 - </a:t>
            </a:r>
            <a:r>
              <a:rPr lang="en-GB" sz="7200" dirty="0">
                <a:hlinkClick r:id="rId4"/>
              </a:rPr>
              <a:t>TF TA session 32 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33</a:t>
            </a:r>
            <a:r>
              <a:rPr lang="en-GB" sz="7200" baseline="30000" dirty="0"/>
              <a:t>rd</a:t>
            </a:r>
            <a:r>
              <a:rPr lang="en-GB" sz="7200" dirty="0"/>
              <a:t> online meeting: 20</a:t>
            </a:r>
            <a:r>
              <a:rPr lang="en-GB" sz="7200" baseline="30000" dirty="0"/>
              <a:t>th</a:t>
            </a:r>
            <a:r>
              <a:rPr lang="en-GB" sz="7200" dirty="0"/>
              <a:t> and 21</a:t>
            </a:r>
            <a:r>
              <a:rPr lang="en-GB" sz="7200" baseline="30000" dirty="0"/>
              <a:t>st</a:t>
            </a:r>
            <a:r>
              <a:rPr lang="en-GB" sz="7200" dirty="0"/>
              <a:t> May 2025 - </a:t>
            </a:r>
            <a:r>
              <a:rPr lang="en-GB" sz="7200" dirty="0">
                <a:hlinkClick r:id="rId5"/>
              </a:rPr>
              <a:t>TF TA session 33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34</a:t>
            </a:r>
            <a:r>
              <a:rPr lang="en-GB" sz="7200" baseline="30000" dirty="0"/>
              <a:t>th</a:t>
            </a:r>
            <a:r>
              <a:rPr lang="en-GB" sz="7200" dirty="0"/>
              <a:t> online meeting: 3</a:t>
            </a:r>
            <a:r>
              <a:rPr lang="en-GB" sz="7200" baseline="30000" dirty="0"/>
              <a:t>rd</a:t>
            </a:r>
            <a:r>
              <a:rPr lang="en-GB" sz="7200" dirty="0"/>
              <a:t> and 5</a:t>
            </a:r>
            <a:r>
              <a:rPr lang="en-GB" sz="7200" baseline="30000" dirty="0"/>
              <a:t>th</a:t>
            </a:r>
            <a:r>
              <a:rPr lang="en-GB" sz="7200" dirty="0"/>
              <a:t> June 2025 - </a:t>
            </a:r>
            <a:r>
              <a:rPr lang="en-GB" sz="7200" dirty="0">
                <a:hlinkClick r:id="rId6"/>
              </a:rPr>
              <a:t>TFTA session 34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35</a:t>
            </a:r>
            <a:r>
              <a:rPr lang="en-GB" sz="7200" baseline="30000" dirty="0"/>
              <a:t>th</a:t>
            </a:r>
            <a:r>
              <a:rPr lang="en-GB" sz="7200" dirty="0"/>
              <a:t> online meeting: 24</a:t>
            </a:r>
            <a:r>
              <a:rPr lang="en-GB" sz="7200" baseline="30000" dirty="0"/>
              <a:t>th</a:t>
            </a:r>
            <a:r>
              <a:rPr lang="en-GB" sz="7200" dirty="0"/>
              <a:t> June 2025 - </a:t>
            </a:r>
            <a:r>
              <a:rPr lang="en-GB" sz="7200" dirty="0">
                <a:hlinkClick r:id="rId7"/>
              </a:rPr>
              <a:t>TF TA session 35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36</a:t>
            </a:r>
            <a:r>
              <a:rPr lang="en-GB" sz="7200" baseline="30000" dirty="0"/>
              <a:t>th</a:t>
            </a:r>
            <a:r>
              <a:rPr lang="en-GB" sz="7200" dirty="0"/>
              <a:t> online meeting: 7</a:t>
            </a:r>
            <a:r>
              <a:rPr lang="en-GB" sz="7200" baseline="30000" dirty="0"/>
              <a:t>th</a:t>
            </a:r>
            <a:r>
              <a:rPr lang="en-GB" sz="7200" dirty="0"/>
              <a:t> July 2025 - </a:t>
            </a:r>
            <a:r>
              <a:rPr lang="en-GB" sz="7200" dirty="0">
                <a:hlinkClick r:id="rId8"/>
              </a:rPr>
              <a:t>TF TA session 36</a:t>
            </a:r>
            <a:endParaRPr lang="en-GB" sz="7200" dirty="0"/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7200" dirty="0"/>
              <a:t>37</a:t>
            </a:r>
            <a:r>
              <a:rPr lang="en-GB" sz="7200" baseline="30000" dirty="0"/>
              <a:t>th</a:t>
            </a:r>
            <a:r>
              <a:rPr lang="en-GB" sz="7200" dirty="0"/>
              <a:t> online meeting: 21</a:t>
            </a:r>
            <a:r>
              <a:rPr lang="en-GB" sz="7200" baseline="30000" dirty="0"/>
              <a:t>st </a:t>
            </a:r>
            <a:r>
              <a:rPr lang="en-GB" sz="7200" dirty="0"/>
              <a:t>26</a:t>
            </a:r>
            <a:r>
              <a:rPr lang="en-GB" sz="7200" baseline="30000" dirty="0"/>
              <a:t>th</a:t>
            </a:r>
            <a:r>
              <a:rPr lang="en-GB" sz="7200" dirty="0"/>
              <a:t> August and 2</a:t>
            </a:r>
            <a:r>
              <a:rPr lang="en-GB" sz="7200" baseline="30000" dirty="0"/>
              <a:t>nd</a:t>
            </a:r>
            <a:r>
              <a:rPr lang="en-GB" sz="7200" dirty="0"/>
              <a:t> September 2025 - </a:t>
            </a:r>
            <a:r>
              <a:rPr lang="en-GB" sz="7200" dirty="0">
                <a:hlinkClick r:id="rId9"/>
              </a:rPr>
              <a:t>TF TA session 37</a:t>
            </a:r>
            <a:endParaRPr lang="en-GB" sz="7200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83501727-A4F3-4312-989C-C75C01114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4049" y="2818448"/>
            <a:ext cx="5181600" cy="3602576"/>
          </a:xfrm>
        </p:spPr>
        <p:txBody>
          <a:bodyPr>
            <a:noAutofit/>
          </a:bodyPr>
          <a:lstStyle/>
          <a:p>
            <a:pPr marL="447675" lvl="1" indent="-355600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</a:pPr>
            <a:r>
              <a:rPr lang="en-GB" sz="1800" b="1" dirty="0"/>
              <a:t>CPs:</a:t>
            </a:r>
            <a:r>
              <a:rPr lang="en-GB" sz="1800" dirty="0"/>
              <a:t> </a:t>
            </a:r>
            <a:br>
              <a:rPr lang="en-GB" sz="1800" dirty="0"/>
            </a:br>
            <a:r>
              <a:rPr lang="en-GB" sz="1800" dirty="0"/>
              <a:t>European Commission, France, China, Germany, India, Japan, Norway, Netherlands, South Korea, Spain, Switzerland, UK, USA, Canada</a:t>
            </a:r>
          </a:p>
          <a:p>
            <a:pPr marL="447675" lvl="1" indent="-355600">
              <a:spcBef>
                <a:spcPts val="300"/>
              </a:spcBef>
              <a:spcAft>
                <a:spcPts val="300"/>
              </a:spcAft>
            </a:pPr>
            <a:r>
              <a:rPr lang="en-GB" sz="1800" b="1" dirty="0"/>
              <a:t>Other organisations</a:t>
            </a:r>
            <a:r>
              <a:rPr lang="en-GB" sz="1800" dirty="0"/>
              <a:t>:</a:t>
            </a:r>
            <a:br>
              <a:rPr lang="en-GB" sz="1800" dirty="0"/>
            </a:br>
            <a:r>
              <a:rPr lang="en-GB" sz="1800" dirty="0"/>
              <a:t>ADAC, AVL, ETRMA, ETRTO,  HORIBA, IDIADA, ITMA, JAMA, JATMA, LINK, OICA, SMMT, TRAC, TÜV Nord, UBA,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/>
              <a:t> </a:t>
            </a:r>
            <a:r>
              <a:rPr lang="en-GB" sz="1800" dirty="0" err="1"/>
              <a:t>UniBW</a:t>
            </a:r>
            <a:r>
              <a:rPr lang="en-GB" sz="1800" dirty="0"/>
              <a:t>., USTMA, UTAC, VTI</a:t>
            </a:r>
            <a:r>
              <a:rPr lang="en-US" sz="1800" dirty="0"/>
              <a:t>, TWMS</a:t>
            </a: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173EAB-2414-4732-957C-B6404A20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TF on Tyre Abrasion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0368D7-8BAB-4071-ACEA-B9161706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3</a:t>
            </a:fld>
            <a:endParaRPr lang="fr-FR" dirty="0"/>
          </a:p>
        </p:txBody>
      </p:sp>
      <p:pic>
        <p:nvPicPr>
          <p:cNvPr id="11" name="Graphique 10" descr="Utilisateurs avec un remplissage uni">
            <a:extLst>
              <a:ext uri="{FF2B5EF4-FFF2-40B4-BE49-F238E27FC236}">
                <a16:creationId xmlns:a16="http://schemas.microsoft.com/office/drawing/2014/main" id="{9064AD8F-1240-435E-BE58-D23C54EFF1CC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85482" y="1713931"/>
            <a:ext cx="914400" cy="914400"/>
          </a:xfrm>
          <a:prstGeom prst="rect">
            <a:avLst/>
          </a:prstGeom>
        </p:spPr>
      </p:pic>
      <p:pic>
        <p:nvPicPr>
          <p:cNvPr id="13" name="Graphique 12" descr="Réunion en ligne avec un remplissage uni">
            <a:extLst>
              <a:ext uri="{FF2B5EF4-FFF2-40B4-BE49-F238E27FC236}">
                <a16:creationId xmlns:a16="http://schemas.microsoft.com/office/drawing/2014/main" id="{D8210448-BABE-4CD5-BBC3-7E4E7DA2BF65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992120" y="1703771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987A07-D61E-69E0-B1BB-69AE180EE404}"/>
              </a:ext>
            </a:extLst>
          </p:cNvPr>
          <p:cNvSpPr txBox="1"/>
          <p:nvPr/>
        </p:nvSpPr>
        <p:spPr>
          <a:xfrm>
            <a:off x="2727958" y="1327811"/>
            <a:ext cx="14681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Meetings</a:t>
            </a:r>
            <a:endParaRPr lang="en-150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EC0792-B346-15BF-716A-099AEA86F9AC}"/>
              </a:ext>
            </a:extLst>
          </p:cNvPr>
          <p:cNvSpPr txBox="1"/>
          <p:nvPr/>
        </p:nvSpPr>
        <p:spPr>
          <a:xfrm>
            <a:off x="7711442" y="1344584"/>
            <a:ext cx="2057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Attendees </a:t>
            </a:r>
            <a:r>
              <a:rPr lang="en-GB" sz="2400" b="1" dirty="0">
                <a:solidFill>
                  <a:srgbClr val="0070C0"/>
                </a:solidFill>
              </a:rPr>
              <a:t>~80</a:t>
            </a:r>
            <a:endParaRPr lang="en-150" sz="2400" b="1" dirty="0"/>
          </a:p>
        </p:txBody>
      </p:sp>
    </p:spTree>
    <p:extLst>
      <p:ext uri="{BB962C8B-B14F-4D97-AF65-F5344CB8AC3E}">
        <p14:creationId xmlns:p14="http://schemas.microsoft.com/office/powerpoint/2010/main" val="8773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66795-9385-4A47-9B82-E183B614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BB3C96B0-BAF5-4CA0-B962-4A503CE0B7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847945"/>
              </p:ext>
            </p:extLst>
          </p:nvPr>
        </p:nvGraphicFramePr>
        <p:xfrm>
          <a:off x="661182" y="1547640"/>
          <a:ext cx="10972018" cy="3630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7712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8984306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12391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noProof="0" dirty="0"/>
                        <a:t>Adoption of methodologies</a:t>
                      </a:r>
                      <a:endParaRPr lang="en-GB" sz="18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noProof="0" dirty="0"/>
                        <a:t>Test conditions and methods for C1 tyres: adopted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8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  <a:hlinkClick r:id="rId3"/>
                        </a:rPr>
                        <a:t>GRBP/2024/10 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as amended by 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  <a:hlinkClick r:id="rId4"/>
                        </a:rPr>
                        <a:t>GRBP-79-12rev2 </a:t>
                      </a:r>
                      <a:r>
                        <a:rPr lang="en-GB" sz="1800" noProof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new supplement to UNR117.04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GB" sz="1800" noProof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noProof="0" dirty="0"/>
                        <a:t>Adopted at WP.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29</a:t>
                      </a:r>
                      <a:r>
                        <a:rPr lang="en-GB" baseline="0" noProof="0" dirty="0">
                          <a:solidFill>
                            <a:schemeClr val="tx1"/>
                          </a:solidFill>
                        </a:rPr>
                        <a:t> during its 193</a:t>
                      </a:r>
                      <a:r>
                        <a:rPr lang="en-GB" baseline="30000" noProof="0" dirty="0">
                          <a:solidFill>
                            <a:schemeClr val="tx1"/>
                          </a:solidFill>
                        </a:rPr>
                        <a:t>rd</a:t>
                      </a:r>
                      <a:r>
                        <a:rPr lang="en-GB" baseline="0" noProof="0" dirty="0">
                          <a:solidFill>
                            <a:schemeClr val="tx1"/>
                          </a:solidFill>
                        </a:rPr>
                        <a:t> session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GB" noProof="0" dirty="0"/>
                        <a:t>June 2024 </a:t>
                      </a:r>
                      <a:r>
                        <a:rPr lang="en-GB" noProof="0" dirty="0">
                          <a:hlinkClick r:id="rId5"/>
                        </a:rPr>
                        <a:t>ECE/TRANS/WP.29/2024/65</a:t>
                      </a:r>
                      <a:r>
                        <a:rPr lang="en-GB" noProof="0" dirty="0"/>
                        <a:t>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GB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800" baseline="0" noProof="0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251320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2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609603"/>
                  </a:ext>
                </a:extLst>
              </a:tr>
              <a:tr h="6239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noProof="0" dirty="0"/>
                        <a:t>C1 Testing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b="1" noProof="0" dirty="0"/>
                        <a:t>For C1</a:t>
                      </a:r>
                      <a:r>
                        <a:rPr lang="en-GB" noProof="0" dirty="0"/>
                        <a:t>: conduct an extensive market assessment test campaign to inform abrasion limit development – 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completed March 2025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b="1" noProof="0" dirty="0"/>
                        <a:t>For C1</a:t>
                      </a:r>
                      <a:r>
                        <a:rPr lang="en-GB" noProof="0" dirty="0"/>
                        <a:t>: conduct a correlation/validation study of the two test methods – completed March 2025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58082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algn="ctr"/>
                      <a:endParaRPr lang="en-GB" sz="300" b="1" noProof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300" noProof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308736"/>
                  </a:ext>
                </a:extLst>
              </a:tr>
              <a:tr h="309795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/>
                        <a:t>C1 limits</a:t>
                      </a:r>
                      <a:endParaRPr lang="en-GB" b="1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proposal for C1 tyre abrasion limits – Working document at GRBP in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 2025 </a:t>
                      </a:r>
                      <a:r>
                        <a:rPr lang="en-GB" sz="1800" noProof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r>
                        <a:rPr lang="en-GB" sz="180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an informal document addressing remaining issues in working document and targeting adoption at GRBP in Sept 2025 </a:t>
                      </a:r>
                      <a:r>
                        <a:rPr lang="en-GB" sz="18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aseline="0" noProof="0" dirty="0">
                          <a:solidFill>
                            <a:srgbClr val="FFC000"/>
                          </a:solidFill>
                          <a:sym typeface="Wingdings" panose="05000000000000000000" pitchFamily="2" charset="2"/>
                        </a:rPr>
                        <a:t>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166270"/>
                  </a:ext>
                </a:extLst>
              </a:tr>
            </a:tbl>
          </a:graphicData>
        </a:graphic>
      </p:graphicFrame>
      <p:sp>
        <p:nvSpPr>
          <p:cNvPr id="10" name="Titre 1">
            <a:extLst>
              <a:ext uri="{FF2B5EF4-FFF2-40B4-BE49-F238E27FC236}">
                <a16:creationId xmlns:a16="http://schemas.microsoft.com/office/drawing/2014/main" id="{DFE257E4-4F34-A55B-0904-1B192B533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/>
              <a:t>Task Force on Tyre Abrasion: work completed</a:t>
            </a:r>
            <a:endParaRPr lang="fr-FR" sz="400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F989B1-773F-DCE8-122C-1E300356F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/>
              <a:t>TF on Tyre Abrasion</a:t>
            </a:r>
          </a:p>
        </p:txBody>
      </p:sp>
    </p:spTree>
    <p:extLst>
      <p:ext uri="{BB962C8B-B14F-4D97-AF65-F5344CB8AC3E}">
        <p14:creationId xmlns:p14="http://schemas.microsoft.com/office/powerpoint/2010/main" val="242586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72376-C342-BB1E-D2C7-470DBB133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 for consideration by GRBP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2AF0D-B9DC-D353-EC7B-95CA62D86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74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r>
              <a:rPr lang="en-BE" sz="2800" b="1" dirty="0"/>
              <a:t>Two working documents </a:t>
            </a:r>
            <a:r>
              <a:rPr lang="en-BE" sz="2800" dirty="0"/>
              <a:t>submitted for the consideration of GRBP in September 2025:</a:t>
            </a:r>
          </a:p>
          <a:p>
            <a:pPr marL="457200" lvl="1" indent="0">
              <a:buNone/>
            </a:pPr>
            <a:endParaRPr lang="en-BE" sz="2800" dirty="0"/>
          </a:p>
          <a:p>
            <a:pPr marL="971550" lvl="1" indent="-514350" algn="just">
              <a:buFont typeface="+mj-lt"/>
              <a:buAutoNum type="arabicPeriod"/>
            </a:pPr>
            <a:r>
              <a:rPr lang="en-BE" sz="2800" u="sng" dirty="0"/>
              <a:t>Draft UN Regulation on tyre abrasion</a:t>
            </a:r>
            <a:r>
              <a:rPr lang="en-US" sz="2800" dirty="0"/>
              <a:t> (</a:t>
            </a:r>
            <a:r>
              <a:rPr lang="en-US" sz="2800" dirty="0">
                <a:solidFill>
                  <a:schemeClr val="accent1"/>
                </a:solidFill>
              </a:rPr>
              <a:t>GRBP/2025/27</a:t>
            </a:r>
            <a:r>
              <a:rPr lang="en-US" sz="2800" dirty="0"/>
              <a:t>)</a:t>
            </a:r>
            <a:r>
              <a:rPr lang="en-BE" sz="2800" dirty="0"/>
              <a:t>:</a:t>
            </a:r>
            <a:r>
              <a:rPr lang="en-US" sz="2800" dirty="0"/>
              <a:t> </a:t>
            </a:r>
            <a:r>
              <a:rPr lang="en-BE" sz="2800" dirty="0"/>
              <a:t>p</a:t>
            </a:r>
            <a:r>
              <a:rPr lang="en-GB" sz="2800" dirty="0" err="1"/>
              <a:t>roposal</a:t>
            </a:r>
            <a:r>
              <a:rPr lang="en-GB" sz="2800" dirty="0"/>
              <a:t> for a new UN Regulation on the uniform provisions concerning the approval of tyres with regard to abrasion performance</a:t>
            </a:r>
            <a:r>
              <a:rPr lang="en-BE" sz="2800" dirty="0"/>
              <a:t>, following mandate given to TF TA at 81st GRBP session.</a:t>
            </a:r>
          </a:p>
          <a:p>
            <a:pPr marL="457200" lvl="1" indent="0" algn="just">
              <a:buNone/>
            </a:pPr>
            <a:endParaRPr lang="en-BE" sz="2800" dirty="0"/>
          </a:p>
          <a:p>
            <a:pPr marL="971550" lvl="1" indent="-514350" algn="just">
              <a:buFont typeface="+mj-lt"/>
              <a:buAutoNum type="arabicPeriod" startAt="2"/>
            </a:pPr>
            <a:r>
              <a:rPr lang="en-BE" sz="2800" u="sng" dirty="0"/>
              <a:t>Amendments to UNR 117</a:t>
            </a:r>
            <a:r>
              <a:rPr lang="en-US" sz="2800" dirty="0"/>
              <a:t> (</a:t>
            </a:r>
            <a:r>
              <a:rPr lang="en-US" sz="2800" dirty="0">
                <a:solidFill>
                  <a:schemeClr val="accent1"/>
                </a:solidFill>
              </a:rPr>
              <a:t>GRBP/2025/28</a:t>
            </a:r>
            <a:r>
              <a:rPr lang="en-US" sz="2800" dirty="0"/>
              <a:t>)</a:t>
            </a:r>
            <a:r>
              <a:rPr lang="en-BE" sz="2800" dirty="0"/>
              <a:t>: </a:t>
            </a:r>
            <a:r>
              <a:rPr lang="en-GB" sz="2800" dirty="0"/>
              <a:t>proposal for a new supplement to UNR 117.04. The main aim of this proposal will be to remove the provisions related to tyre abrasion from UNR 117</a:t>
            </a:r>
            <a:r>
              <a:rPr lang="en-BE" sz="2800" dirty="0"/>
              <a:t>.</a:t>
            </a:r>
            <a:endParaRPr lang="en-US" sz="2800" dirty="0"/>
          </a:p>
          <a:p>
            <a:pPr marL="971550" lvl="1" indent="-514350" algn="just">
              <a:buFont typeface="+mj-lt"/>
              <a:buAutoNum type="arabicPeriod" startAt="2"/>
            </a:pPr>
            <a:endParaRPr lang="en-US" sz="2800" dirty="0"/>
          </a:p>
          <a:p>
            <a:pPr marL="457200" lvl="1" indent="0" algn="just">
              <a:buNone/>
            </a:pPr>
            <a:r>
              <a:rPr lang="en-US" sz="2800" b="1" dirty="0"/>
              <a:t>Two informal documents</a:t>
            </a:r>
            <a:r>
              <a:rPr lang="en-US" sz="2800" dirty="0"/>
              <a:t> submitted for the consideration of GRBP in September 2025:</a:t>
            </a:r>
          </a:p>
          <a:p>
            <a:pPr marL="457200" lvl="1" indent="0" algn="just">
              <a:buNone/>
            </a:pPr>
            <a:endParaRPr lang="en-US" sz="2800" dirty="0"/>
          </a:p>
          <a:p>
            <a:pPr marL="971550" lvl="1" indent="-514350" algn="just">
              <a:buAutoNum type="arabicPeriod"/>
            </a:pPr>
            <a:r>
              <a:rPr lang="en-US" sz="2800" dirty="0"/>
              <a:t>(</a:t>
            </a:r>
            <a:r>
              <a:rPr lang="en-US" sz="2800" dirty="0">
                <a:solidFill>
                  <a:schemeClr val="accent1"/>
                </a:solidFill>
              </a:rPr>
              <a:t>GRBP-82-29</a:t>
            </a:r>
            <a:r>
              <a:rPr lang="en-US" sz="2800" dirty="0"/>
              <a:t>) Amendments to working document </a:t>
            </a:r>
            <a:r>
              <a:rPr lang="en-US" sz="2800" dirty="0">
                <a:solidFill>
                  <a:schemeClr val="accent1"/>
                </a:solidFill>
              </a:rPr>
              <a:t>GRBP/2025/27</a:t>
            </a:r>
            <a:r>
              <a:rPr lang="en-US" sz="2800" dirty="0"/>
              <a:t> to address areas in square brackets and introduce initial test method improvements aimed at reducing measurement uncertainty.</a:t>
            </a:r>
          </a:p>
          <a:p>
            <a:pPr marL="971550" lvl="1" indent="-514350" algn="just">
              <a:buAutoNum type="arabicPeriod"/>
            </a:pPr>
            <a:endParaRPr lang="en-US" sz="2800" dirty="0"/>
          </a:p>
          <a:p>
            <a:pPr marL="971550" lvl="1" indent="-514350" algn="just">
              <a:buAutoNum type="arabicPeriod"/>
            </a:pPr>
            <a:r>
              <a:rPr lang="en-US" sz="2800" dirty="0"/>
              <a:t>(</a:t>
            </a:r>
            <a:r>
              <a:rPr lang="en-US" sz="2800" dirty="0">
                <a:solidFill>
                  <a:schemeClr val="accent1"/>
                </a:solidFill>
              </a:rPr>
              <a:t>GRBP-82-34</a:t>
            </a:r>
            <a:r>
              <a:rPr lang="en-US" sz="2800" dirty="0"/>
              <a:t>) Amendments to the TF TA terms of reference.</a:t>
            </a:r>
            <a:endParaRPr lang="en-BE" sz="2800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76820A-7A7B-51F8-BD4E-A473570B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TF on Tyre Abrasion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EBCE92-CD0C-BE5C-4522-7F24E37B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96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sz="3600" dirty="0">
                <a:latin typeface="+mj-lt"/>
              </a:rPr>
              <a:t>New</a:t>
            </a:r>
            <a:r>
              <a:rPr lang="en-BE" sz="3600" dirty="0">
                <a:latin typeface="+mj-lt"/>
              </a:rPr>
              <a:t> UN Regulation on tyre abrasion</a:t>
            </a:r>
            <a:r>
              <a:rPr lang="en-US" sz="3600" dirty="0">
                <a:latin typeface="+mj-lt"/>
              </a:rPr>
              <a:t> </a:t>
            </a:r>
            <a:r>
              <a:rPr lang="en-US" sz="3600" b="1" dirty="0">
                <a:latin typeface="+mj-lt"/>
              </a:rPr>
              <a:t>(GRBP/2025/27)</a:t>
            </a:r>
            <a:endParaRPr lang="en-BE" sz="3600" b="1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9078"/>
            <a:ext cx="679387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000" b="1" dirty="0"/>
              <a:t>Overview</a:t>
            </a:r>
          </a:p>
          <a:p>
            <a:endParaRPr lang="en-BE" sz="2000" dirty="0"/>
          </a:p>
          <a:p>
            <a:r>
              <a:rPr lang="en-US" sz="2000" dirty="0"/>
              <a:t>The new UN</a:t>
            </a:r>
            <a:r>
              <a:rPr lang="en-BE" sz="2000" dirty="0"/>
              <a:t> </a:t>
            </a:r>
            <a:r>
              <a:rPr lang="en-US" sz="2000" dirty="0"/>
              <a:t>Regulation introduces </a:t>
            </a:r>
            <a:r>
              <a:rPr lang="en-US" sz="2000" b="1" dirty="0"/>
              <a:t>a dedicated abrasion regulation</a:t>
            </a:r>
            <a:r>
              <a:rPr lang="en-US" sz="2000" dirty="0"/>
              <a:t> for C1 </a:t>
            </a:r>
            <a:r>
              <a:rPr lang="en-US" sz="2000" dirty="0" err="1"/>
              <a:t>tyres</a:t>
            </a:r>
            <a:r>
              <a:rPr lang="en-US" sz="2000" dirty="0"/>
              <a:t> </a:t>
            </a:r>
            <a:r>
              <a:rPr lang="en-BE" sz="2000" dirty="0"/>
              <a:t>(C2 and C3 will be added in the future);</a:t>
            </a:r>
          </a:p>
          <a:p>
            <a:r>
              <a:rPr lang="en-US" sz="2000" dirty="0"/>
              <a:t>Defines </a:t>
            </a:r>
            <a:r>
              <a:rPr lang="en-BE" sz="2000" dirty="0"/>
              <a:t>two </a:t>
            </a:r>
            <a:r>
              <a:rPr lang="en-US" sz="2000" dirty="0"/>
              <a:t>test methods</a:t>
            </a:r>
            <a:r>
              <a:rPr lang="en-BE" sz="2000" dirty="0"/>
              <a:t>: </a:t>
            </a:r>
            <a:r>
              <a:rPr lang="en-US" sz="2000" dirty="0"/>
              <a:t>laboratory</a:t>
            </a:r>
            <a:r>
              <a:rPr lang="en-BE" sz="2000" dirty="0"/>
              <a:t> (drum)</a:t>
            </a:r>
            <a:r>
              <a:rPr lang="en-US" sz="2000" dirty="0"/>
              <a:t> and on-road</a:t>
            </a:r>
            <a:r>
              <a:rPr lang="en-BE" sz="2000" dirty="0"/>
              <a:t> (vehicle) method;</a:t>
            </a:r>
            <a:endParaRPr lang="en-US" sz="2000" dirty="0"/>
          </a:p>
          <a:p>
            <a:r>
              <a:rPr lang="en-US" sz="2000" dirty="0"/>
              <a:t>Establishes marking requirements</a:t>
            </a:r>
            <a:r>
              <a:rPr lang="en-BE" sz="2000" dirty="0"/>
              <a:t>;</a:t>
            </a:r>
          </a:p>
          <a:p>
            <a:r>
              <a:rPr lang="en-BE" sz="2000" dirty="0"/>
              <a:t>Includes</a:t>
            </a:r>
            <a:r>
              <a:rPr lang="en-US" sz="2000" dirty="0"/>
              <a:t> limits</a:t>
            </a:r>
            <a:r>
              <a:rPr lang="en-BE" sz="2000" dirty="0"/>
              <a:t> for C1 tyres</a:t>
            </a:r>
            <a:r>
              <a:rPr lang="en-US" sz="2000" dirty="0"/>
              <a:t>, and </a:t>
            </a:r>
            <a:r>
              <a:rPr lang="en-BE" sz="2000" dirty="0"/>
              <a:t>proposes a</a:t>
            </a:r>
            <a:r>
              <a:rPr lang="en-US" sz="2000" dirty="0"/>
              <a:t> </a:t>
            </a:r>
            <a:r>
              <a:rPr lang="en-BE" sz="2000" dirty="0"/>
              <a:t>two-</a:t>
            </a:r>
            <a:r>
              <a:rPr lang="en-BE" sz="2000" dirty="0" err="1"/>
              <a:t>st</a:t>
            </a:r>
            <a:r>
              <a:rPr lang="en-US" sz="2000" dirty="0"/>
              <a:t>age</a:t>
            </a:r>
            <a:r>
              <a:rPr lang="en-BE" sz="2000" dirty="0"/>
              <a:t> </a:t>
            </a:r>
            <a:r>
              <a:rPr lang="en-BE" sz="2000" dirty="0" err="1"/>
              <a:t>approac</a:t>
            </a:r>
            <a:r>
              <a:rPr lang="en-IE" sz="2000" dirty="0"/>
              <a:t>h</a:t>
            </a:r>
            <a:r>
              <a:rPr lang="en-BE" sz="2000" dirty="0"/>
              <a:t>;</a:t>
            </a:r>
            <a:endParaRPr lang="en-US" sz="2000" dirty="0"/>
          </a:p>
          <a:p>
            <a:r>
              <a:rPr lang="en-US" sz="2000" dirty="0"/>
              <a:t>Enables systematic control and verification of </a:t>
            </a:r>
            <a:r>
              <a:rPr lang="en-US" sz="2000" dirty="0" err="1"/>
              <a:t>tyre</a:t>
            </a:r>
            <a:r>
              <a:rPr lang="en-US" sz="2000" dirty="0"/>
              <a:t> abrasion across Contracting Parties.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6BF970-51FD-01B3-6B26-06615DAE671F}"/>
              </a:ext>
            </a:extLst>
          </p:cNvPr>
          <p:cNvSpPr txBox="1"/>
          <p:nvPr/>
        </p:nvSpPr>
        <p:spPr>
          <a:xfrm>
            <a:off x="8600791" y="2209046"/>
            <a:ext cx="2009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Summary of working document </a:t>
            </a:r>
          </a:p>
          <a:p>
            <a:pPr algn="ctr"/>
            <a:r>
              <a:rPr lang="en-US" dirty="0"/>
              <a:t>GRBP/2025/27 shown in </a:t>
            </a:r>
            <a:r>
              <a:rPr lang="en-US" b="1" dirty="0"/>
              <a:t>black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687BDD-4F11-B98C-B7C1-F3028C78AB12}"/>
              </a:ext>
            </a:extLst>
          </p:cNvPr>
          <p:cNvSpPr txBox="1"/>
          <p:nvPr/>
        </p:nvSpPr>
        <p:spPr>
          <a:xfrm>
            <a:off x="8600790" y="3927733"/>
            <a:ext cx="2009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Changes within informal document </a:t>
            </a: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GRBP-82-29 shown in </a:t>
            </a:r>
            <a:r>
              <a:rPr lang="en-US" b="1" dirty="0">
                <a:solidFill>
                  <a:schemeClr val="accent1"/>
                </a:solidFill>
              </a:rPr>
              <a:t>blue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918360-015A-460D-E200-59627A4D2BDE}"/>
              </a:ext>
            </a:extLst>
          </p:cNvPr>
          <p:cNvSpPr/>
          <p:nvPr/>
        </p:nvSpPr>
        <p:spPr>
          <a:xfrm>
            <a:off x="8600790" y="2046083"/>
            <a:ext cx="2009869" cy="150287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7F2AA7-45A7-F9A2-A6C4-84ABD76E84CB}"/>
              </a:ext>
            </a:extLst>
          </p:cNvPr>
          <p:cNvSpPr/>
          <p:nvPr/>
        </p:nvSpPr>
        <p:spPr>
          <a:xfrm>
            <a:off x="8600789" y="3776459"/>
            <a:ext cx="2009869" cy="1502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924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000" b="1" dirty="0"/>
              <a:t>Scope, tyre exclusions</a:t>
            </a:r>
          </a:p>
          <a:p>
            <a:endParaRPr lang="en-BE" sz="2000" dirty="0"/>
          </a:p>
          <a:p>
            <a:r>
              <a:rPr lang="en-BE" sz="2000" dirty="0"/>
              <a:t>Applies to new pneumatic tyres of class C1 </a:t>
            </a:r>
            <a:r>
              <a:rPr lang="en-BE" sz="2000" i="1" dirty="0"/>
              <a:t>that conform to UNR 117</a:t>
            </a:r>
            <a:r>
              <a:rPr lang="en-BE" sz="2000" dirty="0"/>
              <a:t> with regard to their abrasion performance.</a:t>
            </a:r>
          </a:p>
          <a:p>
            <a:pPr>
              <a:spcBef>
                <a:spcPts val="1200"/>
              </a:spcBef>
            </a:pPr>
            <a:r>
              <a:rPr lang="en-BE" sz="2000" dirty="0"/>
              <a:t>Exclusions*:</a:t>
            </a:r>
          </a:p>
          <a:p>
            <a:pPr lvl="1"/>
            <a:r>
              <a:rPr lang="en-BE" sz="2000" dirty="0"/>
              <a:t>Tyres designed for competition, </a:t>
            </a:r>
            <a:r>
              <a:rPr lang="en-BE" sz="2000" strike="sngStrike" dirty="0">
                <a:solidFill>
                  <a:schemeClr val="accent1"/>
                </a:solidFill>
              </a:rPr>
              <a:t>[</a:t>
            </a:r>
            <a:r>
              <a:rPr lang="en-BE" sz="2000" dirty="0"/>
              <a:t>road legal race tyres (new definition)</a:t>
            </a:r>
            <a:r>
              <a:rPr lang="en-BE" sz="2000" strike="sngStrike" dirty="0">
                <a:solidFill>
                  <a:schemeClr val="accent1"/>
                </a:solidFill>
              </a:rPr>
              <a:t>]</a:t>
            </a:r>
            <a:r>
              <a:rPr lang="en-BE" sz="2000" dirty="0"/>
              <a:t>;</a:t>
            </a:r>
          </a:p>
          <a:p>
            <a:pPr lvl="1"/>
            <a:r>
              <a:rPr lang="en-BE" sz="2000" dirty="0"/>
              <a:t>Ice grip tyres, studded tyres</a:t>
            </a:r>
            <a:r>
              <a:rPr lang="en-US" sz="2000" dirty="0"/>
              <a:t>, professional off-road </a:t>
            </a:r>
            <a:r>
              <a:rPr lang="en-US" sz="2000" dirty="0" err="1"/>
              <a:t>tyres</a:t>
            </a:r>
            <a:r>
              <a:rPr lang="en-BE" sz="2000" dirty="0"/>
              <a:t>;</a:t>
            </a:r>
          </a:p>
          <a:p>
            <a:pPr lvl="1"/>
            <a:r>
              <a:rPr lang="en-GB" sz="2000" strike="sngStrike" dirty="0">
                <a:solidFill>
                  <a:schemeClr val="accent1"/>
                </a:solidFill>
              </a:rPr>
              <a:t>[Tyres for use in severe snow conditions with a speed category less than or equal to 160 km/h (speed category symbol Q)]</a:t>
            </a:r>
            <a:r>
              <a:rPr lang="en-BE" sz="2000" dirty="0"/>
              <a:t>.</a:t>
            </a:r>
            <a:endParaRPr lang="en-US" sz="2000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02466-90E0-F48B-5729-9BBD2D51A654}"/>
              </a:ext>
            </a:extLst>
          </p:cNvPr>
          <p:cNvSpPr txBox="1"/>
          <p:nvPr/>
        </p:nvSpPr>
        <p:spPr>
          <a:xfrm>
            <a:off x="4668696" y="6373640"/>
            <a:ext cx="7327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BE" dirty="0"/>
              <a:t>*Non-exhaustive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41D5C1-A735-316A-632F-E5FA79DB6E9C}"/>
              </a:ext>
            </a:extLst>
          </p:cNvPr>
          <p:cNvSpPr txBox="1"/>
          <p:nvPr/>
        </p:nvSpPr>
        <p:spPr>
          <a:xfrm>
            <a:off x="316871" y="6373640"/>
            <a:ext cx="1530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Update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1973CD-2888-3BE2-66DE-2C951DF6AC07}"/>
              </a:ext>
            </a:extLst>
          </p:cNvPr>
          <p:cNvSpPr txBox="1"/>
          <p:nvPr/>
        </p:nvSpPr>
        <p:spPr>
          <a:xfrm>
            <a:off x="9641439" y="2722364"/>
            <a:ext cx="2009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Informal document removes square brackets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5F4A372-D795-4501-5A49-A70EBD33C72E}"/>
              </a:ext>
            </a:extLst>
          </p:cNvPr>
          <p:cNvCxnSpPr>
            <a:cxnSpLocks/>
          </p:cNvCxnSpPr>
          <p:nvPr/>
        </p:nvCxnSpPr>
        <p:spPr>
          <a:xfrm flipH="1">
            <a:off x="8881450" y="3005750"/>
            <a:ext cx="832918" cy="353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0C67C91-3D10-6EE0-56D5-6DE4A97080A9}"/>
              </a:ext>
            </a:extLst>
          </p:cNvPr>
          <p:cNvSpPr txBox="1"/>
          <p:nvPr/>
        </p:nvSpPr>
        <p:spPr>
          <a:xfrm>
            <a:off x="6607019" y="4712507"/>
            <a:ext cx="2009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Informal document removes this exemption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68770E7-91C1-42E0-C220-25A99A506FE2}"/>
              </a:ext>
            </a:extLst>
          </p:cNvPr>
          <p:cNvCxnSpPr>
            <a:cxnSpLocks/>
          </p:cNvCxnSpPr>
          <p:nvPr/>
        </p:nvCxnSpPr>
        <p:spPr>
          <a:xfrm flipH="1" flipV="1">
            <a:off x="5884752" y="4418634"/>
            <a:ext cx="722267" cy="443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31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000" b="1" dirty="0"/>
              <a:t>Testing methods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1BBB04-9E08-431B-41BE-6CBBF222A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199" y="1908030"/>
            <a:ext cx="8361617" cy="423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992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14AE-F556-49AB-8209-65C439C63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CEE1-D8F0-94EB-064B-DDEBE45F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BE" sz="3600" dirty="0">
                <a:latin typeface="+mj-lt"/>
              </a:rPr>
              <a:t>Draft UN Regulation on tyre abrasion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BE0-B4C1-D27E-3E44-1E17161A5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BE" sz="2900" b="1" dirty="0"/>
              <a:t>Testing methods</a:t>
            </a:r>
          </a:p>
          <a:p>
            <a:endParaRPr lang="en-BE" sz="2900" dirty="0"/>
          </a:p>
          <a:p>
            <a:r>
              <a:rPr lang="en-BE" sz="2900" dirty="0"/>
              <a:t>‘</a:t>
            </a:r>
            <a:r>
              <a:rPr lang="en-US" sz="2900" dirty="0"/>
              <a:t>Indoor d</a:t>
            </a:r>
            <a:r>
              <a:rPr lang="en-BE" sz="2900" dirty="0"/>
              <a:t>rum’ and ‘</a:t>
            </a:r>
            <a:r>
              <a:rPr lang="en-US" sz="2900" dirty="0"/>
              <a:t>On-road v</a:t>
            </a:r>
            <a:r>
              <a:rPr lang="en-BE" sz="2900" dirty="0"/>
              <a:t>ehicle’ methods </a:t>
            </a:r>
            <a:r>
              <a:rPr lang="en-US" sz="2900" dirty="0"/>
              <a:t>included</a:t>
            </a:r>
            <a:r>
              <a:rPr lang="en-BE" sz="2900" dirty="0"/>
              <a:t> on equal footing in draft UNR</a:t>
            </a:r>
          </a:p>
          <a:p>
            <a:pPr>
              <a:spcBef>
                <a:spcPts val="1200"/>
              </a:spcBef>
            </a:pPr>
            <a:r>
              <a:rPr lang="en-BE" sz="2900" dirty="0"/>
              <a:t>A low level of correlation between the methods presently observed from the market assessment data, with much better results from the dedicated </a:t>
            </a:r>
            <a:r>
              <a:rPr lang="en-US" sz="2900" dirty="0"/>
              <a:t>correlation-validation (</a:t>
            </a:r>
            <a:r>
              <a:rPr lang="en-BE" sz="2900" dirty="0"/>
              <a:t>COVA</a:t>
            </a:r>
            <a:r>
              <a:rPr lang="en-US" sz="2900" dirty="0"/>
              <a:t>)</a:t>
            </a:r>
            <a:r>
              <a:rPr lang="en-BE" sz="2900" dirty="0"/>
              <a:t> testing campaign </a:t>
            </a:r>
          </a:p>
          <a:p>
            <a:pPr>
              <a:spcBef>
                <a:spcPts val="1200"/>
              </a:spcBef>
            </a:pPr>
            <a:r>
              <a:rPr lang="en-BE" sz="2900" dirty="0"/>
              <a:t>Abrasion results for a </a:t>
            </a:r>
            <a:r>
              <a:rPr lang="en-US" sz="2900" dirty="0"/>
              <a:t>significant number </a:t>
            </a:r>
            <a:r>
              <a:rPr lang="en-BE" sz="2900" dirty="0"/>
              <a:t>of tyres exhibit high levels of ‘</a:t>
            </a:r>
            <a:r>
              <a:rPr lang="en-BE" sz="2900" b="1" dirty="0"/>
              <a:t>inversion</a:t>
            </a:r>
            <a:r>
              <a:rPr lang="en-BE" sz="2900" dirty="0"/>
              <a:t>’</a:t>
            </a:r>
            <a:r>
              <a:rPr lang="en-US" sz="2900" dirty="0"/>
              <a:t> (see next slide)</a:t>
            </a:r>
            <a:endParaRPr lang="en-BE" sz="2900" dirty="0"/>
          </a:p>
          <a:p>
            <a:pPr>
              <a:spcBef>
                <a:spcPts val="1200"/>
              </a:spcBef>
            </a:pPr>
            <a:r>
              <a:rPr lang="en-BE" sz="2900" dirty="0"/>
              <a:t>No systematic biases observed for any of the methods (average of pairwise differences </a:t>
            </a:r>
            <a:r>
              <a:rPr lang="en-BE" sz="2900" dirty="0">
                <a:latin typeface="Cambria Math" panose="02040503050406030204" pitchFamily="18" charset="0"/>
                <a:ea typeface="Cambria Math" panose="02040503050406030204" pitchFamily="18" charset="0"/>
              </a:rPr>
              <a:t>≈ 0.)</a:t>
            </a:r>
            <a:endParaRPr lang="en-BE" sz="2900" dirty="0"/>
          </a:p>
          <a:p>
            <a:pPr>
              <a:spcBef>
                <a:spcPts val="1200"/>
              </a:spcBef>
            </a:pPr>
            <a:r>
              <a:rPr lang="en-BE" sz="2900" dirty="0"/>
              <a:t>Some TF TA members proposed to delay the limit setting exercise for the ‘drum’ method by </a:t>
            </a:r>
            <a:r>
              <a:rPr lang="en-US" sz="2900" dirty="0"/>
              <a:t>nine</a:t>
            </a:r>
            <a:r>
              <a:rPr lang="en-BE" sz="2900" dirty="0"/>
              <a:t> months</a:t>
            </a:r>
            <a:r>
              <a:rPr lang="en-US" sz="2900" dirty="0"/>
              <a:t> (two WP.29 sessions) – </a:t>
            </a:r>
            <a:r>
              <a:rPr lang="en-US" sz="2900" u="sng" dirty="0"/>
              <a:t>square brackets therefore remain in the document</a:t>
            </a:r>
            <a:endParaRPr lang="en-BE" sz="2900" u="sng" dirty="0"/>
          </a:p>
          <a:p>
            <a:pPr>
              <a:spcBef>
                <a:spcPts val="1200"/>
              </a:spcBef>
            </a:pPr>
            <a:r>
              <a:rPr lang="en-BE" sz="2900" dirty="0"/>
              <a:t>TF TA consensus that technical improvements (tighter specification of key parameters) and dedicated testing to improve correlation will be needed.</a:t>
            </a:r>
            <a:endParaRPr lang="en-US" sz="2900" dirty="0"/>
          </a:p>
          <a:p>
            <a:pPr>
              <a:spcBef>
                <a:spcPts val="1200"/>
              </a:spcBef>
            </a:pPr>
            <a:r>
              <a:rPr lang="en-US" sz="2900" dirty="0"/>
              <a:t>Several initial proposals for improving the test accuracy of the drum test method have been made and have already been incorporated into the working document and informal document.</a:t>
            </a:r>
            <a:endParaRPr lang="en-IE" sz="2900" dirty="0"/>
          </a:p>
          <a:p>
            <a:pPr lvl="1">
              <a:spcBef>
                <a:spcPts val="1200"/>
              </a:spcBef>
            </a:pPr>
            <a:endParaRPr lang="en-BE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1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TaxCatchAll xmlns="985ec44e-1bab-4c0b-9df0-6ba128686fc9" xsi:nil="true"/>
    <Path xmlns="acccb6d4-dbe5-46d2-b4d3-5733603d8c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FA39D1-91C4-4C74-B717-4E82E8DEE3FE}">
  <ds:schemaRefs>
    <ds:schemaRef ds:uri="15ff3d39-6e7b-4d70-9b7c-8d9fe85d0f29"/>
    <ds:schemaRef ds:uri="4b4a1c0d-4a69-4996-a84a-fc699b9f49de"/>
    <ds:schemaRef ds:uri="4fea251c-3bdd-4d50-962b-ffa2ae250ba0"/>
    <ds:schemaRef ds:uri="77e6f50a-bf2d-471a-9b58-a8885246c773"/>
    <ds:schemaRef ds:uri="985ec44e-1bab-4c0b-9df0-6ba128686fc9"/>
    <ds:schemaRef ds:uri="acccb6d4-dbe5-46d2-b4d3-5733603d8cc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6512E0-0C68-4041-8E47-5B2484AB70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37D82-A475-4D17-9F45-C89126E2A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f9e35db-544f-4f60-bdcc-5ea416e6dc70}" enabled="0" method="" siteId="{0f9e35db-544f-4f60-bdcc-5ea416e6dc70}" removed="1"/>
  <clbl:label id="{acff5881-7115-48df-9cd6-e99e771d283f}" enabled="1" method="Privileged" siteId="{28b782fb-41e1-48ea-bfc3-ad7558ce713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5589</TotalTime>
  <Words>2932</Words>
  <Application>Microsoft Office PowerPoint</Application>
  <PresentationFormat>Widescreen</PresentationFormat>
  <Paragraphs>277</Paragraphs>
  <Slides>25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</vt:lpstr>
      <vt:lpstr>Calibri (body)</vt:lpstr>
      <vt:lpstr>Calibri Light</vt:lpstr>
      <vt:lpstr>Cambria Math</vt:lpstr>
      <vt:lpstr>Wingdings</vt:lpstr>
      <vt:lpstr>Thème Office</vt:lpstr>
      <vt:lpstr>Status report to 82nd GRBP  (September 2025)</vt:lpstr>
      <vt:lpstr>Task Force on Tyre Abrasion</vt:lpstr>
      <vt:lpstr>Task Force on Tyre Abrasion: facts and figures</vt:lpstr>
      <vt:lpstr>Task Force on Tyre Abrasion: work completed</vt:lpstr>
      <vt:lpstr>Documents for consideration by GRBP</vt:lpstr>
      <vt:lpstr>New UN Regulation on tyre abrasion (GRBP/2025/27)</vt:lpstr>
      <vt:lpstr>Draft UN Regulation on tyre abrasion</vt:lpstr>
      <vt:lpstr>Draft UN Regulation on tyre abrasion</vt:lpstr>
      <vt:lpstr>Draft UN Regulation on tyre abrasion</vt:lpstr>
      <vt:lpstr>Draft UN Regulation on tyre abrasion</vt:lpstr>
      <vt:lpstr>Draft UN Regulation on tyre abrasion</vt:lpstr>
      <vt:lpstr>Draft UN Regulation on tyre abrasion</vt:lpstr>
      <vt:lpstr>PowerPoint Presentation</vt:lpstr>
      <vt:lpstr>PowerPoint Presentation</vt:lpstr>
      <vt:lpstr>PowerPoint Presentation</vt:lpstr>
      <vt:lpstr>Draft UN Regulation on tyre abrasion</vt:lpstr>
      <vt:lpstr>Further changes introduced by GRBP-82-29</vt:lpstr>
      <vt:lpstr>New UNR - what is still to be agreed?</vt:lpstr>
      <vt:lpstr>New UNR - what is still to be agreed?</vt:lpstr>
      <vt:lpstr>New UNR - what is still to be agreed?</vt:lpstr>
      <vt:lpstr>New UNR - what is still to be agreed?</vt:lpstr>
      <vt:lpstr>Amendments to UNR 117 (GRBP/2025/28)</vt:lpstr>
      <vt:lpstr>Task Force on Tyre Abrasion: next steps</vt:lpstr>
      <vt:lpstr>Terms of reference update (GRBP-82-34)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report to 86th GRPE (May-June 2022)</dc:title>
  <dc:creator>ECollot</dc:creator>
  <cp:lastModifiedBy>Konstantin Glukhenkiy</cp:lastModifiedBy>
  <cp:revision>26</cp:revision>
  <cp:lastPrinted>2023-08-17T07:59:41Z</cp:lastPrinted>
  <dcterms:created xsi:type="dcterms:W3CDTF">2022-05-20T09:13:50Z</dcterms:created>
  <dcterms:modified xsi:type="dcterms:W3CDTF">2025-09-02T15:57:08Z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2023-08-04T09:02:07Z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ad2523ed-03ee-470c-84f4-86eb4d138ce2</vt:lpwstr>
  </property>
  <property fmtid="{D5CDD505-2E9C-101B-9397-08002B2CF9AE}" pid="8" name="MSIP_Label_6bd9ddd1-4d20-43f6-abfa-fc3c07406f94_ContentBits">
    <vt:lpwstr>0</vt:lpwstr>
  </property>
  <property fmtid="{D5CDD505-2E9C-101B-9397-08002B2CF9AE}" pid="9" name="MediaServiceImageTags">
    <vt:lpwstr/>
  </property>
  <property fmtid="{D5CDD505-2E9C-101B-9397-08002B2CF9AE}" pid="10" name="gba66df640194346a5267c50f24d4797">
    <vt:lpwstr/>
  </property>
  <property fmtid="{D5CDD505-2E9C-101B-9397-08002B2CF9AE}" pid="11" name="Office_x0020_of_x0020_Origin">
    <vt:lpwstr/>
  </property>
  <property fmtid="{D5CDD505-2E9C-101B-9397-08002B2CF9AE}" pid="12" name="MSIP_Label_02ffc28e-b571-4281-a4cf-1d6fb2578044_Enabled">
    <vt:lpwstr>true</vt:lpwstr>
  </property>
  <property fmtid="{D5CDD505-2E9C-101B-9397-08002B2CF9AE}" pid="13" name="MSIP_Label_02ffc28e-b571-4281-a4cf-1d6fb2578044_SetDate">
    <vt:lpwstr>2024-02-06T09:45:37Z</vt:lpwstr>
  </property>
  <property fmtid="{D5CDD505-2E9C-101B-9397-08002B2CF9AE}" pid="14" name="MSIP_Label_02ffc28e-b571-4281-a4cf-1d6fb2578044_Method">
    <vt:lpwstr>Privileged</vt:lpwstr>
  </property>
  <property fmtid="{D5CDD505-2E9C-101B-9397-08002B2CF9AE}" pid="15" name="MSIP_Label_02ffc28e-b571-4281-a4cf-1d6fb2578044_Name">
    <vt:lpwstr>Public - No Markings</vt:lpwstr>
  </property>
  <property fmtid="{D5CDD505-2E9C-101B-9397-08002B2CF9AE}" pid="16" name="MSIP_Label_02ffc28e-b571-4281-a4cf-1d6fb2578044_SiteId">
    <vt:lpwstr>95579480-b619-4d86-9f0d-74f0cdef4bfb</vt:lpwstr>
  </property>
  <property fmtid="{D5CDD505-2E9C-101B-9397-08002B2CF9AE}" pid="17" name="MSIP_Label_02ffc28e-b571-4281-a4cf-1d6fb2578044_ActionId">
    <vt:lpwstr>40161cf4-746f-40e4-9714-5251fcbd9459</vt:lpwstr>
  </property>
  <property fmtid="{D5CDD505-2E9C-101B-9397-08002B2CF9AE}" pid="18" name="MSIP_Label_02ffc28e-b571-4281-a4cf-1d6fb2578044_ContentBits">
    <vt:lpwstr>0</vt:lpwstr>
  </property>
  <property fmtid="{D5CDD505-2E9C-101B-9397-08002B2CF9AE}" pid="19" name="Office of Origin">
    <vt:lpwstr/>
  </property>
  <property fmtid="{D5CDD505-2E9C-101B-9397-08002B2CF9AE}" pid="20" name="CustomTag">
    <vt:lpwstr/>
  </property>
  <property fmtid="{D5CDD505-2E9C-101B-9397-08002B2CF9AE}" pid="21" name="FinancialYear">
    <vt:lpwstr/>
  </property>
  <property fmtid="{D5CDD505-2E9C-101B-9397-08002B2CF9AE}" pid="22" name="ContentTypeId">
    <vt:lpwstr>0x0101003B8422D08C252547BB1CFA7F78E2CB83</vt:lpwstr>
  </property>
</Properties>
</file>