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4"/>
  </p:sldMasterIdLst>
  <p:notesMasterIdLst>
    <p:notesMasterId r:id="rId10"/>
  </p:notesMasterIdLst>
  <p:sldIdLst>
    <p:sldId id="331" r:id="rId5"/>
    <p:sldId id="351" r:id="rId6"/>
    <p:sldId id="354" r:id="rId7"/>
    <p:sldId id="357" r:id="rId8"/>
    <p:sldId id="355" r:id="rId9"/>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GOUVERNEMENT" id="{0B896E98-F45E-4768-8620-EDDF394BE181}">
          <p14:sldIdLst>
            <p14:sldId id="331"/>
            <p14:sldId id="351"/>
            <p14:sldId id="354"/>
            <p14:sldId id="357"/>
            <p14:sldId id="355"/>
          </p14:sldIdLst>
        </p14:section>
      </p14:sectionLst>
    </p:ex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77" autoAdjust="0"/>
    <p:restoredTop sz="94660"/>
  </p:normalViewPr>
  <p:slideViewPr>
    <p:cSldViewPr showGuides="1">
      <p:cViewPr varScale="1">
        <p:scale>
          <a:sx n="146" d="100"/>
          <a:sy n="146" d="100"/>
        </p:scale>
        <p:origin x="1188" y="126"/>
      </p:cViewPr>
      <p:guideLst>
        <p:guide orient="horz" pos="1620"/>
        <p:guide orient="horz" pos="191"/>
        <p:guide orient="horz" pos="854"/>
        <p:guide orient="horz" pos="821"/>
        <p:guide orient="horz" pos="3049"/>
        <p:guide orient="horz" pos="3151"/>
        <p:guide pos="2880"/>
        <p:guide pos="476"/>
        <p:guide pos="5193"/>
        <p:guide pos="5465"/>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diya Dzyubynska" userId="f4f859e7-6337-41e0-8d45-db71a7c269ca" providerId="ADAL" clId="{27D2551F-317F-456C-9E68-C83C82DB9403}"/>
    <pc:docChg chg="modSld">
      <pc:chgData name="Nadiya Dzyubynska" userId="f4f859e7-6337-41e0-8d45-db71a7c269ca" providerId="ADAL" clId="{27D2551F-317F-456C-9E68-C83C82DB9403}" dt="2025-06-24T09:17:50.311" v="23" actId="20577"/>
      <pc:docMkLst>
        <pc:docMk/>
      </pc:docMkLst>
      <pc:sldChg chg="modSp mod">
        <pc:chgData name="Nadiya Dzyubynska" userId="f4f859e7-6337-41e0-8d45-db71a7c269ca" providerId="ADAL" clId="{27D2551F-317F-456C-9E68-C83C82DB9403}" dt="2025-06-24T09:17:50.311" v="23" actId="20577"/>
        <pc:sldMkLst>
          <pc:docMk/>
          <pc:sldMk cId="4181515932" sldId="331"/>
        </pc:sldMkLst>
        <pc:spChg chg="mod">
          <ac:chgData name="Nadiya Dzyubynska" userId="f4f859e7-6337-41e0-8d45-db71a7c269ca" providerId="ADAL" clId="{27D2551F-317F-456C-9E68-C83C82DB9403}" dt="2025-06-24T09:17:50.311" v="23" actId="20577"/>
          <ac:spMkLst>
            <pc:docMk/>
            <pc:sldMk cId="4181515932" sldId="331"/>
            <ac:spMk id="12" creationId="{58BF672E-E524-43D7-B82A-FA9663E1AC7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24/06/2025</a:t>
            </a:fld>
            <a:endParaRPr lang="fr-FR" dirty="0"/>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r>
              <a:rPr lang="fr-FR"/>
              <a:t>XX/XX/XXXX</a:t>
            </a:r>
            <a:endParaRPr lang="fr-FR" dirty="0"/>
          </a:p>
        </p:txBody>
      </p:sp>
      <p:sp>
        <p:nvSpPr>
          <p:cNvPr id="5" name="Espace réservé du pied de page 4"/>
          <p:cNvSpPr>
            <a:spLocks noGrp="1"/>
          </p:cNvSpPr>
          <p:nvPr>
            <p:ph type="ftr" sz="quarter" idx="11"/>
          </p:nvPr>
        </p:nvSpPr>
        <p:spPr bwMode="gray">
          <a:xfrm>
            <a:off x="720000" y="3919897"/>
            <a:ext cx="3240000" cy="900000"/>
          </a:xfrm>
        </p:spPr>
        <p:txBody>
          <a:bodyPr anchor="b" anchorCtr="0"/>
          <a:lstStyle>
            <a:lvl1pPr>
              <a:defRPr sz="1150"/>
            </a:lvl1pPr>
          </a:lstStyle>
          <a:p>
            <a:r>
              <a:rPr lang="fr-FR" dirty="0"/>
              <a:t>Intitulé de la direction/service interministérielle</a:t>
            </a:r>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a:t>
            </a:fld>
            <a:endParaRPr lang="fr-FR" dirty="0"/>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2" name="Imag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540000" y="359999"/>
            <a:ext cx="3780000" cy="2700870"/>
          </a:xfrm>
          <a:prstGeom prst="rect">
            <a:avLst/>
          </a:prstGeom>
        </p:spPr>
      </p:pic>
    </p:spTree>
    <p:extLst>
      <p:ext uri="{BB962C8B-B14F-4D97-AF65-F5344CB8AC3E}">
        <p14:creationId xmlns:p14="http://schemas.microsoft.com/office/powerpoint/2010/main" val="3432610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dirty="0"/>
              <a:t>07/02/2025</a:t>
            </a:r>
          </a:p>
        </p:txBody>
      </p:sp>
      <p:sp>
        <p:nvSpPr>
          <p:cNvPr id="3" name="Espace réservé du pied de page 2"/>
          <p:cNvSpPr>
            <a:spLocks noGrp="1"/>
          </p:cNvSpPr>
          <p:nvPr>
            <p:ph type="ftr" sz="quarter" idx="11"/>
          </p:nvPr>
        </p:nvSpPr>
        <p:spPr bwMode="gray"/>
        <p:txBody>
          <a:bodyPr/>
          <a:lstStyle/>
          <a:p>
            <a:r>
              <a:rPr lang="fr-FR"/>
              <a:t>Intitulé de la direction/service interministérielle</a:t>
            </a:r>
            <a:endParaRPr lang="fr-FR" dirty="0"/>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a:t>
            </a:fld>
            <a:endParaRPr lang="fr-FR" dirty="0"/>
          </a:p>
        </p:txBody>
      </p:sp>
      <p:sp>
        <p:nvSpPr>
          <p:cNvPr id="11" name="Espace réservé du texte 10"/>
          <p:cNvSpPr>
            <a:spLocks noGrp="1"/>
          </p:cNvSpPr>
          <p:nvPr>
            <p:ph type="body" sz="quarter" idx="13" hasCustomPrompt="1"/>
          </p:nvPr>
        </p:nvSpPr>
        <p:spPr bwMode="gray">
          <a:xfrm>
            <a:off x="360000" y="2346046"/>
            <a:ext cx="8424000" cy="20772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Imag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80000" y="179999"/>
            <a:ext cx="2163052" cy="1440000"/>
          </a:xfrm>
          <a:prstGeom prst="rect">
            <a:avLst/>
          </a:prstGeom>
        </p:spPr>
      </p:pic>
    </p:spTree>
    <p:extLst>
      <p:ext uri="{BB962C8B-B14F-4D97-AF65-F5344CB8AC3E}">
        <p14:creationId xmlns:p14="http://schemas.microsoft.com/office/powerpoint/2010/main" val="348390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a:t>Intitulé de la direction/service interministérielle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a:t>
            </a:fld>
            <a:endParaRPr lang="fr-FR" dirty="0"/>
          </a:p>
        </p:txBody>
      </p:sp>
      <p:sp>
        <p:nvSpPr>
          <p:cNvPr id="8" name="Espace réservé du texte 7"/>
          <p:cNvSpPr>
            <a:spLocks noGrp="1"/>
          </p:cNvSpPr>
          <p:nvPr>
            <p:ph type="body" sz="quarter" idx="13" hasCustomPrompt="1"/>
          </p:nvPr>
        </p:nvSpPr>
        <p:spPr bwMode="gray">
          <a:xfrm>
            <a:off x="359998" y="1891968"/>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164103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738000"/>
            <a:ext cx="9144000" cy="4406400"/>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6000" indent="-396000">
              <a:buFont typeface="+mj-lt"/>
              <a:buAutoNum type="arabicPeriod"/>
              <a:defRPr sz="3250"/>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a:t>Intitulé de la direction/service interministérielle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a:t>
            </a:fld>
            <a:endParaRPr lang="fr-FR" dirty="0"/>
          </a:p>
        </p:txBody>
      </p:sp>
    </p:spTree>
    <p:extLst>
      <p:ext uri="{BB962C8B-B14F-4D97-AF65-F5344CB8AC3E}">
        <p14:creationId xmlns:p14="http://schemas.microsoft.com/office/powerpoint/2010/main" val="190859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a:t>Intitulé de la direction/service interministérielle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a:t>
            </a:fld>
            <a:endParaRPr lang="fr-FR" dirty="0"/>
          </a:p>
        </p:txBody>
      </p:sp>
      <p:sp>
        <p:nvSpPr>
          <p:cNvPr id="10"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840454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4" name="Titre 3"/>
          <p:cNvSpPr>
            <a:spLocks noGrp="1"/>
          </p:cNvSpPr>
          <p:nvPr>
            <p:ph type="title" hasCustomPrompt="1"/>
          </p:nvPr>
        </p:nvSpPr>
        <p:spPr bwMode="gray">
          <a:xfrm>
            <a:off x="359999" y="900000"/>
            <a:ext cx="8424000" cy="720000"/>
          </a:xfrm>
        </p:spPr>
        <p:txBody>
          <a:bodyPr/>
          <a:lstStyle/>
          <a:p>
            <a:r>
              <a:rPr lang="fr-FR" noProof="0" dirty="0"/>
              <a:t>Titre</a:t>
            </a:r>
            <a:endParaRPr lang="fr-FR" dirty="0"/>
          </a:p>
        </p:txBody>
      </p:sp>
      <p:sp>
        <p:nvSpPr>
          <p:cNvPr id="5" name="Espace réservé de la date 4"/>
          <p:cNvSpPr>
            <a:spLocks noGrp="1"/>
          </p:cNvSpPr>
          <p:nvPr>
            <p:ph type="dt" sz="half" idx="10"/>
          </p:nvPr>
        </p:nvSpPr>
        <p:spPr bwMode="gray"/>
        <p:txBody>
          <a:bodyPr/>
          <a:lstStyle/>
          <a:p>
            <a:pPr algn="r"/>
            <a:r>
              <a:rPr lang="fr-FR" cap="all" dirty="0"/>
              <a:t>24/02/2025</a:t>
            </a:r>
          </a:p>
        </p:txBody>
      </p:sp>
      <p:sp>
        <p:nvSpPr>
          <p:cNvPr id="6" name="Espace réservé du pied de page 5"/>
          <p:cNvSpPr>
            <a:spLocks noGrp="1"/>
          </p:cNvSpPr>
          <p:nvPr>
            <p:ph type="ftr" sz="quarter" idx="11"/>
          </p:nvPr>
        </p:nvSpPr>
        <p:spPr bwMode="gray"/>
        <p:txBody>
          <a:bodyPr/>
          <a:lstStyle/>
          <a:p>
            <a:r>
              <a:rPr lang="fr-FR" dirty="0"/>
              <a:t>Intitulé de la direction/service interministérielle</a:t>
            </a:r>
          </a:p>
        </p:txBody>
      </p:sp>
      <p:sp>
        <p:nvSpPr>
          <p:cNvPr id="7" name="Espace réservé du numéro de diapositive 6"/>
          <p:cNvSpPr>
            <a:spLocks noGrp="1"/>
          </p:cNvSpPr>
          <p:nvPr>
            <p:ph type="sldNum" sz="quarter" idx="12"/>
          </p:nvPr>
        </p:nvSpPr>
        <p:spPr bwMode="gray"/>
        <p:txBody>
          <a:bodyPr/>
          <a:lstStyle/>
          <a:p>
            <a:fld id="{733122C9-A0B9-462F-8757-0847AD287B63}" type="slidenum">
              <a:rPr lang="fr-FR" smtClean="0"/>
              <a:pPr/>
              <a:t>‹#›</a:t>
            </a:fld>
            <a:endParaRPr lang="fr-FR" dirty="0"/>
          </a:p>
        </p:txBody>
      </p:sp>
      <p:sp>
        <p:nvSpPr>
          <p:cNvPr id="9" name="Espace réservé du contenu 8"/>
          <p:cNvSpPr>
            <a:spLocks noGrp="1"/>
          </p:cNvSpPr>
          <p:nvPr>
            <p:ph sz="quarter" idx="14" hasCustomPrompt="1"/>
          </p:nvPr>
        </p:nvSpPr>
        <p:spPr bwMode="gray">
          <a:xfrm>
            <a:off x="359998" y="1836000"/>
            <a:ext cx="8424000" cy="2574000"/>
          </a:xfrm>
        </p:spPr>
        <p:txBody>
          <a:bodyPr/>
          <a:lstStyle>
            <a:lvl1pPr>
              <a:defRPr/>
            </a:lvl1pPr>
            <a:lvl2pPr>
              <a:defRPr/>
            </a:lvl2pPr>
            <a:lvl3pPr>
              <a:defRPr/>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900000"/>
            <a:ext cx="8424000" cy="72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1836000"/>
            <a:ext cx="8424000" cy="2574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4783500"/>
            <a:ext cx="1170000" cy="36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a:t>XX/XX/XXXX</a:t>
            </a:r>
            <a:endParaRPr lang="fr-FR" cap="all" dirty="0"/>
          </a:p>
        </p:txBody>
      </p:sp>
      <p:sp>
        <p:nvSpPr>
          <p:cNvPr id="5" name="Espace réservé du pied de page 4"/>
          <p:cNvSpPr>
            <a:spLocks noGrp="1"/>
          </p:cNvSpPr>
          <p:nvPr>
            <p:ph type="ftr" sz="quarter" idx="3"/>
          </p:nvPr>
        </p:nvSpPr>
        <p:spPr bwMode="gray">
          <a:xfrm>
            <a:off x="360000" y="4783500"/>
            <a:ext cx="5904000" cy="360000"/>
          </a:xfrm>
          <a:prstGeom prst="rect">
            <a:avLst/>
          </a:prstGeom>
        </p:spPr>
        <p:txBody>
          <a:bodyPr vert="horz" lIns="0" tIns="0" rIns="0" bIns="0" rtlCol="0" anchor="ctr" anchorCtr="0">
            <a:noAutofit/>
          </a:bodyPr>
          <a:lstStyle>
            <a:lvl1pPr algn="l">
              <a:defRPr sz="750" b="1">
                <a:solidFill>
                  <a:schemeClr val="tx1"/>
                </a:solidFill>
              </a:defRPr>
            </a:lvl1pPr>
          </a:lstStyle>
          <a:p>
            <a:r>
              <a:rPr lang="fr-FR" dirty="0"/>
              <a:t>Intitulé de la direction/service interministérielle</a:t>
            </a:r>
          </a:p>
        </p:txBody>
      </p:sp>
      <p:sp>
        <p:nvSpPr>
          <p:cNvPr id="6" name="Espace réservé du numéro de diapositive 5"/>
          <p:cNvSpPr>
            <a:spLocks noGrp="1"/>
          </p:cNvSpPr>
          <p:nvPr>
            <p:ph type="sldNum" sz="quarter" idx="4"/>
          </p:nvPr>
        </p:nvSpPr>
        <p:spPr bwMode="gray">
          <a:xfrm>
            <a:off x="6264000"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a:t>
            </a:fld>
            <a:endParaRPr lang="fr-FR" dirty="0"/>
          </a:p>
        </p:txBody>
      </p:sp>
      <p:cxnSp>
        <p:nvCxnSpPr>
          <p:cNvPr id="10" name="Connecteur droit 9"/>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Image 6"/>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bwMode="gray">
          <a:xfrm>
            <a:off x="288000" y="108000"/>
            <a:ext cx="720000" cy="540000"/>
          </a:xfrm>
          <a:prstGeom prst="rect">
            <a:avLst/>
          </a:prstGeom>
        </p:spPr>
      </p:pic>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 id="2147483798" r:id="rId6"/>
  </p:sldLayoutIdLst>
  <p:hf hdr="0"/>
  <p:txStyles>
    <p:title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6" name="Espace réservé du texte 5"/>
          <p:cNvSpPr>
            <a:spLocks noGrp="1"/>
          </p:cNvSpPr>
          <p:nvPr>
            <p:ph type="body" sz="quarter" idx="13"/>
          </p:nvPr>
        </p:nvSpPr>
        <p:spPr/>
        <p:txBody>
          <a:bodyPr/>
          <a:lstStyle/>
          <a:p>
            <a:pPr lvl="1"/>
            <a:r>
              <a:rPr lang="en-US" sz="2200" b="1" dirty="0"/>
              <a:t>Supervision of the safety of airbags and other pyrotechnic systems of motor vehicles</a:t>
            </a:r>
          </a:p>
          <a:p>
            <a:pPr lvl="1"/>
            <a:r>
              <a:rPr lang="en-US" sz="2200" b="1" dirty="0"/>
              <a:t>State of play of the situation in France on TAKATA problem</a:t>
            </a:r>
            <a:endParaRPr lang="fr-FR" sz="2200" b="1" dirty="0"/>
          </a:p>
        </p:txBody>
      </p:sp>
      <p:sp>
        <p:nvSpPr>
          <p:cNvPr id="7" name="Espace réservé de la date 6"/>
          <p:cNvSpPr>
            <a:spLocks noGrp="1"/>
          </p:cNvSpPr>
          <p:nvPr>
            <p:ph type="dt" sz="half" idx="10"/>
          </p:nvPr>
        </p:nvSpPr>
        <p:spPr/>
        <p:txBody>
          <a:bodyPr/>
          <a:lstStyle/>
          <a:p>
            <a:pPr algn="r"/>
            <a:r>
              <a:rPr lang="fr-FR" cap="all" dirty="0"/>
              <a:t>24/06/2025</a:t>
            </a:r>
          </a:p>
        </p:txBody>
      </p:sp>
      <p:sp>
        <p:nvSpPr>
          <p:cNvPr id="8" name="Espace réservé du pied de page 7"/>
          <p:cNvSpPr>
            <a:spLocks noGrp="1"/>
          </p:cNvSpPr>
          <p:nvPr>
            <p:ph type="ftr" sz="quarter" idx="11"/>
          </p:nvPr>
        </p:nvSpPr>
        <p:spPr/>
        <p:txBody>
          <a:bodyPr/>
          <a:lstStyle/>
          <a:p>
            <a:r>
              <a:rPr lang="fr-FR" dirty="0"/>
              <a:t>Bureau de la réglementation technique et de l’homologation des véhicules</a:t>
            </a:r>
          </a:p>
          <a:p>
            <a:endParaRPr lang="fr-FR" dirty="0"/>
          </a:p>
        </p:txBody>
      </p:sp>
      <p:sp>
        <p:nvSpPr>
          <p:cNvPr id="9" name="Espace réservé du numéro de diapositive 8"/>
          <p:cNvSpPr>
            <a:spLocks noGrp="1"/>
          </p:cNvSpPr>
          <p:nvPr>
            <p:ph type="sldNum" sz="quarter" idx="12"/>
          </p:nvPr>
        </p:nvSpPr>
        <p:spPr/>
        <p:txBody>
          <a:bodyPr/>
          <a:lstStyle/>
          <a:p>
            <a:fld id="{733122C9-A0B9-462F-8757-0847AD287B63}" type="slidenum">
              <a:rPr lang="fr-FR" smtClean="0"/>
              <a:pPr/>
              <a:t>1</a:t>
            </a:fld>
            <a:endParaRPr lang="fr-FR" dirty="0"/>
          </a:p>
        </p:txBody>
      </p:sp>
      <p:sp>
        <p:nvSpPr>
          <p:cNvPr id="10" name="Espace réservé du pied de page 7">
            <a:extLst>
              <a:ext uri="{FF2B5EF4-FFF2-40B4-BE49-F238E27FC236}">
                <a16:creationId xmlns:a16="http://schemas.microsoft.com/office/drawing/2014/main" id="{03FEC4E5-D964-4513-B13E-7AFBAED625BF}"/>
              </a:ext>
            </a:extLst>
          </p:cNvPr>
          <p:cNvSpPr txBox="1">
            <a:spLocks/>
          </p:cNvSpPr>
          <p:nvPr/>
        </p:nvSpPr>
        <p:spPr bwMode="gray">
          <a:xfrm>
            <a:off x="720000" y="3919897"/>
            <a:ext cx="8244488" cy="900000"/>
          </a:xfrm>
          <a:prstGeom prst="rect">
            <a:avLst/>
          </a:prstGeom>
        </p:spPr>
        <p:txBody>
          <a:bodyPr vert="horz" lIns="0" tIns="0" rIns="0" bIns="0" rtlCol="0" anchor="ctr" anchorCtr="0">
            <a:noAutofit/>
          </a:bodyPr>
          <a:lstStyle>
            <a:defPPr>
              <a:defRPr lang="fr-FR"/>
            </a:defPPr>
            <a:lvl1pPr marL="0" algn="l" defTabSz="914400" rtl="0" eaLnBrk="1" latinLnBrk="0" hangingPunct="1">
              <a:defRPr sz="75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100" dirty="0"/>
              <a:t>Direction générale de l’Energie et du Climat</a:t>
            </a:r>
          </a:p>
          <a:p>
            <a:r>
              <a:rPr lang="fr-FR" sz="1100" dirty="0"/>
              <a:t>Sous-direction de la sécurité et des émissions des véhicules</a:t>
            </a:r>
          </a:p>
          <a:p>
            <a:r>
              <a:rPr lang="fr-FR" sz="1100" dirty="0"/>
              <a:t>Bureau de la réglementation technique et de l’homologation des véhicules</a:t>
            </a:r>
          </a:p>
        </p:txBody>
      </p:sp>
      <p:sp>
        <p:nvSpPr>
          <p:cNvPr id="11" name="TextBox 2">
            <a:extLst>
              <a:ext uri="{FF2B5EF4-FFF2-40B4-BE49-F238E27FC236}">
                <a16:creationId xmlns:a16="http://schemas.microsoft.com/office/drawing/2014/main" id="{881E9068-1129-45A3-8C0F-F2ECB5259C40}"/>
              </a:ext>
            </a:extLst>
          </p:cNvPr>
          <p:cNvSpPr txBox="1"/>
          <p:nvPr/>
        </p:nvSpPr>
        <p:spPr>
          <a:xfrm>
            <a:off x="2699792" y="236472"/>
            <a:ext cx="2520280" cy="830997"/>
          </a:xfrm>
          <a:prstGeom prst="rect">
            <a:avLst/>
          </a:prstGeom>
          <a:noFill/>
        </p:spPr>
        <p:txBody>
          <a:bodyPr wrap="square" rtlCol="0">
            <a:spAutoFit/>
          </a:bodyPr>
          <a:lstStyle/>
          <a:p>
            <a:r>
              <a:rPr lang="en-US" sz="1600" dirty="0">
                <a:latin typeface="Arial" panose="020B0604020202020204" pitchFamily="34" charset="0"/>
              </a:rPr>
              <a:t>Transmitted</a:t>
            </a:r>
            <a:r>
              <a:rPr lang="en-US" sz="1600" dirty="0">
                <a:effectLst/>
                <a:latin typeface="Arial" panose="020B0604020202020204" pitchFamily="34" charset="0"/>
              </a:rPr>
              <a:t> by the expert </a:t>
            </a:r>
            <a:r>
              <a:rPr lang="en-US" sz="1600" dirty="0">
                <a:latin typeface="Arial" panose="020B0604020202020204" pitchFamily="34" charset="0"/>
              </a:rPr>
              <a:t>of </a:t>
            </a:r>
            <a:r>
              <a:rPr lang="en-US" sz="1600" dirty="0">
                <a:effectLst/>
                <a:latin typeface="Arial" panose="020B0604020202020204" pitchFamily="34" charset="0"/>
              </a:rPr>
              <a:t>France</a:t>
            </a:r>
          </a:p>
          <a:p>
            <a:endParaRPr lang="en-US" sz="1600" dirty="0"/>
          </a:p>
        </p:txBody>
      </p:sp>
      <p:sp>
        <p:nvSpPr>
          <p:cNvPr id="12" name="TextBox 1">
            <a:extLst>
              <a:ext uri="{FF2B5EF4-FFF2-40B4-BE49-F238E27FC236}">
                <a16:creationId xmlns:a16="http://schemas.microsoft.com/office/drawing/2014/main" id="{58BF672E-E524-43D7-B82A-FA9663E1AC78}"/>
              </a:ext>
            </a:extLst>
          </p:cNvPr>
          <p:cNvSpPr txBox="1"/>
          <p:nvPr/>
        </p:nvSpPr>
        <p:spPr>
          <a:xfrm>
            <a:off x="5796136" y="180000"/>
            <a:ext cx="3347864" cy="830997"/>
          </a:xfrm>
          <a:prstGeom prst="rect">
            <a:avLst/>
          </a:prstGeom>
          <a:noFill/>
        </p:spPr>
        <p:txBody>
          <a:bodyPr wrap="square" rtlCol="0">
            <a:spAutoFit/>
          </a:bodyPr>
          <a:lstStyle/>
          <a:p>
            <a:r>
              <a:rPr lang="en-US" sz="1600" u="sng" dirty="0">
                <a:effectLst/>
                <a:latin typeface="Arial" panose="020B0604020202020204" pitchFamily="34" charset="0"/>
              </a:rPr>
              <a:t>Informal document</a:t>
            </a:r>
            <a:r>
              <a:rPr lang="en-US" sz="1600" dirty="0">
                <a:effectLst/>
                <a:latin typeface="Arial" panose="020B0604020202020204" pitchFamily="34" charset="0"/>
              </a:rPr>
              <a:t> </a:t>
            </a:r>
            <a:r>
              <a:rPr lang="en-US" sz="1600" b="1" dirty="0">
                <a:effectLst/>
                <a:latin typeface="Arial" panose="020B0604020202020204" pitchFamily="34" charset="0"/>
              </a:rPr>
              <a:t>WP.29-196-23</a:t>
            </a:r>
          </a:p>
          <a:p>
            <a:r>
              <a:rPr lang="en-US" sz="1600" dirty="0">
                <a:effectLst/>
                <a:latin typeface="Arial" panose="020B0604020202020204" pitchFamily="34" charset="0"/>
              </a:rPr>
              <a:t>196</a:t>
            </a:r>
            <a:r>
              <a:rPr lang="en-US" sz="1600" baseline="30000" dirty="0">
                <a:effectLst/>
                <a:latin typeface="Arial" panose="020B0604020202020204" pitchFamily="34" charset="0"/>
              </a:rPr>
              <a:t>th</a:t>
            </a:r>
            <a:r>
              <a:rPr lang="en-US" sz="1600" dirty="0">
                <a:effectLst/>
                <a:latin typeface="Arial" panose="020B0604020202020204" pitchFamily="34" charset="0"/>
              </a:rPr>
              <a:t> WP.29, 24 to 27 June 2025</a:t>
            </a:r>
          </a:p>
          <a:p>
            <a:r>
              <a:rPr lang="en-US" sz="1600" dirty="0">
                <a:effectLst/>
                <a:latin typeface="Arial" panose="020B0604020202020204" pitchFamily="34" charset="0"/>
              </a:rPr>
              <a:t>Agenda </a:t>
            </a:r>
            <a:r>
              <a:rPr lang="en-US" sz="1600">
                <a:effectLst/>
                <a:latin typeface="Arial" panose="020B0604020202020204" pitchFamily="34" charset="0"/>
              </a:rPr>
              <a:t>item 3.4.4 and 8</a:t>
            </a:r>
            <a:endParaRPr lang="en-US" sz="1600" dirty="0">
              <a:effectLst/>
              <a:latin typeface="Arial" panose="020B0604020202020204" pitchFamily="34" charset="0"/>
            </a:endParaRPr>
          </a:p>
        </p:txBody>
      </p:sp>
    </p:spTree>
    <p:extLst>
      <p:ext uri="{BB962C8B-B14F-4D97-AF65-F5344CB8AC3E}">
        <p14:creationId xmlns:p14="http://schemas.microsoft.com/office/powerpoint/2010/main" val="4181515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a:xfrm>
            <a:off x="360000" y="654750"/>
            <a:ext cx="8424000" cy="720000"/>
          </a:xfrm>
        </p:spPr>
        <p:txBody>
          <a:bodyPr/>
          <a:lstStyle/>
          <a:p>
            <a:r>
              <a:rPr lang="fr-FR" dirty="0"/>
              <a:t>Background (1)</a:t>
            </a:r>
            <a:br>
              <a:rPr lang="fr-FR" dirty="0"/>
            </a:br>
            <a:endParaRPr lang="fr-FR" dirty="0"/>
          </a:p>
        </p:txBody>
      </p:sp>
      <p:sp>
        <p:nvSpPr>
          <p:cNvPr id="12" name="Espace réservé du contenu 11"/>
          <p:cNvSpPr>
            <a:spLocks noGrp="1"/>
          </p:cNvSpPr>
          <p:nvPr>
            <p:ph sz="quarter" idx="14"/>
          </p:nvPr>
        </p:nvSpPr>
        <p:spPr>
          <a:xfrm>
            <a:off x="321737" y="1024724"/>
            <a:ext cx="8424000" cy="178874"/>
          </a:xfrm>
        </p:spPr>
        <p:txBody>
          <a:bodyPr/>
          <a:lstStyle/>
          <a:p>
            <a:pPr marL="228600" indent="-228600">
              <a:buAutoNum type="arabicPeriod"/>
            </a:pPr>
            <a:endParaRPr lang="fr-FR" dirty="0"/>
          </a:p>
          <a:p>
            <a:pPr marL="228600" indent="-228600">
              <a:buAutoNum type="arabicPeriod"/>
            </a:pPr>
            <a:endParaRPr lang="fr-FR" dirty="0"/>
          </a:p>
          <a:p>
            <a:pPr marL="228600" indent="-228600">
              <a:buAutoNum type="arabicPeriod"/>
            </a:pPr>
            <a:endParaRPr lang="fr-FR" dirty="0"/>
          </a:p>
          <a:p>
            <a:pPr marL="228600" indent="-228600">
              <a:buAutoNum type="arabicPeriod"/>
            </a:pPr>
            <a:endParaRPr lang="fr-FR" dirty="0"/>
          </a:p>
          <a:p>
            <a:endParaRPr lang="fr-FR" dirty="0"/>
          </a:p>
        </p:txBody>
      </p:sp>
      <p:sp>
        <p:nvSpPr>
          <p:cNvPr id="3" name="Espace réservé du pied de page 2"/>
          <p:cNvSpPr>
            <a:spLocks noGrp="1"/>
          </p:cNvSpPr>
          <p:nvPr>
            <p:ph type="ftr" sz="quarter" idx="11"/>
          </p:nvPr>
        </p:nvSpPr>
        <p:spPr/>
        <p:txBody>
          <a:bodyPr/>
          <a:lstStyle/>
          <a:p>
            <a:r>
              <a:rPr lang="fr-FR" dirty="0"/>
              <a:t>Bureau de la réglementation technique et de l’homologation des véhicules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2</a:t>
            </a:fld>
            <a:endParaRPr lang="fr-FR" dirty="0"/>
          </a:p>
        </p:txBody>
      </p:sp>
      <p:sp>
        <p:nvSpPr>
          <p:cNvPr id="5" name="ZoneTexte 4">
            <a:extLst>
              <a:ext uri="{FF2B5EF4-FFF2-40B4-BE49-F238E27FC236}">
                <a16:creationId xmlns:a16="http://schemas.microsoft.com/office/drawing/2014/main" id="{C1FC26F7-AB8E-4791-8B5D-4EC4CDEF5688}"/>
              </a:ext>
            </a:extLst>
          </p:cNvPr>
          <p:cNvSpPr txBox="1"/>
          <p:nvPr/>
        </p:nvSpPr>
        <p:spPr>
          <a:xfrm>
            <a:off x="539552" y="1388177"/>
            <a:ext cx="7848872" cy="2862322"/>
          </a:xfrm>
          <a:prstGeom prst="rect">
            <a:avLst/>
          </a:prstGeom>
          <a:noFill/>
        </p:spPr>
        <p:txBody>
          <a:bodyPr wrap="square" rtlCol="0">
            <a:spAutoFit/>
          </a:bodyPr>
          <a:lstStyle/>
          <a:p>
            <a:pPr algn="just"/>
            <a:r>
              <a:rPr lang="en-US" sz="1600" b="1" dirty="0"/>
              <a:t>The French authorities highlighted last WP.29 the problem of premature ageing of certain airbags present in vehicles </a:t>
            </a:r>
            <a:r>
              <a:rPr lang="en-US" sz="1600" dirty="0"/>
              <a:t>in France and other countries (see document WP.29-195-21)</a:t>
            </a:r>
          </a:p>
          <a:p>
            <a:pPr algn="just"/>
            <a:endParaRPr lang="en-US" sz="1600" dirty="0"/>
          </a:p>
          <a:p>
            <a:pPr algn="just"/>
            <a:endParaRPr lang="en-US" sz="1600" dirty="0"/>
          </a:p>
          <a:p>
            <a:pPr algn="just"/>
            <a:r>
              <a:rPr lang="en-US" sz="1600" dirty="0"/>
              <a:t>Manufacturers have experienced and are still experiencing a massive </a:t>
            </a:r>
            <a:r>
              <a:rPr lang="en-US" sz="1600" b="1" dirty="0"/>
              <a:t>safety problem linked to airbags</a:t>
            </a:r>
            <a:r>
              <a:rPr lang="en-US" sz="1600" dirty="0"/>
              <a:t>, from the supplier Takata, which were fitted to vehicles approved according to current regulations, and are still in circulation in France (metropolitan and overseas) and other countries.</a:t>
            </a:r>
            <a:endParaRPr lang="fr-FR" sz="1600" dirty="0"/>
          </a:p>
          <a:p>
            <a:pPr algn="just"/>
            <a:endParaRPr lang="fr-FR" sz="1600" dirty="0"/>
          </a:p>
          <a:p>
            <a:pPr algn="just"/>
            <a:endParaRPr lang="fr-FR" sz="1600" dirty="0"/>
          </a:p>
        </p:txBody>
      </p:sp>
    </p:spTree>
    <p:extLst>
      <p:ext uri="{BB962C8B-B14F-4D97-AF65-F5344CB8AC3E}">
        <p14:creationId xmlns:p14="http://schemas.microsoft.com/office/powerpoint/2010/main" val="1774326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a:xfrm>
            <a:off x="360000" y="654750"/>
            <a:ext cx="8424000" cy="720000"/>
          </a:xfrm>
        </p:spPr>
        <p:txBody>
          <a:bodyPr/>
          <a:lstStyle/>
          <a:p>
            <a:r>
              <a:rPr lang="fr-FR" dirty="0"/>
              <a:t>Background (2)</a:t>
            </a:r>
            <a:br>
              <a:rPr lang="fr-FR" dirty="0"/>
            </a:br>
            <a:endParaRPr lang="fr-FR" dirty="0"/>
          </a:p>
        </p:txBody>
      </p:sp>
      <p:sp>
        <p:nvSpPr>
          <p:cNvPr id="12" name="Espace réservé du contenu 11"/>
          <p:cNvSpPr>
            <a:spLocks noGrp="1"/>
          </p:cNvSpPr>
          <p:nvPr>
            <p:ph sz="quarter" idx="14"/>
          </p:nvPr>
        </p:nvSpPr>
        <p:spPr>
          <a:xfrm>
            <a:off x="321737" y="1024724"/>
            <a:ext cx="8424000" cy="178874"/>
          </a:xfrm>
        </p:spPr>
        <p:txBody>
          <a:bodyPr/>
          <a:lstStyle/>
          <a:p>
            <a:pPr marL="228600" indent="-228600">
              <a:buAutoNum type="arabicPeriod"/>
            </a:pPr>
            <a:endParaRPr lang="fr-FR" dirty="0"/>
          </a:p>
          <a:p>
            <a:pPr marL="228600" indent="-228600">
              <a:buAutoNum type="arabicPeriod"/>
            </a:pPr>
            <a:endParaRPr lang="fr-FR" dirty="0"/>
          </a:p>
          <a:p>
            <a:pPr marL="228600" indent="-228600">
              <a:buAutoNum type="arabicPeriod"/>
            </a:pPr>
            <a:endParaRPr lang="fr-FR" dirty="0"/>
          </a:p>
          <a:p>
            <a:pPr marL="228600" indent="-228600">
              <a:buAutoNum type="arabicPeriod"/>
            </a:pPr>
            <a:endParaRPr lang="fr-FR" dirty="0"/>
          </a:p>
          <a:p>
            <a:endParaRPr lang="fr-FR" dirty="0"/>
          </a:p>
        </p:txBody>
      </p:sp>
      <p:sp>
        <p:nvSpPr>
          <p:cNvPr id="3" name="Espace réservé du pied de page 2"/>
          <p:cNvSpPr>
            <a:spLocks noGrp="1"/>
          </p:cNvSpPr>
          <p:nvPr>
            <p:ph type="ftr" sz="quarter" idx="11"/>
          </p:nvPr>
        </p:nvSpPr>
        <p:spPr/>
        <p:txBody>
          <a:bodyPr/>
          <a:lstStyle/>
          <a:p>
            <a:r>
              <a:rPr lang="fr-FR" dirty="0"/>
              <a:t>Bureau de la réglementation technique et de l’homologation des véhicules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3</a:t>
            </a:fld>
            <a:endParaRPr lang="fr-FR" dirty="0"/>
          </a:p>
        </p:txBody>
      </p:sp>
      <p:sp>
        <p:nvSpPr>
          <p:cNvPr id="5" name="ZoneTexte 4">
            <a:extLst>
              <a:ext uri="{FF2B5EF4-FFF2-40B4-BE49-F238E27FC236}">
                <a16:creationId xmlns:a16="http://schemas.microsoft.com/office/drawing/2014/main" id="{C1FC26F7-AB8E-4791-8B5D-4EC4CDEF5688}"/>
              </a:ext>
            </a:extLst>
          </p:cNvPr>
          <p:cNvSpPr txBox="1"/>
          <p:nvPr/>
        </p:nvSpPr>
        <p:spPr>
          <a:xfrm>
            <a:off x="467544" y="1332674"/>
            <a:ext cx="7848872" cy="3293209"/>
          </a:xfrm>
          <a:prstGeom prst="rect">
            <a:avLst/>
          </a:prstGeom>
          <a:noFill/>
        </p:spPr>
        <p:txBody>
          <a:bodyPr wrap="square" rtlCol="0">
            <a:spAutoFit/>
          </a:bodyPr>
          <a:lstStyle/>
          <a:p>
            <a:pPr algn="just"/>
            <a:r>
              <a:rPr lang="en-US" sz="1600" b="1" dirty="0"/>
              <a:t>Cause of this safety issue is a chemical degradation of the active ingredient</a:t>
            </a:r>
            <a:r>
              <a:rPr lang="en-US" sz="1600" dirty="0"/>
              <a:t>, which is composed of ammonium nitrate in a stabilized phase, which is sensitive to moisture. </a:t>
            </a:r>
          </a:p>
          <a:p>
            <a:pPr algn="just"/>
            <a:r>
              <a:rPr lang="en-US" sz="1600" dirty="0"/>
              <a:t>This </a:t>
            </a:r>
            <a:r>
              <a:rPr lang="en-US" sz="1600" b="1" dirty="0"/>
              <a:t>degradation is accelerated by high temperature and humidity conditions</a:t>
            </a:r>
            <a:r>
              <a:rPr lang="en-US" sz="1600" dirty="0"/>
              <a:t>, </a:t>
            </a:r>
            <a:r>
              <a:rPr lang="en-US" sz="1600" b="1" dirty="0"/>
              <a:t>which can cause faster than expected gas generation when the airbag inflator deploys </a:t>
            </a:r>
            <a:r>
              <a:rPr lang="en-US" sz="1600" dirty="0"/>
              <a:t>in the event of an impact.</a:t>
            </a:r>
          </a:p>
          <a:p>
            <a:pPr algn="just"/>
            <a:endParaRPr lang="en-US" sz="1600" dirty="0"/>
          </a:p>
          <a:p>
            <a:pPr algn="just"/>
            <a:r>
              <a:rPr lang="en-US" sz="1600" dirty="0"/>
              <a:t>This </a:t>
            </a:r>
            <a:r>
              <a:rPr lang="en-US" sz="1600" b="1" dirty="0"/>
              <a:t>results in overpressure causing the gas generator to burst and metal fragments to be released</a:t>
            </a:r>
            <a:r>
              <a:rPr lang="en-US" sz="1600" dirty="0"/>
              <a:t>. In addition to destroying the protective function of the airbag, which increases the risk of injury in the event of an impact, the </a:t>
            </a:r>
            <a:r>
              <a:rPr lang="en-US" sz="1600" b="1" dirty="0"/>
              <a:t>projection of metal components at very high speeds can significantly injure the driver or occupants </a:t>
            </a:r>
            <a:r>
              <a:rPr lang="en-US" sz="1600" dirty="0"/>
              <a:t>of the vehicle, which can be fatal.</a:t>
            </a:r>
            <a:endParaRPr lang="fr-FR" sz="1600" dirty="0"/>
          </a:p>
          <a:p>
            <a:pPr algn="just"/>
            <a:endParaRPr lang="fr-FR" sz="1600" dirty="0"/>
          </a:p>
        </p:txBody>
      </p:sp>
    </p:spTree>
    <p:extLst>
      <p:ext uri="{BB962C8B-B14F-4D97-AF65-F5344CB8AC3E}">
        <p14:creationId xmlns:p14="http://schemas.microsoft.com/office/powerpoint/2010/main" val="1709076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a:xfrm>
            <a:off x="536398" y="394161"/>
            <a:ext cx="8424000" cy="720000"/>
          </a:xfrm>
        </p:spPr>
        <p:txBody>
          <a:bodyPr/>
          <a:lstStyle/>
          <a:p>
            <a:r>
              <a:rPr lang="fr-FR" dirty="0"/>
              <a:t>Update of the situation</a:t>
            </a:r>
            <a:br>
              <a:rPr lang="fr-FR" dirty="0"/>
            </a:br>
            <a:endParaRPr lang="fr-FR" dirty="0"/>
          </a:p>
        </p:txBody>
      </p:sp>
      <p:sp>
        <p:nvSpPr>
          <p:cNvPr id="12" name="Espace réservé du contenu 11"/>
          <p:cNvSpPr>
            <a:spLocks noGrp="1"/>
          </p:cNvSpPr>
          <p:nvPr>
            <p:ph sz="quarter" idx="14"/>
          </p:nvPr>
        </p:nvSpPr>
        <p:spPr>
          <a:xfrm>
            <a:off x="321737" y="1024724"/>
            <a:ext cx="8424000" cy="178874"/>
          </a:xfrm>
        </p:spPr>
        <p:txBody>
          <a:bodyPr/>
          <a:lstStyle/>
          <a:p>
            <a:pPr marL="228600" indent="-228600">
              <a:buAutoNum type="arabicPeriod"/>
            </a:pPr>
            <a:endParaRPr lang="fr-FR" dirty="0"/>
          </a:p>
          <a:p>
            <a:pPr marL="228600" indent="-228600">
              <a:buAutoNum type="arabicPeriod"/>
            </a:pPr>
            <a:endParaRPr lang="fr-FR" dirty="0"/>
          </a:p>
          <a:p>
            <a:pPr marL="228600" indent="-228600">
              <a:buAutoNum type="arabicPeriod"/>
            </a:pPr>
            <a:endParaRPr lang="fr-FR" dirty="0"/>
          </a:p>
          <a:p>
            <a:pPr marL="228600" indent="-228600">
              <a:buAutoNum type="arabicPeriod"/>
            </a:pPr>
            <a:endParaRPr lang="fr-FR" dirty="0"/>
          </a:p>
          <a:p>
            <a:endParaRPr lang="fr-FR" dirty="0"/>
          </a:p>
        </p:txBody>
      </p:sp>
      <p:sp>
        <p:nvSpPr>
          <p:cNvPr id="3" name="Espace réservé du pied de page 2"/>
          <p:cNvSpPr>
            <a:spLocks noGrp="1"/>
          </p:cNvSpPr>
          <p:nvPr>
            <p:ph type="ftr" sz="quarter" idx="11"/>
          </p:nvPr>
        </p:nvSpPr>
        <p:spPr/>
        <p:txBody>
          <a:bodyPr/>
          <a:lstStyle/>
          <a:p>
            <a:r>
              <a:rPr lang="fr-FR" dirty="0"/>
              <a:t>Bureau de la réglementation technique et de l’homologation des véhicules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4</a:t>
            </a:fld>
            <a:endParaRPr lang="fr-FR" dirty="0"/>
          </a:p>
        </p:txBody>
      </p:sp>
      <p:sp>
        <p:nvSpPr>
          <p:cNvPr id="5" name="ZoneTexte 4">
            <a:extLst>
              <a:ext uri="{FF2B5EF4-FFF2-40B4-BE49-F238E27FC236}">
                <a16:creationId xmlns:a16="http://schemas.microsoft.com/office/drawing/2014/main" id="{C1FC26F7-AB8E-4791-8B5D-4EC4CDEF5688}"/>
              </a:ext>
            </a:extLst>
          </p:cNvPr>
          <p:cNvSpPr txBox="1"/>
          <p:nvPr/>
        </p:nvSpPr>
        <p:spPr>
          <a:xfrm>
            <a:off x="536398" y="817000"/>
            <a:ext cx="7848872" cy="4093428"/>
          </a:xfrm>
          <a:prstGeom prst="rect">
            <a:avLst/>
          </a:prstGeom>
          <a:noFill/>
        </p:spPr>
        <p:txBody>
          <a:bodyPr wrap="square" rtlCol="0">
            <a:spAutoFit/>
          </a:bodyPr>
          <a:lstStyle/>
          <a:p>
            <a:pPr algn="just"/>
            <a:r>
              <a:rPr lang="en-US" sz="1600" b="1" dirty="0"/>
              <a:t>After discovering accidents with fatalities for some (43 crashes</a:t>
            </a:r>
            <a:r>
              <a:rPr lang="en-US" sz="1600" dirty="0"/>
              <a:t> with injuries caused by Takata airbags, amongst which </a:t>
            </a:r>
            <a:r>
              <a:rPr lang="en-US" sz="1600" b="1" dirty="0"/>
              <a:t>18 were deadly)</a:t>
            </a:r>
            <a:r>
              <a:rPr lang="en-US" sz="1600" dirty="0"/>
              <a:t>, in Caribbean Islands , and more recently in south of Europe, actions were taken : </a:t>
            </a:r>
          </a:p>
          <a:p>
            <a:pPr algn="just"/>
            <a:endParaRPr lang="en-US" sz="1600" b="1" dirty="0"/>
          </a:p>
          <a:p>
            <a:pPr marL="285750" indent="-285750" algn="just">
              <a:buFont typeface="Arial" panose="020B0604020202020204" pitchFamily="34" charset="0"/>
              <a:buChar char="•"/>
            </a:pPr>
            <a:r>
              <a:rPr lang="en-US" sz="1400" b="1" dirty="0"/>
              <a:t> to recall the concerned vehicles as soon as possible, with “stop drive” actions by manufacturers : </a:t>
            </a:r>
          </a:p>
          <a:p>
            <a:pPr marL="742950" lvl="1" indent="-285750" algn="just">
              <a:buFont typeface="Arial" panose="020B0604020202020204" pitchFamily="34" charset="0"/>
              <a:buChar char="•"/>
            </a:pPr>
            <a:r>
              <a:rPr lang="en-US" sz="1200" dirty="0"/>
              <a:t>At the beginning, </a:t>
            </a:r>
            <a:r>
              <a:rPr lang="fr-FR" sz="1200" dirty="0" err="1"/>
              <a:t>vehicles</a:t>
            </a:r>
            <a:r>
              <a:rPr lang="fr-FR" sz="1200" dirty="0"/>
              <a:t> in </a:t>
            </a:r>
            <a:r>
              <a:rPr lang="fr-FR" sz="1200" dirty="0" err="1"/>
              <a:t>north</a:t>
            </a:r>
            <a:r>
              <a:rPr lang="fr-FR" sz="1200" dirty="0"/>
              <a:t> of France </a:t>
            </a:r>
            <a:r>
              <a:rPr lang="fr-FR" sz="1200" dirty="0" err="1"/>
              <a:t>were</a:t>
            </a:r>
            <a:r>
              <a:rPr lang="fr-FR" sz="1200" dirty="0"/>
              <a:t> not </a:t>
            </a:r>
            <a:r>
              <a:rPr lang="fr-FR" sz="1200" dirty="0" err="1"/>
              <a:t>concerned</a:t>
            </a:r>
            <a:r>
              <a:rPr lang="fr-FR" sz="1200" dirty="0"/>
              <a:t> by « stop drive » action (</a:t>
            </a:r>
            <a:r>
              <a:rPr lang="fr-FR" sz="1200" dirty="0" err="1"/>
              <a:t>only</a:t>
            </a:r>
            <a:r>
              <a:rPr lang="fr-FR" sz="1200" dirty="0"/>
              <a:t> </a:t>
            </a:r>
            <a:r>
              <a:rPr lang="fr-FR" sz="1200" dirty="0" err="1"/>
              <a:t>recall</a:t>
            </a:r>
            <a:r>
              <a:rPr lang="fr-FR" sz="1200" dirty="0"/>
              <a:t>), but one fatal accident last </a:t>
            </a:r>
            <a:r>
              <a:rPr lang="fr-FR" sz="1200" dirty="0" err="1"/>
              <a:t>week</a:t>
            </a:r>
            <a:r>
              <a:rPr lang="fr-FR" sz="1200" dirty="0"/>
              <a:t> let FR Gvt to </a:t>
            </a:r>
            <a:r>
              <a:rPr lang="fr-FR" sz="1200" dirty="0" err="1"/>
              <a:t>ask</a:t>
            </a:r>
            <a:r>
              <a:rPr lang="fr-FR" sz="1200" dirty="0"/>
              <a:t> </a:t>
            </a:r>
            <a:r>
              <a:rPr lang="fr-FR" sz="1200" dirty="0" err="1"/>
              <a:t>manufacturers</a:t>
            </a:r>
            <a:r>
              <a:rPr lang="fr-FR" sz="1200" dirty="0"/>
              <a:t> to </a:t>
            </a:r>
            <a:r>
              <a:rPr lang="fr-FR" sz="1200" dirty="0" err="1"/>
              <a:t>extend</a:t>
            </a:r>
            <a:r>
              <a:rPr lang="fr-FR" sz="1200" dirty="0"/>
              <a:t> « stop drive » </a:t>
            </a:r>
            <a:r>
              <a:rPr lang="fr-FR" sz="1200" dirty="0" err="1"/>
              <a:t>measures</a:t>
            </a:r>
            <a:r>
              <a:rPr lang="fr-FR" sz="1200" dirty="0"/>
              <a:t>;</a:t>
            </a:r>
            <a:endParaRPr lang="en-US" sz="1200" dirty="0"/>
          </a:p>
          <a:p>
            <a:pPr marL="742950" lvl="1" indent="-285750" algn="just">
              <a:buFont typeface="Arial" panose="020B0604020202020204" pitchFamily="34" charset="0"/>
              <a:buChar char="•"/>
            </a:pPr>
            <a:r>
              <a:rPr lang="en-US" sz="1200" dirty="0"/>
              <a:t>around </a:t>
            </a:r>
            <a:r>
              <a:rPr lang="en-US" sz="1200" b="1" dirty="0"/>
              <a:t>2 millions vehicles </a:t>
            </a:r>
            <a:r>
              <a:rPr lang="en-US" sz="1200" dirty="0"/>
              <a:t>are being recalled in France;</a:t>
            </a:r>
          </a:p>
          <a:p>
            <a:pPr marL="742950" lvl="1" indent="-285750" algn="just">
              <a:buFont typeface="Arial" panose="020B0604020202020204" pitchFamily="34" charset="0"/>
              <a:buChar char="•"/>
            </a:pPr>
            <a:endParaRPr lang="en-US" sz="1400" b="1" dirty="0"/>
          </a:p>
          <a:p>
            <a:pPr marL="285750" indent="-285750" algn="just">
              <a:buFont typeface="Arial" panose="020B0604020202020204" pitchFamily="34" charset="0"/>
              <a:buChar char="•"/>
            </a:pPr>
            <a:r>
              <a:rPr lang="en-US" sz="1400" b="1" dirty="0"/>
              <a:t>To facilitate the efficiency of recall measures :</a:t>
            </a:r>
          </a:p>
          <a:p>
            <a:pPr marL="742950" lvl="1" indent="-285750" algn="just">
              <a:buFont typeface="Arial" panose="020B0604020202020204" pitchFamily="34" charset="0"/>
              <a:buChar char="•"/>
            </a:pPr>
            <a:r>
              <a:rPr lang="en-US" sz="1200" dirty="0"/>
              <a:t>by </a:t>
            </a:r>
            <a:r>
              <a:rPr lang="en-US" sz="1200" b="1" dirty="0"/>
              <a:t>facilitating the contact between manufacturers and car owners </a:t>
            </a:r>
            <a:r>
              <a:rPr lang="en-US" sz="1200" dirty="0"/>
              <a:t>(through insurance contacts, through PTI contacts – in process); by </a:t>
            </a:r>
            <a:r>
              <a:rPr lang="en-US" sz="1200" b="1" dirty="0"/>
              <a:t>imposing a VIN checker</a:t>
            </a:r>
            <a:r>
              <a:rPr lang="en-US" sz="1200" dirty="0"/>
              <a:t>, by </a:t>
            </a:r>
            <a:r>
              <a:rPr lang="en-US" sz="1200" b="1" dirty="0"/>
              <a:t>relaying information campaigns</a:t>
            </a:r>
            <a:r>
              <a:rPr lang="en-US" sz="1200" dirty="0"/>
              <a:t>, by </a:t>
            </a:r>
            <a:r>
              <a:rPr lang="en-US" sz="1200" b="1" dirty="0"/>
              <a:t>informing during PTI</a:t>
            </a:r>
            <a:r>
              <a:rPr lang="en-US" sz="1200" dirty="0"/>
              <a:t>,…;</a:t>
            </a:r>
          </a:p>
          <a:p>
            <a:pPr marL="742950" lvl="1" indent="-285750" algn="just">
              <a:buFont typeface="Arial" panose="020B0604020202020204" pitchFamily="34" charset="0"/>
              <a:buChar char="•"/>
            </a:pPr>
            <a:r>
              <a:rPr lang="en-US" sz="1200" dirty="0"/>
              <a:t>By </a:t>
            </a:r>
            <a:r>
              <a:rPr lang="en-US" sz="1200" b="1" dirty="0"/>
              <a:t>minimizing the difficulties linked to the airbag replacement </a:t>
            </a:r>
            <a:r>
              <a:rPr lang="en-US" sz="1200" dirty="0"/>
              <a:t>(courtesy vehicles,…)</a:t>
            </a:r>
          </a:p>
          <a:p>
            <a:pPr marL="742950" lvl="1" indent="-285750" algn="just">
              <a:buFont typeface="Arial" panose="020B0604020202020204" pitchFamily="34" charset="0"/>
              <a:buChar char="•"/>
            </a:pPr>
            <a:r>
              <a:rPr lang="en-US" sz="1200" dirty="0"/>
              <a:t>FR </a:t>
            </a:r>
            <a:r>
              <a:rPr lang="en-US" sz="1200" dirty="0" err="1"/>
              <a:t>gvt</a:t>
            </a:r>
            <a:r>
              <a:rPr lang="en-US" sz="1200" dirty="0"/>
              <a:t> is working on imposing a </a:t>
            </a:r>
            <a:r>
              <a:rPr lang="en-US" sz="1200" b="1" dirty="0"/>
              <a:t>PTI re-inspection </a:t>
            </a:r>
            <a:r>
              <a:rPr lang="en-US" sz="1200" dirty="0"/>
              <a:t>if the vehicle is still being recalled. </a:t>
            </a:r>
          </a:p>
          <a:p>
            <a:pPr marL="742950" lvl="1" indent="-285750" algn="just">
              <a:buFont typeface="Arial" panose="020B0604020202020204" pitchFamily="34" charset="0"/>
              <a:buChar char="•"/>
            </a:pPr>
            <a:endParaRPr lang="en-US" sz="1600" dirty="0"/>
          </a:p>
          <a:p>
            <a:pPr algn="just"/>
            <a:endParaRPr lang="fr-FR" sz="1600" dirty="0"/>
          </a:p>
        </p:txBody>
      </p:sp>
    </p:spTree>
    <p:extLst>
      <p:ext uri="{BB962C8B-B14F-4D97-AF65-F5344CB8AC3E}">
        <p14:creationId xmlns:p14="http://schemas.microsoft.com/office/powerpoint/2010/main" val="1713976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a:xfrm>
            <a:off x="515098" y="483598"/>
            <a:ext cx="8424000" cy="720000"/>
          </a:xfrm>
        </p:spPr>
        <p:txBody>
          <a:bodyPr/>
          <a:lstStyle/>
          <a:p>
            <a:r>
              <a:rPr lang="fr-FR" dirty="0" err="1"/>
              <a:t>Request</a:t>
            </a:r>
            <a:r>
              <a:rPr lang="fr-FR" dirty="0"/>
              <a:t> of action </a:t>
            </a:r>
            <a:br>
              <a:rPr lang="fr-FR" dirty="0"/>
            </a:br>
            <a:endParaRPr lang="fr-FR" dirty="0"/>
          </a:p>
        </p:txBody>
      </p:sp>
      <p:sp>
        <p:nvSpPr>
          <p:cNvPr id="12" name="Espace réservé du contenu 11"/>
          <p:cNvSpPr>
            <a:spLocks noGrp="1"/>
          </p:cNvSpPr>
          <p:nvPr>
            <p:ph sz="quarter" idx="14"/>
          </p:nvPr>
        </p:nvSpPr>
        <p:spPr>
          <a:xfrm>
            <a:off x="321737" y="1024724"/>
            <a:ext cx="8424000" cy="178874"/>
          </a:xfrm>
        </p:spPr>
        <p:txBody>
          <a:bodyPr/>
          <a:lstStyle/>
          <a:p>
            <a:pPr marL="228600" indent="-228600">
              <a:buAutoNum type="arabicPeriod"/>
            </a:pPr>
            <a:endParaRPr lang="fr-FR" dirty="0"/>
          </a:p>
          <a:p>
            <a:pPr marL="228600" indent="-228600">
              <a:buAutoNum type="arabicPeriod"/>
            </a:pPr>
            <a:endParaRPr lang="fr-FR" dirty="0"/>
          </a:p>
          <a:p>
            <a:pPr marL="228600" indent="-228600">
              <a:buAutoNum type="arabicPeriod"/>
            </a:pPr>
            <a:endParaRPr lang="fr-FR" dirty="0"/>
          </a:p>
          <a:p>
            <a:pPr marL="228600" indent="-228600">
              <a:buAutoNum type="arabicPeriod"/>
            </a:pPr>
            <a:endParaRPr lang="fr-FR" dirty="0"/>
          </a:p>
          <a:p>
            <a:endParaRPr lang="fr-FR" dirty="0"/>
          </a:p>
        </p:txBody>
      </p:sp>
      <p:sp>
        <p:nvSpPr>
          <p:cNvPr id="3" name="Espace réservé du pied de page 2"/>
          <p:cNvSpPr>
            <a:spLocks noGrp="1"/>
          </p:cNvSpPr>
          <p:nvPr>
            <p:ph type="ftr" sz="quarter" idx="11"/>
          </p:nvPr>
        </p:nvSpPr>
        <p:spPr/>
        <p:txBody>
          <a:bodyPr/>
          <a:lstStyle/>
          <a:p>
            <a:r>
              <a:rPr lang="fr-FR" dirty="0"/>
              <a:t>Bureau de la réglementation technique et de l’homologation des véhicules</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5</a:t>
            </a:fld>
            <a:endParaRPr lang="fr-FR" dirty="0"/>
          </a:p>
        </p:txBody>
      </p:sp>
      <p:sp>
        <p:nvSpPr>
          <p:cNvPr id="5" name="ZoneTexte 4">
            <a:extLst>
              <a:ext uri="{FF2B5EF4-FFF2-40B4-BE49-F238E27FC236}">
                <a16:creationId xmlns:a16="http://schemas.microsoft.com/office/drawing/2014/main" id="{C1FC26F7-AB8E-4791-8B5D-4EC4CDEF5688}"/>
              </a:ext>
            </a:extLst>
          </p:cNvPr>
          <p:cNvSpPr txBox="1"/>
          <p:nvPr/>
        </p:nvSpPr>
        <p:spPr>
          <a:xfrm>
            <a:off x="539552" y="1014750"/>
            <a:ext cx="7848872" cy="3539430"/>
          </a:xfrm>
          <a:prstGeom prst="rect">
            <a:avLst/>
          </a:prstGeom>
          <a:noFill/>
        </p:spPr>
        <p:txBody>
          <a:bodyPr wrap="square" rtlCol="0">
            <a:spAutoFit/>
          </a:bodyPr>
          <a:lstStyle/>
          <a:p>
            <a:pPr algn="just"/>
            <a:r>
              <a:rPr lang="en-US" sz="1400" b="1" dirty="0"/>
              <a:t>Last WP.29, FR asked for UN action to prevent any similar risk in the future</a:t>
            </a:r>
            <a:r>
              <a:rPr lang="en-US" sz="1400" dirty="0"/>
              <a:t>, with an initiative to ensure, or even supervise the safety of airbags (and by extension, of </a:t>
            </a:r>
            <a:r>
              <a:rPr lang="en-US" sz="1400" b="1" dirty="0"/>
              <a:t>all pyrotechnic systems</a:t>
            </a:r>
            <a:r>
              <a:rPr lang="en-US" sz="1400" dirty="0"/>
              <a:t> in vehicles).</a:t>
            </a:r>
          </a:p>
          <a:p>
            <a:pPr algn="just"/>
            <a:endParaRPr lang="en-US" sz="1400" dirty="0"/>
          </a:p>
          <a:p>
            <a:pPr algn="just"/>
            <a:r>
              <a:rPr lang="en-US" sz="1400" b="1" dirty="0"/>
              <a:t>Working Party on Passive Safety </a:t>
            </a:r>
            <a:r>
              <a:rPr lang="en-US" sz="1400" dirty="0"/>
              <a:t>(GRSP), at its 77</a:t>
            </a:r>
            <a:r>
              <a:rPr lang="en-US" sz="1400" baseline="30000" dirty="0"/>
              <a:t>th</a:t>
            </a:r>
            <a:r>
              <a:rPr lang="en-US" sz="1400" dirty="0"/>
              <a:t> session (05-09 May 2025), </a:t>
            </a:r>
            <a:r>
              <a:rPr lang="en-US" sz="1400" b="1" dirty="0"/>
              <a:t>started exchanges of views on the need to implement </a:t>
            </a:r>
            <a:r>
              <a:rPr lang="en-US" sz="1400" dirty="0"/>
              <a:t>a new regulation and requirements specific to pyrotechnic products meant to be installed as original equipment on new vehicles in order to guarantee their durability and their maintenance over time  (doc GRSP-77-32)</a:t>
            </a:r>
          </a:p>
          <a:p>
            <a:pPr algn="just"/>
            <a:endParaRPr lang="en-US" sz="1400" dirty="0"/>
          </a:p>
          <a:p>
            <a:pPr algn="just"/>
            <a:r>
              <a:rPr lang="en-US" sz="1400" dirty="0"/>
              <a:t>However, very few interested parties have presented theirs views and proposals on that question, whereas addressing this issue is key. </a:t>
            </a:r>
            <a:r>
              <a:rPr lang="en-US" sz="1400" b="1" dirty="0">
                <a:solidFill>
                  <a:schemeClr val="tx2"/>
                </a:solidFill>
              </a:rPr>
              <a:t>FR requests colleagues to express their position during next GRSP meeting in December, in order to have a decision on the way to proceed.</a:t>
            </a:r>
          </a:p>
          <a:p>
            <a:pPr algn="just"/>
            <a:endParaRPr lang="en-US" sz="1400" b="1" dirty="0"/>
          </a:p>
          <a:p>
            <a:pPr algn="just"/>
            <a:r>
              <a:rPr lang="en-US" sz="1400" b="1" dirty="0"/>
              <a:t>=&gt; We have a responsibility to ensure an adequate supervision of the safety of airbags</a:t>
            </a:r>
          </a:p>
        </p:txBody>
      </p:sp>
    </p:spTree>
    <p:extLst>
      <p:ext uri="{BB962C8B-B14F-4D97-AF65-F5344CB8AC3E}">
        <p14:creationId xmlns:p14="http://schemas.microsoft.com/office/powerpoint/2010/main" val="3250552478"/>
      </p:ext>
    </p:extLst>
  </p:cSld>
  <p:clrMapOvr>
    <a:masterClrMapping/>
  </p:clrMapOvr>
</p:sld>
</file>

<file path=ppt/theme/theme1.xml><?xml version="1.0" encoding="utf-8"?>
<a:theme xmlns:a="http://schemas.openxmlformats.org/drawingml/2006/main" name="GOUVERNEMENT">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GOUVERNEMENT PPT">
      <a:majorFont>
        <a:latin typeface="Marianne"/>
        <a:ea typeface=""/>
        <a:cs typeface=""/>
      </a:majorFont>
      <a:minorFont>
        <a:latin typeface="Mariann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cccb6d4-dbe5-46d2-b4d3-5733603d8cc6">
      <Terms xmlns="http://schemas.microsoft.com/office/infopath/2007/PartnerControls"/>
    </lcf76f155ced4ddcb4097134ff3c332f>
    <TaxCatchAll xmlns="985ec44e-1bab-4c0b-9df0-6ba128686fc9" xsi:nil="true"/>
    <Path xmlns="acccb6d4-dbe5-46d2-b4d3-5733603d8cc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21" ma:contentTypeDescription="Create a new document." ma:contentTypeScope="" ma:versionID="70aa97d293dc1b068aad8ec574bd5b29">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116effa8a8d4dca7515820515ac66886"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element ref="ns3:MediaServiceBillingMetadata" minOccurs="0"/>
                <xsd:element ref="ns3:Pat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element name="Path" ma:index="27" nillable="true" ma:displayName="Path" ma:internalName="Path">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E75E1D6-E77A-46AF-B7D0-B05DF606DD04}">
  <ds:schemaRefs>
    <ds:schemaRef ds:uri="http://schemas.microsoft.com/office/2006/metadata/properties"/>
    <ds:schemaRef ds:uri="http://schemas.microsoft.com/office/infopath/2007/PartnerControls"/>
    <ds:schemaRef ds:uri="acccb6d4-dbe5-46d2-b4d3-5733603d8cc6"/>
    <ds:schemaRef ds:uri="985ec44e-1bab-4c0b-9df0-6ba128686fc9"/>
  </ds:schemaRefs>
</ds:datastoreItem>
</file>

<file path=customXml/itemProps2.xml><?xml version="1.0" encoding="utf-8"?>
<ds:datastoreItem xmlns:ds="http://schemas.openxmlformats.org/officeDocument/2006/customXml" ds:itemID="{75B67FB5-8D35-48E2-BD5E-418D5F445D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a1c0d-4a69-4996-a84a-fc699b9f49de"/>
    <ds:schemaRef ds:uri="acccb6d4-dbe5-46d2-b4d3-5733603d8cc6"/>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FC578DE-1841-4122-A0FB-3D7A906FB58A}">
  <ds:schemaRefs>
    <ds:schemaRef ds:uri="http://schemas.microsoft.com/sharepoint/v3/contenttype/forms"/>
  </ds:schemaRefs>
</ds:datastoreItem>
</file>

<file path=docMetadata/LabelInfo.xml><?xml version="1.0" encoding="utf-8"?>
<clbl:labelList xmlns:clbl="http://schemas.microsoft.com/office/2020/mipLabelMetadata">
  <clbl:label id="{0f9e35db-544f-4f60-bdcc-5ea416e6dc70}" enabled="0" method="" siteId="{0f9e35db-544f-4f60-bdcc-5ea416e6dc70}" removed="1"/>
</clbl:labelList>
</file>

<file path=docProps/app.xml><?xml version="1.0" encoding="utf-8"?>
<Properties xmlns="http://schemas.openxmlformats.org/officeDocument/2006/extended-properties" xmlns:vt="http://schemas.openxmlformats.org/officeDocument/2006/docPropsVTypes">
  <Template>ppt_gouvernement_marianne</Template>
  <TotalTime>2736</TotalTime>
  <Words>711</Words>
  <Application>Microsoft Office PowerPoint</Application>
  <PresentationFormat>On-screen Show (16:9)</PresentationFormat>
  <Paragraphs>61</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Marianne</vt:lpstr>
      <vt:lpstr>Arial</vt:lpstr>
      <vt:lpstr>GOUVERNEMENT</vt:lpstr>
      <vt:lpstr>PowerPoint Presentation</vt:lpstr>
      <vt:lpstr>Background (1) </vt:lpstr>
      <vt:lpstr>Background (2) </vt:lpstr>
      <vt:lpstr>Update of the situation </vt:lpstr>
      <vt:lpstr>Request of action  </vt:lpstr>
    </vt:vector>
  </TitlesOfParts>
  <Manager>Client</Manager>
  <Company>Client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TAPI Florence</dc:creator>
  <cp:lastModifiedBy>Nadiya</cp:lastModifiedBy>
  <cp:revision>87</cp:revision>
  <dcterms:created xsi:type="dcterms:W3CDTF">2025-01-22T09:23:56Z</dcterms:created>
  <dcterms:modified xsi:type="dcterms:W3CDTF">2025-06-24T09:17:54Z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0x0101003B8422D08C252547BB1CFA7F78E2CB83</vt:lpwstr>
  </property>
  <property fmtid="{D5CDD505-2E9C-101B-9397-08002B2CF9AE}" pid="3" name="MediaServiceImageTags">
    <vt:lpwstr/>
  </property>
  <property fmtid="{D5CDD505-2E9C-101B-9397-08002B2CF9AE}" pid="4" name="gba66df640194346a5267c50f24d4797">
    <vt:lpwstr/>
  </property>
  <property fmtid="{D5CDD505-2E9C-101B-9397-08002B2CF9AE}" pid="5" name="Office_x0020_of_x0020_Origin">
    <vt:lpwstr/>
  </property>
  <property fmtid="{D5CDD505-2E9C-101B-9397-08002B2CF9AE}" pid="6" name="Office of Origin">
    <vt:lpwstr/>
  </property>
</Properties>
</file>