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72" r:id="rId13"/>
    <p:sldId id="271" r:id="rId14"/>
    <p:sldId id="270" r:id="rId15"/>
    <p:sldId id="269" r:id="rId16"/>
    <p:sldId id="25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C26A24D-9933-F73A-9A18-3ADFF9EF7EC0}" name="David Miles" initials="DM" userId="S::David.Miles@dft.gov.uk::a427bd90-0b1e-40b4-a2c3-e4a6b3a84fc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80F18-8649-4808-B969-2FE160D2AB93}" v="1" dt="2025-04-23T08:51:55.457"/>
    <p1510:client id="{416D50EC-9295-4FAD-B453-21E8E543956E}" v="6" dt="2025-04-22T14:28:31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iles" userId="a427bd90-0b1e-40b4-a2c3-e4a6b3a84fcd" providerId="ADAL" clId="{0CB80F18-8649-4808-B969-2FE160D2AB93}"/>
    <pc:docChg chg="addSld delSld modSld">
      <pc:chgData name="David Miles" userId="a427bd90-0b1e-40b4-a2c3-e4a6b3a84fcd" providerId="ADAL" clId="{0CB80F18-8649-4808-B969-2FE160D2AB93}" dt="2025-04-23T08:54:35.139" v="228"/>
      <pc:docMkLst>
        <pc:docMk/>
      </pc:docMkLst>
      <pc:sldChg chg="modSp mod">
        <pc:chgData name="David Miles" userId="a427bd90-0b1e-40b4-a2c3-e4a6b3a84fcd" providerId="ADAL" clId="{0CB80F18-8649-4808-B969-2FE160D2AB93}" dt="2025-04-23T08:49:40.483" v="206" actId="6549"/>
        <pc:sldMkLst>
          <pc:docMk/>
          <pc:sldMk cId="3127755363" sldId="261"/>
        </pc:sldMkLst>
        <pc:spChg chg="mod">
          <ac:chgData name="David Miles" userId="a427bd90-0b1e-40b4-a2c3-e4a6b3a84fcd" providerId="ADAL" clId="{0CB80F18-8649-4808-B969-2FE160D2AB93}" dt="2025-04-23T08:49:40.483" v="206" actId="6549"/>
          <ac:spMkLst>
            <pc:docMk/>
            <pc:sldMk cId="3127755363" sldId="261"/>
            <ac:spMk id="19" creationId="{7EBA6FDB-DE6D-0E8D-5FBF-A36CAF7AC411}"/>
          </ac:spMkLst>
        </pc:spChg>
      </pc:sldChg>
      <pc:sldChg chg="modSp mod">
        <pc:chgData name="David Miles" userId="a427bd90-0b1e-40b4-a2c3-e4a6b3a84fcd" providerId="ADAL" clId="{0CB80F18-8649-4808-B969-2FE160D2AB93}" dt="2025-04-23T08:48:38.026" v="201" actId="113"/>
        <pc:sldMkLst>
          <pc:docMk/>
          <pc:sldMk cId="393238656" sldId="262"/>
        </pc:sldMkLst>
        <pc:spChg chg="mod">
          <ac:chgData name="David Miles" userId="a427bd90-0b1e-40b4-a2c3-e4a6b3a84fcd" providerId="ADAL" clId="{0CB80F18-8649-4808-B969-2FE160D2AB93}" dt="2025-04-23T08:48:38.026" v="201" actId="113"/>
          <ac:spMkLst>
            <pc:docMk/>
            <pc:sldMk cId="393238656" sldId="262"/>
            <ac:spMk id="5" creationId="{8E9CB105-BBDE-8425-D933-420AAF48C55A}"/>
          </ac:spMkLst>
        </pc:spChg>
      </pc:sldChg>
      <pc:sldChg chg="del">
        <pc:chgData name="David Miles" userId="a427bd90-0b1e-40b4-a2c3-e4a6b3a84fcd" providerId="ADAL" clId="{0CB80F18-8649-4808-B969-2FE160D2AB93}" dt="2025-04-23T08:49:03.666" v="202" actId="47"/>
        <pc:sldMkLst>
          <pc:docMk/>
          <pc:sldMk cId="4265688953" sldId="263"/>
        </pc:sldMkLst>
      </pc:sldChg>
      <pc:sldChg chg="modSp mod">
        <pc:chgData name="David Miles" userId="a427bd90-0b1e-40b4-a2c3-e4a6b3a84fcd" providerId="ADAL" clId="{0CB80F18-8649-4808-B969-2FE160D2AB93}" dt="2025-04-23T08:49:28.728" v="205" actId="14100"/>
        <pc:sldMkLst>
          <pc:docMk/>
          <pc:sldMk cId="4167427751" sldId="265"/>
        </pc:sldMkLst>
        <pc:spChg chg="mod">
          <ac:chgData name="David Miles" userId="a427bd90-0b1e-40b4-a2c3-e4a6b3a84fcd" providerId="ADAL" clId="{0CB80F18-8649-4808-B969-2FE160D2AB93}" dt="2025-04-23T08:49:28.728" v="205" actId="14100"/>
          <ac:spMkLst>
            <pc:docMk/>
            <pc:sldMk cId="4167427751" sldId="265"/>
            <ac:spMk id="2" creationId="{20C209D2-2851-C9B0-8BEF-4CACC806E1BE}"/>
          </ac:spMkLst>
        </pc:spChg>
        <pc:spChg chg="mod">
          <ac:chgData name="David Miles" userId="a427bd90-0b1e-40b4-a2c3-e4a6b3a84fcd" providerId="ADAL" clId="{0CB80F18-8649-4808-B969-2FE160D2AB93}" dt="2025-04-23T08:49:24.998" v="204" actId="14100"/>
          <ac:spMkLst>
            <pc:docMk/>
            <pc:sldMk cId="4167427751" sldId="265"/>
            <ac:spMk id="3" creationId="{A03635FD-90B7-BC4D-C741-FFB7FF2F669D}"/>
          </ac:spMkLst>
        </pc:spChg>
        <pc:spChg chg="mod">
          <ac:chgData name="David Miles" userId="a427bd90-0b1e-40b4-a2c3-e4a6b3a84fcd" providerId="ADAL" clId="{0CB80F18-8649-4808-B969-2FE160D2AB93}" dt="2025-04-23T08:49:20.333" v="203" actId="20577"/>
          <ac:spMkLst>
            <pc:docMk/>
            <pc:sldMk cId="4167427751" sldId="265"/>
            <ac:spMk id="19" creationId="{3F8548F4-52B2-2EE9-7039-F8EF78F9821D}"/>
          </ac:spMkLst>
        </pc:spChg>
      </pc:sldChg>
      <pc:sldChg chg="modSp mod">
        <pc:chgData name="David Miles" userId="a427bd90-0b1e-40b4-a2c3-e4a6b3a84fcd" providerId="ADAL" clId="{0CB80F18-8649-4808-B969-2FE160D2AB93}" dt="2025-04-23T08:50:11.209" v="212" actId="14100"/>
        <pc:sldMkLst>
          <pc:docMk/>
          <pc:sldMk cId="2776629852" sldId="266"/>
        </pc:sldMkLst>
        <pc:spChg chg="mod">
          <ac:chgData name="David Miles" userId="a427bd90-0b1e-40b4-a2c3-e4a6b3a84fcd" providerId="ADAL" clId="{0CB80F18-8649-4808-B969-2FE160D2AB93}" dt="2025-04-23T08:50:11.209" v="212" actId="14100"/>
          <ac:spMkLst>
            <pc:docMk/>
            <pc:sldMk cId="2776629852" sldId="266"/>
            <ac:spMk id="2" creationId="{ED98AB67-AB0F-CE74-985F-5900D54DBCB1}"/>
          </ac:spMkLst>
        </pc:spChg>
        <pc:spChg chg="mod">
          <ac:chgData name="David Miles" userId="a427bd90-0b1e-40b4-a2c3-e4a6b3a84fcd" providerId="ADAL" clId="{0CB80F18-8649-4808-B969-2FE160D2AB93}" dt="2025-04-23T08:50:08.180" v="211" actId="14100"/>
          <ac:spMkLst>
            <pc:docMk/>
            <pc:sldMk cId="2776629852" sldId="266"/>
            <ac:spMk id="3" creationId="{BBB5F85C-5A99-359C-A1C1-AEE99E10042A}"/>
          </ac:spMkLst>
        </pc:spChg>
        <pc:spChg chg="mod">
          <ac:chgData name="David Miles" userId="a427bd90-0b1e-40b4-a2c3-e4a6b3a84fcd" providerId="ADAL" clId="{0CB80F18-8649-4808-B969-2FE160D2AB93}" dt="2025-04-23T08:50:01.105" v="209" actId="20577"/>
          <ac:spMkLst>
            <pc:docMk/>
            <pc:sldMk cId="2776629852" sldId="266"/>
            <ac:spMk id="19" creationId="{F4192648-3B9A-7B7E-7F59-C40FE1FAA5D8}"/>
          </ac:spMkLst>
        </pc:spChg>
      </pc:sldChg>
      <pc:sldChg chg="modSp mod">
        <pc:chgData name="David Miles" userId="a427bd90-0b1e-40b4-a2c3-e4a6b3a84fcd" providerId="ADAL" clId="{0CB80F18-8649-4808-B969-2FE160D2AB93}" dt="2025-04-23T08:53:11.510" v="225" actId="207"/>
        <pc:sldMkLst>
          <pc:docMk/>
          <pc:sldMk cId="3681741186" sldId="267"/>
        </pc:sldMkLst>
        <pc:spChg chg="mod">
          <ac:chgData name="David Miles" userId="a427bd90-0b1e-40b4-a2c3-e4a6b3a84fcd" providerId="ADAL" clId="{0CB80F18-8649-4808-B969-2FE160D2AB93}" dt="2025-04-23T08:50:44.728" v="217" actId="14100"/>
          <ac:spMkLst>
            <pc:docMk/>
            <pc:sldMk cId="3681741186" sldId="267"/>
            <ac:spMk id="2" creationId="{CD50DEFF-51B2-D354-0982-58FAFCFA713C}"/>
          </ac:spMkLst>
        </pc:spChg>
        <pc:spChg chg="mod">
          <ac:chgData name="David Miles" userId="a427bd90-0b1e-40b4-a2c3-e4a6b3a84fcd" providerId="ADAL" clId="{0CB80F18-8649-4808-B969-2FE160D2AB93}" dt="2025-04-23T08:50:41.079" v="216" actId="14100"/>
          <ac:spMkLst>
            <pc:docMk/>
            <pc:sldMk cId="3681741186" sldId="267"/>
            <ac:spMk id="3" creationId="{6B1014C0-FE43-A8F9-90F9-0F463912AA18}"/>
          </ac:spMkLst>
        </pc:spChg>
        <pc:spChg chg="mod">
          <ac:chgData name="David Miles" userId="a427bd90-0b1e-40b4-a2c3-e4a6b3a84fcd" providerId="ADAL" clId="{0CB80F18-8649-4808-B969-2FE160D2AB93}" dt="2025-04-23T08:53:11.510" v="225" actId="207"/>
          <ac:spMkLst>
            <pc:docMk/>
            <pc:sldMk cId="3681741186" sldId="267"/>
            <ac:spMk id="4" creationId="{75E4C418-036E-21C1-CEF4-044920A7A5C0}"/>
          </ac:spMkLst>
        </pc:spChg>
        <pc:spChg chg="mod">
          <ac:chgData name="David Miles" userId="a427bd90-0b1e-40b4-a2c3-e4a6b3a84fcd" providerId="ADAL" clId="{0CB80F18-8649-4808-B969-2FE160D2AB93}" dt="2025-04-23T08:50:37.417" v="215" actId="6549"/>
          <ac:spMkLst>
            <pc:docMk/>
            <pc:sldMk cId="3681741186" sldId="267"/>
            <ac:spMk id="19" creationId="{B342C7D6-69B7-1D1C-FB3E-B072CAF89E18}"/>
          </ac:spMkLst>
        </pc:spChg>
      </pc:sldChg>
      <pc:sldChg chg="modSp mod">
        <pc:chgData name="David Miles" userId="a427bd90-0b1e-40b4-a2c3-e4a6b3a84fcd" providerId="ADAL" clId="{0CB80F18-8649-4808-B969-2FE160D2AB93}" dt="2025-04-23T08:51:25.366" v="222" actId="14100"/>
        <pc:sldMkLst>
          <pc:docMk/>
          <pc:sldMk cId="1528381813" sldId="268"/>
        </pc:sldMkLst>
        <pc:spChg chg="mod">
          <ac:chgData name="David Miles" userId="a427bd90-0b1e-40b4-a2c3-e4a6b3a84fcd" providerId="ADAL" clId="{0CB80F18-8649-4808-B969-2FE160D2AB93}" dt="2025-04-23T08:51:25.366" v="222" actId="14100"/>
          <ac:spMkLst>
            <pc:docMk/>
            <pc:sldMk cId="1528381813" sldId="268"/>
            <ac:spMk id="3" creationId="{2C3B5306-0FB8-5977-717E-059938B3026F}"/>
          </ac:spMkLst>
        </pc:spChg>
        <pc:spChg chg="mod">
          <ac:chgData name="David Miles" userId="a427bd90-0b1e-40b4-a2c3-e4a6b3a84fcd" providerId="ADAL" clId="{0CB80F18-8649-4808-B969-2FE160D2AB93}" dt="2025-04-23T08:51:17.728" v="219" actId="6549"/>
          <ac:spMkLst>
            <pc:docMk/>
            <pc:sldMk cId="1528381813" sldId="268"/>
            <ac:spMk id="19" creationId="{28A966A7-C395-AA90-00DF-FD293DDFC6FF}"/>
          </ac:spMkLst>
        </pc:spChg>
      </pc:sldChg>
      <pc:sldChg chg="modSp mod">
        <pc:chgData name="David Miles" userId="a427bd90-0b1e-40b4-a2c3-e4a6b3a84fcd" providerId="ADAL" clId="{0CB80F18-8649-4808-B969-2FE160D2AB93}" dt="2025-04-23T08:54:35.139" v="228"/>
        <pc:sldMkLst>
          <pc:docMk/>
          <pc:sldMk cId="2471924079" sldId="269"/>
        </pc:sldMkLst>
        <pc:spChg chg="mod">
          <ac:chgData name="David Miles" userId="a427bd90-0b1e-40b4-a2c3-e4a6b3a84fcd" providerId="ADAL" clId="{0CB80F18-8649-4808-B969-2FE160D2AB93}" dt="2025-04-23T08:54:35.139" v="228"/>
          <ac:spMkLst>
            <pc:docMk/>
            <pc:sldMk cId="2471924079" sldId="269"/>
            <ac:spMk id="5" creationId="{04C761FF-2CE2-2E5A-45F0-839DBF858EC5}"/>
          </ac:spMkLst>
        </pc:spChg>
      </pc:sldChg>
      <pc:sldChg chg="modSp mod">
        <pc:chgData name="David Miles" userId="a427bd90-0b1e-40b4-a2c3-e4a6b3a84fcd" providerId="ADAL" clId="{0CB80F18-8649-4808-B969-2FE160D2AB93}" dt="2025-04-23T08:54:20.615" v="227"/>
        <pc:sldMkLst>
          <pc:docMk/>
          <pc:sldMk cId="1222909672" sldId="270"/>
        </pc:sldMkLst>
        <pc:spChg chg="mod">
          <ac:chgData name="David Miles" userId="a427bd90-0b1e-40b4-a2c3-e4a6b3a84fcd" providerId="ADAL" clId="{0CB80F18-8649-4808-B969-2FE160D2AB93}" dt="2025-04-23T08:54:20.615" v="227"/>
          <ac:spMkLst>
            <pc:docMk/>
            <pc:sldMk cId="1222909672" sldId="270"/>
            <ac:spMk id="3" creationId="{E0D72B17-15D0-5454-1A65-2C0E47536C95}"/>
          </ac:spMkLst>
        </pc:spChg>
      </pc:sldChg>
      <pc:sldChg chg="modSp mod">
        <pc:chgData name="David Miles" userId="a427bd90-0b1e-40b4-a2c3-e4a6b3a84fcd" providerId="ADAL" clId="{0CB80F18-8649-4808-B969-2FE160D2AB93}" dt="2025-04-23T08:53:58.802" v="226"/>
        <pc:sldMkLst>
          <pc:docMk/>
          <pc:sldMk cId="229461344" sldId="271"/>
        </pc:sldMkLst>
        <pc:spChg chg="mod">
          <ac:chgData name="David Miles" userId="a427bd90-0b1e-40b4-a2c3-e4a6b3a84fcd" providerId="ADAL" clId="{0CB80F18-8649-4808-B969-2FE160D2AB93}" dt="2025-04-23T08:53:58.802" v="226"/>
          <ac:spMkLst>
            <pc:docMk/>
            <pc:sldMk cId="229461344" sldId="271"/>
            <ac:spMk id="3" creationId="{E0D72B17-15D0-5454-1A65-2C0E47536C95}"/>
          </ac:spMkLst>
        </pc:spChg>
      </pc:sldChg>
      <pc:sldChg chg="add">
        <pc:chgData name="David Miles" userId="a427bd90-0b1e-40b4-a2c3-e4a6b3a84fcd" providerId="ADAL" clId="{0CB80F18-8649-4808-B969-2FE160D2AB93}" dt="2025-04-23T08:51:55.453" v="223"/>
        <pc:sldMkLst>
          <pc:docMk/>
          <pc:sldMk cId="2669080433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72D1D-9014-4704-B0E8-0D3C2CA6ABC4}" type="datetimeFigureOut">
              <a:rPr lang="en-IE" smtClean="0"/>
              <a:t>23/04/2025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15EFE-20AF-4006-B02A-F90F7ABFFD7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649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63260-FA4C-2A39-DEAE-AC2477681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AD3D15-DE07-E688-61E7-6F7A2FCB0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9A269-B6C0-4671-E9BD-0AD2E46F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8CD44-0476-74DA-5F20-66020DF1D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49202-85BF-686B-3C62-E450A56CA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08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6088-379A-93EA-1262-953F7896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CA99A9-216C-CA45-23ED-734D93ECA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EF571-F995-87F4-24D9-8C853A708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AD0DE-2DFF-E454-36A4-D9C8DD01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D5921-5939-48D9-87A8-CFC3F93B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39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2A2D14-FCF9-9820-BF94-F9F93B57E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4A36F6-CB55-33EC-1867-F456CFE51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58490-9A41-B0FA-E95A-F1545844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60D15-321F-9667-159F-A13380847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8C996-C1C3-0DD1-10EA-403992209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32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0E6B5-A7C2-29FE-2EBC-1E863D8A1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9FCEB-B1ED-3945-8A51-2A95EC5FE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6B3A1-10BB-831D-289C-A08AB1E5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5421D-4AB3-7373-502A-01FAC237E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023A8-1F9A-A432-36F3-7C42F05B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13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BAEFE-9361-4A61-1759-161060144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85780-966F-7A0F-E3B2-C97E907AE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65ADC-64B4-E56D-DB36-79139EFB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E1F30-AA82-ED4F-27AB-7B2BED5B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DB99E-7F22-AA69-8934-0B43DC22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29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5EF12-7E4D-4D9E-F641-66AB13807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F9E22-6929-B501-61F8-464A888B5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8883E-A295-B4E2-17DE-0B59037DE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CF955-5E5C-8200-2AB1-3794B207F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F311F-70C4-274A-FA9B-D53194BE0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CB040-2D00-9472-0CF3-BFD83618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08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85497-9EF9-0437-773F-CADFE06B3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2EF30-A195-5C52-13BB-82BB6E05C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E7451-33A1-3043-463A-4683BA01C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89BB7-94ED-C611-E3C7-6E6F21E42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ABEA28-4A8A-A06E-BB1A-C333DD2E5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945206-50F9-C99E-427F-8AE829A9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763992-FBAE-D64B-E0DA-7205FB639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CCFB8-4605-7E44-2A59-918509C0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12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8F2EC-95E0-6F74-92CA-172599E0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E6CB6-3454-A824-5288-FD1B06A8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56344-FAD0-06CE-E62F-CCFA4E23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E5038-EC15-E45D-547E-4EC98BB8B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89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2A60FC-6D77-3D9B-4392-FA39EA3D1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60A25D-E289-DB73-7B5C-FDF9A43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E038A-0F70-04C5-65D5-7EF60EE7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08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1541-D3A3-8AA8-84CF-6565FC817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8D7E-6654-9DCD-3C95-96A39F3B3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8C9EDE-A177-0004-2982-C2E9A5FD1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FF622-2F6B-6CBB-D569-472BB57B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08C36-759F-6651-512D-49DE34129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5C462-1214-7E90-6A58-DC69A252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9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13E7C-AADE-1E3C-7511-D20277BB1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1EF21-508A-632E-1012-DFB53827F2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21837-BD17-5018-4ED8-5C93D61C7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469D13-4B73-980D-8B16-F8A295651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E9FF3-9C76-2537-1C6C-16353A82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C1C45-9205-4CB1-8596-C492B288A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08E3E9-7FE9-1F95-3D4C-9D6778AD4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4BCF5-081C-2131-2C34-EDD806594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DF409-8EEB-8811-DD69-796812716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AE7F60-94DE-40A1-A3AE-93C7EC23DD0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225D-7471-0D05-6A32-D10947154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336A-3F09-19CA-C889-6E2BD43D4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FA0FA5-DC79-48D7-9A2B-152B7637DD2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AA2A85-A889-6460-D8D5-5987519B15E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F4F792-0582-D3E3-C814-93A8F7D1BD4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8269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1B8FCB-6BC9-6CA0-000D-C7EB655A87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1B8EE0DA-177E-B670-C612-3C4F67AC53D4}"/>
              </a:ext>
            </a:extLst>
          </p:cNvPr>
          <p:cNvSpPr txBox="1"/>
          <p:nvPr/>
        </p:nvSpPr>
        <p:spPr>
          <a:xfrm>
            <a:off x="2365972" y="2562130"/>
            <a:ext cx="718543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Co-chairs’ note: </a:t>
            </a:r>
          </a:p>
          <a:p>
            <a:pPr algn="ctr"/>
            <a:r>
              <a:rPr lang="en-US" sz="3000" b="1" dirty="0"/>
              <a:t>Delivering a C1 limits proposal for the 82</a:t>
            </a:r>
            <a:r>
              <a:rPr lang="en-US" sz="3000" b="1" baseline="30000" dirty="0"/>
              <a:t>nd</a:t>
            </a:r>
            <a:r>
              <a:rPr lang="en-US" sz="3000" b="1" dirty="0"/>
              <a:t> GRBP</a:t>
            </a:r>
            <a:endParaRPr lang="en-GB" sz="30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5DA9C0-9A13-70ED-15DA-C0980871AE9F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956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5C810-126C-E816-128D-29BA5FB27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28A966A7-C395-AA90-00DF-FD293DDFC6FF}"/>
              </a:ext>
            </a:extLst>
          </p:cNvPr>
          <p:cNvSpPr txBox="1"/>
          <p:nvPr/>
        </p:nvSpPr>
        <p:spPr>
          <a:xfrm>
            <a:off x="809363" y="672613"/>
            <a:ext cx="101006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400" b="1" dirty="0"/>
              <a:t>A possible framework </a:t>
            </a:r>
            <a:r>
              <a:rPr lang="en-US" sz="3400" b="1" dirty="0"/>
              <a:t>for C1 limits prop</a:t>
            </a:r>
            <a:r>
              <a:rPr lang="en-BE" sz="3400" b="1" dirty="0" err="1"/>
              <a:t>osal</a:t>
            </a:r>
            <a:endParaRPr lang="en-BE" sz="20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7AEC44-DF82-E9B6-83A3-E8A3F227AC75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D72B17-15D0-5454-1A65-2C0E47536C95}"/>
              </a:ext>
            </a:extLst>
          </p:cNvPr>
          <p:cNvSpPr txBox="1"/>
          <p:nvPr/>
        </p:nvSpPr>
        <p:spPr>
          <a:xfrm>
            <a:off x="774192" y="1597469"/>
            <a:ext cx="1064361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BE" sz="2000" b="1" dirty="0"/>
              <a:t>Factual elements 1/2 – Data to support limit setting</a:t>
            </a:r>
          </a:p>
          <a:p>
            <a:pPr marL="342900" indent="-342900">
              <a:spcAft>
                <a:spcPts val="1200"/>
              </a:spcAft>
              <a:buFontTx/>
              <a:buChar char="-"/>
            </a:pPr>
            <a:r>
              <a:rPr lang="en-BE" sz="2000" dirty="0"/>
              <a:t>Market assessment was a successful exercise, with an appropriate selection of tyres and extensive testing for both methods. This dataset is an appropriate basis for [initial] limit setting.</a:t>
            </a:r>
          </a:p>
          <a:p>
            <a:pPr marL="342900" indent="-342900">
              <a:spcAft>
                <a:spcPts val="1200"/>
              </a:spcAft>
              <a:buFontTx/>
              <a:buChar char="-"/>
            </a:pPr>
            <a:r>
              <a:rPr lang="en-BE" sz="2000" dirty="0"/>
              <a:t>There is a trade-off between the stringency of the limit and the impact upon tyre references currently on the market. As a rule of thumb, a r</a:t>
            </a:r>
            <a:r>
              <a:rPr lang="en-IE" sz="2000" dirty="0" err="1"/>
              <a:t>el</a:t>
            </a:r>
            <a:r>
              <a:rPr lang="en-BE" sz="2000" dirty="0"/>
              <a:t>ationship of 3 to 1 (30% of tyres affected for a 10% reduction in AI) has been observed by independent analyses.</a:t>
            </a:r>
          </a:p>
          <a:p>
            <a:pPr marL="342900" indent="-342900">
              <a:spcAft>
                <a:spcPts val="1200"/>
              </a:spcAft>
              <a:buFontTx/>
              <a:buChar char="-"/>
            </a:pPr>
            <a:r>
              <a:rPr lang="en-BE" sz="2000" dirty="0"/>
              <a:t>The uncertainties of both methods are reasonably understood. Some improvement can be expected.</a:t>
            </a:r>
          </a:p>
          <a:p>
            <a:pPr marL="342900" indent="-342900">
              <a:spcAft>
                <a:spcPts val="1200"/>
              </a:spcAft>
              <a:buFontTx/>
              <a:buChar char="-"/>
            </a:pPr>
            <a:r>
              <a:rPr lang="en-BE" sz="2000" dirty="0"/>
              <a:t>Considering that the tyre selection is representative of the market, and </a:t>
            </a:r>
            <a:r>
              <a:rPr lang="en-BE" sz="2000" u="sng" dirty="0"/>
              <a:t>excluding uncertainty considerations</a:t>
            </a:r>
            <a:r>
              <a:rPr lang="en-BE" sz="2000" dirty="0"/>
              <a:t>, there is a band for feasible limits around an abrasion index of 1.0.</a:t>
            </a:r>
          </a:p>
          <a:p>
            <a:pPr marL="342900" indent="-342900">
              <a:buFontTx/>
              <a:buChar char="-"/>
            </a:pPr>
            <a:endParaRPr lang="en-BE" sz="2000" b="1" dirty="0"/>
          </a:p>
          <a:p>
            <a:endParaRPr lang="en-BE" b="1" dirty="0"/>
          </a:p>
          <a:p>
            <a:endParaRPr lang="en-BE" b="1" dirty="0"/>
          </a:p>
          <a:p>
            <a:endParaRPr lang="en-BE" b="1" dirty="0"/>
          </a:p>
          <a:p>
            <a:endParaRPr lang="en-BE" b="1" dirty="0"/>
          </a:p>
          <a:p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229461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5C810-126C-E816-128D-29BA5FB27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28A966A7-C395-AA90-00DF-FD293DDFC6FF}"/>
              </a:ext>
            </a:extLst>
          </p:cNvPr>
          <p:cNvSpPr txBox="1"/>
          <p:nvPr/>
        </p:nvSpPr>
        <p:spPr>
          <a:xfrm>
            <a:off x="809363" y="672613"/>
            <a:ext cx="101006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400" b="1" dirty="0"/>
              <a:t>A possible framework </a:t>
            </a:r>
            <a:r>
              <a:rPr lang="en-US" sz="3400" b="1" dirty="0"/>
              <a:t>for C1 limits prop</a:t>
            </a:r>
            <a:r>
              <a:rPr lang="en-BE" sz="3400" b="1" dirty="0" err="1"/>
              <a:t>osal</a:t>
            </a:r>
            <a:endParaRPr lang="en-BE" sz="20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7AEC44-DF82-E9B6-83A3-E8A3F227AC75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D72B17-15D0-5454-1A65-2C0E47536C95}"/>
              </a:ext>
            </a:extLst>
          </p:cNvPr>
          <p:cNvSpPr txBox="1"/>
          <p:nvPr/>
        </p:nvSpPr>
        <p:spPr>
          <a:xfrm>
            <a:off x="877824" y="1609344"/>
            <a:ext cx="1064361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000" b="1" dirty="0"/>
              <a:t>Factual elements 2/2 - Method correlation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BE" sz="2000" dirty="0"/>
              <a:t>The two testing methods aim to measure the same thing. They have their own streng</a:t>
            </a:r>
            <a:r>
              <a:rPr lang="en-IE" sz="2000" dirty="0" err="1"/>
              <a:t>th</a:t>
            </a:r>
            <a:r>
              <a:rPr lang="en-BE" sz="2000" dirty="0"/>
              <a:t>s and weaknesses, which complement each other.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BE" sz="2000" dirty="0"/>
              <a:t>The correlation of the two methods is currently poor (low R</a:t>
            </a:r>
            <a:r>
              <a:rPr lang="en-BE" sz="2000" baseline="30000" dirty="0"/>
              <a:t>2</a:t>
            </a:r>
            <a:r>
              <a:rPr lang="en-BE" sz="2000" dirty="0"/>
              <a:t>). An ‘alignment’ formula looks difficult to derive.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BE" sz="2000" dirty="0"/>
              <a:t>Some improvement can be expected by focusing on specific situations and by incorporating new data from further tests.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BE" sz="2000" dirty="0"/>
              <a:t>A single limit for both methods may dilute the stringency of the regulation if compliance is only required for one method (‘inversion risk’).</a:t>
            </a:r>
          </a:p>
          <a:p>
            <a:pPr marL="342900" indent="-342900">
              <a:spcBef>
                <a:spcPts val="1200"/>
              </a:spcBef>
              <a:buFontTx/>
              <a:buChar char="-"/>
            </a:pPr>
            <a:r>
              <a:rPr lang="en-BE" sz="2000" dirty="0"/>
              <a:t>A stringent nominal limit could improve the agreement between the methods by removing certain outliers (tyres with high differences between the methods).</a:t>
            </a:r>
          </a:p>
          <a:p>
            <a:endParaRPr lang="en-BE" sz="2000" dirty="0"/>
          </a:p>
          <a:p>
            <a:endParaRPr lang="en-BE" b="1" dirty="0"/>
          </a:p>
          <a:p>
            <a:endParaRPr lang="en-BE" b="1" dirty="0"/>
          </a:p>
          <a:p>
            <a:endParaRPr lang="en-BE" b="1" dirty="0"/>
          </a:p>
          <a:p>
            <a:endParaRPr lang="en-BE" b="1" dirty="0"/>
          </a:p>
          <a:p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1222909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5C810-126C-E816-128D-29BA5FB27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28A966A7-C395-AA90-00DF-FD293DDFC6FF}"/>
              </a:ext>
            </a:extLst>
          </p:cNvPr>
          <p:cNvSpPr txBox="1"/>
          <p:nvPr/>
        </p:nvSpPr>
        <p:spPr>
          <a:xfrm>
            <a:off x="809363" y="672613"/>
            <a:ext cx="101006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400" b="1" dirty="0"/>
              <a:t>A possible framework </a:t>
            </a:r>
            <a:r>
              <a:rPr lang="en-US" sz="3400" b="1" dirty="0"/>
              <a:t>for C1 limits proposal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7AEC44-DF82-E9B6-83A3-E8A3F227AC75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C761FF-2CE2-2E5A-45F0-839DBF858EC5}"/>
              </a:ext>
            </a:extLst>
          </p:cNvPr>
          <p:cNvSpPr txBox="1"/>
          <p:nvPr/>
        </p:nvSpPr>
        <p:spPr>
          <a:xfrm>
            <a:off x="877824" y="1609344"/>
            <a:ext cx="1064361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2000" b="1" dirty="0"/>
              <a:t>Proposed building blocks for a TF TA limits proposal for C1 tyres</a:t>
            </a:r>
          </a:p>
          <a:p>
            <a:pPr marL="457200" indent="-457200">
              <a:buFont typeface="+mj-lt"/>
              <a:buAutoNum type="arabicPeriod"/>
            </a:pPr>
            <a:endParaRPr lang="en-BE" sz="2000" b="1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BE" sz="2000" dirty="0"/>
              <a:t>A nominal limit for normal tyres that is relatively stringent  (close to 1.0, with possible special consideration of market impact on snow tyres). (supports long-term ambition and improvement in agreement between the methods).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BE" sz="2000" dirty="0"/>
              <a:t>A mechanism (in drafting) to separate the ‘core’ limit from the measurement uncertainty as the methods continue to evolve / improve. (mitigates the short-term impact upon existing tyre references).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BE" sz="2000" dirty="0"/>
              <a:t>A mechanism to address ‘inversion risk’ (via CoP or market surveillance provisions?) (addresses the shortcomings of the coexistence of two methods).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BE" sz="2000" dirty="0"/>
              <a:t>A review mechanism (in drafting) in case the alignment of methods is achieved in the future (allows single limit now without prejudging future development of both methods).</a:t>
            </a:r>
          </a:p>
          <a:p>
            <a:pPr marL="285750" indent="-285750">
              <a:buFontTx/>
              <a:buChar char="-"/>
            </a:pPr>
            <a:endParaRPr lang="en-BE" b="1" dirty="0"/>
          </a:p>
          <a:p>
            <a:endParaRPr lang="en-BE" b="1" dirty="0"/>
          </a:p>
          <a:p>
            <a:endParaRPr lang="en-BE" b="1" dirty="0"/>
          </a:p>
          <a:p>
            <a:endParaRPr lang="en-BE" b="1" dirty="0"/>
          </a:p>
          <a:p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2471924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562BE16-F941-30F5-F625-57BA85476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5AF93D-8D53-D467-2725-09AAD9B5B95A}"/>
              </a:ext>
            </a:extLst>
          </p:cNvPr>
          <p:cNvSpPr txBox="1"/>
          <p:nvPr/>
        </p:nvSpPr>
        <p:spPr>
          <a:xfrm>
            <a:off x="3740588" y="1358020"/>
            <a:ext cx="4418092" cy="861774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TF TA</a:t>
            </a:r>
          </a:p>
          <a:p>
            <a:pPr algn="ctr"/>
            <a:r>
              <a:rPr lang="en-US" sz="1400" b="1" dirty="0"/>
              <a:t>Co-chairs:</a:t>
            </a:r>
            <a:r>
              <a:rPr lang="en-US" sz="1400" dirty="0"/>
              <a:t> Vicente Franco(EC), David Miles (UK)</a:t>
            </a:r>
          </a:p>
          <a:p>
            <a:pPr algn="ctr"/>
            <a:r>
              <a:rPr lang="en-US" sz="1400" b="1" dirty="0"/>
              <a:t>Secretary:</a:t>
            </a:r>
            <a:r>
              <a:rPr lang="en-US" sz="1400" dirty="0"/>
              <a:t> ETRTO</a:t>
            </a:r>
            <a:endParaRPr lang="en-GB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8B3AAC-51A8-5E80-795E-3893B6C611F6}"/>
              </a:ext>
            </a:extLst>
          </p:cNvPr>
          <p:cNvSpPr txBox="1"/>
          <p:nvPr/>
        </p:nvSpPr>
        <p:spPr>
          <a:xfrm>
            <a:off x="2377663" y="3017813"/>
            <a:ext cx="2598347" cy="236988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TAPP</a:t>
            </a:r>
          </a:p>
          <a:p>
            <a:pPr algn="ctr"/>
            <a:r>
              <a:rPr lang="en-US" dirty="0"/>
              <a:t>(post processing)</a:t>
            </a:r>
          </a:p>
          <a:p>
            <a:endParaRPr lang="en-US" sz="1400" dirty="0"/>
          </a:p>
          <a:p>
            <a:r>
              <a:rPr lang="en-US" sz="1400" b="1" dirty="0"/>
              <a:t>Responsible for</a:t>
            </a:r>
            <a:r>
              <a:rPr lang="en-US" sz="1400" dirty="0"/>
              <a:t>: </a:t>
            </a:r>
            <a:r>
              <a:rPr lang="en-US" sz="1400" dirty="0" err="1"/>
              <a:t>analysing</a:t>
            </a:r>
            <a:r>
              <a:rPr lang="en-US" sz="1400" dirty="0"/>
              <a:t>, </a:t>
            </a:r>
            <a:r>
              <a:rPr lang="en-US" sz="1400" dirty="0" err="1"/>
              <a:t>summarising</a:t>
            </a:r>
            <a:r>
              <a:rPr lang="en-US" sz="1400" dirty="0"/>
              <a:t> and disseminating results from the market assessment to TF TA</a:t>
            </a:r>
          </a:p>
          <a:p>
            <a:endParaRPr lang="en-US" sz="1400" dirty="0"/>
          </a:p>
          <a:p>
            <a:r>
              <a:rPr lang="en-US" sz="1400" b="1" dirty="0"/>
              <a:t>Sub-group leader</a:t>
            </a:r>
            <a:r>
              <a:rPr lang="en-US" sz="1400" dirty="0"/>
              <a:t>: Josep </a:t>
            </a:r>
            <a:r>
              <a:rPr lang="en-US" sz="1400" dirty="0" err="1"/>
              <a:t>Guinjoan</a:t>
            </a:r>
            <a:r>
              <a:rPr lang="en-US" sz="1400" dirty="0"/>
              <a:t> (ETRTO)</a:t>
            </a:r>
            <a:endParaRPr lang="en-GB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0935F4-BC5C-579F-F7C7-EAA7226A5C53}"/>
              </a:ext>
            </a:extLst>
          </p:cNvPr>
          <p:cNvSpPr txBox="1"/>
          <p:nvPr/>
        </p:nvSpPr>
        <p:spPr>
          <a:xfrm>
            <a:off x="6948534" y="3017813"/>
            <a:ext cx="2693405" cy="236988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TADG</a:t>
            </a:r>
          </a:p>
          <a:p>
            <a:pPr algn="ctr"/>
            <a:r>
              <a:rPr lang="en-US" dirty="0"/>
              <a:t>(drafting group)</a:t>
            </a:r>
          </a:p>
          <a:p>
            <a:endParaRPr lang="en-US" sz="1400" dirty="0"/>
          </a:p>
          <a:p>
            <a:r>
              <a:rPr lang="en-US" sz="1400" b="1" dirty="0"/>
              <a:t>Responsible for</a:t>
            </a:r>
            <a:r>
              <a:rPr lang="en-US" sz="1400" dirty="0"/>
              <a:t>: drafting of informal and working documents based on the position of TF TA</a:t>
            </a:r>
          </a:p>
          <a:p>
            <a:endParaRPr lang="en-US" sz="1400" dirty="0"/>
          </a:p>
          <a:p>
            <a:r>
              <a:rPr lang="en-US" sz="1400" b="1" dirty="0"/>
              <a:t>Sub-group leader</a:t>
            </a:r>
            <a:r>
              <a:rPr lang="en-US" sz="1400" dirty="0"/>
              <a:t>: Ma</a:t>
            </a:r>
            <a:r>
              <a:rPr lang="az-Cyrl-AZ" sz="1400" dirty="0"/>
              <a:t>ё</a:t>
            </a:r>
            <a:r>
              <a:rPr lang="en-US" sz="1400" dirty="0" err="1"/>
              <a:t>lle</a:t>
            </a:r>
            <a:r>
              <a:rPr lang="en-US" sz="1400" dirty="0"/>
              <a:t> </a:t>
            </a:r>
            <a:r>
              <a:rPr lang="en-US" sz="1400" dirty="0" err="1"/>
              <a:t>Dodu</a:t>
            </a:r>
            <a:endParaRPr lang="en-GB" sz="1400" dirty="0"/>
          </a:p>
          <a:p>
            <a:endParaRPr lang="en-GB" sz="14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967E4E-4857-6141-D841-0D96CF213AF1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949634" y="2219794"/>
            <a:ext cx="0" cy="61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E9252C-D503-EB39-1536-49AF2C861694}"/>
              </a:ext>
            </a:extLst>
          </p:cNvPr>
          <p:cNvCxnSpPr/>
          <p:nvPr/>
        </p:nvCxnSpPr>
        <p:spPr>
          <a:xfrm>
            <a:off x="3676836" y="2831794"/>
            <a:ext cx="0" cy="188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92380F-9FAC-BCC8-1630-766164479016}"/>
              </a:ext>
            </a:extLst>
          </p:cNvPr>
          <p:cNvCxnSpPr/>
          <p:nvPr/>
        </p:nvCxnSpPr>
        <p:spPr>
          <a:xfrm>
            <a:off x="8295236" y="2823171"/>
            <a:ext cx="0" cy="188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12FCD6-C85B-8772-F39C-C1BCF6B41862}"/>
              </a:ext>
            </a:extLst>
          </p:cNvPr>
          <p:cNvCxnSpPr>
            <a:cxnSpLocks/>
          </p:cNvCxnSpPr>
          <p:nvPr/>
        </p:nvCxnSpPr>
        <p:spPr>
          <a:xfrm flipH="1">
            <a:off x="3676836" y="2831794"/>
            <a:ext cx="4618400" cy="62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6FBDDCC-79A4-7070-2A9C-0AB6945D841A}"/>
              </a:ext>
            </a:extLst>
          </p:cNvPr>
          <p:cNvSpPr txBox="1"/>
          <p:nvPr/>
        </p:nvSpPr>
        <p:spPr>
          <a:xfrm>
            <a:off x="199176" y="226337"/>
            <a:ext cx="8383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Organisation</a:t>
            </a:r>
            <a:r>
              <a:rPr lang="en-US" b="1" dirty="0"/>
              <a:t> of TF TA for delivering C1 limits proposal</a:t>
            </a:r>
            <a:endParaRPr lang="en-GB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C77883-B9AB-7AA3-8963-890E388461C9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08509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8F117-687A-0476-C80C-F62D222C9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E5D02474-FE81-9D85-6E7B-C7DE3131559C}"/>
              </a:ext>
            </a:extLst>
          </p:cNvPr>
          <p:cNvSpPr txBox="1"/>
          <p:nvPr/>
        </p:nvSpPr>
        <p:spPr>
          <a:xfrm>
            <a:off x="835936" y="860078"/>
            <a:ext cx="101006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/>
              <a:t>A reminder on deadlines:</a:t>
            </a:r>
          </a:p>
          <a:p>
            <a:endParaRPr lang="en-US" sz="3400" b="1" dirty="0"/>
          </a:p>
          <a:p>
            <a:r>
              <a:rPr lang="en-US" b="1" dirty="0"/>
              <a:t>Working document deadline for 82</a:t>
            </a:r>
            <a:r>
              <a:rPr lang="en-US" b="1" baseline="30000" dirty="0"/>
              <a:t>nd</a:t>
            </a:r>
            <a:r>
              <a:rPr lang="en-US" b="1" dirty="0"/>
              <a:t> GRBP: 		</a:t>
            </a:r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June 2025</a:t>
            </a:r>
          </a:p>
          <a:p>
            <a:endParaRPr lang="en-US" dirty="0"/>
          </a:p>
          <a:p>
            <a:r>
              <a:rPr lang="en-US" b="1" dirty="0"/>
              <a:t>Online GRPE session to present working document</a:t>
            </a:r>
            <a:r>
              <a:rPr lang="en-US" dirty="0"/>
              <a:t>: 	26</a:t>
            </a:r>
            <a:r>
              <a:rPr lang="en-US" baseline="30000" dirty="0"/>
              <a:t>th</a:t>
            </a:r>
            <a:r>
              <a:rPr lang="en-US" dirty="0"/>
              <a:t> June 2025 (provisional)</a:t>
            </a:r>
          </a:p>
          <a:p>
            <a:endParaRPr lang="en-US" dirty="0"/>
          </a:p>
          <a:p>
            <a:r>
              <a:rPr lang="en-US" b="1" dirty="0"/>
              <a:t>82</a:t>
            </a:r>
            <a:r>
              <a:rPr lang="en-US" b="1" baseline="30000" dirty="0"/>
              <a:t>nd</a:t>
            </a:r>
            <a:r>
              <a:rPr lang="en-US" b="1" dirty="0"/>
              <a:t> GRBP: 					</a:t>
            </a:r>
            <a:r>
              <a:rPr lang="en-US" dirty="0"/>
              <a:t>3-5</a:t>
            </a:r>
            <a:r>
              <a:rPr lang="en-US" baseline="30000" dirty="0"/>
              <a:t>th</a:t>
            </a:r>
            <a:r>
              <a:rPr lang="en-US" dirty="0"/>
              <a:t> September 2025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4B688F-2790-97F4-4C0B-991192FEB889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DE303A-98A2-0F6E-CB2D-808E84CD9BCF}"/>
              </a:ext>
            </a:extLst>
          </p:cNvPr>
          <p:cNvSpPr txBox="1"/>
          <p:nvPr/>
        </p:nvSpPr>
        <p:spPr>
          <a:xfrm>
            <a:off x="9144001" y="1387837"/>
            <a:ext cx="1584356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Less than 7 weeks away!</a:t>
            </a:r>
            <a:endParaRPr lang="en-GB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217DEAF-23DE-AD6A-79C4-08A0CF699DAB}"/>
              </a:ext>
            </a:extLst>
          </p:cNvPr>
          <p:cNvCxnSpPr/>
          <p:nvPr/>
        </p:nvCxnSpPr>
        <p:spPr>
          <a:xfrm flipH="1">
            <a:off x="7885568" y="1711002"/>
            <a:ext cx="1258433" cy="3231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34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6EAF6-B843-4BFA-AE7B-5965D5D33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7EBA6FDB-DE6D-0E8D-5FBF-A36CAF7AC411}"/>
              </a:ext>
            </a:extLst>
          </p:cNvPr>
          <p:cNvSpPr txBox="1"/>
          <p:nvPr/>
        </p:nvSpPr>
        <p:spPr>
          <a:xfrm>
            <a:off x="844989" y="751436"/>
            <a:ext cx="1010064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/>
              <a:t>Key decisions for C1 limits proposal</a:t>
            </a:r>
          </a:p>
          <a:p>
            <a:endParaRPr lang="en-US" sz="3400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Can we proceed on limit setting for both test methods based on current correlation?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tyres</a:t>
            </a:r>
            <a:r>
              <a:rPr lang="en-US" b="1" dirty="0"/>
              <a:t> should be in/out of scope for limit setting?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</a:t>
            </a:r>
            <a:r>
              <a:rPr lang="en-US" b="1" dirty="0"/>
              <a:t> groupings should be used for limits? </a:t>
            </a:r>
            <a:r>
              <a:rPr lang="en-US" dirty="0"/>
              <a:t>(e.g. one limit for all, different limits for normal and 3PMSF, further groupings?)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limit values should be used? 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How should measurement uncertainty be accounted for within the limit setting?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1FAC5D-879D-54BB-A98A-09585E9FAF80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2775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430BD-1B1B-0CD3-F262-C2198729B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C271A508-50CE-DAFA-6858-B2D397841CC9}"/>
              </a:ext>
            </a:extLst>
          </p:cNvPr>
          <p:cNvSpPr txBox="1"/>
          <p:nvPr/>
        </p:nvSpPr>
        <p:spPr>
          <a:xfrm>
            <a:off x="844989" y="751436"/>
            <a:ext cx="101006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/>
              <a:t>Key decisions for C1 limits proposal</a:t>
            </a:r>
          </a:p>
          <a:p>
            <a:endParaRPr lang="en-US" sz="3400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Can we proceed on limit setting for both test methods based on current correlation?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5FF4BB-435C-48F9-C2AD-CF8777EDA15B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B423AF-83C0-A1A7-4A60-181885BE1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065" y="2381061"/>
            <a:ext cx="4390567" cy="38794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131794-23D3-C9DE-4AB9-746F7ECE7EF0}"/>
              </a:ext>
            </a:extLst>
          </p:cNvPr>
          <p:cNvSpPr txBox="1"/>
          <p:nvPr/>
        </p:nvSpPr>
        <p:spPr>
          <a:xfrm>
            <a:off x="844989" y="6260471"/>
            <a:ext cx="4390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From RDW presentation: comparing methods &amp; temperature correlations, given at TAPP</a:t>
            </a:r>
            <a:endParaRPr lang="en-GB" sz="1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9CB105-BBDE-8425-D933-420AAF48C55A}"/>
              </a:ext>
            </a:extLst>
          </p:cNvPr>
          <p:cNvSpPr txBox="1"/>
          <p:nvPr/>
        </p:nvSpPr>
        <p:spPr>
          <a:xfrm>
            <a:off x="6260469" y="2254111"/>
            <a:ext cx="50639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Correlation of the two methods is currently far from ideal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presents high risk of a vehicle passing a limit on one method, but not the other, reducing the potential impact of 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Questions: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we think that both methods can be used for the limit setting proposal? (within the next 7 weeks)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b="1" i="1" dirty="0"/>
              <a:t>yes</a:t>
            </a:r>
            <a:r>
              <a:rPr lang="en-US" dirty="0"/>
              <a:t>, should the same limits apply to both methods?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b="1" i="1" dirty="0"/>
              <a:t>no</a:t>
            </a:r>
            <a:r>
              <a:rPr lang="en-US" dirty="0"/>
              <a:t>, do we need to consider limit setting on one method only whilst working to improve correlation over the longer term?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3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4B810-79FC-0E81-53EC-EED3C2CE1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F8548F4-52B2-2EE9-7039-F8EF78F9821D}"/>
              </a:ext>
            </a:extLst>
          </p:cNvPr>
          <p:cNvSpPr txBox="1"/>
          <p:nvPr/>
        </p:nvSpPr>
        <p:spPr>
          <a:xfrm>
            <a:off x="844989" y="751436"/>
            <a:ext cx="1010064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/>
              <a:t>Key decisions for C1 limits proposal</a:t>
            </a:r>
          </a:p>
          <a:p>
            <a:pPr marL="514350" indent="-514350">
              <a:buFont typeface="+mj-lt"/>
              <a:buAutoNum type="arabicPeriod"/>
            </a:pPr>
            <a:endParaRPr lang="en-US" sz="3400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Can we proceed on limit setting for both test methods based on current correlation?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tyres</a:t>
            </a:r>
            <a:r>
              <a:rPr lang="en-US" b="1" dirty="0"/>
              <a:t> should be in/out of scope for limit setting?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</a:t>
            </a:r>
            <a:r>
              <a:rPr lang="en-US" b="1" dirty="0"/>
              <a:t> groupings should be used for limits? </a:t>
            </a:r>
            <a:r>
              <a:rPr lang="en-US" dirty="0"/>
              <a:t>(e.g. one limit for all, different limits for normal and 3PMSF, further groupings?)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limit values should be used? 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How should measurement uncertainty be accounted for within the limit setting?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3AFAE8-25D7-3407-8756-977302BFBBA8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C209D2-2851-C9B0-8BEF-4CACC806E1BE}"/>
              </a:ext>
            </a:extLst>
          </p:cNvPr>
          <p:cNvSpPr/>
          <p:nvPr/>
        </p:nvSpPr>
        <p:spPr>
          <a:xfrm>
            <a:off x="495566" y="2770360"/>
            <a:ext cx="10538234" cy="2845640"/>
          </a:xfrm>
          <a:prstGeom prst="rect">
            <a:avLst/>
          </a:prstGeom>
          <a:solidFill>
            <a:srgbClr val="FFFFFF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3635FD-90B7-BC4D-C741-FFB7FF2F669D}"/>
              </a:ext>
            </a:extLst>
          </p:cNvPr>
          <p:cNvSpPr/>
          <p:nvPr/>
        </p:nvSpPr>
        <p:spPr>
          <a:xfrm>
            <a:off x="195132" y="1506572"/>
            <a:ext cx="10538234" cy="711527"/>
          </a:xfrm>
          <a:prstGeom prst="rect">
            <a:avLst/>
          </a:prstGeom>
          <a:solidFill>
            <a:srgbClr val="FFFFFF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78EAA-90E2-539F-9587-F8F05F72A60D}"/>
              </a:ext>
            </a:extLst>
          </p:cNvPr>
          <p:cNvSpPr txBox="1"/>
          <p:nvPr/>
        </p:nvSpPr>
        <p:spPr>
          <a:xfrm>
            <a:off x="3094773" y="3649393"/>
            <a:ext cx="560107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TAPP review so far has shown some of the non-R117 </a:t>
            </a:r>
            <a:r>
              <a:rPr lang="en-US" dirty="0" err="1"/>
              <a:t>tyres</a:t>
            </a:r>
            <a:r>
              <a:rPr lang="en-US" dirty="0"/>
              <a:t> to be outliers in their abrasion </a:t>
            </a:r>
            <a:r>
              <a:rPr lang="en-US" dirty="0" err="1"/>
              <a:t>behaviour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Should we limit to R117 approved </a:t>
            </a:r>
            <a:r>
              <a:rPr lang="en-US" b="1" dirty="0" err="1"/>
              <a:t>tyres</a:t>
            </a:r>
            <a:r>
              <a:rPr lang="en-US" b="1" dirty="0"/>
              <a:t> only?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67427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41734-BD95-D222-76CE-DB0056B5F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F4192648-3B9A-7B7E-7F59-C40FE1FAA5D8}"/>
              </a:ext>
            </a:extLst>
          </p:cNvPr>
          <p:cNvSpPr txBox="1"/>
          <p:nvPr/>
        </p:nvSpPr>
        <p:spPr>
          <a:xfrm>
            <a:off x="844989" y="751436"/>
            <a:ext cx="1010064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/>
              <a:t>Key decisions for C1 limits proposal</a:t>
            </a:r>
          </a:p>
          <a:p>
            <a:pPr marL="514350" indent="-514350">
              <a:buFont typeface="+mj-lt"/>
              <a:buAutoNum type="arabicPeriod"/>
            </a:pPr>
            <a:endParaRPr lang="en-US" sz="3400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Can we proceed on limit setting for both test methods based on current correlation?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tyres</a:t>
            </a:r>
            <a:r>
              <a:rPr lang="en-US" b="1" dirty="0"/>
              <a:t> should be in/out of scope for limit setting?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</a:t>
            </a:r>
            <a:r>
              <a:rPr lang="en-US" b="1" dirty="0"/>
              <a:t> groupings should be used for limits? </a:t>
            </a:r>
            <a:r>
              <a:rPr lang="en-US" dirty="0"/>
              <a:t>(e.g. one limit for all, different limits for normal and 3PMSF, further groupings?)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limit values should be used? 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How should measurement uncertainty be accounted for within the limit setting?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6098D8-57B6-8B77-21C0-4DE68F84816A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98AB67-AB0F-CE74-985F-5900D54DBCB1}"/>
              </a:ext>
            </a:extLst>
          </p:cNvPr>
          <p:cNvSpPr/>
          <p:nvPr/>
        </p:nvSpPr>
        <p:spPr>
          <a:xfrm>
            <a:off x="626196" y="3603279"/>
            <a:ext cx="10538234" cy="1997903"/>
          </a:xfrm>
          <a:prstGeom prst="rect">
            <a:avLst/>
          </a:prstGeom>
          <a:solidFill>
            <a:srgbClr val="FFFFFF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B5F85C-5A99-359C-A1C1-AEE99E10042A}"/>
              </a:ext>
            </a:extLst>
          </p:cNvPr>
          <p:cNvSpPr/>
          <p:nvPr/>
        </p:nvSpPr>
        <p:spPr>
          <a:xfrm>
            <a:off x="253497" y="1437631"/>
            <a:ext cx="10538234" cy="1296515"/>
          </a:xfrm>
          <a:prstGeom prst="rect">
            <a:avLst/>
          </a:prstGeom>
          <a:solidFill>
            <a:srgbClr val="FFFFFF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29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B5159-3550-68BE-B022-E9B4220A7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B342C7D6-69B7-1D1C-FB3E-B072CAF89E18}"/>
              </a:ext>
            </a:extLst>
          </p:cNvPr>
          <p:cNvSpPr txBox="1"/>
          <p:nvPr/>
        </p:nvSpPr>
        <p:spPr>
          <a:xfrm>
            <a:off x="844989" y="751436"/>
            <a:ext cx="1010064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/>
              <a:t>Key decisions for C1 limits proposal</a:t>
            </a:r>
          </a:p>
          <a:p>
            <a:endParaRPr lang="en-US" sz="3400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Can we proceed on limit setting for both test methods based on current correlation?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tyres</a:t>
            </a:r>
            <a:r>
              <a:rPr lang="en-US" b="1" dirty="0"/>
              <a:t> should be in/out of scope for limit setting?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</a:t>
            </a:r>
            <a:r>
              <a:rPr lang="en-US" b="1" dirty="0"/>
              <a:t> groupings should be used for limits? </a:t>
            </a:r>
            <a:r>
              <a:rPr lang="en-US" dirty="0"/>
              <a:t>(e.g. one limit for all, different limits for normal and 3PMSF, further groupings?)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limit values should be used? 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How should measurement uncertainty be accounted for within the limit setting?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131C06-362F-77C1-96B1-640EBA5E2825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50DEFF-51B2-D354-0982-58FAFCFA713C}"/>
              </a:ext>
            </a:extLst>
          </p:cNvPr>
          <p:cNvSpPr/>
          <p:nvPr/>
        </p:nvSpPr>
        <p:spPr>
          <a:xfrm>
            <a:off x="525101" y="4164594"/>
            <a:ext cx="10538234" cy="1520982"/>
          </a:xfrm>
          <a:prstGeom prst="rect">
            <a:avLst/>
          </a:prstGeom>
          <a:solidFill>
            <a:srgbClr val="FFFFFF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1014C0-FE43-A8F9-90F9-0F463912AA18}"/>
              </a:ext>
            </a:extLst>
          </p:cNvPr>
          <p:cNvSpPr/>
          <p:nvPr/>
        </p:nvSpPr>
        <p:spPr>
          <a:xfrm>
            <a:off x="455689" y="1437632"/>
            <a:ext cx="10538234" cy="2247128"/>
          </a:xfrm>
          <a:prstGeom prst="rect">
            <a:avLst/>
          </a:prstGeom>
          <a:solidFill>
            <a:srgbClr val="FFFFFF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E4C418-036E-21C1-CEF4-044920A7A5C0}"/>
              </a:ext>
            </a:extLst>
          </p:cNvPr>
          <p:cNvSpPr txBox="1"/>
          <p:nvPr/>
        </p:nvSpPr>
        <p:spPr>
          <a:xfrm>
            <a:off x="5794218" y="3182293"/>
            <a:ext cx="4852657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Should the limits be determined based on: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desired environmental outcome? (e.g. 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/>
              <a:t>% reduced emission factor)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performance of the current market? (e.g. median performing </a:t>
            </a:r>
            <a:r>
              <a:rPr lang="en-US" dirty="0" err="1"/>
              <a:t>tyre</a:t>
            </a:r>
            <a:r>
              <a:rPr lang="en-US" dirty="0"/>
              <a:t> or exclusion of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Y</a:t>
            </a:r>
            <a:r>
              <a:rPr lang="en-US" dirty="0"/>
              <a:t>% of current market)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81741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5C810-126C-E816-128D-29BA5FB27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28A966A7-C395-AA90-00DF-FD293DDFC6FF}"/>
              </a:ext>
            </a:extLst>
          </p:cNvPr>
          <p:cNvSpPr txBox="1"/>
          <p:nvPr/>
        </p:nvSpPr>
        <p:spPr>
          <a:xfrm>
            <a:off x="844989" y="751436"/>
            <a:ext cx="1010064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/>
              <a:t>Key decisions for C1 limits proposal</a:t>
            </a:r>
          </a:p>
          <a:p>
            <a:endParaRPr lang="en-US" sz="3400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Can we proceed on limit setting for both test methods based on current correlation?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tyres</a:t>
            </a:r>
            <a:r>
              <a:rPr lang="en-US" b="1" dirty="0"/>
              <a:t> should be in/out of scope for limit setting?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</a:t>
            </a:r>
            <a:r>
              <a:rPr lang="en-US" b="1" dirty="0"/>
              <a:t> groupings should be used for limits? </a:t>
            </a:r>
            <a:r>
              <a:rPr lang="en-US" dirty="0"/>
              <a:t>(e.g. one limit for all, different limits for normal and 3PMSF, further groupings?)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limit values should be used? 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How should measurement uncertainty be accounted for within the limit setting?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7AEC44-DF82-E9B6-83A3-E8A3F227AC75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3B5306-0FB8-5977-717E-059938B3026F}"/>
              </a:ext>
            </a:extLst>
          </p:cNvPr>
          <p:cNvSpPr/>
          <p:nvPr/>
        </p:nvSpPr>
        <p:spPr>
          <a:xfrm>
            <a:off x="175030" y="1366805"/>
            <a:ext cx="10870197" cy="2834003"/>
          </a:xfrm>
          <a:prstGeom prst="rect">
            <a:avLst/>
          </a:prstGeom>
          <a:solidFill>
            <a:srgbClr val="FFFFFF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F2D3D5-46D4-482B-7812-FDD57DFD47DE}"/>
              </a:ext>
            </a:extLst>
          </p:cNvPr>
          <p:cNvSpPr txBox="1"/>
          <p:nvPr/>
        </p:nvSpPr>
        <p:spPr>
          <a:xfrm>
            <a:off x="2723581" y="2502870"/>
            <a:ext cx="647021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Should the limits be inclusive of any determined measurement uncertainty margin, or should this be stated separately?</a:t>
            </a:r>
          </a:p>
          <a:p>
            <a:endParaRPr lang="en-US" b="1" dirty="0"/>
          </a:p>
          <a:p>
            <a:r>
              <a:rPr lang="en-US" dirty="0"/>
              <a:t>Should we consider different measurement uncertainty margins for approval and COP?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38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70AC5-7550-17C8-B34E-9EF23582B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C0F9801-BF88-E9DA-4DFB-4B3C0F379951}"/>
              </a:ext>
            </a:extLst>
          </p:cNvPr>
          <p:cNvSpPr txBox="1"/>
          <p:nvPr/>
        </p:nvSpPr>
        <p:spPr>
          <a:xfrm>
            <a:off x="844989" y="751436"/>
            <a:ext cx="1010064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/>
              <a:t>Key decisions for C1 limits proposal</a:t>
            </a:r>
          </a:p>
          <a:p>
            <a:endParaRPr lang="en-US" sz="3400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Can we proceed on limit setting for both test methods based on current correlation?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tyres</a:t>
            </a:r>
            <a:r>
              <a:rPr lang="en-US" b="1" dirty="0"/>
              <a:t> should be in/out of scope for limit setting?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</a:t>
            </a:r>
            <a:r>
              <a:rPr lang="en-US" b="1" dirty="0" err="1"/>
              <a:t>tyre</a:t>
            </a:r>
            <a:r>
              <a:rPr lang="en-US" b="1" dirty="0"/>
              <a:t> groupings should be used for limits? </a:t>
            </a:r>
            <a:r>
              <a:rPr lang="en-US" dirty="0"/>
              <a:t>(e.g. one limit for all, different limits for normal and 3PMSF, further groupings?)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What limit values should be used? 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How should measurement uncertainty be accounted for within the limit setting?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FD6B280-5F07-3DF2-41DD-8EEF0B5E88A5}"/>
              </a:ext>
            </a:extLst>
          </p:cNvPr>
          <p:cNvSpPr txBox="1"/>
          <p:nvPr/>
        </p:nvSpPr>
        <p:spPr>
          <a:xfrm>
            <a:off x="10269645" y="149393"/>
            <a:ext cx="199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TF TA 32nd session</a:t>
            </a:r>
          </a:p>
          <a:p>
            <a:r>
              <a:rPr lang="en-US" sz="1400" dirty="0"/>
              <a:t>23</a:t>
            </a:r>
            <a:r>
              <a:rPr lang="en-US" sz="1400" baseline="30000" dirty="0"/>
              <a:t>rd</a:t>
            </a:r>
            <a:r>
              <a:rPr lang="en-US" sz="1400" dirty="0"/>
              <a:t> April 2025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69080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BE4F50F8ABE24F8646D8BF3DA14D7A" ma:contentTypeVersion="16" ma:contentTypeDescription="Create a new document." ma:contentTypeScope="" ma:versionID="be0f5d126ddad459633ff0270621bf48">
  <xsd:schema xmlns:xsd="http://www.w3.org/2001/XMLSchema" xmlns:xs="http://www.w3.org/2001/XMLSchema" xmlns:p="http://schemas.microsoft.com/office/2006/metadata/properties" xmlns:ns2="4fea251c-3bdd-4d50-962b-ffa2ae250ba0" xmlns:ns3="15ff3d39-6e7b-4d70-9b7c-8d9fe85d0f29" xmlns:ns4="77e6f50a-bf2d-471a-9b58-a8885246c773" targetNamespace="http://schemas.microsoft.com/office/2006/metadata/properties" ma:root="true" ma:fieldsID="e1ae21906c570a60387e94090eb87b6c" ns2:_="" ns3:_="" ns4:_="">
    <xsd:import namespace="4fea251c-3bdd-4d50-962b-ffa2ae250ba0"/>
    <xsd:import namespace="15ff3d39-6e7b-4d70-9b7c-8d9fe85d0f29"/>
    <xsd:import namespace="77e6f50a-bf2d-471a-9b58-a8885246c773"/>
    <xsd:element name="properties">
      <xsd:complexType>
        <xsd:sequence>
          <xsd:element name="documentManagement">
            <xsd:complexType>
              <xsd:all>
                <xsd:element ref="ns2:n30081d4a6394f3798cc88be69ab51c8" minOccurs="0"/>
                <xsd:element ref="ns3:TaxCatchAll" minOccurs="0"/>
                <xsd:element ref="ns3:TaxCatchAllLabel" minOccurs="0"/>
                <xsd:element ref="ns2:d28f1dd39ca44d93a9ba0d339cd2cfbc" minOccurs="0"/>
                <xsd:element ref="ns3:Historical_x0020_Importance" minOccurs="0"/>
                <xsd:element ref="ns3:Security_x0020_Classification" minOccurs="0"/>
                <xsd:element ref="ns3:dlc_EmailBCC" minOccurs="0"/>
                <xsd:element ref="ns3:dlc_EmailCC" minOccurs="0"/>
                <xsd:element ref="ns3:dlc_EmailReceivedUTC" minOccurs="0"/>
                <xsd:element ref="ns3:dlc_EmailSentUTC" minOccurs="0"/>
                <xsd:element ref="ns3:dlc_EmailFrom" minOccurs="0"/>
                <xsd:element ref="ns3:dlc_EmailSubject" minOccurs="0"/>
                <xsd:element ref="ns3:dlc_EmailTo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2:SharedWithUsers" minOccurs="0"/>
                <xsd:element ref="ns2:SharedWithDetails" minOccurs="0"/>
                <xsd:element ref="ns4:MediaServiceAutoKeyPoints" minOccurs="0"/>
                <xsd:element ref="ns4:MediaServiceKeyPoints" minOccurs="0"/>
                <xsd:element ref="ns4:lcf76f155ced4ddcb4097134ff3c332f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a251c-3bdd-4d50-962b-ffa2ae250ba0" elementFormDefault="qualified">
    <xsd:import namespace="http://schemas.microsoft.com/office/2006/documentManagement/types"/>
    <xsd:import namespace="http://schemas.microsoft.com/office/infopath/2007/PartnerControls"/>
    <xsd:element name="n30081d4a6394f3798cc88be69ab51c8" ma:index="8" nillable="true" ma:taxonomy="true" ma:internalName="n30081d4a6394f3798cc88be69ab51c8" ma:taxonomyFieldName="CustomTag" ma:displayName="Custom Tag" ma:default="" ma:fieldId="{730081d4-a639-4f37-98cc-88be69ab51c8}" ma:sspId="5de26ec3-896b-4bef-bed1-ad194f885b2b" ma:termSetId="1fda0bda-7382-4997-83fd-c032905b4fa4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28f1dd39ca44d93a9ba0d339cd2cfbc" ma:index="12" nillable="true" ma:taxonomy="true" ma:internalName="d28f1dd39ca44d93a9ba0d339cd2cfbc" ma:taxonomyFieldName="FinancialYear" ma:displayName="Financial Year" ma:fieldId="{d28f1dd3-9ca4-4d93-a9ba-0d339cd2cfbc}" ma:sspId="5de26ec3-896b-4bef-bed1-ad194f885b2b" ma:termSetId="ad0d7153-16bc-4f62-8559-37863dc2e0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f3d39-6e7b-4d70-9b7c-8d9fe85d0f29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5e0d90b-24ab-4bde-ad7e-6e63d4e76866}" ma:internalName="TaxCatchAll" ma:showField="CatchAllData" ma:web="4fea251c-3bdd-4d50-962b-ffa2ae250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5e0d90b-24ab-4bde-ad7e-6e63d4e76866}" ma:internalName="TaxCatchAllLabel" ma:readOnly="true" ma:showField="CatchAllDataLabel" ma:web="4fea251c-3bdd-4d50-962b-ffa2ae250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istorical_x0020_Importance" ma:index="14" nillable="true" ma:displayName="Historical Importance" ma:default="0" ma:internalName="Historical_x0020_Importance">
      <xsd:simpleType>
        <xsd:restriction base="dms:Boolean"/>
      </xsd:simpleType>
    </xsd:element>
    <xsd:element name="Security_x0020_Classification" ma:index="15" nillable="true" ma:displayName="Security Classification" ma:default="Official" ma:format="Dropdown" ma:internalName="Security_x0020_Classification">
      <xsd:simpleType>
        <xsd:restriction base="dms:Choice">
          <xsd:enumeration value="Official Sensitive"/>
          <xsd:enumeration value="Official"/>
        </xsd:restriction>
      </xsd:simpleType>
    </xsd:element>
    <xsd:element name="dlc_EmailBCC" ma:index="16" nillable="true" ma:displayName="BCC" ma:description="" ma:internalName="dlc_EmailBCC">
      <xsd:simpleType>
        <xsd:restriction base="dms:Note">
          <xsd:maxLength value="1024"/>
        </xsd:restriction>
      </xsd:simpleType>
    </xsd:element>
    <xsd:element name="dlc_EmailCC" ma:index="17" nillable="true" ma:displayName="CC" ma:description="" ma:internalName="dlc_EmailCC">
      <xsd:simpleType>
        <xsd:restriction base="dms:Note">
          <xsd:maxLength value="1024"/>
        </xsd:restriction>
      </xsd:simpleType>
    </xsd:element>
    <xsd:element name="dlc_EmailReceivedUTC" ma:index="18" nillable="true" ma:displayName="Date Received" ma:description="" ma:internalName="dlc_EmailReceivedUTC">
      <xsd:simpleType>
        <xsd:restriction base="dms:DateTime"/>
      </xsd:simpleType>
    </xsd:element>
    <xsd:element name="dlc_EmailSentUTC" ma:index="19" nillable="true" ma:displayName="Date Sent" ma:description="" ma:internalName="dlc_EmailSentUTC">
      <xsd:simpleType>
        <xsd:restriction base="dms:DateTime"/>
      </xsd:simpleType>
    </xsd:element>
    <xsd:element name="dlc_EmailFrom" ma:index="20" nillable="true" ma:displayName="From" ma:description="" ma:internalName="dlc_EmailFrom">
      <xsd:simpleType>
        <xsd:restriction base="dms:Text">
          <xsd:maxLength value="255"/>
        </xsd:restriction>
      </xsd:simpleType>
    </xsd:element>
    <xsd:element name="dlc_EmailSubject" ma:index="21" nillable="true" ma:displayName="Email Subject" ma:description="" ma:internalName="dlc_EmailSubject">
      <xsd:simpleType>
        <xsd:restriction base="dms:Note"/>
      </xsd:simpleType>
    </xsd:element>
    <xsd:element name="dlc_EmailTo" ma:index="22" nillable="true" ma:displayName="To" ma:description="" ma:internalName="dlc_EmailTo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e6f50a-bf2d-471a-9b58-a8885246c7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36" nillable="true" ma:taxonomy="true" ma:internalName="lcf76f155ced4ddcb4097134ff3c332f" ma:taxonomyFieldName="MediaServiceImageTags" ma:displayName="Image Tags" ma:readOnly="false" ma:fieldId="{5cf76f15-5ced-4ddc-b409-7134ff3c332f}" ma:taxonomyMulti="true" ma:sspId="5de26ec3-896b-4bef-bed1-ad194f885b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_EmailTo xmlns="15ff3d39-6e7b-4d70-9b7c-8d9fe85d0f29" xsi:nil="true"/>
    <TaxCatchAll xmlns="15ff3d39-6e7b-4d70-9b7c-8d9fe85d0f29" xsi:nil="true"/>
    <d28f1dd39ca44d93a9ba0d339cd2cfbc xmlns="4fea251c-3bdd-4d50-962b-ffa2ae250ba0">
      <Terms xmlns="http://schemas.microsoft.com/office/infopath/2007/PartnerControls"/>
    </d28f1dd39ca44d93a9ba0d339cd2cfbc>
    <dlc_EmailSubject xmlns="15ff3d39-6e7b-4d70-9b7c-8d9fe85d0f29" xsi:nil="true"/>
    <lcf76f155ced4ddcb4097134ff3c332f xmlns="77e6f50a-bf2d-471a-9b58-a8885246c773">
      <Terms xmlns="http://schemas.microsoft.com/office/infopath/2007/PartnerControls"/>
    </lcf76f155ced4ddcb4097134ff3c332f>
    <n30081d4a6394f3798cc88be69ab51c8 xmlns="4fea251c-3bdd-4d50-962b-ffa2ae250ba0">
      <Terms xmlns="http://schemas.microsoft.com/office/infopath/2007/PartnerControls"/>
    </n30081d4a6394f3798cc88be69ab51c8>
    <dlc_EmailCC xmlns="15ff3d39-6e7b-4d70-9b7c-8d9fe85d0f29" xsi:nil="true"/>
    <Historical_x0020_Importance xmlns="15ff3d39-6e7b-4d70-9b7c-8d9fe85d0f29">false</Historical_x0020_Importance>
    <dlc_EmailBCC xmlns="15ff3d39-6e7b-4d70-9b7c-8d9fe85d0f29" xsi:nil="true"/>
    <dlc_EmailFrom xmlns="15ff3d39-6e7b-4d70-9b7c-8d9fe85d0f29" xsi:nil="true"/>
    <Security_x0020_Classification xmlns="15ff3d39-6e7b-4d70-9b7c-8d9fe85d0f29">Official</Security_x0020_Classification>
    <dlc_EmailReceivedUTC xmlns="15ff3d39-6e7b-4d70-9b7c-8d9fe85d0f29" xsi:nil="true"/>
    <dlc_EmailSentUTC xmlns="15ff3d39-6e7b-4d70-9b7c-8d9fe85d0f2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52205-27FF-4756-9AEA-E36F59D46E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ea251c-3bdd-4d50-962b-ffa2ae250ba0"/>
    <ds:schemaRef ds:uri="15ff3d39-6e7b-4d70-9b7c-8d9fe85d0f29"/>
    <ds:schemaRef ds:uri="77e6f50a-bf2d-471a-9b58-a8885246c7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CA3952-9AFF-431E-A491-A2B5244EDDA0}">
  <ds:schemaRefs>
    <ds:schemaRef ds:uri="http://schemas.microsoft.com/office/2006/metadata/properties"/>
    <ds:schemaRef ds:uri="http://schemas.microsoft.com/office/infopath/2007/PartnerControls"/>
    <ds:schemaRef ds:uri="15ff3d39-6e7b-4d70-9b7c-8d9fe85d0f29"/>
    <ds:schemaRef ds:uri="4fea251c-3bdd-4d50-962b-ffa2ae250ba0"/>
    <ds:schemaRef ds:uri="77e6f50a-bf2d-471a-9b58-a8885246c773"/>
  </ds:schemaRefs>
</ds:datastoreItem>
</file>

<file path=customXml/itemProps3.xml><?xml version="1.0" encoding="utf-8"?>
<ds:datastoreItem xmlns:ds="http://schemas.openxmlformats.org/officeDocument/2006/customXml" ds:itemID="{3CC7140D-1973-4EA5-83C6-A8EC026AD5C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0c28fc3-7798-4269-87f4-d58050cd53cb}" enabled="1" method="Privileged" siteId="{28b782fb-41e1-48ea-bfc3-ad7558ce713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10612</TotalTime>
  <Words>1396</Words>
  <Application>Microsoft Office PowerPoint</Application>
  <PresentationFormat>Widescreen</PresentationFormat>
  <Paragraphs>178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Miles</dc:creator>
  <cp:lastModifiedBy>David Miles</cp:lastModifiedBy>
  <cp:revision>3</cp:revision>
  <dcterms:created xsi:type="dcterms:W3CDTF">2024-12-12T15:48:15Z</dcterms:created>
  <dcterms:modified xsi:type="dcterms:W3CDTF">2025-04-23T09:12:59Z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0x01010055BE4F50F8ABE24F8646D8BF3DA14D7A</vt:lpwstr>
  </property>
  <property fmtid="{D5CDD505-2E9C-101B-9397-08002B2CF9AE}" pid="3" name="ClassificationContentMarkingFooterLocations">
    <vt:lpwstr>Office Theme:10</vt:lpwstr>
  </property>
  <property fmtid="{D5CDD505-2E9C-101B-9397-08002B2CF9AE}" pid="4" name="ClassificationContentMarkingFooterText">
    <vt:lpwstr>OFFICIAL</vt:lpwstr>
  </property>
  <property fmtid="{D5CDD505-2E9C-101B-9397-08002B2CF9AE}" pid="5" name="ClassificationContentMarkingHeaderLocations">
    <vt:lpwstr>Office Theme:9</vt:lpwstr>
  </property>
  <property fmtid="{D5CDD505-2E9C-101B-9397-08002B2CF9AE}" pid="6" name="ClassificationContentMarkingHeaderText">
    <vt:lpwstr>OFFICIAL</vt:lpwstr>
  </property>
  <property fmtid="{D5CDD505-2E9C-101B-9397-08002B2CF9AE}" pid="7" name="MediaServiceImageTags">
    <vt:lpwstr/>
  </property>
  <property fmtid="{D5CDD505-2E9C-101B-9397-08002B2CF9AE}" pid="8" name="CustomTag">
    <vt:lpwstr/>
  </property>
  <property fmtid="{D5CDD505-2E9C-101B-9397-08002B2CF9AE}" pid="9" name="FinancialYear">
    <vt:lpwstr/>
  </property>
  <property fmtid="{D5CDD505-2E9C-101B-9397-08002B2CF9AE}" pid="10" name="MSIP_Label_6bd9ddd1-4d20-43f6-abfa-fc3c07406f94_Enabled">
    <vt:lpwstr>true</vt:lpwstr>
  </property>
  <property fmtid="{D5CDD505-2E9C-101B-9397-08002B2CF9AE}" pid="11" name="MSIP_Label_6bd9ddd1-4d20-43f6-abfa-fc3c07406f94_SetDate">
    <vt:lpwstr>2025-04-15T08:39:17Z</vt:lpwstr>
  </property>
  <property fmtid="{D5CDD505-2E9C-101B-9397-08002B2CF9AE}" pid="12" name="MSIP_Label_6bd9ddd1-4d20-43f6-abfa-fc3c07406f94_Method">
    <vt:lpwstr>Standard</vt:lpwstr>
  </property>
  <property fmtid="{D5CDD505-2E9C-101B-9397-08002B2CF9AE}" pid="13" name="MSIP_Label_6bd9ddd1-4d20-43f6-abfa-fc3c07406f94_Name">
    <vt:lpwstr>Commission Use</vt:lpwstr>
  </property>
  <property fmtid="{D5CDD505-2E9C-101B-9397-08002B2CF9AE}" pid="14" name="MSIP_Label_6bd9ddd1-4d20-43f6-abfa-fc3c07406f94_SiteId">
    <vt:lpwstr>b24c8b06-522c-46fe-9080-70926f8dddb1</vt:lpwstr>
  </property>
  <property fmtid="{D5CDD505-2E9C-101B-9397-08002B2CF9AE}" pid="15" name="MSIP_Label_6bd9ddd1-4d20-43f6-abfa-fc3c07406f94_ActionId">
    <vt:lpwstr>703e3ea8-fd81-4e7b-927a-8adb50d6dbb5</vt:lpwstr>
  </property>
  <property fmtid="{D5CDD505-2E9C-101B-9397-08002B2CF9AE}" pid="16" name="MSIP_Label_6bd9ddd1-4d20-43f6-abfa-fc3c07406f94_ContentBits">
    <vt:lpwstr>0</vt:lpwstr>
  </property>
</Properties>
</file>