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71" r:id="rId7"/>
    <p:sldId id="272" r:id="rId8"/>
    <p:sldId id="26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7F83B8-2C47-4C24-2D45-51150F7F93C4}" name="Nicolas De Mahieu" initials="ND" userId="S::ndm@etrto.org::86ffda28-54bf-46cb-8307-ac4eaeeea85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00000"/>
    <a:srgbClr val="00B050"/>
    <a:srgbClr val="FF0000"/>
    <a:srgbClr val="BFBFBF"/>
    <a:srgbClr val="7030A0"/>
    <a:srgbClr val="FFC000"/>
    <a:srgbClr val="060A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404" autoAdjust="0"/>
  </p:normalViewPr>
  <p:slideViewPr>
    <p:cSldViewPr snapToGrid="0">
      <p:cViewPr varScale="1">
        <p:scale>
          <a:sx n="79" d="100"/>
          <a:sy n="79" d="100"/>
        </p:scale>
        <p:origin x="12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Tosca" userId="044457d9-a4fe-41d8-a050-3add2e5203d8" providerId="ADAL" clId="{700F58F4-1BC7-437D-901B-E146CA6441FD}"/>
    <pc:docChg chg="modSld">
      <pc:chgData name="Marco Tosca" userId="044457d9-a4fe-41d8-a050-3add2e5203d8" providerId="ADAL" clId="{700F58F4-1BC7-437D-901B-E146CA6441FD}" dt="2025-09-02T07:26:40.664" v="6" actId="13926"/>
      <pc:docMkLst>
        <pc:docMk/>
      </pc:docMkLst>
      <pc:sldChg chg="modSp mod">
        <pc:chgData name="Marco Tosca" userId="044457d9-a4fe-41d8-a050-3add2e5203d8" providerId="ADAL" clId="{700F58F4-1BC7-437D-901B-E146CA6441FD}" dt="2025-09-02T07:26:40.664" v="6" actId="13926"/>
        <pc:sldMkLst>
          <pc:docMk/>
          <pc:sldMk cId="1528423631" sldId="256"/>
        </pc:sldMkLst>
        <pc:spChg chg="mod">
          <ac:chgData name="Marco Tosca" userId="044457d9-a4fe-41d8-a050-3add2e5203d8" providerId="ADAL" clId="{700F58F4-1BC7-437D-901B-E146CA6441FD}" dt="2025-09-02T07:26:40.664" v="6" actId="13926"/>
          <ac:spMkLst>
            <pc:docMk/>
            <pc:sldMk cId="1528423631" sldId="256"/>
            <ac:spMk id="4" creationId="{BAB367B3-9EAE-49DE-98FE-2AA30F854B36}"/>
          </ac:spMkLst>
        </pc:spChg>
      </pc:sldChg>
    </pc:docChg>
  </pc:docChgLst>
  <pc:docChgLst>
    <pc:chgData name="Marco Tosca" userId="044457d9-a4fe-41d8-a050-3add2e5203d8" providerId="ADAL" clId="{F20D50A5-85A7-49F0-9703-02EDA31CFA28}"/>
    <pc:docChg chg="undo custSel modSld">
      <pc:chgData name="Marco Tosca" userId="044457d9-a4fe-41d8-a050-3add2e5203d8" providerId="ADAL" clId="{F20D50A5-85A7-49F0-9703-02EDA31CFA28}" dt="2025-08-29T08:29:00.324" v="141" actId="20577"/>
      <pc:docMkLst>
        <pc:docMk/>
      </pc:docMkLst>
      <pc:sldChg chg="modSp mod">
        <pc:chgData name="Marco Tosca" userId="044457d9-a4fe-41d8-a050-3add2e5203d8" providerId="ADAL" clId="{F20D50A5-85A7-49F0-9703-02EDA31CFA28}" dt="2025-08-29T08:29:00.324" v="141" actId="20577"/>
        <pc:sldMkLst>
          <pc:docMk/>
          <pc:sldMk cId="1785079533" sldId="257"/>
        </pc:sldMkLst>
        <pc:graphicFrameChg chg="modGraphic">
          <ac:chgData name="Marco Tosca" userId="044457d9-a4fe-41d8-a050-3add2e5203d8" providerId="ADAL" clId="{F20D50A5-85A7-49F0-9703-02EDA31CFA28}" dt="2025-08-29T08:29:00.324" v="141" actId="20577"/>
          <ac:graphicFrameMkLst>
            <pc:docMk/>
            <pc:sldMk cId="1785079533" sldId="257"/>
            <ac:graphicFrameMk id="10" creationId="{C8594C73-26ED-49AC-BB15-8A214F054849}"/>
          </ac:graphicFrameMkLst>
        </pc:graphicFrameChg>
      </pc:sldChg>
      <pc:sldChg chg="modSp mod">
        <pc:chgData name="Marco Tosca" userId="044457d9-a4fe-41d8-a050-3add2e5203d8" providerId="ADAL" clId="{F20D50A5-85A7-49F0-9703-02EDA31CFA28}" dt="2025-08-29T08:26:14.291" v="128" actId="20577"/>
        <pc:sldMkLst>
          <pc:docMk/>
          <pc:sldMk cId="877310329" sldId="271"/>
        </pc:sldMkLst>
        <pc:spChg chg="mod">
          <ac:chgData name="Marco Tosca" userId="044457d9-a4fe-41d8-a050-3add2e5203d8" providerId="ADAL" clId="{F20D50A5-85A7-49F0-9703-02EDA31CFA28}" dt="2025-08-29T08:26:14.291" v="128" actId="20577"/>
          <ac:spMkLst>
            <pc:docMk/>
            <pc:sldMk cId="877310329" sldId="271"/>
            <ac:spMk id="7" creationId="{83501727-A4F3-4312-989C-C75C01114E58}"/>
          </ac:spMkLst>
        </pc:spChg>
      </pc:sldChg>
      <pc:sldChg chg="modSp mod">
        <pc:chgData name="Marco Tosca" userId="044457d9-a4fe-41d8-a050-3add2e5203d8" providerId="ADAL" clId="{F20D50A5-85A7-49F0-9703-02EDA31CFA28}" dt="2025-08-29T08:27:48.330" v="130" actId="6549"/>
        <pc:sldMkLst>
          <pc:docMk/>
          <pc:sldMk cId="2047737966" sldId="272"/>
        </pc:sldMkLst>
        <pc:graphicFrameChg chg="mod modGraphic">
          <ac:chgData name="Marco Tosca" userId="044457d9-a4fe-41d8-a050-3add2e5203d8" providerId="ADAL" clId="{F20D50A5-85A7-49F0-9703-02EDA31CFA28}" dt="2025-08-29T08:27:48.330" v="130" actId="6549"/>
          <ac:graphicFrameMkLst>
            <pc:docMk/>
            <pc:sldMk cId="2047737966" sldId="272"/>
            <ac:graphicFrameMk id="8" creationId="{BB3C96B0-BAF5-4CA0-B962-4A503CE0B790}"/>
          </ac:graphicFrameMkLst>
        </pc:graphicFrameChg>
      </pc:sldChg>
    </pc:docChg>
  </pc:docChgLst>
  <pc:docChgLst>
    <pc:chgData name="Marco Tosca" userId="044457d9-a4fe-41d8-a050-3add2e5203d8" providerId="ADAL" clId="{394A8270-77B2-4B5B-B2AE-4F6C5FA6D168}"/>
    <pc:docChg chg="custSel modSld">
      <pc:chgData name="Marco Tosca" userId="044457d9-a4fe-41d8-a050-3add2e5203d8" providerId="ADAL" clId="{394A8270-77B2-4B5B-B2AE-4F6C5FA6D168}" dt="2025-09-02T07:22:43.264" v="21" actId="20577"/>
      <pc:docMkLst>
        <pc:docMk/>
      </pc:docMkLst>
      <pc:sldChg chg="modSp mod">
        <pc:chgData name="Marco Tosca" userId="044457d9-a4fe-41d8-a050-3add2e5203d8" providerId="ADAL" clId="{394A8270-77B2-4B5B-B2AE-4F6C5FA6D168}" dt="2025-09-02T07:22:43.264" v="21" actId="20577"/>
        <pc:sldMkLst>
          <pc:docMk/>
          <pc:sldMk cId="1528423631" sldId="256"/>
        </pc:sldMkLst>
        <pc:spChg chg="mod">
          <ac:chgData name="Marco Tosca" userId="044457d9-a4fe-41d8-a050-3add2e5203d8" providerId="ADAL" clId="{394A8270-77B2-4B5B-B2AE-4F6C5FA6D168}" dt="2025-09-02T07:22:43.264" v="21" actId="20577"/>
          <ac:spMkLst>
            <pc:docMk/>
            <pc:sldMk cId="1528423631" sldId="256"/>
            <ac:spMk id="4" creationId="{BAB367B3-9EAE-49DE-98FE-2AA30F854B36}"/>
          </ac:spMkLst>
        </pc:spChg>
      </pc:sldChg>
    </pc:docChg>
  </pc:docChgLst>
  <pc:docChgLst>
    <pc:chgData name="Konstantin Glukhenkiy" userId="24b49d37-c936-4e44-8fab-4bfac34f62f4" providerId="ADAL" clId="{3673043D-09B6-41B3-9416-731EF8507125}"/>
    <pc:docChg chg="modSld">
      <pc:chgData name="Konstantin Glukhenkiy" userId="24b49d37-c936-4e44-8fab-4bfac34f62f4" providerId="ADAL" clId="{3673043D-09B6-41B3-9416-731EF8507125}" dt="2025-09-02T13:29:52.608" v="3" actId="6549"/>
      <pc:docMkLst>
        <pc:docMk/>
      </pc:docMkLst>
      <pc:sldChg chg="modSp mod">
        <pc:chgData name="Konstantin Glukhenkiy" userId="24b49d37-c936-4e44-8fab-4bfac34f62f4" providerId="ADAL" clId="{3673043D-09B6-41B3-9416-731EF8507125}" dt="2025-09-02T13:29:52.608" v="3" actId="6549"/>
        <pc:sldMkLst>
          <pc:docMk/>
          <pc:sldMk cId="1528423631" sldId="256"/>
        </pc:sldMkLst>
        <pc:spChg chg="mod">
          <ac:chgData name="Konstantin Glukhenkiy" userId="24b49d37-c936-4e44-8fab-4bfac34f62f4" providerId="ADAL" clId="{3673043D-09B6-41B3-9416-731EF8507125}" dt="2025-09-02T13:29:52.608" v="3" actId="6549"/>
          <ac:spMkLst>
            <pc:docMk/>
            <pc:sldMk cId="1528423631" sldId="256"/>
            <ac:spMk id="4" creationId="{BAB367B3-9EAE-49DE-98FE-2AA30F854B3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C44-810B-43A6-9D61-243E6B120D8B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A073D-CAA4-4F46-9114-39D39376B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03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6A073D-CAA4-4F46-9114-39D39376BF2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582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C40E17-69F4-46FE-9E5A-9B9858D96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1B9D1E-BDC6-4599-8DC4-2606307DB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A5A1BB-EDC7-450E-A672-C8451E598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02C22-0045-4F44-9DCC-8A6039901ED5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5140FC-5015-4E89-A089-FDC205E6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417A85-709D-47BF-9787-140DA06AF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20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597866-4378-426E-A9E1-7B1DF8F4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100206-68AD-4D32-B79B-E8D100B18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704738-83B0-4D5F-AF75-A5A6697B4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B7E4-E3AC-427F-A5E2-9EFFF3C14505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14EC0-4743-47B1-A2D4-08EC31A6E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123F86-F648-4632-8A21-C958EA602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459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3E99A84-BEC8-440D-B671-99ECB4F473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3E3BF5-B713-4F74-ABF2-F94357613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82B28F-985E-4CF3-B65D-F95639CB0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91D-2270-4B72-A50A-5CD29D112117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7094CB-5C0E-404D-8BC8-370EC7A9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34F6B2-1FDE-49AB-A1C5-39E59D23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25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4D5FF0-8A87-4386-928F-A83E00DCC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78BEC6-EA95-4EA7-B27D-26DD47CFA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555A1F-96F3-472F-812E-C36DD1B0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E1D5-DB9A-440E-8109-7065D2BCC8EA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03500F-2697-4724-96DE-4C17CF20D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12461F-C9E3-4AA9-9D53-6A4788809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21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63A208-6F71-4AFB-8859-0989DE8FC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81DABC-51FD-49CA-8D7F-9B13E2ACD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C781D2-14A3-4C7B-87E5-CE991875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2474-7D00-49C3-99E6-90F6CE239A62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B00B61-62DE-4452-8546-98F17FD64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4EEE17-1534-498C-AD4E-FC7071563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7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005ED5-9B84-41B7-8279-F4C73BDD6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0359EF-2EFF-4B49-A683-7778F1C2BE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625E65-6DE2-49C5-80AF-1BB9F1296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1AF700-8EEC-4BA6-913B-F24187C6E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ADA0-966B-4E4C-9BCE-CC92CCE01BF6}" type="datetime1">
              <a:rPr lang="fr-FR" smtClean="0"/>
              <a:t>02/09/2025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67A87F8-7ECA-4B00-83A5-B226C41B3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5142D9-86AB-4F22-ADB3-1477A15F2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68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E6EFE-08C4-4E23-A8A0-83387307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D06D43-27AC-4FBC-9A81-6E24F1480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E348AA-4924-440B-A07E-351CD1F45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5D0ABD-DB81-446B-ACB2-02A39DD987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FF94866-034E-4D87-A8F2-88C311B08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9C474A9-528A-490E-A3E1-6D11A7FF9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D1FE2-43C7-4B02-8497-33900144103D}" type="datetime1">
              <a:rPr lang="fr-FR" smtClean="0"/>
              <a:t>02/09/2025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700DF70-7116-46B0-86F4-7DC55AF8A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A87FF6A-46A8-43DD-9C8F-C56E80F85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70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83F646-0BFD-4761-96B4-556116BE1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39DCA35-6213-42AD-9BDB-F43355555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3BC91-6BA5-4C5A-996F-42A7F2B11D6F}" type="datetime1">
              <a:rPr lang="fr-FR" smtClean="0"/>
              <a:t>02/09/2025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441835-1AE8-423C-8ED2-C6237A87A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280A0F-6C77-4037-A72A-24F202581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54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FE91388-EA12-47D5-81B9-8C9F7AE12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B04F-B604-4372-A20B-3AD7C45B8825}" type="datetime1">
              <a:rPr lang="fr-FR" smtClean="0"/>
              <a:t>02/09/2025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A38E23-13FC-4930-B15D-97709149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B67EA1-01AD-4D0E-BACF-A966D4B2F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73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ABA09C-9689-4D3E-9EE2-7C5E1232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66AB5-EE1A-4335-B05B-2F1725A88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C6F4E0F-B7C4-4E71-B661-E8820451B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C64BDB-D3C1-4418-B5AA-19A789A34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90E4-C349-4AF9-B657-87AC268E3EF0}" type="datetime1">
              <a:rPr lang="fr-FR" smtClean="0"/>
              <a:t>02/09/2025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72A3C8-5674-46CC-80F1-33BBE046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5C1C373-EADD-4699-849B-A37292904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25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3A09D1-2B62-42C8-ACF9-EF413F2D4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3264B9-3A54-48F8-B0A8-DC3E6622A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360F54-9EDC-4C19-8F1A-16A12841E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8FB11-129A-49EE-ACAF-15D0EE31D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3A22A-E3BC-4A39-A8AA-DCB5BD284C45}" type="datetime1">
              <a:rPr lang="fr-FR" smtClean="0"/>
              <a:t>02/09/2025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362CD2-A8E3-4F16-BEA1-4990674BE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52E81D-C7ED-413E-9F3A-C280476C1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5438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8EB8172-D0A8-481A-8909-D7E7F0D7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CEE6F1-A445-4C2F-88D2-EC01379F7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9D4A7F-BADD-4796-8996-C0A6015FFD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81D37-1F2F-4A4B-8CBE-2554FD065EB2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6A97BE-1C25-47D3-9840-B9D10A0690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IWG for Wet Grip On Worn Tyres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2A6224-3861-45D8-9CFA-EDC660E1E1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70BAC-4CFF-4EF1-86D7-A4269A0DB4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34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9B67B5D-E524-44C2-96F2-F33904CC9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" y="2057400"/>
            <a:ext cx="10972800" cy="3200400"/>
          </a:xfrm>
        </p:spPr>
        <p:txBody>
          <a:bodyPr>
            <a:normAutofit/>
          </a:bodyPr>
          <a:lstStyle/>
          <a:p>
            <a:r>
              <a:rPr lang="en-GB" sz="4400" dirty="0"/>
              <a:t>GOIE on Tyre Noise Level Alignment (TNLA)</a:t>
            </a:r>
            <a:br>
              <a:rPr lang="en-GB" sz="4400" dirty="0"/>
            </a:br>
            <a:r>
              <a:rPr lang="en-GB" sz="4400" dirty="0"/>
              <a:t>in UN R117</a:t>
            </a:r>
            <a:br>
              <a:rPr lang="en-GB" sz="4400" dirty="0"/>
            </a:br>
            <a:br>
              <a:rPr lang="en-GB" sz="4400" dirty="0"/>
            </a:br>
            <a:r>
              <a:rPr lang="en-GB" sz="4400" dirty="0"/>
              <a:t>Status report to 82</a:t>
            </a:r>
            <a:r>
              <a:rPr lang="en-GB" sz="4400" baseline="30000" dirty="0"/>
              <a:t>nd</a:t>
            </a:r>
            <a:r>
              <a:rPr lang="en-GB" sz="4400" dirty="0"/>
              <a:t> GRBP </a:t>
            </a:r>
            <a:br>
              <a:rPr lang="en-GB" sz="4400" dirty="0"/>
            </a:br>
            <a:r>
              <a:rPr lang="en-GB" sz="4400" dirty="0"/>
              <a:t>(September 2025)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B367B3-9EAE-49DE-98FE-2AA30F854B36}"/>
              </a:ext>
            </a:extLst>
          </p:cNvPr>
          <p:cNvSpPr/>
          <p:nvPr/>
        </p:nvSpPr>
        <p:spPr>
          <a:xfrm>
            <a:off x="7268117" y="69507"/>
            <a:ext cx="46191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u="sng" dirty="0"/>
              <a:t>Informal document </a:t>
            </a:r>
            <a:r>
              <a:rPr lang="en-GB" b="1" dirty="0"/>
              <a:t>GRBP-82-28</a:t>
            </a:r>
            <a:endParaRPr lang="en-GB" dirty="0">
              <a:solidFill>
                <a:srgbClr val="FF0000"/>
              </a:solidFill>
            </a:endParaRPr>
          </a:p>
          <a:p>
            <a:pPr algn="r"/>
            <a:r>
              <a:rPr lang="en-GB" dirty="0"/>
              <a:t>(82</a:t>
            </a:r>
            <a:r>
              <a:rPr lang="en-GB" baseline="30000" dirty="0"/>
              <a:t>nd</a:t>
            </a:r>
            <a:r>
              <a:rPr lang="en-GB" dirty="0"/>
              <a:t> GRBP, September 3-5, 2025</a:t>
            </a:r>
          </a:p>
          <a:p>
            <a:pPr algn="r"/>
            <a:r>
              <a:rPr lang="en-GB" dirty="0"/>
              <a:t>Agenda item 5 (</a:t>
            </a:r>
            <a:r>
              <a:rPr lang="en-GB" dirty="0">
                <a:highlight>
                  <a:srgbClr val="FFFF00"/>
                </a:highlight>
              </a:rPr>
              <a:t>a</a:t>
            </a:r>
            <a:r>
              <a:rPr lang="en-GB" dirty="0"/>
              <a:t>))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A0244C-C82E-4043-B303-042B7E4BE849}"/>
              </a:ext>
            </a:extLst>
          </p:cNvPr>
          <p:cNvSpPr/>
          <p:nvPr/>
        </p:nvSpPr>
        <p:spPr>
          <a:xfrm>
            <a:off x="0" y="139118"/>
            <a:ext cx="36013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Transmitted by the GOIE on </a:t>
            </a:r>
            <a:r>
              <a:rPr lang="en-GB" dirty="0"/>
              <a:t>T</a:t>
            </a:r>
            <a:r>
              <a:rPr lang="en-GB" dirty="0">
                <a:solidFill>
                  <a:schemeClr val="tx1"/>
                </a:solidFill>
              </a:rPr>
              <a:t>yre Noise level alignment in UN R117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C37DE37-0697-47FE-B0AB-2A35AF263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GOIE on Tyre Noise level alignment in UN R117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1BE2B1-3226-4CDF-84AF-86101660C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842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0BF722-E066-49B9-A779-3CDCF613D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74680" cy="1325563"/>
          </a:xfrm>
        </p:spPr>
        <p:txBody>
          <a:bodyPr/>
          <a:lstStyle/>
          <a:p>
            <a:pPr algn="ctr"/>
            <a:r>
              <a:rPr lang="en-GB" dirty="0"/>
              <a:t>GOIE on Tyre Noise level alignment in UN R117</a:t>
            </a:r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C8594C73-26ED-49AC-BB15-8A214F0548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405288"/>
              </p:ext>
            </p:extLst>
          </p:nvPr>
        </p:nvGraphicFramePr>
        <p:xfrm>
          <a:off x="838200" y="1825625"/>
          <a:ext cx="10515600" cy="197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6354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8329246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>
                          <a:solidFill>
                            <a:schemeClr val="tx1"/>
                          </a:solidFill>
                        </a:rPr>
                        <a:t>Targets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noProof="0" dirty="0">
                          <a:solidFill>
                            <a:schemeClr val="tx1"/>
                          </a:solidFill>
                        </a:rPr>
                        <a:t>For </a:t>
                      </a:r>
                      <a:r>
                        <a:rPr lang="en-GB" noProof="0" dirty="0">
                          <a:solidFill>
                            <a:schemeClr val="tx1"/>
                          </a:solidFill>
                        </a:rPr>
                        <a:t>tyres of Class C1 and C2, to reduce the dispersion of the measurements: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>
                          <a:solidFill>
                            <a:schemeClr val="tx1"/>
                          </a:solidFill>
                        </a:rPr>
                        <a:t>To investigate </a:t>
                      </a:r>
                      <a:r>
                        <a:rPr lang="en-GB" sz="1600" noProof="0">
                          <a:solidFill>
                            <a:schemeClr val="tx1"/>
                          </a:solidFill>
                        </a:rPr>
                        <a:t>the feasibility </a:t>
                      </a:r>
                      <a:r>
                        <a:rPr lang="en-GB" sz="1600" noProof="0" dirty="0">
                          <a:solidFill>
                            <a:schemeClr val="tx1"/>
                          </a:solidFill>
                        </a:rPr>
                        <a:t>to develop a test method with an SRTT as reference for the Noise Level Alignment;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>
                          <a:solidFill>
                            <a:schemeClr val="tx1"/>
                          </a:solidFill>
                        </a:rPr>
                        <a:t>To have a comprehensive overview on the test results to be presented to GRBP September 2026 session;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>
                          <a:solidFill>
                            <a:schemeClr val="tx1"/>
                          </a:solidFill>
                        </a:rPr>
                        <a:t>To propose a Working Document with the evolution of the test method in R117 by February 2027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08323784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endParaRPr lang="en-GB" sz="200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218748"/>
                  </a:ext>
                </a:extLst>
              </a:tr>
            </a:tbl>
          </a:graphicData>
        </a:graphic>
      </p:graphicFrame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933F586B-5FCF-4DC9-A7EF-F891CEFD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GOIE on Tyre Noise level alignment in UN R117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148C6546-737F-40DA-917A-ED6C9FFAF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07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CAE050-DC66-4CB1-9731-D0C28A120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GOIE TNLA: facts and figures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7D7C7A9-48CE-448F-9DB6-ABD4EEF7C8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8640" y="2605087"/>
            <a:ext cx="5547360" cy="3571875"/>
          </a:xfrm>
        </p:spPr>
        <p:txBody>
          <a:bodyPr>
            <a:normAutofit/>
          </a:bodyPr>
          <a:lstStyle/>
          <a:p>
            <a:r>
              <a:rPr lang="en-GB" sz="2400" dirty="0"/>
              <a:t>Meetings</a:t>
            </a:r>
          </a:p>
          <a:p>
            <a:pPr lvl="1"/>
            <a:r>
              <a:rPr lang="en-GB" sz="2200" dirty="0"/>
              <a:t>Kick off meeting (online): 18</a:t>
            </a:r>
            <a:r>
              <a:rPr lang="en-GB" sz="2200" baseline="30000" dirty="0"/>
              <a:t>th</a:t>
            </a:r>
            <a:r>
              <a:rPr lang="en-GB" sz="2200" dirty="0"/>
              <a:t> June 2025</a:t>
            </a:r>
          </a:p>
          <a:p>
            <a:pPr lvl="1"/>
            <a:r>
              <a:rPr lang="en-GB" sz="2200" dirty="0"/>
              <a:t>2</a:t>
            </a:r>
            <a:r>
              <a:rPr lang="en-GB" sz="2200" baseline="30000" dirty="0"/>
              <a:t>nd</a:t>
            </a:r>
            <a:r>
              <a:rPr lang="en-GB" sz="2200" dirty="0"/>
              <a:t> meeting (online): 28</a:t>
            </a:r>
            <a:r>
              <a:rPr lang="en-GB" sz="2200" baseline="30000" dirty="0"/>
              <a:t>th</a:t>
            </a:r>
            <a:r>
              <a:rPr lang="en-GB" sz="2200" dirty="0"/>
              <a:t> August 2025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83501727-A4F3-4312-989C-C75C01114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05087"/>
            <a:ext cx="5181600" cy="3571876"/>
          </a:xfrm>
        </p:spPr>
        <p:txBody>
          <a:bodyPr>
            <a:normAutofit/>
          </a:bodyPr>
          <a:lstStyle/>
          <a:p>
            <a:r>
              <a:rPr lang="en-GB" sz="2400" dirty="0"/>
              <a:t>Attendees: </a:t>
            </a:r>
            <a:r>
              <a:rPr lang="en-GB" sz="2400" dirty="0">
                <a:solidFill>
                  <a:srgbClr val="0070C0"/>
                </a:solidFill>
              </a:rPr>
              <a:t>13 test centres </a:t>
            </a:r>
            <a:r>
              <a:rPr lang="en-GB" sz="2400" dirty="0"/>
              <a:t>as below</a:t>
            </a:r>
            <a:endParaRPr lang="en-GB" sz="2400" dirty="0">
              <a:solidFill>
                <a:srgbClr val="0070C0"/>
              </a:solidFill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GB" sz="2200" dirty="0"/>
              <a:t>Test centres from </a:t>
            </a:r>
            <a:r>
              <a:rPr lang="en-US" sz="2200" dirty="0"/>
              <a:t>France, Japan (2), Netherlands, Spain (2) and ETRTO (7)</a:t>
            </a:r>
            <a:endParaRPr lang="en-GB" sz="22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GB" sz="2200" dirty="0"/>
              <a:t>Secretariat by ETRTO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173EAB-2414-4732-957C-B6404A20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GOIE on Tyre Noise level alignment in UN R117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0368D7-8BAB-4071-ACEA-B9161706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3</a:t>
            </a:fld>
            <a:endParaRPr lang="fr-FR" dirty="0"/>
          </a:p>
        </p:txBody>
      </p:sp>
      <p:pic>
        <p:nvPicPr>
          <p:cNvPr id="11" name="Graphique 10" descr="Utilisateurs avec un remplissage uni">
            <a:extLst>
              <a:ext uri="{FF2B5EF4-FFF2-40B4-BE49-F238E27FC236}">
                <a16:creationId xmlns:a16="http://schemas.microsoft.com/office/drawing/2014/main" id="{9064AD8F-1240-435E-BE58-D23C54EFF1C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79082" y="1690688"/>
            <a:ext cx="914400" cy="914400"/>
          </a:xfrm>
          <a:prstGeom prst="rect">
            <a:avLst/>
          </a:prstGeom>
        </p:spPr>
      </p:pic>
      <p:pic>
        <p:nvPicPr>
          <p:cNvPr id="13" name="Graphique 12" descr="Réunion en ligne avec un remplissage uni">
            <a:extLst>
              <a:ext uri="{FF2B5EF4-FFF2-40B4-BE49-F238E27FC236}">
                <a16:creationId xmlns:a16="http://schemas.microsoft.com/office/drawing/2014/main" id="{D8210448-BABE-4CD5-BBC3-7E4E7DA2BF6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84120" y="16906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310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96CCCF-D803-40C5-B837-47134238E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GOIE TNLA: work progress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01F64F-B926-4C22-B8DE-026FEA73E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GOIE on Tyre Noise level alignment in UN R117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666795-9385-4A47-9B82-E183B614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8" name="Tableau 10">
            <a:extLst>
              <a:ext uri="{FF2B5EF4-FFF2-40B4-BE49-F238E27FC236}">
                <a16:creationId xmlns:a16="http://schemas.microsoft.com/office/drawing/2014/main" id="{BB3C96B0-BAF5-4CA0-B962-4A503CE0B7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180950"/>
              </p:ext>
            </p:extLst>
          </p:nvPr>
        </p:nvGraphicFramePr>
        <p:xfrm>
          <a:off x="0" y="2081907"/>
          <a:ext cx="12192000" cy="243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784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6404080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  <a:gridCol w="4186136">
                  <a:extLst>
                    <a:ext uri="{9D8B030D-6E8A-4147-A177-3AD203B41FA5}">
                      <a16:colId xmlns:a16="http://schemas.microsoft.com/office/drawing/2014/main" val="4184372722"/>
                    </a:ext>
                  </a:extLst>
                </a:gridCol>
              </a:tblGrid>
              <a:tr h="481945">
                <a:tc>
                  <a:txBody>
                    <a:bodyPr/>
                    <a:lstStyle/>
                    <a:p>
                      <a:pPr algn="ctr"/>
                      <a:r>
                        <a:rPr lang="en-GB" sz="1800" b="1" noProof="0" dirty="0"/>
                        <a:t>Work progress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noProof="0" dirty="0"/>
                        <a:t>For </a:t>
                      </a:r>
                      <a:r>
                        <a:rPr lang="en-GB" noProof="0" dirty="0"/>
                        <a:t>tyres of Class C1 and C2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To select the tyres and rims, including the reference tyres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To select the test vehicles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To define the test parameters (tyre load, tyre pressure)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To define data to be collected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To follow the R117 test method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To define the rules for data sharing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To complete the tests by mid-2026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To propose a WD by 02/2027</a:t>
                      </a: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endParaRPr lang="en-GB" sz="18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   </a:t>
                      </a:r>
                      <a:r>
                        <a:rPr lang="en-GB" sz="16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15 C1 + 5 C2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    3 vehicles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r>
                        <a:rPr lang="en-GB" sz="1600" noProof="0" dirty="0">
                          <a:sym typeface="Wingdings" panose="05000000000000000000" pitchFamily="2" charset="2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  <a:defRPr/>
                      </a:pPr>
                      <a:r>
                        <a:rPr lang="en-GB" sz="160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 </a:t>
                      </a:r>
                      <a:endParaRPr lang="en-GB" sz="1600" noProof="0" dirty="0">
                        <a:sym typeface="Wingdings" panose="05000000000000000000" pitchFamily="2" charset="2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GB" sz="1600" noProof="0" dirty="0"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  <a:defRPr/>
                      </a:pPr>
                      <a:r>
                        <a:rPr lang="en-GB" sz="160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</a:t>
                      </a:r>
                      <a:r>
                        <a:rPr lang="en-GB" sz="16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5 tests centres have completed the tests /13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r>
                        <a:rPr lang="en-GB" sz="160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 </a:t>
                      </a:r>
                      <a:endParaRPr lang="en-GB" sz="1600" noProof="0" dirty="0">
                        <a:sym typeface="Wingdings" panose="05000000000000000000" pitchFamily="2" charset="2"/>
                      </a:endParaRP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8323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200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200" noProof="0" dirty="0">
                        <a:solidFill>
                          <a:schemeClr val="tx1"/>
                        </a:solidFill>
                      </a:endParaRP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>
                          <a:tab pos="182563" algn="l"/>
                        </a:tabLst>
                      </a:pPr>
                      <a:endParaRPr lang="en-GB" sz="200" noProof="0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5732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737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1F76C-3813-436E-8AC9-5A8831D32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GB" altLang="en-US" dirty="0"/>
              <a:t>Thank you for your attention!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C568AD9-3CAE-415B-96FE-5E806EA43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GOIE on Tyre Noise level alignment in UN R117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5AFFE11-0249-40DA-BAA3-386BD87ED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0BAC-4CFF-4EF1-86D7-A4269A0DB4C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8296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TaxCatchAll xmlns="985ec44e-1bab-4c0b-9df0-6ba128686fc9" xsi:nil="true"/>
    <Path xmlns="acccb6d4-dbe5-46d2-b4d3-5733603d8cc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61EBCA-DC0E-4D84-B49C-565B07E00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7BA048-7F6E-4B38-9D60-A096F3851930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  <ds:schemaRef ds:uri="4b4a1c0d-4a69-4996-a84a-fc699b9f49de"/>
    <ds:schemaRef ds:uri="985ec44e-1bab-4c0b-9df0-6ba128686fc9"/>
    <ds:schemaRef ds:uri="http://schemas.microsoft.com/office/2006/documentManagement/types"/>
    <ds:schemaRef ds:uri="acccb6d4-dbe5-46d2-b4d3-5733603d8cc6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AB3EC54-300C-4392-9A98-28D63C5E3D0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2ffc28e-b571-4281-a4cf-1d6fb2578044}" enabled="1" method="Privileged" siteId="{95579480-b619-4d86-9f0d-74f0cdef4bfb}" removed="0"/>
  <clbl:label id="{0f9e35db-544f-4f60-bdcc-5ea416e6dc70}" enabled="0" method="" siteId="{0f9e35db-544f-4f60-bdcc-5ea416e6dc7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9250</TotalTime>
  <Words>343</Words>
  <Application>Microsoft Office PowerPoint</Application>
  <PresentationFormat>Widescreen</PresentationFormat>
  <Paragraphs>50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PowerPoint Presentation</vt:lpstr>
      <vt:lpstr>GOIE on Tyre Noise level alignment in UN R117</vt:lpstr>
      <vt:lpstr>GOIE TNLA: facts and figures</vt:lpstr>
      <vt:lpstr>GOIE TNLA: work progress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ECollot</dc:creator>
  <cp:lastModifiedBy>Konstantin Glukhenkiy</cp:lastModifiedBy>
  <cp:revision>114</cp:revision>
  <dcterms:created xsi:type="dcterms:W3CDTF">2019-09-06T13:35:01Z</dcterms:created>
  <dcterms:modified xsi:type="dcterms:W3CDTF">2025-09-02T13:30:01Z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Thème Office:8</vt:lpwstr>
  </property>
  <property fmtid="{D5CDD505-2E9C-101B-9397-08002B2CF9AE}" pid="3" name="ClassificationContentMarkingFooterText">
    <vt:lpwstr>Confidential Document</vt:lpwstr>
  </property>
  <property fmtid="{D5CDD505-2E9C-101B-9397-08002B2CF9AE}" pid="4" name="MSIP_Label_02ffc28e-b571-4281-a4cf-1d6fb2578044_Enabled">
    <vt:lpwstr>true</vt:lpwstr>
  </property>
  <property fmtid="{D5CDD505-2E9C-101B-9397-08002B2CF9AE}" pid="5" name="MSIP_Label_02ffc28e-b571-4281-a4cf-1d6fb2578044_SetDate">
    <vt:lpwstr>2024-02-01T10:12:52Z</vt:lpwstr>
  </property>
  <property fmtid="{D5CDD505-2E9C-101B-9397-08002B2CF9AE}" pid="6" name="MSIP_Label_02ffc28e-b571-4281-a4cf-1d6fb2578044_Method">
    <vt:lpwstr>Privileged</vt:lpwstr>
  </property>
  <property fmtid="{D5CDD505-2E9C-101B-9397-08002B2CF9AE}" pid="7" name="MSIP_Label_02ffc28e-b571-4281-a4cf-1d6fb2578044_Name">
    <vt:lpwstr>Public - No Markings</vt:lpwstr>
  </property>
  <property fmtid="{D5CDD505-2E9C-101B-9397-08002B2CF9AE}" pid="8" name="MSIP_Label_02ffc28e-b571-4281-a4cf-1d6fb2578044_SiteId">
    <vt:lpwstr>95579480-b619-4d86-9f0d-74f0cdef4bfb</vt:lpwstr>
  </property>
  <property fmtid="{D5CDD505-2E9C-101B-9397-08002B2CF9AE}" pid="9" name="MSIP_Label_02ffc28e-b571-4281-a4cf-1d6fb2578044_ActionId">
    <vt:lpwstr>7b05a04c-3cf2-481b-a025-1a956d478607</vt:lpwstr>
  </property>
  <property fmtid="{D5CDD505-2E9C-101B-9397-08002B2CF9AE}" pid="10" name="MSIP_Label_02ffc28e-b571-4281-a4cf-1d6fb2578044_ContentBits">
    <vt:lpwstr>0</vt:lpwstr>
  </property>
  <property fmtid="{D5CDD505-2E9C-101B-9397-08002B2CF9AE}" pid="11" name="MSIP_Label_6bd9ddd1-4d20-43f6-abfa-fc3c07406f94_Enabled">
    <vt:lpwstr>true</vt:lpwstr>
  </property>
  <property fmtid="{D5CDD505-2E9C-101B-9397-08002B2CF9AE}" pid="12" name="MSIP_Label_6bd9ddd1-4d20-43f6-abfa-fc3c07406f94_SetDate">
    <vt:lpwstr>2024-09-06T10:58:11Z</vt:lpwstr>
  </property>
  <property fmtid="{D5CDD505-2E9C-101B-9397-08002B2CF9AE}" pid="13" name="MSIP_Label_6bd9ddd1-4d20-43f6-abfa-fc3c07406f94_Method">
    <vt:lpwstr>Standard</vt:lpwstr>
  </property>
  <property fmtid="{D5CDD505-2E9C-101B-9397-08002B2CF9AE}" pid="14" name="MSIP_Label_6bd9ddd1-4d20-43f6-abfa-fc3c07406f94_Name">
    <vt:lpwstr>Commission Use</vt:lpwstr>
  </property>
  <property fmtid="{D5CDD505-2E9C-101B-9397-08002B2CF9AE}" pid="15" name="MSIP_Label_6bd9ddd1-4d20-43f6-abfa-fc3c07406f94_SiteId">
    <vt:lpwstr>b24c8b06-522c-46fe-9080-70926f8dddb1</vt:lpwstr>
  </property>
  <property fmtid="{D5CDD505-2E9C-101B-9397-08002B2CF9AE}" pid="16" name="MSIP_Label_6bd9ddd1-4d20-43f6-abfa-fc3c07406f94_ActionId">
    <vt:lpwstr>23761c97-ff0b-4504-a5ff-e9363ab44d87</vt:lpwstr>
  </property>
  <property fmtid="{D5CDD505-2E9C-101B-9397-08002B2CF9AE}" pid="17" name="MSIP_Label_6bd9ddd1-4d20-43f6-abfa-fc3c07406f94_ContentBits">
    <vt:lpwstr>0</vt:lpwstr>
  </property>
  <property fmtid="{D5CDD505-2E9C-101B-9397-08002B2CF9AE}" pid="18" name="ContentTypeId">
    <vt:lpwstr>0x0101003B8422D08C252547BB1CFA7F78E2CB83</vt:lpwstr>
  </property>
  <property fmtid="{D5CDD505-2E9C-101B-9397-08002B2CF9AE}" pid="19" name="MediaServiceImageTags">
    <vt:lpwstr/>
  </property>
  <property fmtid="{D5CDD505-2E9C-101B-9397-08002B2CF9AE}" pid="20" name="gba66df640194346a5267c50f24d4797">
    <vt:lpwstr/>
  </property>
  <property fmtid="{D5CDD505-2E9C-101B-9397-08002B2CF9AE}" pid="21" name="Office_x0020_of_x0020_Origin">
    <vt:lpwstr/>
  </property>
  <property fmtid="{D5CDD505-2E9C-101B-9397-08002B2CF9AE}" pid="22" name="Office of Origin">
    <vt:lpwstr/>
  </property>
  <property fmtid="{D5CDD505-2E9C-101B-9397-08002B2CF9AE}" pid="23" name="MSIP_Label_09e9a456-2778-4ca9-be06-1190b1e1118a_Enabled">
    <vt:lpwstr>true</vt:lpwstr>
  </property>
  <property fmtid="{D5CDD505-2E9C-101B-9397-08002B2CF9AE}" pid="24" name="MSIP_Label_09e9a456-2778-4ca9-be06-1190b1e1118a_SetDate">
    <vt:lpwstr>2025-08-20T13:03:24Z</vt:lpwstr>
  </property>
  <property fmtid="{D5CDD505-2E9C-101B-9397-08002B2CF9AE}" pid="25" name="MSIP_Label_09e9a456-2778-4ca9-be06-1190b1e1118a_Method">
    <vt:lpwstr>Standard</vt:lpwstr>
  </property>
  <property fmtid="{D5CDD505-2E9C-101B-9397-08002B2CF9AE}" pid="26" name="MSIP_Label_09e9a456-2778-4ca9-be06-1190b1e1118a_Name">
    <vt:lpwstr>D3</vt:lpwstr>
  </property>
  <property fmtid="{D5CDD505-2E9C-101B-9397-08002B2CF9AE}" pid="27" name="MSIP_Label_09e9a456-2778-4ca9-be06-1190b1e1118a_SiteId">
    <vt:lpwstr>658ba197-6c73-4fea-91bd-1c7d8de6bf2c</vt:lpwstr>
  </property>
  <property fmtid="{D5CDD505-2E9C-101B-9397-08002B2CF9AE}" pid="28" name="MSIP_Label_09e9a456-2778-4ca9-be06-1190b1e1118a_ActionId">
    <vt:lpwstr>38bde06f-922f-4bca-8bf0-e8983dc868ec</vt:lpwstr>
  </property>
  <property fmtid="{D5CDD505-2E9C-101B-9397-08002B2CF9AE}" pid="29" name="MSIP_Label_09e9a456-2778-4ca9-be06-1190b1e1118a_ContentBits">
    <vt:lpwstr>0</vt:lpwstr>
  </property>
  <property fmtid="{D5CDD505-2E9C-101B-9397-08002B2CF9AE}" pid="30" name="MSIP_Label_09e9a456-2778-4ca9-be06-1190b1e1118a_Tag">
    <vt:lpwstr>10, 3, 0, 1</vt:lpwstr>
  </property>
</Properties>
</file>