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62" r:id="rId6"/>
    <p:sldId id="261" r:id="rId7"/>
    <p:sldId id="263" r:id="rId8"/>
    <p:sldId id="25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597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FD1A91-9D0F-4AF2-B0D2-50E46C6ED603}" v="126" dt="2025-09-02T07:59:54.5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0" d="100"/>
          <a:sy n="90" d="100"/>
        </p:scale>
        <p:origin x="32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226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rhonen Juha" userId="9d44b6b7-789c-4bfc-ab99-483286327efd" providerId="ADAL" clId="{4DF84017-73C4-4483-813A-7947B352A537}"/>
    <pc:docChg chg="undo custSel modSld">
      <pc:chgData name="Pirhonen Juha" userId="9d44b6b7-789c-4bfc-ab99-483286327efd" providerId="ADAL" clId="{4DF84017-73C4-4483-813A-7947B352A537}" dt="2025-09-01T13:40:02.166" v="31" actId="113"/>
      <pc:docMkLst>
        <pc:docMk/>
      </pc:docMkLst>
      <pc:sldChg chg="modSp mod modAnim">
        <pc:chgData name="Pirhonen Juha" userId="9d44b6b7-789c-4bfc-ab99-483286327efd" providerId="ADAL" clId="{4DF84017-73C4-4483-813A-7947B352A537}" dt="2025-09-01T13:40:02.166" v="31" actId="113"/>
        <pc:sldMkLst>
          <pc:docMk/>
          <pc:sldMk cId="3259781849" sldId="263"/>
        </pc:sldMkLst>
        <pc:spChg chg="mod">
          <ac:chgData name="Pirhonen Juha" userId="9d44b6b7-789c-4bfc-ab99-483286327efd" providerId="ADAL" clId="{4DF84017-73C4-4483-813A-7947B352A537}" dt="2025-09-01T13:40:02.166" v="31" actId="113"/>
          <ac:spMkLst>
            <pc:docMk/>
            <pc:sldMk cId="3259781849" sldId="263"/>
            <ac:spMk id="10" creationId="{A91FDABB-5318-5221-6785-F306A39C06D1}"/>
          </ac:spMkLst>
        </pc:spChg>
      </pc:sldChg>
    </pc:docChg>
  </pc:docChgLst>
  <pc:docChgLst>
    <pc:chgData name="Konstantin Glukhenkiy" userId="24b49d37-c936-4e44-8fab-4bfac34f62f4" providerId="ADAL" clId="{ECD4CBDA-FFA2-4D3E-8645-6E1232514885}"/>
    <pc:docChg chg="modSld">
      <pc:chgData name="Konstantin Glukhenkiy" userId="24b49d37-c936-4e44-8fab-4bfac34f62f4" providerId="ADAL" clId="{ECD4CBDA-FFA2-4D3E-8645-6E1232514885}" dt="2025-09-02T13:27:59.660" v="5" actId="20577"/>
      <pc:docMkLst>
        <pc:docMk/>
      </pc:docMkLst>
      <pc:sldChg chg="modSp mod">
        <pc:chgData name="Konstantin Glukhenkiy" userId="24b49d37-c936-4e44-8fab-4bfac34f62f4" providerId="ADAL" clId="{ECD4CBDA-FFA2-4D3E-8645-6E1232514885}" dt="2025-09-02T13:27:59.660" v="5" actId="20577"/>
        <pc:sldMkLst>
          <pc:docMk/>
          <pc:sldMk cId="2711021579" sldId="256"/>
        </pc:sldMkLst>
        <pc:spChg chg="mod">
          <ac:chgData name="Konstantin Glukhenkiy" userId="24b49d37-c936-4e44-8fab-4bfac34f62f4" providerId="ADAL" clId="{ECD4CBDA-FFA2-4D3E-8645-6E1232514885}" dt="2025-09-02T13:27:59.660" v="5" actId="20577"/>
          <ac:spMkLst>
            <pc:docMk/>
            <pc:sldMk cId="2711021579" sldId="256"/>
            <ac:spMk id="2" creationId="{932249E4-66F0-C3D5-E2DF-C6E1BFA5B37D}"/>
          </ac:spMkLst>
        </pc:spChg>
      </pc:sldChg>
    </pc:docChg>
  </pc:docChgLst>
  <pc:docChgLst>
    <pc:chgData name="Marco Tosca" userId="044457d9-a4fe-41d8-a050-3add2e5203d8" providerId="ADAL" clId="{E8FD1A91-9D0F-4AF2-B0D2-50E46C6ED603}"/>
    <pc:docChg chg="undo custSel modSld">
      <pc:chgData name="Marco Tosca" userId="044457d9-a4fe-41d8-a050-3add2e5203d8" providerId="ADAL" clId="{E8FD1A91-9D0F-4AF2-B0D2-50E46C6ED603}" dt="2025-09-02T07:59:54.537" v="471" actId="20577"/>
      <pc:docMkLst>
        <pc:docMk/>
      </pc:docMkLst>
      <pc:sldChg chg="modSp mod modTransition">
        <pc:chgData name="Marco Tosca" userId="044457d9-a4fe-41d8-a050-3add2e5203d8" providerId="ADAL" clId="{E8FD1A91-9D0F-4AF2-B0D2-50E46C6ED603}" dt="2025-09-02T07:29:42.708" v="48"/>
        <pc:sldMkLst>
          <pc:docMk/>
          <pc:sldMk cId="2711021579" sldId="256"/>
        </pc:sldMkLst>
        <pc:spChg chg="mod">
          <ac:chgData name="Marco Tosca" userId="044457d9-a4fe-41d8-a050-3add2e5203d8" providerId="ADAL" clId="{E8FD1A91-9D0F-4AF2-B0D2-50E46C6ED603}" dt="2025-09-02T07:27:29.916" v="3" actId="13926"/>
          <ac:spMkLst>
            <pc:docMk/>
            <pc:sldMk cId="2711021579" sldId="256"/>
            <ac:spMk id="2" creationId="{932249E4-66F0-C3D5-E2DF-C6E1BFA5B37D}"/>
          </ac:spMkLst>
        </pc:spChg>
      </pc:sldChg>
      <pc:sldChg chg="addSp delSp modSp mod modAnim">
        <pc:chgData name="Marco Tosca" userId="044457d9-a4fe-41d8-a050-3add2e5203d8" providerId="ADAL" clId="{E8FD1A91-9D0F-4AF2-B0D2-50E46C6ED603}" dt="2025-09-02T07:37:36.372" v="284" actId="113"/>
        <pc:sldMkLst>
          <pc:docMk/>
          <pc:sldMk cId="3925831014" sldId="261"/>
        </pc:sldMkLst>
        <pc:spChg chg="del">
          <ac:chgData name="Marco Tosca" userId="044457d9-a4fe-41d8-a050-3add2e5203d8" providerId="ADAL" clId="{E8FD1A91-9D0F-4AF2-B0D2-50E46C6ED603}" dt="2025-09-02T07:31:36.941" v="178" actId="478"/>
          <ac:spMkLst>
            <pc:docMk/>
            <pc:sldMk cId="3925831014" sldId="261"/>
            <ac:spMk id="2" creationId="{317CF88A-2BE7-69D6-4BF4-67B3F6248A00}"/>
          </ac:spMkLst>
        </pc:spChg>
        <pc:spChg chg="mod">
          <ac:chgData name="Marco Tosca" userId="044457d9-a4fe-41d8-a050-3add2e5203d8" providerId="ADAL" clId="{E8FD1A91-9D0F-4AF2-B0D2-50E46C6ED603}" dt="2025-09-02T07:37:36.372" v="284" actId="113"/>
          <ac:spMkLst>
            <pc:docMk/>
            <pc:sldMk cId="3925831014" sldId="261"/>
            <ac:spMk id="7" creationId="{57D5E5E9-0A63-CE59-B465-3B9DEE721B7E}"/>
          </ac:spMkLst>
        </pc:spChg>
        <pc:spChg chg="add del mod">
          <ac:chgData name="Marco Tosca" userId="044457d9-a4fe-41d8-a050-3add2e5203d8" providerId="ADAL" clId="{E8FD1A91-9D0F-4AF2-B0D2-50E46C6ED603}" dt="2025-09-02T07:31:44.467" v="203" actId="478"/>
          <ac:spMkLst>
            <pc:docMk/>
            <pc:sldMk cId="3925831014" sldId="261"/>
            <ac:spMk id="8" creationId="{28365DC7-B421-1C5A-15B6-552A36AEF692}"/>
          </ac:spMkLst>
        </pc:spChg>
      </pc:sldChg>
      <pc:sldChg chg="addSp modSp mod modAnim">
        <pc:chgData name="Marco Tosca" userId="044457d9-a4fe-41d8-a050-3add2e5203d8" providerId="ADAL" clId="{E8FD1A91-9D0F-4AF2-B0D2-50E46C6ED603}" dt="2025-09-02T07:59:54.537" v="471" actId="20577"/>
        <pc:sldMkLst>
          <pc:docMk/>
          <pc:sldMk cId="3836063271" sldId="262"/>
        </pc:sldMkLst>
        <pc:spChg chg="add mod">
          <ac:chgData name="Marco Tosca" userId="044457d9-a4fe-41d8-a050-3add2e5203d8" providerId="ADAL" clId="{E8FD1A91-9D0F-4AF2-B0D2-50E46C6ED603}" dt="2025-09-02T07:33:49.801" v="271" actId="20577"/>
          <ac:spMkLst>
            <pc:docMk/>
            <pc:sldMk cId="3836063271" sldId="262"/>
            <ac:spMk id="2" creationId="{7C6256C6-8D15-7ABE-AF2B-EEDB67F8B62F}"/>
          </ac:spMkLst>
        </pc:spChg>
        <pc:spChg chg="mod">
          <ac:chgData name="Marco Tosca" userId="044457d9-a4fe-41d8-a050-3add2e5203d8" providerId="ADAL" clId="{E8FD1A91-9D0F-4AF2-B0D2-50E46C6ED603}" dt="2025-09-02T07:30:41.276" v="67" actId="1035"/>
          <ac:spMkLst>
            <pc:docMk/>
            <pc:sldMk cId="3836063271" sldId="262"/>
            <ac:spMk id="7" creationId="{9614A537-C01F-F901-8B3C-1CD369EE4D2D}"/>
          </ac:spMkLst>
        </pc:spChg>
        <pc:spChg chg="mod">
          <ac:chgData name="Marco Tosca" userId="044457d9-a4fe-41d8-a050-3add2e5203d8" providerId="ADAL" clId="{E8FD1A91-9D0F-4AF2-B0D2-50E46C6ED603}" dt="2025-09-02T07:59:54.537" v="471" actId="20577"/>
          <ac:spMkLst>
            <pc:docMk/>
            <pc:sldMk cId="3836063271" sldId="262"/>
            <ac:spMk id="10" creationId="{34B91E3C-D28E-4388-77A2-BF2EEFCE7122}"/>
          </ac:spMkLst>
        </pc:spChg>
      </pc:sldChg>
      <pc:sldChg chg="addSp modSp mod modAnim">
        <pc:chgData name="Marco Tosca" userId="044457d9-a4fe-41d8-a050-3add2e5203d8" providerId="ADAL" clId="{E8FD1A91-9D0F-4AF2-B0D2-50E46C6ED603}" dt="2025-09-02T07:54:00.479" v="465" actId="20577"/>
        <pc:sldMkLst>
          <pc:docMk/>
          <pc:sldMk cId="3259781849" sldId="263"/>
        </pc:sldMkLst>
        <pc:spChg chg="add mod">
          <ac:chgData name="Marco Tosca" userId="044457d9-a4fe-41d8-a050-3add2e5203d8" providerId="ADAL" clId="{E8FD1A91-9D0F-4AF2-B0D2-50E46C6ED603}" dt="2025-09-02T07:38:20.237" v="286"/>
          <ac:spMkLst>
            <pc:docMk/>
            <pc:sldMk cId="3259781849" sldId="263"/>
            <ac:spMk id="2" creationId="{845B84F4-DEF8-83A2-EE86-15A500E5A5D4}"/>
          </ac:spMkLst>
        </pc:spChg>
        <pc:spChg chg="add mod">
          <ac:chgData name="Marco Tosca" userId="044457d9-a4fe-41d8-a050-3add2e5203d8" providerId="ADAL" clId="{E8FD1A91-9D0F-4AF2-B0D2-50E46C6ED603}" dt="2025-09-02T07:38:38.013" v="291" actId="6549"/>
          <ac:spMkLst>
            <pc:docMk/>
            <pc:sldMk cId="3259781849" sldId="263"/>
            <ac:spMk id="3" creationId="{D225B7A1-BB10-774B-EEF7-A5619CE3178B}"/>
          </ac:spMkLst>
        </pc:spChg>
        <pc:spChg chg="mod">
          <ac:chgData name="Marco Tosca" userId="044457d9-a4fe-41d8-a050-3add2e5203d8" providerId="ADAL" clId="{E8FD1A91-9D0F-4AF2-B0D2-50E46C6ED603}" dt="2025-09-02T07:45:05.974" v="445" actId="20577"/>
          <ac:spMkLst>
            <pc:docMk/>
            <pc:sldMk cId="3259781849" sldId="263"/>
            <ac:spMk id="7" creationId="{9466C572-B081-0DAE-C69D-CF77B1C131F1}"/>
          </ac:spMkLst>
        </pc:spChg>
        <pc:spChg chg="mod">
          <ac:chgData name="Marco Tosca" userId="044457d9-a4fe-41d8-a050-3add2e5203d8" providerId="ADAL" clId="{E8FD1A91-9D0F-4AF2-B0D2-50E46C6ED603}" dt="2025-09-02T07:54:00.479" v="465" actId="20577"/>
          <ac:spMkLst>
            <pc:docMk/>
            <pc:sldMk cId="3259781849" sldId="263"/>
            <ac:spMk id="10" creationId="{A91FDABB-5318-5221-6785-F306A39C06D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25DC11D-5762-4102-A088-3B15A4C59C4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AFC246-4C4E-4EB6-AFEA-8C2DA4F4FFC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A07AF7-D8C9-483B-BE98-565A7D862BDA}" type="datetimeFigureOut">
              <a:rPr lang="en-US" smtClean="0"/>
              <a:t>9/2/2025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B5D930-BB99-4828-9494-34A98A22706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4CF785-F6BA-480A-A198-169D77D625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CBBEBE-BECD-4634-A76D-F063B23DD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0650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A41AD2-D453-40F1-9247-A8DD61448133}" type="datetimeFigureOut">
              <a:rPr lang="en-US" smtClean="0"/>
              <a:t>9/2/2025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93D99B-8DC3-4891-9707-3320E2A84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27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TRTO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8A4A44D-0673-41DF-9966-C187F6994304}"/>
              </a:ext>
            </a:extLst>
          </p:cNvPr>
          <p:cNvSpPr/>
          <p:nvPr userDrawn="1"/>
        </p:nvSpPr>
        <p:spPr>
          <a:xfrm>
            <a:off x="-1524" y="0"/>
            <a:ext cx="12191999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FA5212-AC13-46FC-8E04-5F425458226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731937"/>
            <a:ext cx="9144000" cy="1778027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introduce the 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342736-8A29-45B3-82E6-A52068F356D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794422"/>
            <a:ext cx="9144000" cy="499445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introduce the S/C, WG or TF related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E822D69-580D-4040-808C-CD609E39AE9B}"/>
              </a:ext>
            </a:extLst>
          </p:cNvPr>
          <p:cNvCxnSpPr>
            <a:cxnSpLocks/>
          </p:cNvCxnSpPr>
          <p:nvPr userDrawn="1"/>
        </p:nvCxnSpPr>
        <p:spPr>
          <a:xfrm>
            <a:off x="1" y="6203697"/>
            <a:ext cx="11544299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E008C81-6841-4671-8074-1DD7F2F5CEE1}"/>
              </a:ext>
            </a:extLst>
          </p:cNvPr>
          <p:cNvCxnSpPr>
            <a:cxnSpLocks/>
          </p:cNvCxnSpPr>
          <p:nvPr userDrawn="1"/>
        </p:nvCxnSpPr>
        <p:spPr>
          <a:xfrm>
            <a:off x="11530711" y="2"/>
            <a:ext cx="0" cy="621982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2643AFC-712B-4143-8A50-2EAD908674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199" y="6234177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65011442-9EA8-43C1-A90A-E8091E9236D0}" type="datetime2">
              <a:rPr lang="en-US" smtClean="0"/>
              <a:t>Tuesday, September 2, 2025</a:t>
            </a:fld>
            <a:endParaRPr lang="en-US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D656DD63-4220-4DB3-9F16-2F5E3C67E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84599" y="6234177"/>
            <a:ext cx="41148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The European Tyre and Rim Technical Organization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AC977606-7EF4-42CF-877F-085EFD49F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56599" y="6234177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74F045D9-6A50-447E-9A04-3B3C9EFFC6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BFC4B428-A592-43D9-9BE7-07BF777F4512}"/>
              </a:ext>
            </a:extLst>
          </p:cNvPr>
          <p:cNvSpPr txBox="1">
            <a:spLocks/>
          </p:cNvSpPr>
          <p:nvPr userDrawn="1"/>
        </p:nvSpPr>
        <p:spPr>
          <a:xfrm>
            <a:off x="914400" y="6591290"/>
            <a:ext cx="10363200" cy="159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0" dirty="0">
                <a:effectLst/>
              </a:rPr>
              <a:t>May contain confidential and/or proprietary information. May not be copied or disseminated without the express written consent of ETRTO Secretary General</a:t>
            </a:r>
          </a:p>
        </p:txBody>
      </p:sp>
      <p:pic>
        <p:nvPicPr>
          <p:cNvPr id="7" name="Picture 6" descr="A logo with a black background&#10;&#10;Description automatically generated">
            <a:extLst>
              <a:ext uri="{FF2B5EF4-FFF2-40B4-BE49-F238E27FC236}">
                <a16:creationId xmlns:a16="http://schemas.microsoft.com/office/drawing/2014/main" id="{374B9AB1-6E38-E3FA-8F27-896FDA09A7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255" y="258700"/>
            <a:ext cx="2949492" cy="1188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3271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TRTO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1CA3A41B-2351-42EB-B9E3-456F6C3C8C21}"/>
              </a:ext>
            </a:extLst>
          </p:cNvPr>
          <p:cNvSpPr/>
          <p:nvPr userDrawn="1"/>
        </p:nvSpPr>
        <p:spPr>
          <a:xfrm>
            <a:off x="0" y="6203697"/>
            <a:ext cx="12183229" cy="6543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9F7E399-283F-4391-8129-349183F72073}"/>
              </a:ext>
            </a:extLst>
          </p:cNvPr>
          <p:cNvSpPr/>
          <p:nvPr userDrawn="1"/>
        </p:nvSpPr>
        <p:spPr>
          <a:xfrm rot="5400000">
            <a:off x="8427079" y="3101850"/>
            <a:ext cx="6858000" cy="65430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52377-5DEE-497F-9639-62A87421C7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199" y="1733474"/>
            <a:ext cx="10515600" cy="40829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441D8B-6044-4E89-AA2F-39C11F6D0ED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199" y="352614"/>
            <a:ext cx="10515600" cy="80941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introduce slide title</a:t>
            </a:r>
          </a:p>
        </p:txBody>
      </p: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B6189BA6-A78A-458D-A1BF-A748C6605E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199" y="6234177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65011442-9EA8-43C1-A90A-E8091E9236D0}" type="datetime2">
              <a:rPr lang="en-US" smtClean="0"/>
              <a:t>Tuesday, September 2, 2025</a:t>
            </a:fld>
            <a:endParaRPr lang="en-US" dirty="0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FA1D1347-8516-4D37-A6CB-8952EDBFE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84599" y="6234177"/>
            <a:ext cx="41148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The European Tyre and Rim Technical Organization</a:t>
            </a:r>
            <a:endParaRPr lang="en-US" dirty="0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27B7DE60-A3A8-440C-8851-A7DE74D42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56599" y="6234177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74F045D9-6A50-447E-9A04-3B3C9EFFC6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95B0E025-50FF-40F8-B9E2-5C12233B0807}"/>
              </a:ext>
            </a:extLst>
          </p:cNvPr>
          <p:cNvSpPr txBox="1">
            <a:spLocks/>
          </p:cNvSpPr>
          <p:nvPr userDrawn="1"/>
        </p:nvSpPr>
        <p:spPr>
          <a:xfrm>
            <a:off x="914400" y="6591290"/>
            <a:ext cx="10363200" cy="159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0" dirty="0">
                <a:effectLst/>
              </a:rPr>
              <a:t>May contain confidential and/or proprietary information. May not be copied or disseminated without the express written consent of ETRTO Secretary General</a:t>
            </a:r>
          </a:p>
        </p:txBody>
      </p:sp>
      <p:pic>
        <p:nvPicPr>
          <p:cNvPr id="5" name="Picture 4" descr="A map of europe with black text&#10;&#10;Description automatically generated">
            <a:extLst>
              <a:ext uri="{FF2B5EF4-FFF2-40B4-BE49-F238E27FC236}">
                <a16:creationId xmlns:a16="http://schemas.microsoft.com/office/drawing/2014/main" id="{9E70B070-A103-561B-B905-710EECA1C1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1300" y="6161784"/>
            <a:ext cx="654304" cy="654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3591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TRTOLast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0079891-027E-4253-9710-8CB8A22A8DF0}"/>
              </a:ext>
            </a:extLst>
          </p:cNvPr>
          <p:cNvSpPr/>
          <p:nvPr userDrawn="1"/>
        </p:nvSpPr>
        <p:spPr>
          <a:xfrm>
            <a:off x="2" y="-136526"/>
            <a:ext cx="12191999" cy="699452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6FA895-CD02-4899-9FDB-C7D9066F6A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15160" y="2447133"/>
            <a:ext cx="785876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introduce the thanks slide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C48BCEC-456F-4A34-8CA5-3B8327A0F549}"/>
              </a:ext>
            </a:extLst>
          </p:cNvPr>
          <p:cNvCxnSpPr>
            <a:cxnSpLocks/>
          </p:cNvCxnSpPr>
          <p:nvPr userDrawn="1"/>
        </p:nvCxnSpPr>
        <p:spPr>
          <a:xfrm>
            <a:off x="11530711" y="-136526"/>
            <a:ext cx="0" cy="635635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E0E6393-AB16-4152-98BD-FEA8EB740D96}"/>
              </a:ext>
            </a:extLst>
          </p:cNvPr>
          <p:cNvCxnSpPr>
            <a:cxnSpLocks/>
          </p:cNvCxnSpPr>
          <p:nvPr userDrawn="1"/>
        </p:nvCxnSpPr>
        <p:spPr>
          <a:xfrm>
            <a:off x="1" y="6203697"/>
            <a:ext cx="11544299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3788463E-D249-4DF9-BFCA-811B0DB980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199" y="6234177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65011442-9EA8-43C1-A90A-E8091E9236D0}" type="datetime2">
              <a:rPr lang="en-US" smtClean="0"/>
              <a:t>Tuesday, September 2, 2025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CB942C3F-78A5-4C01-BF16-57AFE3286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84599" y="6234177"/>
            <a:ext cx="41148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The European Tyre and Rim Technical Organization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A05C9697-1DE4-4BA2-A69B-EE6DE60F8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56599" y="6234177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74F045D9-6A50-447E-9A04-3B3C9EFFC6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5AF9B7BB-7A47-494F-A220-732BE5DBACA8}"/>
              </a:ext>
            </a:extLst>
          </p:cNvPr>
          <p:cNvSpPr txBox="1">
            <a:spLocks/>
          </p:cNvSpPr>
          <p:nvPr userDrawn="1"/>
        </p:nvSpPr>
        <p:spPr>
          <a:xfrm>
            <a:off x="914400" y="6591290"/>
            <a:ext cx="10363200" cy="159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0" dirty="0">
                <a:effectLst/>
              </a:rPr>
              <a:t>May contain confidential and/or proprietary information. May not be copied or disseminated without the express written consent of ETRTO Secretary General</a:t>
            </a:r>
          </a:p>
        </p:txBody>
      </p:sp>
      <p:pic>
        <p:nvPicPr>
          <p:cNvPr id="9" name="Picture 8" descr="A logo with a black background&#10;&#10;Description automatically generated">
            <a:extLst>
              <a:ext uri="{FF2B5EF4-FFF2-40B4-BE49-F238E27FC236}">
                <a16:creationId xmlns:a16="http://schemas.microsoft.com/office/drawing/2014/main" id="{0026DD0A-C1E7-99DC-8448-FBE5301440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255" y="258700"/>
            <a:ext cx="2949492" cy="1188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4445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3541A0-6D1D-48E8-AAE7-7E4D17C6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5BEA4E-B31A-4947-805D-96C6B60AA2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444A93-C5F7-48FE-93AC-1DEF282327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96A1E-7A29-44FA-8EF3-E01DAB2A90F2}" type="datetime2">
              <a:rPr lang="en-US" smtClean="0"/>
              <a:t>Tuesday, September 2,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B03F57-D60F-41A8-9A52-CCD61D4174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The European Tyre and Rim Technical Organization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9DC25-E271-4B58-9561-4E6E8E6F5B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045D9-6A50-447E-9A04-3B3C9EFFC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629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22">
            <a:extLst>
              <a:ext uri="{FF2B5EF4-FFF2-40B4-BE49-F238E27FC236}">
                <a16:creationId xmlns:a16="http://schemas.microsoft.com/office/drawing/2014/main" id="{D48780D4-D9D9-95B8-5A92-B8C64D7400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ETRTO considerations on document </a:t>
            </a:r>
            <a:r>
              <a:rPr lang="en-GB" dirty="0"/>
              <a:t>GRBP/2025/26</a:t>
            </a:r>
            <a:endParaRPr lang="en-US" dirty="0"/>
          </a:p>
        </p:txBody>
      </p:sp>
      <p:sp>
        <p:nvSpPr>
          <p:cNvPr id="24" name="Subtitle 23">
            <a:extLst>
              <a:ext uri="{FF2B5EF4-FFF2-40B4-BE49-F238E27FC236}">
                <a16:creationId xmlns:a16="http://schemas.microsoft.com/office/drawing/2014/main" id="{AE9B229A-CA90-1350-36B2-3BF1598F58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82</a:t>
            </a:r>
            <a:r>
              <a:rPr lang="en-US" baseline="30000" dirty="0"/>
              <a:t>nd</a:t>
            </a:r>
            <a:r>
              <a:rPr lang="en-US" dirty="0"/>
              <a:t> GRBP session – September 2025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125D-CFBC-40C4-9FF0-ABDA1D226A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200" y="6234113"/>
            <a:ext cx="2743200" cy="365125"/>
          </a:xfrm>
        </p:spPr>
        <p:txBody>
          <a:bodyPr/>
          <a:lstStyle/>
          <a:p>
            <a:fld id="{65011442-9EA8-43C1-A90A-E8091E9236D0}" type="datetime2">
              <a:rPr lang="en-US" smtClean="0"/>
              <a:pPr/>
              <a:t>Tuesday, September 2, 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65715-0852-4EBC-99A8-542DE3FFF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84600" y="6234115"/>
            <a:ext cx="4114800" cy="365125"/>
          </a:xfrm>
        </p:spPr>
        <p:txBody>
          <a:bodyPr/>
          <a:lstStyle/>
          <a:p>
            <a:r>
              <a:rPr lang="en-001" dirty="0"/>
              <a:t>European Tyre &amp; Rim Technical Organisation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2D440-BEBF-4CA7-AD1F-F7C0A6F03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56600" y="6234115"/>
            <a:ext cx="2743200" cy="365125"/>
          </a:xfrm>
        </p:spPr>
        <p:txBody>
          <a:bodyPr/>
          <a:lstStyle/>
          <a:p>
            <a:fld id="{74F045D9-6A50-447E-9A04-3B3C9EFFC6F0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2249E4-66F0-C3D5-E2DF-C6E1BFA5B37D}"/>
              </a:ext>
            </a:extLst>
          </p:cNvPr>
          <p:cNvSpPr txBox="1"/>
          <p:nvPr/>
        </p:nvSpPr>
        <p:spPr>
          <a:xfrm>
            <a:off x="3844212" y="247150"/>
            <a:ext cx="82669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7353300" algn="r"/>
              </a:tabLst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Transmitted by the experts of ETRTO	Informal document GRBP-82-26</a:t>
            </a:r>
            <a:r>
              <a:rPr lang="en-GB" sz="1200" dirty="0">
                <a:solidFill>
                  <a:srgbClr val="7030A0"/>
                </a:solidFill>
                <a:highlight>
                  <a:srgbClr val="C0C0C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defTabSz="919163">
              <a:tabLst>
                <a:tab pos="7353300" algn="r"/>
              </a:tabLst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(82nd GRBP, 3-5 September 2025,</a:t>
            </a:r>
          </a:p>
          <a:p>
            <a:pPr defTabSz="919163">
              <a:tabLst>
                <a:tab pos="7353300" algn="r"/>
              </a:tabLst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agenda item </a:t>
            </a:r>
            <a:r>
              <a:rPr lang="en-GB" sz="1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5.(a))</a:t>
            </a:r>
            <a:endParaRPr lang="en-GB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021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CECE94-FE97-C647-F95C-3A4279B9A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11442-9EA8-43C1-A90A-E8091E9236D0}" type="datetime2">
              <a:rPr lang="en-US" smtClean="0"/>
              <a:t>Tuesday, September 2, 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26E7D6-C513-DBE8-3841-24ADCA02D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European Tyre and Rim Technical Organization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D9191C-9FD9-D391-AF95-FA2C80251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045D9-6A50-447E-9A04-3B3C9EFFC6F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9614A537-C01F-F901-8B3C-1CD369EE4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199" y="676609"/>
            <a:ext cx="10515600" cy="1460101"/>
          </a:xfrm>
        </p:spPr>
        <p:txBody>
          <a:bodyPr>
            <a:normAutofit/>
          </a:bodyPr>
          <a:lstStyle/>
          <a:p>
            <a:pPr algn="just"/>
            <a:r>
              <a:rPr lang="en-GB" dirty="0"/>
              <a:t>Document GRBP/2025/26 addresses a real-life situation that is not considered by current ice grip test conditions in UN Regulation No. 117: the </a:t>
            </a:r>
            <a:r>
              <a:rPr lang="en-GB" i="1" dirty="0"/>
              <a:t>wet ice</a:t>
            </a:r>
            <a:r>
              <a:rPr lang="en-GB" dirty="0"/>
              <a:t> (or </a:t>
            </a:r>
            <a:r>
              <a:rPr lang="en-GB" i="1" dirty="0"/>
              <a:t>black ice</a:t>
            </a:r>
            <a:r>
              <a:rPr lang="en-GB" dirty="0"/>
              <a:t>) conditions.</a:t>
            </a:r>
            <a:endParaRPr lang="en-GB" dirty="0">
              <a:highlight>
                <a:srgbClr val="00FF00"/>
              </a:highlight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4B91E3C-D28E-4388-77A2-BF2EEFCE7122}"/>
              </a:ext>
            </a:extLst>
          </p:cNvPr>
          <p:cNvSpPr txBox="1">
            <a:spLocks/>
          </p:cNvSpPr>
          <p:nvPr/>
        </p:nvSpPr>
        <p:spPr>
          <a:xfrm>
            <a:off x="584199" y="2232398"/>
            <a:ext cx="10515600" cy="2149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dirty="0"/>
              <a:t>The physical phenomena driving ice grip performance in the proposed additional upper temperature range (-5</a:t>
            </a:r>
            <a:r>
              <a:rPr lang="en-GB" dirty="0">
                <a:latin typeface="Aptos" panose="020B0004020202020204" pitchFamily="34" charset="0"/>
              </a:rPr>
              <a:t>°</a:t>
            </a:r>
            <a:r>
              <a:rPr lang="en-GB" dirty="0"/>
              <a:t>C / -2</a:t>
            </a:r>
            <a:r>
              <a:rPr lang="en-GB" dirty="0">
                <a:latin typeface="Aptos" panose="020B0004020202020204" pitchFamily="34" charset="0"/>
              </a:rPr>
              <a:t>°</a:t>
            </a:r>
            <a:r>
              <a:rPr lang="en-GB" dirty="0"/>
              <a:t>C) differ from those driving the low </a:t>
            </a:r>
            <a:r>
              <a:rPr lang="en-GB"/>
              <a:t>temperature range </a:t>
            </a:r>
            <a:r>
              <a:rPr lang="en-GB" dirty="0"/>
              <a:t>(-15</a:t>
            </a:r>
            <a:r>
              <a:rPr lang="en-GB" dirty="0">
                <a:latin typeface="Aptos" panose="020B0004020202020204" pitchFamily="34" charset="0"/>
              </a:rPr>
              <a:t>°</a:t>
            </a:r>
            <a:r>
              <a:rPr lang="en-GB" dirty="0"/>
              <a:t>C / -5</a:t>
            </a:r>
            <a:r>
              <a:rPr lang="en-GB" dirty="0">
                <a:latin typeface="Aptos" panose="020B0004020202020204" pitchFamily="34" charset="0"/>
              </a:rPr>
              <a:t>°</a:t>
            </a:r>
            <a:r>
              <a:rPr lang="en-GB" dirty="0"/>
              <a:t>C), dry ice conditions, as highlighted at point 3 of the justifications.</a:t>
            </a:r>
          </a:p>
          <a:p>
            <a:pPr algn="just"/>
            <a:endParaRPr lang="en-GB" dirty="0">
              <a:highlight>
                <a:srgbClr val="00FF00"/>
              </a:highlight>
            </a:endParaRPr>
          </a:p>
          <a:p>
            <a:pPr algn="just"/>
            <a:endParaRPr lang="en-GB" dirty="0">
              <a:highlight>
                <a:srgbClr val="00FF00"/>
              </a:highlight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C6256C6-8D15-7ABE-AF2B-EEDB67F8B62F}"/>
              </a:ext>
            </a:extLst>
          </p:cNvPr>
          <p:cNvSpPr txBox="1">
            <a:spLocks/>
          </p:cNvSpPr>
          <p:nvPr/>
        </p:nvSpPr>
        <p:spPr>
          <a:xfrm>
            <a:off x="584199" y="4212139"/>
            <a:ext cx="10515600" cy="1713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dirty="0"/>
              <a:t>When surface temperature is approaching zero degrees, the test surface stability will rapidly deteriorate, and dispersion of ice grip test results will grow. </a:t>
            </a:r>
          </a:p>
        </p:txBody>
      </p:sp>
    </p:spTree>
    <p:extLst>
      <p:ext uri="{BB962C8B-B14F-4D97-AF65-F5344CB8AC3E}">
        <p14:creationId xmlns:p14="http://schemas.microsoft.com/office/powerpoint/2010/main" val="3836063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DF84A2-15BD-EF12-B1DC-FA7DACC71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11442-9EA8-43C1-A90A-E8091E9236D0}" type="datetime2">
              <a:rPr lang="en-US" smtClean="0"/>
              <a:t>Tuesday, September 2, 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D1445-A302-6326-F58B-C4984E236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European Tyre and Rim Technical Organization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80BD73-C4B2-5486-F6E5-A6253D845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045D9-6A50-447E-9A04-3B3C9EFFC6F0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57D5E5E9-0A63-CE59-B465-3B9DEE721B7E}"/>
              </a:ext>
            </a:extLst>
          </p:cNvPr>
          <p:cNvSpPr txBox="1">
            <a:spLocks/>
          </p:cNvSpPr>
          <p:nvPr/>
        </p:nvSpPr>
        <p:spPr>
          <a:xfrm>
            <a:off x="584199" y="776611"/>
            <a:ext cx="10515600" cy="4887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b="1" dirty="0">
                <a:ea typeface="MS Mincho" panose="02020609040205080304" pitchFamily="49" charset="-128"/>
              </a:rPr>
              <a:t>The current temperature range</a:t>
            </a:r>
            <a:r>
              <a:rPr lang="en-GB" dirty="0">
                <a:ea typeface="MS Mincho" panose="02020609040205080304" pitchFamily="49" charset="-128"/>
              </a:rPr>
              <a:t> is based on the results of a consistent test plan with the aim to </a:t>
            </a:r>
            <a:r>
              <a:rPr lang="en-GB" b="1" dirty="0">
                <a:ea typeface="MS Mincho" panose="02020609040205080304" pitchFamily="49" charset="-128"/>
              </a:rPr>
              <a:t>provide a reliable segregation between </a:t>
            </a:r>
            <a:r>
              <a:rPr lang="en-GB" dirty="0">
                <a:ea typeface="MS Mincho" panose="02020609040205080304" pitchFamily="49" charset="-128"/>
              </a:rPr>
              <a:t>ice grip tyres* (</a:t>
            </a:r>
            <a:r>
              <a:rPr lang="en-GB" b="1" dirty="0">
                <a:ea typeface="MS Mincho" panose="02020609040205080304" pitchFamily="49" charset="-128"/>
              </a:rPr>
              <a:t>Nordic winter tyres</a:t>
            </a:r>
            <a:r>
              <a:rPr lang="en-GB" dirty="0">
                <a:ea typeface="MS Mincho" panose="02020609040205080304" pitchFamily="49" charset="-128"/>
              </a:rPr>
              <a:t>)</a:t>
            </a:r>
            <a:r>
              <a:rPr lang="en-GB" b="1" dirty="0">
                <a:ea typeface="MS Mincho" panose="02020609040205080304" pitchFamily="49" charset="-128"/>
              </a:rPr>
              <a:t> and </a:t>
            </a:r>
            <a:r>
              <a:rPr lang="en-GB" dirty="0">
                <a:ea typeface="MS Mincho" panose="02020609040205080304" pitchFamily="49" charset="-128"/>
              </a:rPr>
              <a:t>tyres for use in severe snow conditions (</a:t>
            </a:r>
            <a:r>
              <a:rPr lang="en-GB" b="1" dirty="0">
                <a:ea typeface="MS Mincho" panose="02020609040205080304" pitchFamily="49" charset="-128"/>
              </a:rPr>
              <a:t>central European winter tyres</a:t>
            </a:r>
            <a:r>
              <a:rPr lang="en-GB" dirty="0">
                <a:ea typeface="MS Mincho" panose="02020609040205080304" pitchFamily="49" charset="-128"/>
              </a:rPr>
              <a:t>).</a:t>
            </a:r>
          </a:p>
          <a:p>
            <a:pPr algn="just"/>
            <a:endParaRPr lang="en-GB" dirty="0">
              <a:ea typeface="MS Mincho" panose="02020609040205080304" pitchFamily="49" charset="-128"/>
            </a:endParaRPr>
          </a:p>
          <a:p>
            <a:pPr marL="457200" lvl="1" indent="0" algn="just">
              <a:buFont typeface="Arial" panose="020B0604020202020204" pitchFamily="34" charset="0"/>
              <a:buNone/>
            </a:pPr>
            <a:r>
              <a:rPr lang="en-GB" dirty="0">
                <a:ea typeface="MS Mincho" panose="02020609040205080304" pitchFamily="49" charset="-128"/>
              </a:rPr>
              <a:t>*</a:t>
            </a:r>
            <a:r>
              <a:rPr lang="en-GB" dirty="0"/>
              <a:t> in Regulation (EU) 2020/740 on the labelling of tyres states, in paragraph 4 of Annex IV: “Suppliers and distributors shall also, where relevant, make available on their websites a statement highlighting the fact that </a:t>
            </a:r>
            <a:r>
              <a:rPr lang="en-GB" b="1" dirty="0"/>
              <a:t>ice grip tyres </a:t>
            </a:r>
            <a:r>
              <a:rPr lang="en-GB" dirty="0"/>
              <a:t>are specifically designed for road surfaces covered with ice and compact snow, and </a:t>
            </a:r>
            <a:r>
              <a:rPr lang="en-GB" b="1" dirty="0"/>
              <a:t>should only be used in very severe climate conditions </a:t>
            </a:r>
            <a:r>
              <a:rPr lang="en-GB" dirty="0"/>
              <a:t>(e.g. cold temperatures) and that using ice grip tyres in less severe climate conditions (e.g. wet conditions or warmer temperatures) could result in sub-optimal performance, in particular for wet grip, handling and wear.”</a:t>
            </a:r>
          </a:p>
        </p:txBody>
      </p:sp>
    </p:spTree>
    <p:extLst>
      <p:ext uri="{BB962C8B-B14F-4D97-AF65-F5344CB8AC3E}">
        <p14:creationId xmlns:p14="http://schemas.microsoft.com/office/powerpoint/2010/main" val="392583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522B6B-B3F6-75F4-5341-521D8D8108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236157-E0F1-B5AA-0991-E6E497B2F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11442-9EA8-43C1-A90A-E8091E9236D0}" type="datetime2">
              <a:rPr lang="en-US" smtClean="0"/>
              <a:t>Tuesday, September 2, 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622888-9F7D-2A5F-14BC-C2C368882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European Tyre and Rim Technical Organization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C4E0C2-EC6F-8900-AB7D-2F986FB92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045D9-6A50-447E-9A04-3B3C9EFFC6F0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9466C572-B081-0DAE-C69D-CF77B1C131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199" y="1367467"/>
            <a:ext cx="10515600" cy="3689725"/>
          </a:xfrm>
        </p:spPr>
        <p:txBody>
          <a:bodyPr>
            <a:normAutofit/>
          </a:bodyPr>
          <a:lstStyle/>
          <a:p>
            <a:pPr algn="just"/>
            <a:r>
              <a:rPr lang="en-GB" dirty="0"/>
              <a:t>Central European winter tyres (3PMSF) may fulfil the ice grip requirements when tested above -5</a:t>
            </a:r>
            <a:r>
              <a:rPr lang="en-GB" dirty="0">
                <a:latin typeface="Aptos" panose="020B0004020202020204" pitchFamily="34" charset="0"/>
              </a:rPr>
              <a:t>°</a:t>
            </a:r>
            <a:r>
              <a:rPr lang="en-GB" dirty="0"/>
              <a:t> C, bear the ice grip marking and be used at low temperatures, without the same safety level of the current ice grip tyres (Nordic winter tyres). </a:t>
            </a:r>
          </a:p>
          <a:p>
            <a:pPr marL="457200" lvl="1" indent="0" algn="just">
              <a:buNone/>
            </a:pPr>
            <a:r>
              <a:rPr lang="en-GB" sz="2000" dirty="0"/>
              <a:t>Reminder of note in previous page: […] </a:t>
            </a:r>
            <a:r>
              <a:rPr lang="en-GB" sz="2000" b="1" dirty="0"/>
              <a:t>ice grip […] should only be used in very severe climate conditions.</a:t>
            </a:r>
            <a:endParaRPr lang="en-GB" dirty="0"/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91FDABB-5318-5221-6785-F306A39C06D1}"/>
              </a:ext>
            </a:extLst>
          </p:cNvPr>
          <p:cNvSpPr txBox="1">
            <a:spLocks/>
          </p:cNvSpPr>
          <p:nvPr/>
        </p:nvSpPr>
        <p:spPr>
          <a:xfrm>
            <a:off x="584198" y="3730033"/>
            <a:ext cx="10837009" cy="19359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GB" dirty="0">
                <a:solidFill>
                  <a:srgbClr val="0070C0"/>
                </a:solidFill>
              </a:rPr>
              <a:t>  To avoid any confusion with current ice grip tyres, ETRTO may consider the evaluation of </a:t>
            </a:r>
            <a:r>
              <a:rPr lang="en-GB" i="1" dirty="0">
                <a:solidFill>
                  <a:srgbClr val="0070C0"/>
                </a:solidFill>
              </a:rPr>
              <a:t>wet ice </a:t>
            </a:r>
            <a:r>
              <a:rPr lang="en-GB" dirty="0">
                <a:solidFill>
                  <a:srgbClr val="0070C0"/>
                </a:solidFill>
              </a:rPr>
              <a:t>performance in the framework of UN Regulation No.117 </a:t>
            </a:r>
            <a:r>
              <a:rPr lang="en-GB" b="1" dirty="0">
                <a:solidFill>
                  <a:srgbClr val="0070C0"/>
                </a:solidFill>
              </a:rPr>
              <a:t>in a separated annex and with a specific pictogram, provided that technical assessment and test development are first completed in respective ISO Working Group 11</a:t>
            </a:r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D225B7A1-BB10-774B-EEF7-A5619CE3178B}"/>
              </a:ext>
            </a:extLst>
          </p:cNvPr>
          <p:cNvSpPr txBox="1">
            <a:spLocks/>
          </p:cNvSpPr>
          <p:nvPr/>
        </p:nvSpPr>
        <p:spPr>
          <a:xfrm>
            <a:off x="584198" y="397085"/>
            <a:ext cx="10515600" cy="32126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dirty="0"/>
              <a:t>Good 3PMSF wet grip tyres benefit of </a:t>
            </a:r>
            <a:r>
              <a:rPr lang="en-GB" i="1" dirty="0"/>
              <a:t>wet ice </a:t>
            </a:r>
            <a:r>
              <a:rPr lang="en-GB" dirty="0"/>
              <a:t>conditions more than ice grip tyres.</a:t>
            </a:r>
          </a:p>
        </p:txBody>
      </p:sp>
    </p:spTree>
    <p:extLst>
      <p:ext uri="{BB962C8B-B14F-4D97-AF65-F5344CB8AC3E}">
        <p14:creationId xmlns:p14="http://schemas.microsoft.com/office/powerpoint/2010/main" val="3259781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2163F-548B-42DC-A8CE-5A9F28E6D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Thank you!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7D15E6-7E32-4891-AE59-B5AA6A1CC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11442-9EA8-43C1-A90A-E8091E9236D0}" type="datetime2">
              <a:rPr lang="en-US" smtClean="0"/>
              <a:t>Tuesday, September 2, 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D22C9E-D264-4A72-8DBF-239414ACF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001" dirty="0"/>
              <a:t>European Tyre &amp; Rim Technical Organisation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72B258-391A-4D16-AEDA-38646B1EF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045D9-6A50-447E-9A04-3B3C9EFFC6F0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72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8422D08C252547BB1CFA7F78E2CB83" ma:contentTypeVersion="21" ma:contentTypeDescription="Create a new document." ma:contentTypeScope="" ma:versionID="70aa97d293dc1b068aad8ec574bd5b29">
  <xsd:schema xmlns:xsd="http://www.w3.org/2001/XMLSchema" xmlns:xs="http://www.w3.org/2001/XMLSchema" xmlns:p="http://schemas.microsoft.com/office/2006/metadata/properties" xmlns:ns2="4b4a1c0d-4a69-4996-a84a-fc699b9f49de" xmlns:ns3="acccb6d4-dbe5-46d2-b4d3-5733603d8cc6" xmlns:ns4="985ec44e-1bab-4c0b-9df0-6ba128686fc9" targetNamespace="http://schemas.microsoft.com/office/2006/metadata/properties" ma:root="true" ma:fieldsID="116effa8a8d4dca7515820515ac66886" ns2:_="" ns3:_="" ns4:_="">
    <xsd:import namespace="4b4a1c0d-4a69-4996-a84a-fc699b9f49de"/>
    <xsd:import namespace="acccb6d4-dbe5-46d2-b4d3-5733603d8cc6"/>
    <xsd:import namespace="985ec44e-1bab-4c0b-9df0-6ba128686fc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bjectDetectorVersions" minOccurs="0"/>
                <xsd:element ref="ns3:MediaServiceSearchProperties" minOccurs="0"/>
                <xsd:element ref="ns3:MediaServiceBillingMetadata" minOccurs="0"/>
                <xsd:element ref="ns3:Pat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4a1c0d-4a69-4996-a84a-fc699b9f49d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ccb6d4-dbe5-46d2-b4d3-5733603d8c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  <xsd:element name="Path" ma:index="27" nillable="true" ma:displayName="Path" ma:internalName="Path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02cb41a6-c265-4598-b948-df01c7e084ec}" ma:internalName="TaxCatchAll" ma:showField="CatchAllData" ma:web="4b4a1c0d-4a69-4996-a84a-fc699b9f49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cccb6d4-dbe5-46d2-b4d3-5733603d8cc6">
      <Terms xmlns="http://schemas.microsoft.com/office/infopath/2007/PartnerControls"/>
    </lcf76f155ced4ddcb4097134ff3c332f>
    <Path xmlns="acccb6d4-dbe5-46d2-b4d3-5733603d8cc6" xsi:nil="true"/>
    <TaxCatchAll xmlns="985ec44e-1bab-4c0b-9df0-6ba128686fc9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40372C1-5854-4404-BF33-F7A5F2B8EC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4a1c0d-4a69-4996-a84a-fc699b9f49de"/>
    <ds:schemaRef ds:uri="acccb6d4-dbe5-46d2-b4d3-5733603d8cc6"/>
    <ds:schemaRef ds:uri="985ec44e-1bab-4c0b-9df0-6ba128686f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B929083-40C3-4676-AD17-5CCB8069C1F2}">
  <ds:schemaRefs>
    <ds:schemaRef ds:uri="http://schemas.microsoft.com/office/2006/metadata/properties"/>
    <ds:schemaRef ds:uri="http://schemas.microsoft.com/office/infopath/2007/PartnerControls"/>
    <ds:schemaRef ds:uri="acccb6d4-dbe5-46d2-b4d3-5733603d8cc6"/>
    <ds:schemaRef ds:uri="985ec44e-1bab-4c0b-9df0-6ba128686fc9"/>
  </ds:schemaRefs>
</ds:datastoreItem>
</file>

<file path=customXml/itemProps3.xml><?xml version="1.0" encoding="utf-8"?>
<ds:datastoreItem xmlns:ds="http://schemas.openxmlformats.org/officeDocument/2006/customXml" ds:itemID="{1D02CDB3-CF07-4626-B082-0D90CC3A1E7E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0f9e35db-544f-4f60-bdcc-5ea416e6dc70}" enabled="0" method="" siteId="{0f9e35db-544f-4f60-bdcc-5ea416e6dc70}" removed="1"/>
  <clbl:label id="{2293b824-c798-4957-856e-df1992afab2e}" enabled="0" method="" siteId="{2293b824-c798-4957-856e-df1992afab2e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2429</TotalTime>
  <Words>502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MS Mincho</vt:lpstr>
      <vt:lpstr>Aptos</vt:lpstr>
      <vt:lpstr>Arial</vt:lpstr>
      <vt:lpstr>Calibri</vt:lpstr>
      <vt:lpstr>Calibri Light</vt:lpstr>
      <vt:lpstr>Times New Roman</vt:lpstr>
      <vt:lpstr>Office Theme</vt:lpstr>
      <vt:lpstr>ETRTO considerations on document GRBP/2025/26</vt:lpstr>
      <vt:lpstr>PowerPoint Presentation</vt:lpstr>
      <vt:lpstr>PowerPoint Presentation</vt:lpstr>
      <vt:lpstr>PowerPoint Presentation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to EXEC</dc:title>
  <dc:creator>Josep Guinjoan</dc:creator>
  <cp:lastModifiedBy>Konstantin Glukhenkiy</cp:lastModifiedBy>
  <cp:revision>19</cp:revision>
  <dcterms:created xsi:type="dcterms:W3CDTF">2021-11-17T09:31:58Z</dcterms:created>
  <dcterms:modified xsi:type="dcterms:W3CDTF">2025-09-02T13:28:03Z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0x0101003B8422D08C252547BB1CFA7F78E2CB83</vt:lpwstr>
  </property>
  <property fmtid="{D5CDD505-2E9C-101B-9397-08002B2CF9AE}" pid="4" name="MediaServiceImageTags">
    <vt:lpwstr/>
  </property>
  <property fmtid="{D5CDD505-2E9C-101B-9397-08002B2CF9AE}" pid="5" name="gba66df640194346a5267c50f24d4797">
    <vt:lpwstr/>
  </property>
  <property fmtid="{D5CDD505-2E9C-101B-9397-08002B2CF9AE}" pid="6" name="Office_x0020_of_x0020_Origin">
    <vt:lpwstr/>
  </property>
  <property fmtid="{D5CDD505-2E9C-101B-9397-08002B2CF9AE}" pid="7" name="Office of Origin">
    <vt:lpwstr/>
  </property>
</Properties>
</file>