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FE0C8-6755-985C-A497-D1B3203009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374676-6345-F397-4CD6-C6766694A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103B55-F2F3-B808-A301-0901B96D1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A1216FC-4597-C1CC-4220-75A7EA9A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16E370-CB59-59D9-8479-3A1BDC773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1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2C406-DA23-63C0-291F-03C33BC75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9C7806-2AEC-A24A-BE5A-65BF81F4F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68EB-620C-DCFB-73D0-9F520967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F26F45-D798-A051-2460-1AA03DB52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46BAFE-E42B-967F-80FA-59570A75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6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F6FBB39-A6C6-EF7F-D38D-F110DA946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EB5038-2A98-BE80-DE6B-85809957B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6A9E3A-5678-BD65-5821-D14604F79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0E1452-FA48-FD65-2436-370B50B6D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AA0194-0357-B9EB-A3C5-875DBDD1E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4155E-0045-FAC2-67F7-52D91A417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4FBF81-EF46-7BD0-B3B3-F90DB6BBE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B76A15-0153-21EB-B31D-97795A98F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EA2440-EB07-6683-FABC-299138E0C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364ADF-229D-29D3-7B7E-74588DE9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1240F-BB4C-3873-B5B0-4CA69241C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62A94E-69C6-762C-98D7-1D3C76CEF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22A215-8223-729F-3EDB-2038E7192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7E545-6B29-0FEC-54B2-168B91A4B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F226F4-D580-4F32-F138-3EF2A1BE8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0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3290A3-ED1D-AB6B-A875-D432C5209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028573-485B-0983-524A-246EBB2D4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7D579-D3C0-BEDC-F1C7-F2AF5F4BD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AB544C-EF27-4B60-93BF-BD86B1253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E6FB39-4966-E42C-3B15-A5519BDCE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05F8B3-C23A-18E0-7517-538E3BE46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04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615480-A1BD-E19A-01EC-0B4CF4B98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2C243F-09F0-9FC3-7B8A-CCE0515EB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5D10DA-6E55-74E7-0568-8BFF3B1F0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4519A1-ED5A-1E0D-E830-196BC2F10A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5A8702-6A5C-79E4-C36E-04D8682FB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FF044B4-E287-353C-6BB5-71696D5A0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6217F5F-CA7D-39F7-C6D5-43C16AAC4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4086B44-7528-2CF4-BBE5-B8EC4B0F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2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51A28-CA30-B020-5738-601DA9C8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F0C161A-AE7E-F9C6-D0D6-6D0F60C8B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B1CF985-6D32-B4FF-A002-FE018A4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2DE16C8-5841-E54A-6DF0-380A380CC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2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1614D9B-DF8B-3111-03F4-F5E5F78F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959697-FFDD-865A-5DE5-7CCCDC79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420ACB-C264-CFBB-05D3-C42976F41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7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70898C-DBA3-000C-2B13-9CD69BB38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3774A1-270F-CFDD-83EA-838BEAD76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9143E6-7786-026A-EA36-889272CDE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6E4B42-65E5-945A-5981-BD6FA1F57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FF85F3-744A-C1FB-B62E-07D0C249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0157BB-A4CA-6482-041D-CFB9C03BE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1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54486D-27C9-3959-9C1C-5681059EF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609DB78-FF0E-8F87-2EFE-E5C728BEC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FF6F2F-8988-1940-140D-17F8A102B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F417B3-2B2B-5D11-EAD3-3BF38FE2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604EBB-2F34-6679-8D5C-BDEE30B6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9663C0-65D7-1747-B354-B2B9DCB7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5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E7BDAC3-A597-7B27-02F5-A3D130BDC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C2FC90-A600-EEBF-DB8E-B2D6699CB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B1A9B3-0E39-2409-9117-E6BCB37A4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235AA-6996-4305-B6A9-C5BD29603062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88F69B-7790-CB2D-1DD1-94C5D3F11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6E9C1E-5200-4EFF-F3FB-C2ABDCC9C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A0F8-D9C0-474F-9C98-3337B6A39BD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8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unece.org/download/attachments/270368781/IWG-EMC-45-05-Rev.1%20%28CLEPA%29%20DRAFT%20ECE-TRANS-WP.29-2024-90_Editorials-for-Rev7.docx?api=v2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80E06-55BA-95BD-D312-B292282C9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543" y="2550653"/>
            <a:ext cx="11007126" cy="197981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Update of Applicable Frequency Ranges for ESA immunity test methods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87A31A-A29B-3D1E-B763-FCBCBB1816A4}"/>
              </a:ext>
            </a:extLst>
          </p:cNvPr>
          <p:cNvSpPr txBox="1"/>
          <p:nvPr/>
        </p:nvSpPr>
        <p:spPr>
          <a:xfrm>
            <a:off x="848543" y="4874908"/>
            <a:ext cx="9958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Revision of Tables 2a and 2b in Paragraph 6.8.2.1 and Tables 19a and 19b in Paragraph 7.18.2.1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3AB203B5-4C5A-4589-A3B9-94A8AE3FF3F9}"/>
              </a:ext>
            </a:extLst>
          </p:cNvPr>
          <p:cNvSpPr txBox="1"/>
          <p:nvPr/>
        </p:nvSpPr>
        <p:spPr>
          <a:xfrm>
            <a:off x="848544" y="1916832"/>
            <a:ext cx="78488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3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B" panose="02020603020101020101" pitchFamily="18" charset="-127"/>
                <a:cs typeface="Calibri" panose="020F0502020204030204" pitchFamily="34" charset="0"/>
              </a:rPr>
              <a:t>Proposal for R10.08 by CLEPA:</a:t>
            </a:r>
            <a:endParaRPr lang="ko-KR" altLang="en-US" sz="3200" dirty="0">
              <a:ln>
                <a:solidFill>
                  <a:srgbClr val="000000">
                    <a:alpha val="0"/>
                  </a:srgbClr>
                </a:solidFill>
              </a:ln>
              <a:latin typeface="Calibri" panose="020F0502020204030204" pitchFamily="34" charset="0"/>
              <a:ea typeface="현대하모니 B" panose="02020603020101020101" pitchFamily="18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85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8A59F-35D2-B737-D13F-A437B43F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456142"/>
          </a:xfrm>
        </p:spPr>
        <p:txBody>
          <a:bodyPr>
            <a:noAutofit/>
          </a:bodyPr>
          <a:lstStyle/>
          <a:p>
            <a:pPr algn="ctr"/>
            <a:r>
              <a:rPr lang="en-GB" sz="3500" dirty="0"/>
              <a:t>Recap: Current Frequency Ranges in ECE/TRANS/WP.29/2024/90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6748EF0-BE69-67BC-B43C-BB49BB2C8AE6}"/>
              </a:ext>
            </a:extLst>
          </p:cNvPr>
          <p:cNvSpPr txBox="1"/>
          <p:nvPr/>
        </p:nvSpPr>
        <p:spPr>
          <a:xfrm>
            <a:off x="304800" y="1465002"/>
            <a:ext cx="54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ESA in configuration other than REESS charging mode coupled to the power grid (Paragraph 6)</a:t>
            </a:r>
          </a:p>
        </p:txBody>
      </p:sp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688C8374-DF02-E322-28A6-82ED84E1D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038765"/>
              </p:ext>
            </p:extLst>
          </p:nvPr>
        </p:nvGraphicFramePr>
        <p:xfrm>
          <a:off x="432000" y="2627578"/>
          <a:ext cx="5524501" cy="792163"/>
        </p:xfrm>
        <a:graphic>
          <a:graphicData uri="http://schemas.openxmlformats.org/drawingml/2006/table">
            <a:tbl>
              <a:tblPr firstRow="1" firstCol="1" bandRow="1"/>
              <a:tblGrid>
                <a:gridCol w="1113032">
                  <a:extLst>
                    <a:ext uri="{9D8B030D-6E8A-4147-A177-3AD203B41FA5}">
                      <a16:colId xmlns:a16="http://schemas.microsoft.com/office/drawing/2014/main" val="1646635220"/>
                    </a:ext>
                  </a:extLst>
                </a:gridCol>
                <a:gridCol w="900209">
                  <a:extLst>
                    <a:ext uri="{9D8B030D-6E8A-4147-A177-3AD203B41FA5}">
                      <a16:colId xmlns:a16="http://schemas.microsoft.com/office/drawing/2014/main" val="3193314323"/>
                    </a:ext>
                  </a:extLst>
                </a:gridCol>
                <a:gridCol w="900844">
                  <a:extLst>
                    <a:ext uri="{9D8B030D-6E8A-4147-A177-3AD203B41FA5}">
                      <a16:colId xmlns:a16="http://schemas.microsoft.com/office/drawing/2014/main" val="3850313300"/>
                    </a:ext>
                  </a:extLst>
                </a:gridCol>
                <a:gridCol w="900209">
                  <a:extLst>
                    <a:ext uri="{9D8B030D-6E8A-4147-A177-3AD203B41FA5}">
                      <a16:colId xmlns:a16="http://schemas.microsoft.com/office/drawing/2014/main" val="1340534146"/>
                    </a:ext>
                  </a:extLst>
                </a:gridCol>
                <a:gridCol w="630210">
                  <a:extLst>
                    <a:ext uri="{9D8B030D-6E8A-4147-A177-3AD203B41FA5}">
                      <a16:colId xmlns:a16="http://schemas.microsoft.com/office/drawing/2014/main" val="3370133834"/>
                    </a:ext>
                  </a:extLst>
                </a:gridCol>
                <a:gridCol w="1079997">
                  <a:extLst>
                    <a:ext uri="{9D8B030D-6E8A-4147-A177-3AD203B41FA5}">
                      <a16:colId xmlns:a16="http://schemas.microsoft.com/office/drawing/2014/main" val="2605595853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 Level in over 90 per cent of the 20 to 6,000 MHz frequency band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8046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range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Stripline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 cell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BCI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ALSE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Reverberation chamber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6186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to 2,000 MHz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V/m</a:t>
                      </a:r>
                      <a:endParaRPr lang="de-DE" sz="1000" b="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V/m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mA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V/m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V/m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1927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 to 6,000 MHz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 b="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V/m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V/m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263357"/>
                  </a:ext>
                </a:extLst>
              </a:tr>
            </a:tbl>
          </a:graphicData>
        </a:graphic>
      </p:graphicFrame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13AAAC0C-3AD6-97D0-37A2-9C2173FD01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847722"/>
              </p:ext>
            </p:extLst>
          </p:nvPr>
        </p:nvGraphicFramePr>
        <p:xfrm>
          <a:off x="431800" y="4174861"/>
          <a:ext cx="5524500" cy="792163"/>
        </p:xfrm>
        <a:graphic>
          <a:graphicData uri="http://schemas.openxmlformats.org/drawingml/2006/table">
            <a:tbl>
              <a:tblPr firstRow="1" firstCol="1" bandRow="1"/>
              <a:tblGrid>
                <a:gridCol w="1113288">
                  <a:extLst>
                    <a:ext uri="{9D8B030D-6E8A-4147-A177-3AD203B41FA5}">
                      <a16:colId xmlns:a16="http://schemas.microsoft.com/office/drawing/2014/main" val="2408818784"/>
                    </a:ext>
                  </a:extLst>
                </a:gridCol>
                <a:gridCol w="901051">
                  <a:extLst>
                    <a:ext uri="{9D8B030D-6E8A-4147-A177-3AD203B41FA5}">
                      <a16:colId xmlns:a16="http://schemas.microsoft.com/office/drawing/2014/main" val="641322046"/>
                    </a:ext>
                  </a:extLst>
                </a:gridCol>
                <a:gridCol w="901687">
                  <a:extLst>
                    <a:ext uri="{9D8B030D-6E8A-4147-A177-3AD203B41FA5}">
                      <a16:colId xmlns:a16="http://schemas.microsoft.com/office/drawing/2014/main" val="3933682441"/>
                    </a:ext>
                  </a:extLst>
                </a:gridCol>
                <a:gridCol w="901051">
                  <a:extLst>
                    <a:ext uri="{9D8B030D-6E8A-4147-A177-3AD203B41FA5}">
                      <a16:colId xmlns:a16="http://schemas.microsoft.com/office/drawing/2014/main" val="1499350423"/>
                    </a:ext>
                  </a:extLst>
                </a:gridCol>
                <a:gridCol w="630355">
                  <a:extLst>
                    <a:ext uri="{9D8B030D-6E8A-4147-A177-3AD203B41FA5}">
                      <a16:colId xmlns:a16="http://schemas.microsoft.com/office/drawing/2014/main" val="3325813555"/>
                    </a:ext>
                  </a:extLst>
                </a:gridCol>
                <a:gridCol w="1077068">
                  <a:extLst>
                    <a:ext uri="{9D8B030D-6E8A-4147-A177-3AD203B41FA5}">
                      <a16:colId xmlns:a16="http://schemas.microsoft.com/office/drawing/2014/main" val="774845218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	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Minimum Test Level over the whole 20 to 6,000 MHz frequency band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774690"/>
                  </a:ext>
                </a:extLst>
              </a:tr>
              <a:tr h="28230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range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Stripline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 cell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BCI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ALSE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Reverberation chamber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35948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to 2,000 MHz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V/m</a:t>
                      </a:r>
                      <a:endParaRPr lang="de-DE" sz="1000" b="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62,5 V/m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mA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V/m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GB" sz="9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V/m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14041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 to 6,000 MHz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 b="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V/m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GB" sz="9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V/m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1553"/>
                  </a:ext>
                </a:extLst>
              </a:tr>
            </a:tbl>
          </a:graphicData>
        </a:graphic>
      </p:graphicFrame>
      <p:sp>
        <p:nvSpPr>
          <p:cNvPr id="14" name="Textfeld 13">
            <a:extLst>
              <a:ext uri="{FF2B5EF4-FFF2-40B4-BE49-F238E27FC236}">
                <a16:creationId xmlns:a16="http://schemas.microsoft.com/office/drawing/2014/main" id="{82D163EB-503C-BC38-39E7-E73B9DA67BA5}"/>
              </a:ext>
            </a:extLst>
          </p:cNvPr>
          <p:cNvSpPr txBox="1"/>
          <p:nvPr/>
        </p:nvSpPr>
        <p:spPr>
          <a:xfrm>
            <a:off x="6316135" y="1465200"/>
            <a:ext cx="54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ESA in the configuration REESS charging mode coupled to the power grid (Paragraph 7)</a:t>
            </a:r>
          </a:p>
        </p:txBody>
      </p:sp>
      <p:graphicFrame>
        <p:nvGraphicFramePr>
          <p:cNvPr id="15" name="Tabelle 14">
            <a:extLst>
              <a:ext uri="{FF2B5EF4-FFF2-40B4-BE49-F238E27FC236}">
                <a16:creationId xmlns:a16="http://schemas.microsoft.com/office/drawing/2014/main" id="{D81F4815-FC34-CE28-A87D-4E0E07FA8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349638"/>
              </p:ext>
            </p:extLst>
          </p:nvPr>
        </p:nvGraphicFramePr>
        <p:xfrm>
          <a:off x="6455832" y="2628000"/>
          <a:ext cx="5524501" cy="792163"/>
        </p:xfrm>
        <a:graphic>
          <a:graphicData uri="http://schemas.openxmlformats.org/drawingml/2006/table">
            <a:tbl>
              <a:tblPr firstRow="1" firstCol="1" bandRow="1"/>
              <a:tblGrid>
                <a:gridCol w="1113032">
                  <a:extLst>
                    <a:ext uri="{9D8B030D-6E8A-4147-A177-3AD203B41FA5}">
                      <a16:colId xmlns:a16="http://schemas.microsoft.com/office/drawing/2014/main" val="1646635220"/>
                    </a:ext>
                  </a:extLst>
                </a:gridCol>
                <a:gridCol w="900209">
                  <a:extLst>
                    <a:ext uri="{9D8B030D-6E8A-4147-A177-3AD203B41FA5}">
                      <a16:colId xmlns:a16="http://schemas.microsoft.com/office/drawing/2014/main" val="3193314323"/>
                    </a:ext>
                  </a:extLst>
                </a:gridCol>
                <a:gridCol w="900844">
                  <a:extLst>
                    <a:ext uri="{9D8B030D-6E8A-4147-A177-3AD203B41FA5}">
                      <a16:colId xmlns:a16="http://schemas.microsoft.com/office/drawing/2014/main" val="3850313300"/>
                    </a:ext>
                  </a:extLst>
                </a:gridCol>
                <a:gridCol w="900209">
                  <a:extLst>
                    <a:ext uri="{9D8B030D-6E8A-4147-A177-3AD203B41FA5}">
                      <a16:colId xmlns:a16="http://schemas.microsoft.com/office/drawing/2014/main" val="1340534146"/>
                    </a:ext>
                  </a:extLst>
                </a:gridCol>
                <a:gridCol w="630210">
                  <a:extLst>
                    <a:ext uri="{9D8B030D-6E8A-4147-A177-3AD203B41FA5}">
                      <a16:colId xmlns:a16="http://schemas.microsoft.com/office/drawing/2014/main" val="3370133834"/>
                    </a:ext>
                  </a:extLst>
                </a:gridCol>
                <a:gridCol w="1079997">
                  <a:extLst>
                    <a:ext uri="{9D8B030D-6E8A-4147-A177-3AD203B41FA5}">
                      <a16:colId xmlns:a16="http://schemas.microsoft.com/office/drawing/2014/main" val="2605595853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 Level in over 90 per cent of the 20 to 6,000 MHz frequency band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8046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range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1" i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Stripline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1" i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 cell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BCI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1" i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Reverberation chamber</a:t>
                      </a:r>
                      <a:endParaRPr lang="de-DE" sz="1000" b="1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6186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to 2,000 MHz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V/m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V/m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mA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V/m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V/m</a:t>
                      </a:r>
                      <a:endParaRPr lang="de-DE" sz="1000" b="1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1927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 to 6,000 MHz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V/m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V/m</a:t>
                      </a:r>
                      <a:endParaRPr lang="de-DE" sz="1000" b="1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8263357"/>
                  </a:ext>
                </a:extLst>
              </a:tr>
            </a:tbl>
          </a:graphicData>
        </a:graphic>
      </p:graphicFrame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18ABF7D5-DDA1-67B5-767C-1AB2C05C3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833980"/>
              </p:ext>
            </p:extLst>
          </p:nvPr>
        </p:nvGraphicFramePr>
        <p:xfrm>
          <a:off x="6445249" y="4176000"/>
          <a:ext cx="5524500" cy="792163"/>
        </p:xfrm>
        <a:graphic>
          <a:graphicData uri="http://schemas.openxmlformats.org/drawingml/2006/table">
            <a:tbl>
              <a:tblPr firstRow="1" firstCol="1" bandRow="1"/>
              <a:tblGrid>
                <a:gridCol w="1113288">
                  <a:extLst>
                    <a:ext uri="{9D8B030D-6E8A-4147-A177-3AD203B41FA5}">
                      <a16:colId xmlns:a16="http://schemas.microsoft.com/office/drawing/2014/main" val="2408818784"/>
                    </a:ext>
                  </a:extLst>
                </a:gridCol>
                <a:gridCol w="901051">
                  <a:extLst>
                    <a:ext uri="{9D8B030D-6E8A-4147-A177-3AD203B41FA5}">
                      <a16:colId xmlns:a16="http://schemas.microsoft.com/office/drawing/2014/main" val="641322046"/>
                    </a:ext>
                  </a:extLst>
                </a:gridCol>
                <a:gridCol w="901687">
                  <a:extLst>
                    <a:ext uri="{9D8B030D-6E8A-4147-A177-3AD203B41FA5}">
                      <a16:colId xmlns:a16="http://schemas.microsoft.com/office/drawing/2014/main" val="3933682441"/>
                    </a:ext>
                  </a:extLst>
                </a:gridCol>
                <a:gridCol w="901051">
                  <a:extLst>
                    <a:ext uri="{9D8B030D-6E8A-4147-A177-3AD203B41FA5}">
                      <a16:colId xmlns:a16="http://schemas.microsoft.com/office/drawing/2014/main" val="1499350423"/>
                    </a:ext>
                  </a:extLst>
                </a:gridCol>
                <a:gridCol w="630355">
                  <a:extLst>
                    <a:ext uri="{9D8B030D-6E8A-4147-A177-3AD203B41FA5}">
                      <a16:colId xmlns:a16="http://schemas.microsoft.com/office/drawing/2014/main" val="3325813555"/>
                    </a:ext>
                  </a:extLst>
                </a:gridCol>
                <a:gridCol w="1077068">
                  <a:extLst>
                    <a:ext uri="{9D8B030D-6E8A-4147-A177-3AD203B41FA5}">
                      <a16:colId xmlns:a16="http://schemas.microsoft.com/office/drawing/2014/main" val="774845218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	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Minimum Test Level over the whole 20 to 6,000 MHz frequency band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77469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range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1" i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Stripline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1" i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 cell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BCI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1" i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Reverberation chamber</a:t>
                      </a:r>
                      <a:endParaRPr lang="de-DE" sz="1000" b="1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35948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to 2,000 MHz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V/m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62,5 V/m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mA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V/m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GB" sz="900" b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V/m</a:t>
                      </a:r>
                      <a:endParaRPr lang="de-DE" sz="1000" b="1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14041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2,000 to 6,000 MHz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applicable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V/m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900" b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GB" sz="900" b="1" strike="sngStrike" dirty="0">
                          <a:solidFill>
                            <a:srgbClr val="80808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V/m</a:t>
                      </a:r>
                      <a:endParaRPr lang="de-DE" sz="1000" b="1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61553"/>
                  </a:ext>
                </a:extLst>
              </a:tr>
            </a:tbl>
          </a:graphicData>
        </a:graphic>
      </p:graphicFrame>
      <p:sp>
        <p:nvSpPr>
          <p:cNvPr id="17" name="Textfeld 16">
            <a:extLst>
              <a:ext uri="{FF2B5EF4-FFF2-40B4-BE49-F238E27FC236}">
                <a16:creationId xmlns:a16="http://schemas.microsoft.com/office/drawing/2014/main" id="{B9456A55-9270-19AC-76EF-91AE5CC280B3}"/>
              </a:ext>
            </a:extLst>
          </p:cNvPr>
          <p:cNvSpPr txBox="1"/>
          <p:nvPr/>
        </p:nvSpPr>
        <p:spPr>
          <a:xfrm>
            <a:off x="306000" y="2289024"/>
            <a:ext cx="3293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Paragraph 6.8.2.1, Table 2a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6279E48-921C-C2DB-0013-460C677B072A}"/>
              </a:ext>
            </a:extLst>
          </p:cNvPr>
          <p:cNvSpPr txBox="1"/>
          <p:nvPr/>
        </p:nvSpPr>
        <p:spPr>
          <a:xfrm>
            <a:off x="306000" y="3836307"/>
            <a:ext cx="3293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Paragraph 6.8.2.1, Table 2b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00DBF24-718E-5448-3085-212C5AE158A2}"/>
              </a:ext>
            </a:extLst>
          </p:cNvPr>
          <p:cNvSpPr txBox="1"/>
          <p:nvPr/>
        </p:nvSpPr>
        <p:spPr>
          <a:xfrm>
            <a:off x="6345767" y="2289600"/>
            <a:ext cx="2717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Paragraph 7.18.2.1, Table 19a*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B37827E-C000-61BF-0F0C-EC0B00526A27}"/>
              </a:ext>
            </a:extLst>
          </p:cNvPr>
          <p:cNvSpPr txBox="1"/>
          <p:nvPr/>
        </p:nvSpPr>
        <p:spPr>
          <a:xfrm>
            <a:off x="6356347" y="3836307"/>
            <a:ext cx="3414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Paragraph 7.18.2.1, Table 19b*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7ED2266-2C42-0FEA-FB76-B5B7ACEB8182}"/>
              </a:ext>
            </a:extLst>
          </p:cNvPr>
          <p:cNvSpPr txBox="1"/>
          <p:nvPr/>
        </p:nvSpPr>
        <p:spPr>
          <a:xfrm>
            <a:off x="304800" y="6223000"/>
            <a:ext cx="579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*as requested in </a:t>
            </a:r>
            <a:r>
              <a:rPr lang="en-GB" sz="1200" dirty="0">
                <a:hlinkClick r:id="rId2"/>
              </a:rPr>
              <a:t>IWG-EMC-45-05</a:t>
            </a:r>
            <a:r>
              <a:rPr lang="en-GB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64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F8A59F-35D2-B737-D13F-A437B43F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456142"/>
          </a:xfrm>
        </p:spPr>
        <p:txBody>
          <a:bodyPr>
            <a:noAutofit/>
          </a:bodyPr>
          <a:lstStyle/>
          <a:p>
            <a:pPr algn="ctr"/>
            <a:r>
              <a:rPr lang="en-GB" sz="3000" dirty="0"/>
              <a:t>Proposal based on frequency allocation in standardization</a:t>
            </a:r>
            <a:endParaRPr lang="en-GB" sz="3000" dirty="0">
              <a:solidFill>
                <a:srgbClr val="FF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6748EF0-BE69-67BC-B43C-BB49BB2C8AE6}"/>
              </a:ext>
            </a:extLst>
          </p:cNvPr>
          <p:cNvSpPr txBox="1"/>
          <p:nvPr/>
        </p:nvSpPr>
        <p:spPr>
          <a:xfrm>
            <a:off x="304800" y="1017327"/>
            <a:ext cx="54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ESA in configuration other than REESS charging mode coupled to the power grid (Paragraph 6)</a:t>
            </a:r>
          </a:p>
        </p:txBody>
      </p:sp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688C8374-DF02-E322-28A6-82ED84E1D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173519"/>
              </p:ext>
            </p:extLst>
          </p:nvPr>
        </p:nvGraphicFramePr>
        <p:xfrm>
          <a:off x="304800" y="2179903"/>
          <a:ext cx="5651702" cy="1674813"/>
        </p:xfrm>
        <a:graphic>
          <a:graphicData uri="http://schemas.openxmlformats.org/drawingml/2006/table">
            <a:tbl>
              <a:tblPr firstRow="1" firstCol="1" bandRow="1"/>
              <a:tblGrid>
                <a:gridCol w="999067">
                  <a:extLst>
                    <a:ext uri="{9D8B030D-6E8A-4147-A177-3AD203B41FA5}">
                      <a16:colId xmlns:a16="http://schemas.microsoft.com/office/drawing/2014/main" val="1646635220"/>
                    </a:ext>
                  </a:extLst>
                </a:gridCol>
                <a:gridCol w="930527">
                  <a:extLst>
                    <a:ext uri="{9D8B030D-6E8A-4147-A177-3AD203B41FA5}">
                      <a16:colId xmlns:a16="http://schemas.microsoft.com/office/drawing/2014/main" val="3193314323"/>
                    </a:ext>
                  </a:extLst>
                </a:gridCol>
                <a:gridCol w="930527">
                  <a:extLst>
                    <a:ext uri="{9D8B030D-6E8A-4147-A177-3AD203B41FA5}">
                      <a16:colId xmlns:a16="http://schemas.microsoft.com/office/drawing/2014/main" val="3850313300"/>
                    </a:ext>
                  </a:extLst>
                </a:gridCol>
                <a:gridCol w="930527">
                  <a:extLst>
                    <a:ext uri="{9D8B030D-6E8A-4147-A177-3AD203B41FA5}">
                      <a16:colId xmlns:a16="http://schemas.microsoft.com/office/drawing/2014/main" val="1340534146"/>
                    </a:ext>
                  </a:extLst>
                </a:gridCol>
                <a:gridCol w="930527">
                  <a:extLst>
                    <a:ext uri="{9D8B030D-6E8A-4147-A177-3AD203B41FA5}">
                      <a16:colId xmlns:a16="http://schemas.microsoft.com/office/drawing/2014/main" val="3370133834"/>
                    </a:ext>
                  </a:extLst>
                </a:gridCol>
                <a:gridCol w="930527">
                  <a:extLst>
                    <a:ext uri="{9D8B030D-6E8A-4147-A177-3AD203B41FA5}">
                      <a16:colId xmlns:a16="http://schemas.microsoft.com/office/drawing/2014/main" val="2605595853"/>
                    </a:ext>
                  </a:extLst>
                </a:gridCol>
              </a:tblGrid>
              <a:tr h="165100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 Level in over 90 per cent of the 20 to 6,000 MHz frequency band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880460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Stripline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 cell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BCI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ALSE</a:t>
                      </a:r>
                      <a:endParaRPr lang="de-DE" sz="100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Reverberation chamber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6186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Frequency range below </a:t>
                      </a:r>
                      <a:r>
                        <a:rPr lang="de-DE" sz="10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20  – 400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20 – 200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20 – 400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8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0 –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LUF* –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1927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Test level below </a:t>
                      </a:r>
                      <a:r>
                        <a:rPr lang="de-DE" sz="10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60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75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60 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30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21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53751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Frequency range above </a:t>
                      </a:r>
                      <a:r>
                        <a:rPr lang="de-DE" sz="10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</a:t>
                      </a:r>
                      <a:r>
                        <a:rPr lang="de-DE" sz="10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– </a:t>
                      </a:r>
                      <a:r>
                        <a:rPr lang="de-DE" sz="1000" b="0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</a:t>
                      </a:r>
                      <a:r>
                        <a:rPr lang="de-DE" sz="1000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– 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622783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Test level above </a:t>
                      </a:r>
                      <a:r>
                        <a:rPr lang="de-DE" sz="10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10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7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083053"/>
                  </a:ext>
                </a:extLst>
              </a:tr>
            </a:tbl>
          </a:graphicData>
        </a:graphic>
      </p:graphicFrame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13AAAC0C-3AD6-97D0-37A2-9C2173FD01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77297"/>
              </p:ext>
            </p:extLst>
          </p:nvPr>
        </p:nvGraphicFramePr>
        <p:xfrm>
          <a:off x="304599" y="4466326"/>
          <a:ext cx="5651699" cy="1674813"/>
        </p:xfrm>
        <a:graphic>
          <a:graphicData uri="http://schemas.openxmlformats.org/drawingml/2006/table">
            <a:tbl>
              <a:tblPr firstRow="1" firstCol="1" bandRow="1"/>
              <a:tblGrid>
                <a:gridCol w="1007734">
                  <a:extLst>
                    <a:ext uri="{9D8B030D-6E8A-4147-A177-3AD203B41FA5}">
                      <a16:colId xmlns:a16="http://schemas.microsoft.com/office/drawing/2014/main" val="2408818784"/>
                    </a:ext>
                  </a:extLst>
                </a:gridCol>
                <a:gridCol w="928793">
                  <a:extLst>
                    <a:ext uri="{9D8B030D-6E8A-4147-A177-3AD203B41FA5}">
                      <a16:colId xmlns:a16="http://schemas.microsoft.com/office/drawing/2014/main" val="641322046"/>
                    </a:ext>
                  </a:extLst>
                </a:gridCol>
                <a:gridCol w="928793">
                  <a:extLst>
                    <a:ext uri="{9D8B030D-6E8A-4147-A177-3AD203B41FA5}">
                      <a16:colId xmlns:a16="http://schemas.microsoft.com/office/drawing/2014/main" val="3933682441"/>
                    </a:ext>
                  </a:extLst>
                </a:gridCol>
                <a:gridCol w="928793">
                  <a:extLst>
                    <a:ext uri="{9D8B030D-6E8A-4147-A177-3AD203B41FA5}">
                      <a16:colId xmlns:a16="http://schemas.microsoft.com/office/drawing/2014/main" val="1499350423"/>
                    </a:ext>
                  </a:extLst>
                </a:gridCol>
                <a:gridCol w="928793">
                  <a:extLst>
                    <a:ext uri="{9D8B030D-6E8A-4147-A177-3AD203B41FA5}">
                      <a16:colId xmlns:a16="http://schemas.microsoft.com/office/drawing/2014/main" val="3325813555"/>
                    </a:ext>
                  </a:extLst>
                </a:gridCol>
                <a:gridCol w="928793">
                  <a:extLst>
                    <a:ext uri="{9D8B030D-6E8A-4147-A177-3AD203B41FA5}">
                      <a16:colId xmlns:a16="http://schemas.microsoft.com/office/drawing/2014/main" val="774845218"/>
                    </a:ext>
                  </a:extLst>
                </a:gridCol>
              </a:tblGrid>
              <a:tr h="165100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	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Minimum Test Level over the whole 20 to 6,000 MHz frequency band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774690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Stripline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 cell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BCI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ALSE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Reverberation chamber</a:t>
                      </a:r>
                      <a:endParaRPr lang="de-DE" sz="10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35948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Frequency range below </a:t>
                      </a:r>
                      <a:r>
                        <a:rPr lang="de-DE" sz="10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20 – 400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20 – 200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20 – 400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8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0 –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LUF* –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14041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Test level below </a:t>
                      </a:r>
                      <a:r>
                        <a:rPr lang="de-DE" sz="10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50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62,5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50 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25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18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961317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Frequency range above </a:t>
                      </a:r>
                      <a:r>
                        <a:rPr lang="de-DE" sz="10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– 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– 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27812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Test level above </a:t>
                      </a:r>
                      <a:r>
                        <a:rPr lang="de-DE" sz="10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8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302659"/>
                  </a:ext>
                </a:extLst>
              </a:tr>
            </a:tbl>
          </a:graphicData>
        </a:graphic>
      </p:graphicFrame>
      <p:sp>
        <p:nvSpPr>
          <p:cNvPr id="14" name="Textfeld 13">
            <a:extLst>
              <a:ext uri="{FF2B5EF4-FFF2-40B4-BE49-F238E27FC236}">
                <a16:creationId xmlns:a16="http://schemas.microsoft.com/office/drawing/2014/main" id="{82D163EB-503C-BC38-39E7-E73B9DA67BA5}"/>
              </a:ext>
            </a:extLst>
          </p:cNvPr>
          <p:cNvSpPr txBox="1"/>
          <p:nvPr/>
        </p:nvSpPr>
        <p:spPr>
          <a:xfrm>
            <a:off x="6316135" y="1017525"/>
            <a:ext cx="54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ESA in the configuration REESS charging mode coupled to the power grid (Paragraph 7)</a:t>
            </a:r>
          </a:p>
        </p:txBody>
      </p:sp>
      <p:graphicFrame>
        <p:nvGraphicFramePr>
          <p:cNvPr id="15" name="Tabelle 14">
            <a:extLst>
              <a:ext uri="{FF2B5EF4-FFF2-40B4-BE49-F238E27FC236}">
                <a16:creationId xmlns:a16="http://schemas.microsoft.com/office/drawing/2014/main" id="{D81F4815-FC34-CE28-A87D-4E0E07FA8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413672"/>
              </p:ext>
            </p:extLst>
          </p:nvPr>
        </p:nvGraphicFramePr>
        <p:xfrm>
          <a:off x="6455832" y="2180325"/>
          <a:ext cx="5524502" cy="1555750"/>
        </p:xfrm>
        <a:graphic>
          <a:graphicData uri="http://schemas.openxmlformats.org/drawingml/2006/table">
            <a:tbl>
              <a:tblPr firstRow="1" firstCol="1" bandRow="1"/>
              <a:tblGrid>
                <a:gridCol w="1113032">
                  <a:extLst>
                    <a:ext uri="{9D8B030D-6E8A-4147-A177-3AD203B41FA5}">
                      <a16:colId xmlns:a16="http://schemas.microsoft.com/office/drawing/2014/main" val="1646635220"/>
                    </a:ext>
                  </a:extLst>
                </a:gridCol>
                <a:gridCol w="2205735">
                  <a:extLst>
                    <a:ext uri="{9D8B030D-6E8A-4147-A177-3AD203B41FA5}">
                      <a16:colId xmlns:a16="http://schemas.microsoft.com/office/drawing/2014/main" val="3193314323"/>
                    </a:ext>
                  </a:extLst>
                </a:gridCol>
                <a:gridCol w="2205735">
                  <a:extLst>
                    <a:ext uri="{9D8B030D-6E8A-4147-A177-3AD203B41FA5}">
                      <a16:colId xmlns:a16="http://schemas.microsoft.com/office/drawing/2014/main" val="3370133834"/>
                    </a:ext>
                  </a:extLst>
                </a:gridCol>
              </a:tblGrid>
              <a:tr h="165100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 Level in over 90 per cent of the 20 to 6,000 MHz frequency band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880460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e-DE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BCI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36186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Frequency range below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20 – 400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8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0 –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1927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Test level below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60 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30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12468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Frequency range above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– 6,000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180308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Test level above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10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160711"/>
                  </a:ext>
                </a:extLst>
              </a:tr>
            </a:tbl>
          </a:graphicData>
        </a:graphic>
      </p:graphicFrame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18ABF7D5-DDA1-67B5-767C-1AB2C05C3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766305"/>
              </p:ext>
            </p:extLst>
          </p:nvPr>
        </p:nvGraphicFramePr>
        <p:xfrm>
          <a:off x="6445249" y="4467465"/>
          <a:ext cx="5524500" cy="1555750"/>
        </p:xfrm>
        <a:graphic>
          <a:graphicData uri="http://schemas.openxmlformats.org/drawingml/2006/table">
            <a:tbl>
              <a:tblPr firstRow="1" firstCol="1" bandRow="1"/>
              <a:tblGrid>
                <a:gridCol w="1113288">
                  <a:extLst>
                    <a:ext uri="{9D8B030D-6E8A-4147-A177-3AD203B41FA5}">
                      <a16:colId xmlns:a16="http://schemas.microsoft.com/office/drawing/2014/main" val="2408818784"/>
                    </a:ext>
                  </a:extLst>
                </a:gridCol>
                <a:gridCol w="2205606">
                  <a:extLst>
                    <a:ext uri="{9D8B030D-6E8A-4147-A177-3AD203B41FA5}">
                      <a16:colId xmlns:a16="http://schemas.microsoft.com/office/drawing/2014/main" val="641322046"/>
                    </a:ext>
                  </a:extLst>
                </a:gridCol>
                <a:gridCol w="2205606">
                  <a:extLst>
                    <a:ext uri="{9D8B030D-6E8A-4147-A177-3AD203B41FA5}">
                      <a16:colId xmlns:a16="http://schemas.microsoft.com/office/drawing/2014/main" val="3325813555"/>
                    </a:ext>
                  </a:extLst>
                </a:gridCol>
              </a:tblGrid>
              <a:tr h="165100">
                <a:tc row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en-GB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	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Minimum Test Level over the whole 20 to 6,000 MHz frequency band</a:t>
                      </a:r>
                      <a:endParaRPr lang="de-DE" sz="1000" b="0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40774690"/>
                  </a:ext>
                </a:extLst>
              </a:tr>
              <a:tr h="171450"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BCI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800" b="0" i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ALSE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35948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Frequency range below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20 – 400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8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0 –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14041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Test level below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50 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25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152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Frequency range above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,000 – 6,000 MHz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85636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Test level above </a:t>
                      </a:r>
                      <a:r>
                        <a:rPr lang="de-DE" sz="100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de-DE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GHz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Not </a:t>
                      </a:r>
                      <a:r>
                        <a:rPr lang="de-DE" sz="1000" b="0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applicable</a:t>
                      </a:r>
                      <a:endParaRPr lang="de-DE" sz="10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e-DE" sz="10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8 V/m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9856682"/>
                  </a:ext>
                </a:extLst>
              </a:tr>
            </a:tbl>
          </a:graphicData>
        </a:graphic>
      </p:graphicFrame>
      <p:sp>
        <p:nvSpPr>
          <p:cNvPr id="17" name="Textfeld 16">
            <a:extLst>
              <a:ext uri="{FF2B5EF4-FFF2-40B4-BE49-F238E27FC236}">
                <a16:creationId xmlns:a16="http://schemas.microsoft.com/office/drawing/2014/main" id="{B9456A55-9270-19AC-76EF-91AE5CC280B3}"/>
              </a:ext>
            </a:extLst>
          </p:cNvPr>
          <p:cNvSpPr txBox="1"/>
          <p:nvPr/>
        </p:nvSpPr>
        <p:spPr>
          <a:xfrm>
            <a:off x="306000" y="1841349"/>
            <a:ext cx="3293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Paragraph 6.8.2.1, Table 2a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6279E48-921C-C2DB-0013-460C677B072A}"/>
              </a:ext>
            </a:extLst>
          </p:cNvPr>
          <p:cNvSpPr txBox="1"/>
          <p:nvPr/>
        </p:nvSpPr>
        <p:spPr>
          <a:xfrm>
            <a:off x="306000" y="4127772"/>
            <a:ext cx="32935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Paragraph 6.8.2.1, Table 2b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00DBF24-718E-5448-3085-212C5AE158A2}"/>
              </a:ext>
            </a:extLst>
          </p:cNvPr>
          <p:cNvSpPr txBox="1"/>
          <p:nvPr/>
        </p:nvSpPr>
        <p:spPr>
          <a:xfrm>
            <a:off x="6345767" y="1841925"/>
            <a:ext cx="27178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Paragraph 7.18.2.1, Table 19a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0B37827E-C000-61BF-0F0C-EC0B00526A27}"/>
              </a:ext>
            </a:extLst>
          </p:cNvPr>
          <p:cNvSpPr txBox="1"/>
          <p:nvPr/>
        </p:nvSpPr>
        <p:spPr>
          <a:xfrm>
            <a:off x="6356347" y="4127772"/>
            <a:ext cx="3414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Paragraph 7.18.2.1, Table 19b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8B983B4-EE58-C14B-C0A3-BD07E16CAB87}"/>
              </a:ext>
            </a:extLst>
          </p:cNvPr>
          <p:cNvSpPr txBox="1"/>
          <p:nvPr/>
        </p:nvSpPr>
        <p:spPr>
          <a:xfrm>
            <a:off x="211454" y="6407573"/>
            <a:ext cx="90697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*LUF would need to be defined in Part 2 in accordance with ISO 11452-11:2010</a:t>
            </a:r>
          </a:p>
          <a:p>
            <a:r>
              <a:rPr lang="en-GB" sz="1000" i="1" dirty="0"/>
              <a:t>“</a:t>
            </a:r>
            <a:r>
              <a:rPr lang="en-US" sz="1000" i="1" dirty="0"/>
              <a:t>lowest frequency for the reverb chamber method for which the field uniformity requirements are met”</a:t>
            </a:r>
            <a:endParaRPr lang="en-GB" sz="1000" i="1" dirty="0"/>
          </a:p>
        </p:txBody>
      </p:sp>
    </p:spTree>
    <p:extLst>
      <p:ext uri="{BB962C8B-B14F-4D97-AF65-F5344CB8AC3E}">
        <p14:creationId xmlns:p14="http://schemas.microsoft.com/office/powerpoint/2010/main" val="313051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9BAB9C6DFFEF4D8384E9EB9DC9ED13" ma:contentTypeVersion="12" ma:contentTypeDescription="Create a new document." ma:contentTypeScope="" ma:versionID="3cb561fb8d14116c86366ccaf6e33590">
  <xsd:schema xmlns:xsd="http://www.w3.org/2001/XMLSchema" xmlns:xs="http://www.w3.org/2001/XMLSchema" xmlns:p="http://schemas.microsoft.com/office/2006/metadata/properties" xmlns:ns2="8a00771f-dbad-48a0-872f-d2b3376eec76" xmlns:ns3="660f517f-b8ef-4180-9184-eceb65564d2f" targetNamespace="http://schemas.microsoft.com/office/2006/metadata/properties" ma:root="true" ma:fieldsID="dd65bcf40c5acf12edafe01fed47cd0c" ns2:_="" ns3:_="">
    <xsd:import namespace="8a00771f-dbad-48a0-872f-d2b3376eec76"/>
    <xsd:import namespace="660f517f-b8ef-4180-9184-eceb65564d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0771f-dbad-48a0-872f-d2b3376eec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304a2f2-5654-4392-bac9-cc8d75b659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f517f-b8ef-4180-9184-eceb65564d2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cabd1d9-9269-42c1-a4dd-cb5d648c1318}" ma:internalName="TaxCatchAll" ma:showField="CatchAllData" ma:web="660f517f-b8ef-4180-9184-eceb65564d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a00771f-dbad-48a0-872f-d2b3376eec76">
      <Terms xmlns="http://schemas.microsoft.com/office/infopath/2007/PartnerControls"/>
    </lcf76f155ced4ddcb4097134ff3c332f>
    <TaxCatchAll xmlns="660f517f-b8ef-4180-9184-eceb65564d2f" xsi:nil="true"/>
  </documentManagement>
</p:properties>
</file>

<file path=customXml/itemProps1.xml><?xml version="1.0" encoding="utf-8"?>
<ds:datastoreItem xmlns:ds="http://schemas.openxmlformats.org/officeDocument/2006/customXml" ds:itemID="{46493A57-5386-4007-9321-B88F8943D1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00771f-dbad-48a0-872f-d2b3376eec76"/>
    <ds:schemaRef ds:uri="660f517f-b8ef-4180-9184-eceb65564d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8BE183-A90D-40F3-AC50-F19B044243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57D8CB-4ABD-45F8-AB6A-EC2CD009DF5E}">
  <ds:schemaRefs>
    <ds:schemaRef ds:uri="http://schemas.microsoft.com/office/2006/metadata/properties"/>
    <ds:schemaRef ds:uri="http://schemas.microsoft.com/office/infopath/2007/PartnerControls"/>
    <ds:schemaRef ds:uri="8a00771f-dbad-48a0-872f-d2b3376eec76"/>
    <ds:schemaRef ds:uri="660f517f-b8ef-4180-9184-eceb65564d2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794</Words>
  <Application>Microsoft Office PowerPoint</Application>
  <PresentationFormat>Breitbild</PresentationFormat>
  <Paragraphs>194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</vt:lpstr>
      <vt:lpstr>Update of Applicable Frequency Ranges for ESA immunity test methods</vt:lpstr>
      <vt:lpstr>Recap: Current Frequency Ranges in ECE/TRANS/WP.29/2024/90</vt:lpstr>
      <vt:lpstr>Proposal based on frequency allocation in standardization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of CISPR 12 &amp; CISPR 25 references in UN-R10 Rev.8</dc:title>
  <dc:creator>Scholl Andrea Marie (ME/EMC)</dc:creator>
  <cp:lastModifiedBy>Scholl Andrea Marie (ME/EMC)</cp:lastModifiedBy>
  <cp:revision>89</cp:revision>
  <dcterms:created xsi:type="dcterms:W3CDTF">2024-05-08T13:01:24Z</dcterms:created>
  <dcterms:modified xsi:type="dcterms:W3CDTF">2025-01-09T18:15:44Z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0x010100969BAB9C6DFFEF4D8384E9EB9DC9ED13</vt:lpwstr>
  </property>
</Properties>
</file>