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64" r:id="rId3"/>
    <p:sldId id="263" r:id="rId4"/>
    <p:sldId id="261" r:id="rId5"/>
    <p:sldId id="260" r:id="rId6"/>
    <p:sldId id="265" r:id="rId7"/>
    <p:sldId id="266"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3399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8" autoAdjust="0"/>
    <p:restoredTop sz="96247" autoAdjust="0"/>
  </p:normalViewPr>
  <p:slideViewPr>
    <p:cSldViewPr snapToGrid="0">
      <p:cViewPr varScale="1">
        <p:scale>
          <a:sx n="75" d="100"/>
          <a:sy n="75" d="100"/>
        </p:scale>
        <p:origin x="854"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TRTOTitl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A4A44D-0673-41DF-9966-C187F6994304}"/>
              </a:ext>
            </a:extLst>
          </p:cNvPr>
          <p:cNvSpPr/>
          <p:nvPr userDrawn="1"/>
        </p:nvSpPr>
        <p:spPr>
          <a:xfrm>
            <a:off x="-1524" y="0"/>
            <a:ext cx="12191999"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FA5212-AC13-46FC-8E04-5F4254582269}"/>
              </a:ext>
            </a:extLst>
          </p:cNvPr>
          <p:cNvSpPr>
            <a:spLocks noGrp="1"/>
          </p:cNvSpPr>
          <p:nvPr>
            <p:ph type="ctrTitle" hasCustomPrompt="1"/>
          </p:nvPr>
        </p:nvSpPr>
        <p:spPr>
          <a:xfrm>
            <a:off x="1524000" y="1731937"/>
            <a:ext cx="9144000" cy="1778027"/>
          </a:xfrm>
        </p:spPr>
        <p:txBody>
          <a:bodyPr anchor="b"/>
          <a:lstStyle>
            <a:lvl1pPr algn="ctr">
              <a:defRPr sz="6000">
                <a:solidFill>
                  <a:schemeClr val="bg1"/>
                </a:solidFill>
              </a:defRPr>
            </a:lvl1pPr>
          </a:lstStyle>
          <a:p>
            <a:r>
              <a:rPr lang="en-US" dirty="0"/>
              <a:t>Click to introduce the presentation title</a:t>
            </a:r>
          </a:p>
        </p:txBody>
      </p:sp>
      <p:sp>
        <p:nvSpPr>
          <p:cNvPr id="3" name="Subtitle 2">
            <a:extLst>
              <a:ext uri="{FF2B5EF4-FFF2-40B4-BE49-F238E27FC236}">
                <a16:creationId xmlns:a16="http://schemas.microsoft.com/office/drawing/2014/main" id="{45342736-8A29-45B3-82E6-A52068F356D7}"/>
              </a:ext>
            </a:extLst>
          </p:cNvPr>
          <p:cNvSpPr>
            <a:spLocks noGrp="1"/>
          </p:cNvSpPr>
          <p:nvPr>
            <p:ph type="subTitle" idx="1" hasCustomPrompt="1"/>
          </p:nvPr>
        </p:nvSpPr>
        <p:spPr>
          <a:xfrm>
            <a:off x="1524000" y="3794422"/>
            <a:ext cx="9144000" cy="49944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introduce the S/C, WG or TF related</a:t>
            </a:r>
          </a:p>
        </p:txBody>
      </p:sp>
      <p:cxnSp>
        <p:nvCxnSpPr>
          <p:cNvPr id="16" name="Straight Connector 15">
            <a:extLst>
              <a:ext uri="{FF2B5EF4-FFF2-40B4-BE49-F238E27FC236}">
                <a16:creationId xmlns:a16="http://schemas.microsoft.com/office/drawing/2014/main" id="{5E822D69-580D-4040-808C-CD609E39AE9B}"/>
              </a:ext>
            </a:extLst>
          </p:cNvPr>
          <p:cNvCxnSpPr>
            <a:cxnSpLocks/>
          </p:cNvCxnSpPr>
          <p:nvPr userDrawn="1"/>
        </p:nvCxnSpPr>
        <p:spPr>
          <a:xfrm>
            <a:off x="1" y="6203697"/>
            <a:ext cx="1154429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008C81-6841-4671-8074-1DD7F2F5CEE1}"/>
              </a:ext>
            </a:extLst>
          </p:cNvPr>
          <p:cNvCxnSpPr>
            <a:cxnSpLocks/>
          </p:cNvCxnSpPr>
          <p:nvPr userDrawn="1"/>
        </p:nvCxnSpPr>
        <p:spPr>
          <a:xfrm>
            <a:off x="11530711" y="2"/>
            <a:ext cx="0" cy="62198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E2643AFC-712B-4143-8A50-2EAD908674B0}"/>
              </a:ext>
            </a:extLst>
          </p:cNvPr>
          <p:cNvSpPr>
            <a:spLocks noGrp="1"/>
          </p:cNvSpPr>
          <p:nvPr>
            <p:ph type="dt" sz="half" idx="10"/>
          </p:nvPr>
        </p:nvSpPr>
        <p:spPr>
          <a:xfrm>
            <a:off x="584199" y="6492875"/>
            <a:ext cx="2743200" cy="365125"/>
          </a:xfrm>
        </p:spPr>
        <p:txBody>
          <a:bodyPr/>
          <a:lstStyle>
            <a:lvl1pP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February 17,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ooter Placeholder 4">
            <a:extLst>
              <a:ext uri="{FF2B5EF4-FFF2-40B4-BE49-F238E27FC236}">
                <a16:creationId xmlns:a16="http://schemas.microsoft.com/office/drawing/2014/main" id="{D656DD63-4220-4DB3-9F16-2F5E3C67EDF1}"/>
              </a:ext>
            </a:extLst>
          </p:cNvPr>
          <p:cNvSpPr>
            <a:spLocks noGrp="1"/>
          </p:cNvSpPr>
          <p:nvPr>
            <p:ph type="ftr" sz="quarter" idx="11"/>
          </p:nvPr>
        </p:nvSpPr>
        <p:spPr>
          <a:xfrm>
            <a:off x="3784599" y="6492875"/>
            <a:ext cx="4114800" cy="365125"/>
          </a:xfrm>
        </p:spPr>
        <p:txBody>
          <a:bodyPr/>
          <a:lstStyle>
            <a:lvl1pPr>
              <a:defRPr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The European Tyre and Rim Technical Organization</a:t>
            </a:r>
          </a:p>
        </p:txBody>
      </p:sp>
      <p:sp>
        <p:nvSpPr>
          <p:cNvPr id="14" name="Slide Number Placeholder 5">
            <a:extLst>
              <a:ext uri="{FF2B5EF4-FFF2-40B4-BE49-F238E27FC236}">
                <a16:creationId xmlns:a16="http://schemas.microsoft.com/office/drawing/2014/main" id="{AC977606-7EF4-42CF-877F-085EFD49FBE9}"/>
              </a:ext>
            </a:extLst>
          </p:cNvPr>
          <p:cNvSpPr>
            <a:spLocks noGrp="1"/>
          </p:cNvSpPr>
          <p:nvPr>
            <p:ph type="sldNum" sz="quarter" idx="12"/>
          </p:nvPr>
        </p:nvSpPr>
        <p:spPr>
          <a:xfrm>
            <a:off x="8356599" y="6492875"/>
            <a:ext cx="2743200" cy="365125"/>
          </a:xfrm>
        </p:spPr>
        <p:txBody>
          <a:bodyPr/>
          <a:lstStyle>
            <a:lvl1pPr>
              <a:defRPr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logo with a black background&#10;&#10;Description automatically generated">
            <a:extLst>
              <a:ext uri="{FF2B5EF4-FFF2-40B4-BE49-F238E27FC236}">
                <a16:creationId xmlns:a16="http://schemas.microsoft.com/office/drawing/2014/main" id="{374B9AB1-6E38-E3FA-8F27-896FDA09A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255" y="258700"/>
            <a:ext cx="2949492" cy="1188776"/>
          </a:xfrm>
          <a:prstGeom prst="rect">
            <a:avLst/>
          </a:prstGeom>
        </p:spPr>
      </p:pic>
    </p:spTree>
    <p:extLst>
      <p:ext uri="{BB962C8B-B14F-4D97-AF65-F5344CB8AC3E}">
        <p14:creationId xmlns:p14="http://schemas.microsoft.com/office/powerpoint/2010/main" val="3833377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TRTOConten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CA3A41B-2351-42EB-B9E3-456F6C3C8C21}"/>
              </a:ext>
            </a:extLst>
          </p:cNvPr>
          <p:cNvSpPr/>
          <p:nvPr userDrawn="1"/>
        </p:nvSpPr>
        <p:spPr>
          <a:xfrm>
            <a:off x="0" y="6203697"/>
            <a:ext cx="12183229" cy="65430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9F7E399-283F-4391-8129-349183F72073}"/>
              </a:ext>
            </a:extLst>
          </p:cNvPr>
          <p:cNvSpPr/>
          <p:nvPr userDrawn="1"/>
        </p:nvSpPr>
        <p:spPr>
          <a:xfrm rot="5400000">
            <a:off x="8427079" y="3101850"/>
            <a:ext cx="6858000" cy="65430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652377-5DEE-497F-9639-62A87421C7BC}"/>
              </a:ext>
            </a:extLst>
          </p:cNvPr>
          <p:cNvSpPr>
            <a:spLocks noGrp="1"/>
          </p:cNvSpPr>
          <p:nvPr>
            <p:ph idx="1"/>
          </p:nvPr>
        </p:nvSpPr>
        <p:spPr>
          <a:xfrm>
            <a:off x="584199" y="1733474"/>
            <a:ext cx="10515600" cy="4082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A441D8B-6044-4E89-AA2F-39C11F6D0ED0}"/>
              </a:ext>
            </a:extLst>
          </p:cNvPr>
          <p:cNvSpPr>
            <a:spLocks noGrp="1"/>
          </p:cNvSpPr>
          <p:nvPr>
            <p:ph type="title" hasCustomPrompt="1"/>
          </p:nvPr>
        </p:nvSpPr>
        <p:spPr>
          <a:xfrm>
            <a:off x="584199" y="352614"/>
            <a:ext cx="10515600" cy="809411"/>
          </a:xfrm>
        </p:spPr>
        <p:txBody>
          <a:bodyPr/>
          <a:lstStyle>
            <a:lvl1pPr>
              <a:defRPr>
                <a:solidFill>
                  <a:schemeClr val="tx1"/>
                </a:solidFill>
              </a:defRPr>
            </a:lvl1pPr>
          </a:lstStyle>
          <a:p>
            <a:r>
              <a:rPr lang="en-US" dirty="0"/>
              <a:t>Click to introduce slide title</a:t>
            </a:r>
          </a:p>
        </p:txBody>
      </p:sp>
      <p:sp>
        <p:nvSpPr>
          <p:cNvPr id="19" name="Date Placeholder 3">
            <a:extLst>
              <a:ext uri="{FF2B5EF4-FFF2-40B4-BE49-F238E27FC236}">
                <a16:creationId xmlns:a16="http://schemas.microsoft.com/office/drawing/2014/main" id="{B6189BA6-A78A-458D-A1BF-A748C6605E2E}"/>
              </a:ext>
            </a:extLst>
          </p:cNvPr>
          <p:cNvSpPr>
            <a:spLocks noGrp="1"/>
          </p:cNvSpPr>
          <p:nvPr>
            <p:ph type="dt" sz="half" idx="10"/>
          </p:nvPr>
        </p:nvSpPr>
        <p:spPr>
          <a:xfrm>
            <a:off x="584199" y="6492875"/>
            <a:ext cx="2743200" cy="365125"/>
          </a:xfrm>
        </p:spPr>
        <p:txBody>
          <a:bodyPr/>
          <a:lstStyle>
            <a:lvl1pP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February 17,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ooter Placeholder 4">
            <a:extLst>
              <a:ext uri="{FF2B5EF4-FFF2-40B4-BE49-F238E27FC236}">
                <a16:creationId xmlns:a16="http://schemas.microsoft.com/office/drawing/2014/main" id="{FA1D1347-8516-4D37-A6CB-8952EDBFEB5C}"/>
              </a:ext>
            </a:extLst>
          </p:cNvPr>
          <p:cNvSpPr>
            <a:spLocks noGrp="1"/>
          </p:cNvSpPr>
          <p:nvPr>
            <p:ph type="ftr" sz="quarter" idx="11"/>
          </p:nvPr>
        </p:nvSpPr>
        <p:spPr>
          <a:xfrm>
            <a:off x="3784599" y="6492875"/>
            <a:ext cx="4114800" cy="365125"/>
          </a:xfrm>
        </p:spPr>
        <p:txBody>
          <a:bodyPr/>
          <a:lstStyle>
            <a:lvl1pPr>
              <a:defRPr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Placeholder 5">
            <a:extLst>
              <a:ext uri="{FF2B5EF4-FFF2-40B4-BE49-F238E27FC236}">
                <a16:creationId xmlns:a16="http://schemas.microsoft.com/office/drawing/2014/main" id="{27B7DE60-A3A8-440C-8851-A7DE74D42FF5}"/>
              </a:ext>
            </a:extLst>
          </p:cNvPr>
          <p:cNvSpPr>
            <a:spLocks noGrp="1"/>
          </p:cNvSpPr>
          <p:nvPr>
            <p:ph type="sldNum" sz="quarter" idx="12"/>
          </p:nvPr>
        </p:nvSpPr>
        <p:spPr>
          <a:xfrm>
            <a:off x="8356599" y="6492875"/>
            <a:ext cx="2743200" cy="365125"/>
          </a:xfrm>
        </p:spPr>
        <p:txBody>
          <a:bodyPr/>
          <a:lstStyle>
            <a:lvl1pPr>
              <a:defRPr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map of europe with black text&#10;&#10;Description automatically generated">
            <a:extLst>
              <a:ext uri="{FF2B5EF4-FFF2-40B4-BE49-F238E27FC236}">
                <a16:creationId xmlns:a16="http://schemas.microsoft.com/office/drawing/2014/main" id="{9E70B070-A103-561B-B905-710EECA1C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1300" y="6161784"/>
            <a:ext cx="654304" cy="654304"/>
          </a:xfrm>
          <a:prstGeom prst="rect">
            <a:avLst/>
          </a:prstGeom>
        </p:spPr>
      </p:pic>
    </p:spTree>
    <p:extLst>
      <p:ext uri="{BB962C8B-B14F-4D97-AF65-F5344CB8AC3E}">
        <p14:creationId xmlns:p14="http://schemas.microsoft.com/office/powerpoint/2010/main" val="3510089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ETRTOLast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079891-027E-4253-9710-8CB8A22A8DF0}"/>
              </a:ext>
            </a:extLst>
          </p:cNvPr>
          <p:cNvSpPr/>
          <p:nvPr userDrawn="1"/>
        </p:nvSpPr>
        <p:spPr>
          <a:xfrm>
            <a:off x="2" y="-136526"/>
            <a:ext cx="12191999" cy="69945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6FA895-CD02-4899-9FDB-C7D9066F6AD6}"/>
              </a:ext>
            </a:extLst>
          </p:cNvPr>
          <p:cNvSpPr>
            <a:spLocks noGrp="1"/>
          </p:cNvSpPr>
          <p:nvPr>
            <p:ph type="title" hasCustomPrompt="1"/>
          </p:nvPr>
        </p:nvSpPr>
        <p:spPr>
          <a:xfrm>
            <a:off x="1915160" y="2447133"/>
            <a:ext cx="7858760" cy="1325563"/>
          </a:xfrm>
        </p:spPr>
        <p:txBody>
          <a:bodyPr/>
          <a:lstStyle>
            <a:lvl1pPr>
              <a:defRPr>
                <a:solidFill>
                  <a:schemeClr val="bg1"/>
                </a:solidFill>
              </a:defRPr>
            </a:lvl1pPr>
          </a:lstStyle>
          <a:p>
            <a:r>
              <a:rPr lang="en-US" dirty="0"/>
              <a:t>Click to introduce the thanks slide</a:t>
            </a:r>
          </a:p>
        </p:txBody>
      </p:sp>
      <p:cxnSp>
        <p:nvCxnSpPr>
          <p:cNvPr id="12" name="Straight Connector 11">
            <a:extLst>
              <a:ext uri="{FF2B5EF4-FFF2-40B4-BE49-F238E27FC236}">
                <a16:creationId xmlns:a16="http://schemas.microsoft.com/office/drawing/2014/main" id="{6C48BCEC-456F-4A34-8CA5-3B8327A0F549}"/>
              </a:ext>
            </a:extLst>
          </p:cNvPr>
          <p:cNvCxnSpPr>
            <a:cxnSpLocks/>
          </p:cNvCxnSpPr>
          <p:nvPr userDrawn="1"/>
        </p:nvCxnSpPr>
        <p:spPr>
          <a:xfrm>
            <a:off x="11530711" y="-136526"/>
            <a:ext cx="0" cy="63563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0E6393-AB16-4152-98BD-FEA8EB740D96}"/>
              </a:ext>
            </a:extLst>
          </p:cNvPr>
          <p:cNvCxnSpPr>
            <a:cxnSpLocks/>
          </p:cNvCxnSpPr>
          <p:nvPr userDrawn="1"/>
        </p:nvCxnSpPr>
        <p:spPr>
          <a:xfrm>
            <a:off x="1" y="6203697"/>
            <a:ext cx="1154429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a:extLst>
              <a:ext uri="{FF2B5EF4-FFF2-40B4-BE49-F238E27FC236}">
                <a16:creationId xmlns:a16="http://schemas.microsoft.com/office/drawing/2014/main" id="{3788463E-D249-4DF9-BFCA-811B0DB980C0}"/>
              </a:ext>
            </a:extLst>
          </p:cNvPr>
          <p:cNvSpPr>
            <a:spLocks noGrp="1"/>
          </p:cNvSpPr>
          <p:nvPr>
            <p:ph type="dt" sz="half" idx="10"/>
          </p:nvPr>
        </p:nvSpPr>
        <p:spPr>
          <a:xfrm>
            <a:off x="584199" y="6234177"/>
            <a:ext cx="2743200" cy="365125"/>
          </a:xfrm>
        </p:spPr>
        <p:txBody>
          <a:bodyPr/>
          <a:lstStyle>
            <a:lvl1pP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February 17,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ooter Placeholder 4">
            <a:extLst>
              <a:ext uri="{FF2B5EF4-FFF2-40B4-BE49-F238E27FC236}">
                <a16:creationId xmlns:a16="http://schemas.microsoft.com/office/drawing/2014/main" id="{CB942C3F-78A5-4C01-BF16-57AFE328616A}"/>
              </a:ext>
            </a:extLst>
          </p:cNvPr>
          <p:cNvSpPr>
            <a:spLocks noGrp="1"/>
          </p:cNvSpPr>
          <p:nvPr>
            <p:ph type="ftr" sz="quarter" idx="11"/>
          </p:nvPr>
        </p:nvSpPr>
        <p:spPr>
          <a:xfrm>
            <a:off x="3784599" y="6234177"/>
            <a:ext cx="4114800" cy="365125"/>
          </a:xfrm>
        </p:spPr>
        <p:txBody>
          <a:bodyPr/>
          <a:lstStyle>
            <a:lvl1pPr>
              <a:defRPr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Slide Number Placeholder 5">
            <a:extLst>
              <a:ext uri="{FF2B5EF4-FFF2-40B4-BE49-F238E27FC236}">
                <a16:creationId xmlns:a16="http://schemas.microsoft.com/office/drawing/2014/main" id="{A05C9697-1DE4-4BA2-A69B-EE6DE60F80D8}"/>
              </a:ext>
            </a:extLst>
          </p:cNvPr>
          <p:cNvSpPr>
            <a:spLocks noGrp="1"/>
          </p:cNvSpPr>
          <p:nvPr>
            <p:ph type="sldNum" sz="quarter" idx="12"/>
          </p:nvPr>
        </p:nvSpPr>
        <p:spPr>
          <a:xfrm>
            <a:off x="8356599" y="6234177"/>
            <a:ext cx="2743200" cy="365125"/>
          </a:xfrm>
        </p:spPr>
        <p:txBody>
          <a:bodyPr/>
          <a:lstStyle>
            <a:lvl1pPr>
              <a:defRPr b="1">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Date Placeholder 3">
            <a:extLst>
              <a:ext uri="{FF2B5EF4-FFF2-40B4-BE49-F238E27FC236}">
                <a16:creationId xmlns:a16="http://schemas.microsoft.com/office/drawing/2014/main" id="{5AF9B7BB-7A47-494F-A220-732BE5DBACA8}"/>
              </a:ext>
            </a:extLst>
          </p:cNvPr>
          <p:cNvSpPr txBox="1">
            <a:spLocks/>
          </p:cNvSpPr>
          <p:nvPr userDrawn="1"/>
        </p:nvSpPr>
        <p:spPr>
          <a:xfrm>
            <a:off x="914400" y="6591290"/>
            <a:ext cx="10363200" cy="159906"/>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May contain confidential and/or proprietary information. May not be copied or disseminated without the express written consent of ETRTO Secretary General</a:t>
            </a:r>
          </a:p>
        </p:txBody>
      </p:sp>
      <p:pic>
        <p:nvPicPr>
          <p:cNvPr id="9" name="Picture 8" descr="A logo with a black background&#10;&#10;Description automatically generated">
            <a:extLst>
              <a:ext uri="{FF2B5EF4-FFF2-40B4-BE49-F238E27FC236}">
                <a16:creationId xmlns:a16="http://schemas.microsoft.com/office/drawing/2014/main" id="{0026DD0A-C1E7-99DC-8448-FBE530144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255" y="258700"/>
            <a:ext cx="2949492" cy="1188776"/>
          </a:xfrm>
          <a:prstGeom prst="rect">
            <a:avLst/>
          </a:prstGeom>
        </p:spPr>
      </p:pic>
    </p:spTree>
    <p:extLst>
      <p:ext uri="{BB962C8B-B14F-4D97-AF65-F5344CB8AC3E}">
        <p14:creationId xmlns:p14="http://schemas.microsoft.com/office/powerpoint/2010/main" val="3944722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TRTOConten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CA3A41B-2351-42EB-B9E3-456F6C3C8C21}"/>
              </a:ext>
            </a:extLst>
          </p:cNvPr>
          <p:cNvSpPr/>
          <p:nvPr userDrawn="1"/>
        </p:nvSpPr>
        <p:spPr>
          <a:xfrm>
            <a:off x="0" y="6203697"/>
            <a:ext cx="12183229" cy="65430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7" name="Rectangle 26">
            <a:extLst>
              <a:ext uri="{FF2B5EF4-FFF2-40B4-BE49-F238E27FC236}">
                <a16:creationId xmlns:a16="http://schemas.microsoft.com/office/drawing/2014/main" id="{19F7E399-283F-4391-8129-349183F72073}"/>
              </a:ext>
            </a:extLst>
          </p:cNvPr>
          <p:cNvSpPr/>
          <p:nvPr userDrawn="1"/>
        </p:nvSpPr>
        <p:spPr>
          <a:xfrm rot="5400000">
            <a:off x="8427079" y="3101850"/>
            <a:ext cx="6858000" cy="65430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Content Placeholder 2">
            <a:extLst>
              <a:ext uri="{FF2B5EF4-FFF2-40B4-BE49-F238E27FC236}">
                <a16:creationId xmlns:a16="http://schemas.microsoft.com/office/drawing/2014/main" id="{58652377-5DEE-497F-9639-62A87421C7BC}"/>
              </a:ext>
            </a:extLst>
          </p:cNvPr>
          <p:cNvSpPr>
            <a:spLocks noGrp="1"/>
          </p:cNvSpPr>
          <p:nvPr>
            <p:ph idx="1"/>
          </p:nvPr>
        </p:nvSpPr>
        <p:spPr>
          <a:xfrm>
            <a:off x="584199" y="1733474"/>
            <a:ext cx="10515600" cy="40829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A441D8B-6044-4E89-AA2F-39C11F6D0ED0}"/>
              </a:ext>
            </a:extLst>
          </p:cNvPr>
          <p:cNvSpPr>
            <a:spLocks noGrp="1"/>
          </p:cNvSpPr>
          <p:nvPr>
            <p:ph type="title" hasCustomPrompt="1"/>
          </p:nvPr>
        </p:nvSpPr>
        <p:spPr>
          <a:xfrm>
            <a:off x="584199" y="352614"/>
            <a:ext cx="10515600" cy="809411"/>
          </a:xfrm>
        </p:spPr>
        <p:txBody>
          <a:bodyPr/>
          <a:lstStyle>
            <a:lvl1pPr>
              <a:defRPr>
                <a:solidFill>
                  <a:schemeClr val="tx1"/>
                </a:solidFill>
              </a:defRPr>
            </a:lvl1pPr>
          </a:lstStyle>
          <a:p>
            <a:r>
              <a:rPr lang="en-US" dirty="0"/>
              <a:t>Click to introduce slide title</a:t>
            </a:r>
          </a:p>
        </p:txBody>
      </p:sp>
      <p:sp>
        <p:nvSpPr>
          <p:cNvPr id="19" name="Date Placeholder 3">
            <a:extLst>
              <a:ext uri="{FF2B5EF4-FFF2-40B4-BE49-F238E27FC236}">
                <a16:creationId xmlns:a16="http://schemas.microsoft.com/office/drawing/2014/main" id="{B6189BA6-A78A-458D-A1BF-A748C6605E2E}"/>
              </a:ext>
            </a:extLst>
          </p:cNvPr>
          <p:cNvSpPr>
            <a:spLocks noGrp="1"/>
          </p:cNvSpPr>
          <p:nvPr>
            <p:ph type="dt" sz="half" idx="10"/>
          </p:nvPr>
        </p:nvSpPr>
        <p:spPr>
          <a:xfrm>
            <a:off x="584199" y="6492874"/>
            <a:ext cx="2743200" cy="365125"/>
          </a:xfrm>
        </p:spPr>
        <p:txBody>
          <a:bodyPr/>
          <a:lstStyle>
            <a:lvl1pPr>
              <a:defRPr b="1">
                <a:solidFill>
                  <a:schemeClr val="bg1"/>
                </a:solidFill>
              </a:defRPr>
            </a:lvl1pPr>
          </a:lstStyle>
          <a:p>
            <a:fld id="{65011442-9EA8-43C1-A90A-E8091E9236D0}" type="datetime2">
              <a:rPr lang="en-US" smtClean="0"/>
              <a:t>Monday, February 17, 2025</a:t>
            </a:fld>
            <a:endParaRPr lang="en-US" dirty="0"/>
          </a:p>
        </p:txBody>
      </p:sp>
      <p:sp>
        <p:nvSpPr>
          <p:cNvPr id="20" name="Footer Placeholder 4">
            <a:extLst>
              <a:ext uri="{FF2B5EF4-FFF2-40B4-BE49-F238E27FC236}">
                <a16:creationId xmlns:a16="http://schemas.microsoft.com/office/drawing/2014/main" id="{FA1D1347-8516-4D37-A6CB-8952EDBFEB5C}"/>
              </a:ext>
            </a:extLst>
          </p:cNvPr>
          <p:cNvSpPr>
            <a:spLocks noGrp="1"/>
          </p:cNvSpPr>
          <p:nvPr>
            <p:ph type="ftr" sz="quarter" idx="11"/>
          </p:nvPr>
        </p:nvSpPr>
        <p:spPr>
          <a:xfrm>
            <a:off x="3784599" y="6492874"/>
            <a:ext cx="4114800" cy="365125"/>
          </a:xfrm>
        </p:spPr>
        <p:txBody>
          <a:bodyPr/>
          <a:lstStyle>
            <a:lvl1pPr>
              <a:defRPr b="1">
                <a:solidFill>
                  <a:schemeClr val="bg1"/>
                </a:solidFill>
              </a:defRPr>
            </a:lvl1pPr>
          </a:lstStyle>
          <a:p>
            <a:r>
              <a:rPr lang="en-US"/>
              <a:t>The European Tyre and Rim Technical Organization</a:t>
            </a:r>
            <a:endParaRPr lang="en-US" dirty="0"/>
          </a:p>
        </p:txBody>
      </p:sp>
      <p:sp>
        <p:nvSpPr>
          <p:cNvPr id="21" name="Slide Number Placeholder 5">
            <a:extLst>
              <a:ext uri="{FF2B5EF4-FFF2-40B4-BE49-F238E27FC236}">
                <a16:creationId xmlns:a16="http://schemas.microsoft.com/office/drawing/2014/main" id="{27B7DE60-A3A8-440C-8851-A7DE74D42FF5}"/>
              </a:ext>
            </a:extLst>
          </p:cNvPr>
          <p:cNvSpPr>
            <a:spLocks noGrp="1"/>
          </p:cNvSpPr>
          <p:nvPr>
            <p:ph type="sldNum" sz="quarter" idx="12"/>
          </p:nvPr>
        </p:nvSpPr>
        <p:spPr>
          <a:xfrm>
            <a:off x="8356599" y="6492874"/>
            <a:ext cx="2743200" cy="365125"/>
          </a:xfrm>
        </p:spPr>
        <p:txBody>
          <a:bodyPr/>
          <a:lstStyle>
            <a:lvl1pPr>
              <a:defRPr b="1">
                <a:solidFill>
                  <a:schemeClr val="bg1"/>
                </a:solidFill>
              </a:defRPr>
            </a:lvl1pPr>
          </a:lstStyle>
          <a:p>
            <a:fld id="{74F045D9-6A50-447E-9A04-3B3C9EFFC6F0}" type="slidenum">
              <a:rPr lang="en-US" smtClean="0"/>
              <a:pPr/>
              <a:t>‹#›</a:t>
            </a:fld>
            <a:endParaRPr lang="en-US" dirty="0"/>
          </a:p>
        </p:txBody>
      </p:sp>
      <p:pic>
        <p:nvPicPr>
          <p:cNvPr id="5" name="Picture 4" descr="A map of europe with black text&#10;&#10;Description automatically generated">
            <a:extLst>
              <a:ext uri="{FF2B5EF4-FFF2-40B4-BE49-F238E27FC236}">
                <a16:creationId xmlns:a16="http://schemas.microsoft.com/office/drawing/2014/main" id="{9E70B070-A103-561B-B905-710EECA1C1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1300" y="6161784"/>
            <a:ext cx="654304" cy="654304"/>
          </a:xfrm>
          <a:prstGeom prst="rect">
            <a:avLst/>
          </a:prstGeom>
        </p:spPr>
      </p:pic>
    </p:spTree>
    <p:extLst>
      <p:ext uri="{BB962C8B-B14F-4D97-AF65-F5344CB8AC3E}">
        <p14:creationId xmlns:p14="http://schemas.microsoft.com/office/powerpoint/2010/main" val="2930642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3541A0-6D1D-48E8-AAE7-7E4D17C6C7E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5BEA4E-B31A-4947-805D-96C6B60AA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44A93-C5F7-48FE-93AC-1DEF282327C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4396A1E-7A29-44FA-8EF3-E01DAB2A90F2}" type="datetime2">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February 17, 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3B03F57-D60F-41A8-9A52-CCD61D41743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The European Tyre and Rim Technical Organization</a:t>
            </a:r>
          </a:p>
        </p:txBody>
      </p:sp>
      <p:sp>
        <p:nvSpPr>
          <p:cNvPr id="6" name="Slide Number Placeholder 5">
            <a:extLst>
              <a:ext uri="{FF2B5EF4-FFF2-40B4-BE49-F238E27FC236}">
                <a16:creationId xmlns:a16="http://schemas.microsoft.com/office/drawing/2014/main" id="{E4B9DC25-E271-4B58-9561-4E6E8E6F5BA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281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1"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cid:43eb027e-b094-49da-b372-dd12f8ddf8d0"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F249-13F0-0B16-54C0-8A4D8E2B93A9}"/>
              </a:ext>
            </a:extLst>
          </p:cNvPr>
          <p:cNvSpPr>
            <a:spLocks noGrp="1"/>
          </p:cNvSpPr>
          <p:nvPr>
            <p:ph type="ctrTitle"/>
          </p:nvPr>
        </p:nvSpPr>
        <p:spPr/>
        <p:txBody>
          <a:bodyPr>
            <a:normAutofit/>
          </a:bodyPr>
          <a:lstStyle/>
          <a:p>
            <a:r>
              <a:rPr lang="en-GB" dirty="0"/>
              <a:t>Supporting material to ETRTO working documents</a:t>
            </a:r>
          </a:p>
        </p:txBody>
      </p:sp>
      <p:sp>
        <p:nvSpPr>
          <p:cNvPr id="3" name="Subtitle 2">
            <a:extLst>
              <a:ext uri="{FF2B5EF4-FFF2-40B4-BE49-F238E27FC236}">
                <a16:creationId xmlns:a16="http://schemas.microsoft.com/office/drawing/2014/main" id="{AA09860C-6892-A3C7-4C9A-51B79C6653F7}"/>
              </a:ext>
            </a:extLst>
          </p:cNvPr>
          <p:cNvSpPr>
            <a:spLocks noGrp="1"/>
          </p:cNvSpPr>
          <p:nvPr>
            <p:ph type="subTitle" idx="1"/>
          </p:nvPr>
        </p:nvSpPr>
        <p:spPr/>
        <p:txBody>
          <a:bodyPr/>
          <a:lstStyle/>
          <a:p>
            <a:r>
              <a:rPr lang="en-GB" dirty="0"/>
              <a:t>81</a:t>
            </a:r>
            <a:r>
              <a:rPr lang="en-GB" baseline="30000" dirty="0"/>
              <a:t>st</a:t>
            </a:r>
            <a:r>
              <a:rPr lang="en-GB" dirty="0"/>
              <a:t> GRBP session (February 2025)</a:t>
            </a:r>
          </a:p>
        </p:txBody>
      </p:sp>
      <p:sp>
        <p:nvSpPr>
          <p:cNvPr id="5" name="TextBox 4">
            <a:extLst>
              <a:ext uri="{FF2B5EF4-FFF2-40B4-BE49-F238E27FC236}">
                <a16:creationId xmlns:a16="http://schemas.microsoft.com/office/drawing/2014/main" id="{7E2C95E4-191F-896E-9A6B-FFC15E4C5786}"/>
              </a:ext>
            </a:extLst>
          </p:cNvPr>
          <p:cNvSpPr txBox="1"/>
          <p:nvPr/>
        </p:nvSpPr>
        <p:spPr>
          <a:xfrm>
            <a:off x="3844212" y="247150"/>
            <a:ext cx="8266922" cy="646331"/>
          </a:xfrm>
          <a:prstGeom prst="rect">
            <a:avLst/>
          </a:prstGeom>
          <a:noFill/>
        </p:spPr>
        <p:txBody>
          <a:bodyPr wrap="square">
            <a:spAutoFit/>
          </a:bodyPr>
          <a:lstStyle/>
          <a:p>
            <a:pPr>
              <a:tabLst>
                <a:tab pos="7353300" algn="r"/>
              </a:tabLst>
            </a:pPr>
            <a:r>
              <a:rPr lang="en-GB" sz="1200" dirty="0">
                <a:solidFill>
                  <a:schemeClr val="bg1"/>
                </a:solidFill>
                <a:latin typeface="Times New Roman" panose="02020603050405020304" pitchFamily="18" charset="0"/>
                <a:cs typeface="Times New Roman" panose="02020603050405020304" pitchFamily="18" charset="0"/>
              </a:rPr>
              <a:t>Transmitted by the experts of ETRTO	Informal document GRBP-81-13</a:t>
            </a:r>
            <a:r>
              <a:rPr lang="en-GB" sz="1200" dirty="0">
                <a:solidFill>
                  <a:srgbClr val="7030A0"/>
                </a:solidFill>
                <a:highlight>
                  <a:srgbClr val="C0C0C0"/>
                </a:highlight>
                <a:latin typeface="Times New Roman" panose="02020603050405020304" pitchFamily="18" charset="0"/>
                <a:cs typeface="Times New Roman" panose="02020603050405020304" pitchFamily="18" charset="0"/>
              </a:rPr>
              <a:t>-Rev.1  </a:t>
            </a:r>
          </a:p>
          <a:p>
            <a:pPr defTabSz="919163">
              <a:tabLst>
                <a:tab pos="7353300" algn="r"/>
              </a:tabLst>
            </a:pPr>
            <a:r>
              <a:rPr lang="en-GB" sz="1200" dirty="0">
                <a:solidFill>
                  <a:schemeClr val="bg1"/>
                </a:solidFill>
                <a:latin typeface="Times New Roman" panose="02020603050405020304" pitchFamily="18" charset="0"/>
                <a:cs typeface="Times New Roman" panose="02020603050405020304" pitchFamily="18" charset="0"/>
              </a:rPr>
              <a:t>	(81st GRBP, 18-21 February 2025,</a:t>
            </a:r>
          </a:p>
          <a:p>
            <a:pPr defTabSz="919163">
              <a:tabLst>
                <a:tab pos="7353300" algn="r"/>
              </a:tabLst>
            </a:pPr>
            <a:r>
              <a:rPr lang="en-GB" sz="1200" dirty="0">
                <a:solidFill>
                  <a:schemeClr val="bg1"/>
                </a:solidFill>
                <a:latin typeface="Times New Roman" panose="02020603050405020304" pitchFamily="18" charset="0"/>
                <a:cs typeface="Times New Roman" panose="02020603050405020304" pitchFamily="18" charset="0"/>
              </a:rPr>
              <a:t>	agenda item 6)</a:t>
            </a:r>
          </a:p>
        </p:txBody>
      </p:sp>
    </p:spTree>
    <p:extLst>
      <p:ext uri="{BB962C8B-B14F-4D97-AF65-F5344CB8AC3E}">
        <p14:creationId xmlns:p14="http://schemas.microsoft.com/office/powerpoint/2010/main" val="129827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1A6AF-3889-168E-13B5-63041F9FD44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2DBB1454-D2CB-DF19-9E5E-114FB3787C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February 17,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06DDAD7-78B6-0DF2-1164-5E8EC929A2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5600C3B-A79D-8E9F-4CBC-0998AC1833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2">
            <a:extLst>
              <a:ext uri="{FF2B5EF4-FFF2-40B4-BE49-F238E27FC236}">
                <a16:creationId xmlns:a16="http://schemas.microsoft.com/office/drawing/2014/main" id="{28D54C0D-EC01-3198-2E4E-899FCEE7B720}"/>
              </a:ext>
            </a:extLst>
          </p:cNvPr>
          <p:cNvSpPr>
            <a:spLocks noGrp="1"/>
          </p:cNvSpPr>
          <p:nvPr>
            <p:ph type="title"/>
          </p:nvPr>
        </p:nvSpPr>
        <p:spPr>
          <a:xfrm>
            <a:off x="0" y="0"/>
            <a:ext cx="10515600" cy="809411"/>
          </a:xfrm>
        </p:spPr>
        <p:txBody>
          <a:bodyPr>
            <a:normAutofit/>
          </a:bodyPr>
          <a:lstStyle/>
          <a:p>
            <a:r>
              <a:rPr lang="en-GB" sz="3600" dirty="0"/>
              <a:t>Contents</a:t>
            </a:r>
          </a:p>
        </p:txBody>
      </p:sp>
      <p:sp>
        <p:nvSpPr>
          <p:cNvPr id="7" name="TextBox 6">
            <a:extLst>
              <a:ext uri="{FF2B5EF4-FFF2-40B4-BE49-F238E27FC236}">
                <a16:creationId xmlns:a16="http://schemas.microsoft.com/office/drawing/2014/main" id="{02DD5011-5318-3EBB-9E20-EA7E91F10CA7}"/>
              </a:ext>
            </a:extLst>
          </p:cNvPr>
          <p:cNvSpPr txBox="1"/>
          <p:nvPr/>
        </p:nvSpPr>
        <p:spPr>
          <a:xfrm>
            <a:off x="839755" y="1772816"/>
            <a:ext cx="9102364" cy="1938992"/>
          </a:xfrm>
          <a:prstGeom prst="rect">
            <a:avLst/>
          </a:prstGeom>
          <a:noFill/>
        </p:spPr>
        <p:txBody>
          <a:bodyPr wrap="none" rtlCol="0">
            <a:spAutoFit/>
          </a:bodyPr>
          <a:lstStyle/>
          <a:p>
            <a:pPr marL="342900" indent="-342900">
              <a:buAutoNum type="arabicPeriod"/>
            </a:pPr>
            <a:r>
              <a:rPr lang="en-GB" sz="2400" dirty="0"/>
              <a:t>Elements triggering ETRTO amendment proposals</a:t>
            </a:r>
          </a:p>
          <a:p>
            <a:pPr marL="342900" indent="-342900">
              <a:buAutoNum type="arabicPeriod"/>
            </a:pPr>
            <a:endParaRPr lang="en-GB" sz="2400" dirty="0"/>
          </a:p>
          <a:p>
            <a:pPr marL="342900" indent="-342900">
              <a:buAutoNum type="arabicPeriod"/>
            </a:pPr>
            <a:r>
              <a:rPr lang="en-GB" sz="2400" dirty="0"/>
              <a:t>POR requirements (clarification request from the Netherlands)</a:t>
            </a:r>
          </a:p>
          <a:p>
            <a:pPr marL="342900" indent="-342900">
              <a:buAutoNum type="arabicPeriod"/>
            </a:pPr>
            <a:endParaRPr lang="en-GB" sz="2400" dirty="0"/>
          </a:p>
          <a:p>
            <a:pPr marL="342900" indent="-342900">
              <a:buAutoNum type="arabicPeriod"/>
            </a:pPr>
            <a:r>
              <a:rPr lang="en-GB" sz="2400" dirty="0"/>
              <a:t>Principal groove revised definition (clarification request from France)</a:t>
            </a:r>
          </a:p>
        </p:txBody>
      </p:sp>
    </p:spTree>
    <p:extLst>
      <p:ext uri="{BB962C8B-B14F-4D97-AF65-F5344CB8AC3E}">
        <p14:creationId xmlns:p14="http://schemas.microsoft.com/office/powerpoint/2010/main" val="10956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EB4BA9-4545-83C3-F21E-63E867E2D6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February 17,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418BD3D-1F41-7E0E-0F42-6927BC7FA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770ED11-F693-3015-8899-86CFEF28EF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2">
            <a:extLst>
              <a:ext uri="{FF2B5EF4-FFF2-40B4-BE49-F238E27FC236}">
                <a16:creationId xmlns:a16="http://schemas.microsoft.com/office/drawing/2014/main" id="{7D48CC3F-2E7A-D3F5-C9BF-1713065AF094}"/>
              </a:ext>
            </a:extLst>
          </p:cNvPr>
          <p:cNvSpPr>
            <a:spLocks noGrp="1"/>
          </p:cNvSpPr>
          <p:nvPr>
            <p:ph type="title"/>
          </p:nvPr>
        </p:nvSpPr>
        <p:spPr>
          <a:xfrm>
            <a:off x="0" y="0"/>
            <a:ext cx="10515600" cy="809411"/>
          </a:xfrm>
        </p:spPr>
        <p:txBody>
          <a:bodyPr>
            <a:normAutofit/>
          </a:bodyPr>
          <a:lstStyle/>
          <a:p>
            <a:r>
              <a:rPr lang="en-GB" sz="3600" b="1" dirty="0"/>
              <a:t>1. </a:t>
            </a:r>
            <a:r>
              <a:rPr lang="en-GB" sz="3600" dirty="0"/>
              <a:t>Elements triggering ETRTO amendment proposals</a:t>
            </a:r>
          </a:p>
        </p:txBody>
      </p:sp>
      <p:graphicFrame>
        <p:nvGraphicFramePr>
          <p:cNvPr id="3" name="Table 2">
            <a:extLst>
              <a:ext uri="{FF2B5EF4-FFF2-40B4-BE49-F238E27FC236}">
                <a16:creationId xmlns:a16="http://schemas.microsoft.com/office/drawing/2014/main" id="{46150DF8-6971-ADF0-FAD8-AA1E910F70B3}"/>
              </a:ext>
            </a:extLst>
          </p:cNvPr>
          <p:cNvGraphicFramePr>
            <a:graphicFrameLocks noGrp="1"/>
          </p:cNvGraphicFramePr>
          <p:nvPr>
            <p:extLst>
              <p:ext uri="{D42A27DB-BD31-4B8C-83A1-F6EECF244321}">
                <p14:modId xmlns:p14="http://schemas.microsoft.com/office/powerpoint/2010/main" val="1918956362"/>
              </p:ext>
            </p:extLst>
          </p:nvPr>
        </p:nvGraphicFramePr>
        <p:xfrm>
          <a:off x="0" y="669203"/>
          <a:ext cx="12070081" cy="5842410"/>
        </p:xfrm>
        <a:graphic>
          <a:graphicData uri="http://schemas.openxmlformats.org/drawingml/2006/table">
            <a:tbl>
              <a:tblPr/>
              <a:tblGrid>
                <a:gridCol w="1511883">
                  <a:extLst>
                    <a:ext uri="{9D8B030D-6E8A-4147-A177-3AD203B41FA5}">
                      <a16:colId xmlns:a16="http://schemas.microsoft.com/office/drawing/2014/main" val="3412690527"/>
                    </a:ext>
                  </a:extLst>
                </a:gridCol>
                <a:gridCol w="1384397">
                  <a:extLst>
                    <a:ext uri="{9D8B030D-6E8A-4147-A177-3AD203B41FA5}">
                      <a16:colId xmlns:a16="http://schemas.microsoft.com/office/drawing/2014/main" val="3208496314"/>
                    </a:ext>
                  </a:extLst>
                </a:gridCol>
                <a:gridCol w="1405548">
                  <a:extLst>
                    <a:ext uri="{9D8B030D-6E8A-4147-A177-3AD203B41FA5}">
                      <a16:colId xmlns:a16="http://schemas.microsoft.com/office/drawing/2014/main" val="1566625008"/>
                    </a:ext>
                  </a:extLst>
                </a:gridCol>
                <a:gridCol w="656252">
                  <a:extLst>
                    <a:ext uri="{9D8B030D-6E8A-4147-A177-3AD203B41FA5}">
                      <a16:colId xmlns:a16="http://schemas.microsoft.com/office/drawing/2014/main" val="1823077999"/>
                    </a:ext>
                  </a:extLst>
                </a:gridCol>
                <a:gridCol w="728000">
                  <a:extLst>
                    <a:ext uri="{9D8B030D-6E8A-4147-A177-3AD203B41FA5}">
                      <a16:colId xmlns:a16="http://schemas.microsoft.com/office/drawing/2014/main" val="1042073494"/>
                    </a:ext>
                  </a:extLst>
                </a:gridCol>
                <a:gridCol w="2423116">
                  <a:extLst>
                    <a:ext uri="{9D8B030D-6E8A-4147-A177-3AD203B41FA5}">
                      <a16:colId xmlns:a16="http://schemas.microsoft.com/office/drawing/2014/main" val="1808157867"/>
                    </a:ext>
                  </a:extLst>
                </a:gridCol>
                <a:gridCol w="1552938">
                  <a:extLst>
                    <a:ext uri="{9D8B030D-6E8A-4147-A177-3AD203B41FA5}">
                      <a16:colId xmlns:a16="http://schemas.microsoft.com/office/drawing/2014/main" val="516199104"/>
                    </a:ext>
                  </a:extLst>
                </a:gridCol>
                <a:gridCol w="1381580">
                  <a:extLst>
                    <a:ext uri="{9D8B030D-6E8A-4147-A177-3AD203B41FA5}">
                      <a16:colId xmlns:a16="http://schemas.microsoft.com/office/drawing/2014/main" val="3332487660"/>
                    </a:ext>
                  </a:extLst>
                </a:gridCol>
                <a:gridCol w="1026367">
                  <a:extLst>
                    <a:ext uri="{9D8B030D-6E8A-4147-A177-3AD203B41FA5}">
                      <a16:colId xmlns:a16="http://schemas.microsoft.com/office/drawing/2014/main" val="221071458"/>
                    </a:ext>
                  </a:extLst>
                </a:gridCol>
              </a:tblGrid>
              <a:tr h="120083">
                <a:tc>
                  <a:txBody>
                    <a:bodyPr/>
                    <a:lstStyle/>
                    <a:p>
                      <a:pPr algn="ctr" fontAlgn="ctr"/>
                      <a:r>
                        <a:rPr lang="en-GB" sz="1200" b="1" i="0" u="none" strike="noStrike" dirty="0">
                          <a:solidFill>
                            <a:schemeClr val="bg1"/>
                          </a:solidFill>
                          <a:effectLst/>
                          <a:latin typeface="Aptos Narrow" panose="020B0004020202020204" pitchFamily="34" charset="0"/>
                        </a:rPr>
                        <a:t>R30</a:t>
                      </a:r>
                    </a:p>
                  </a:txBody>
                  <a:tcPr marL="5003" marR="5003" marT="5003" marB="0" anchor="ctr">
                    <a:lnL w="28575" cap="flat" cmpd="sng" algn="ctr">
                      <a:solidFill>
                        <a:schemeClr val="bg1"/>
                      </a:solidFill>
                      <a:prstDash val="solid"/>
                      <a:round/>
                      <a:headEnd type="none" w="med" len="med"/>
                      <a:tailEnd type="none" w="med" len="med"/>
                    </a:lnL>
                    <a:lnR w="12700" cap="flat" cmpd="sng" algn="ctr">
                      <a:solidFill>
                        <a:srgbClr val="2F5597"/>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rgbClr val="2F5597"/>
                    </a:solidFill>
                  </a:tcPr>
                </a:tc>
                <a:tc>
                  <a:txBody>
                    <a:bodyPr/>
                    <a:lstStyle/>
                    <a:p>
                      <a:pPr algn="ctr" fontAlgn="ctr"/>
                      <a:r>
                        <a:rPr lang="en-GB" sz="1200" b="1" i="0" u="none" strike="noStrike" dirty="0">
                          <a:solidFill>
                            <a:schemeClr val="bg1"/>
                          </a:solidFill>
                          <a:effectLst/>
                          <a:latin typeface="Aptos Narrow" panose="020B0004020202020204" pitchFamily="34" charset="0"/>
                        </a:rPr>
                        <a:t>R54</a:t>
                      </a:r>
                    </a:p>
                  </a:txBody>
                  <a:tcPr marL="5003" marR="5003" marT="5003" marB="0"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rgbClr val="2F5597"/>
                    </a:solidFill>
                  </a:tcPr>
                </a:tc>
                <a:tc>
                  <a:txBody>
                    <a:bodyPr/>
                    <a:lstStyle/>
                    <a:p>
                      <a:pPr algn="ctr" fontAlgn="ctr"/>
                      <a:r>
                        <a:rPr lang="en-GB" sz="1200" b="1" i="0" u="none" strike="noStrike">
                          <a:solidFill>
                            <a:schemeClr val="bg1"/>
                          </a:solidFill>
                          <a:effectLst/>
                          <a:latin typeface="Aptos Narrow" panose="020B0004020202020204" pitchFamily="34" charset="0"/>
                        </a:rPr>
                        <a:t>R75</a:t>
                      </a:r>
                    </a:p>
                  </a:txBody>
                  <a:tcPr marL="5003" marR="5003" marT="5003" marB="0"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rgbClr val="2F5597"/>
                    </a:solidFill>
                  </a:tcPr>
                </a:tc>
                <a:tc>
                  <a:txBody>
                    <a:bodyPr/>
                    <a:lstStyle/>
                    <a:p>
                      <a:pPr algn="ctr" fontAlgn="ctr"/>
                      <a:r>
                        <a:rPr lang="en-GB" sz="1200" b="1" i="0" u="none" strike="noStrike" dirty="0">
                          <a:solidFill>
                            <a:schemeClr val="bg1"/>
                          </a:solidFill>
                          <a:effectLst/>
                          <a:latin typeface="Aptos Narrow" panose="020B0004020202020204" pitchFamily="34" charset="0"/>
                        </a:rPr>
                        <a:t>R117.02</a:t>
                      </a:r>
                    </a:p>
                  </a:txBody>
                  <a:tcPr marL="5003" marR="5003" marT="5003" marB="0"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rgbClr val="2F5597"/>
                    </a:solidFill>
                  </a:tcPr>
                </a:tc>
                <a:tc>
                  <a:txBody>
                    <a:bodyPr/>
                    <a:lstStyle/>
                    <a:p>
                      <a:pPr algn="ctr" fontAlgn="ctr"/>
                      <a:r>
                        <a:rPr lang="en-GB" sz="1200" b="1" i="0" u="none" strike="noStrike" dirty="0">
                          <a:solidFill>
                            <a:schemeClr val="bg1"/>
                          </a:solidFill>
                          <a:effectLst/>
                          <a:latin typeface="Aptos Narrow" panose="020B0004020202020204" pitchFamily="34" charset="0"/>
                        </a:rPr>
                        <a:t>R117.04</a:t>
                      </a:r>
                    </a:p>
                  </a:txBody>
                  <a:tcPr marL="5003" marR="5003" marT="5003" marB="0"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rgbClr val="2F5597"/>
                    </a:solidFill>
                  </a:tcPr>
                </a:tc>
                <a:tc>
                  <a:txBody>
                    <a:bodyPr/>
                    <a:lstStyle/>
                    <a:p>
                      <a:pPr algn="ctr" fontAlgn="ctr"/>
                      <a:r>
                        <a:rPr lang="en-GB" sz="1200" b="1" i="0" u="none" strike="noStrike">
                          <a:solidFill>
                            <a:schemeClr val="bg1"/>
                          </a:solidFill>
                          <a:effectLst/>
                          <a:latin typeface="Aptos Narrow" panose="020B0004020202020204" pitchFamily="34" charset="0"/>
                        </a:rPr>
                        <a:t>R142</a:t>
                      </a:r>
                    </a:p>
                  </a:txBody>
                  <a:tcPr marL="5003" marR="5003" marT="5003" marB="0"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rgbClr val="2F5597"/>
                    </a:solidFill>
                  </a:tcPr>
                </a:tc>
                <a:tc>
                  <a:txBody>
                    <a:bodyPr/>
                    <a:lstStyle/>
                    <a:p>
                      <a:pPr algn="ctr" fontAlgn="ctr"/>
                      <a:r>
                        <a:rPr lang="en-GB" sz="1200" b="1" i="0" u="none" strike="noStrike" dirty="0">
                          <a:solidFill>
                            <a:schemeClr val="bg1"/>
                          </a:solidFill>
                          <a:effectLst/>
                          <a:latin typeface="Aptos Narrow" panose="020B0004020202020204" pitchFamily="34" charset="0"/>
                        </a:rPr>
                        <a:t>R108.01</a:t>
                      </a:r>
                    </a:p>
                  </a:txBody>
                  <a:tcPr marL="5003" marR="5003" marT="5003" marB="0"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rgbClr val="2F5597"/>
                    </a:solidFill>
                  </a:tcPr>
                </a:tc>
                <a:tc>
                  <a:txBody>
                    <a:bodyPr/>
                    <a:lstStyle/>
                    <a:p>
                      <a:pPr algn="ctr" fontAlgn="ctr"/>
                      <a:r>
                        <a:rPr lang="en-GB" sz="1200" b="1" i="0" u="none" strike="noStrike" dirty="0">
                          <a:solidFill>
                            <a:schemeClr val="bg1"/>
                          </a:solidFill>
                          <a:effectLst/>
                          <a:latin typeface="Aptos Narrow" panose="020B0004020202020204" pitchFamily="34" charset="0"/>
                        </a:rPr>
                        <a:t>R109.01</a:t>
                      </a:r>
                    </a:p>
                  </a:txBody>
                  <a:tcPr marL="5003" marR="5003" marT="5003" marB="0" anchor="ctr">
                    <a:lnL w="12700" cap="flat" cmpd="sng" algn="ctr">
                      <a:solidFill>
                        <a:srgbClr val="2F5597"/>
                      </a:solidFill>
                      <a:prstDash val="solid"/>
                      <a:round/>
                      <a:headEnd type="none" w="med" len="med"/>
                      <a:tailEnd type="none" w="med" len="med"/>
                    </a:lnL>
                    <a:lnR w="12700" cap="flat" cmpd="sng" algn="ctr">
                      <a:solidFill>
                        <a:srgbClr val="2F5597"/>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rgbClr val="2F5597"/>
                    </a:solidFill>
                  </a:tcPr>
                </a:tc>
                <a:tc>
                  <a:txBody>
                    <a:bodyPr/>
                    <a:lstStyle/>
                    <a:p>
                      <a:pPr algn="ctr" fontAlgn="ctr"/>
                      <a:r>
                        <a:rPr lang="en-GB" sz="1200" b="1" i="0" u="none" strike="noStrike" dirty="0">
                          <a:solidFill>
                            <a:schemeClr val="bg1"/>
                          </a:solidFill>
                          <a:effectLst/>
                          <a:latin typeface="Aptos Narrow" panose="020B0004020202020204" pitchFamily="34" charset="0"/>
                        </a:rPr>
                        <a:t>R172</a:t>
                      </a:r>
                    </a:p>
                  </a:txBody>
                  <a:tcPr marL="5003" marR="5003" marT="5003" marB="0" anchor="ctr">
                    <a:lnL w="12700"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rgbClr val="2F5597"/>
                    </a:solidFill>
                  </a:tcPr>
                </a:tc>
                <a:extLst>
                  <a:ext uri="{0D108BD9-81ED-4DB2-BD59-A6C34878D82A}">
                    <a16:rowId xmlns:a16="http://schemas.microsoft.com/office/drawing/2014/main" val="69023888"/>
                  </a:ext>
                </a:extLst>
              </a:tr>
              <a:tr h="360249">
                <a:tc>
                  <a:txBody>
                    <a:bodyPr/>
                    <a:lstStyle/>
                    <a:p>
                      <a:pPr algn="ctr" fontAlgn="ctr"/>
                      <a:r>
                        <a:rPr lang="en-GB" sz="1100" b="1" i="0" u="none" strike="noStrike" dirty="0">
                          <a:solidFill>
                            <a:srgbClr val="2F5597"/>
                          </a:solidFill>
                          <a:effectLst/>
                          <a:latin typeface="Aptos Narrow" panose="020B0004020202020204" pitchFamily="34" charset="0"/>
                        </a:rPr>
                        <a:t>GRBP-81-05e-Rev.1</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2F5597"/>
                          </a:solidFill>
                          <a:effectLst/>
                          <a:latin typeface="Aptos Narrow" panose="020B0004020202020204" pitchFamily="34" charset="0"/>
                        </a:rPr>
                        <a:t>GRBP-81-06e-Rev.1</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2F5597"/>
                          </a:solidFill>
                          <a:effectLst/>
                          <a:latin typeface="Aptos Narrow" panose="020B0004020202020204" pitchFamily="34" charset="0"/>
                        </a:rPr>
                        <a:t>GRBP-81-07e-Rev.1</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rgbClr val="2F5597"/>
                      </a:solidFill>
                      <a:prstDash val="solid"/>
                      <a:round/>
                      <a:headEnd type="none" w="med" len="med"/>
                      <a:tailEnd type="none" w="med" len="med"/>
                    </a:lnB>
                    <a:solidFill>
                      <a:schemeClr val="bg1"/>
                    </a:solidFill>
                  </a:tcPr>
                </a:tc>
                <a:tc gridSpan="2">
                  <a:txBody>
                    <a:bodyPr/>
                    <a:lstStyle/>
                    <a:p>
                      <a:pPr algn="ctr" fontAlgn="ctr"/>
                      <a:r>
                        <a:rPr lang="en-GB" sz="1100" b="1" i="0" u="none" strike="noStrike" dirty="0">
                          <a:solidFill>
                            <a:srgbClr val="2F5597"/>
                          </a:solidFill>
                          <a:effectLst/>
                          <a:latin typeface="Aptos Narrow" panose="020B0004020202020204" pitchFamily="34" charset="0"/>
                        </a:rPr>
                        <a:t>GRBP-81-08e-Rev.1</a:t>
                      </a:r>
                    </a:p>
                    <a:p>
                      <a:pPr algn="ctr" fontAlgn="ctr"/>
                      <a:r>
                        <a:rPr lang="en-GB" sz="1100" b="1" i="0" u="none" strike="noStrike" dirty="0">
                          <a:solidFill>
                            <a:srgbClr val="2F5597"/>
                          </a:solidFill>
                          <a:effectLst/>
                          <a:latin typeface="Aptos Narrow" panose="020B0004020202020204" pitchFamily="34" charset="0"/>
                        </a:rPr>
                        <a:t>GRBP-81-09e-Rev.1</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rgbClr val="2F5597"/>
                      </a:solidFill>
                      <a:prstDash val="solid"/>
                      <a:round/>
                      <a:headEnd type="none" w="med" len="med"/>
                      <a:tailEnd type="none" w="med" len="med"/>
                    </a:lnB>
                    <a:solidFill>
                      <a:schemeClr val="bg1"/>
                    </a:solidFill>
                  </a:tcPr>
                </a:tc>
                <a:tc hMerge="1">
                  <a:txBody>
                    <a:bodyPr/>
                    <a:lstStyle/>
                    <a:p>
                      <a:endParaRPr lang="en-GB"/>
                    </a:p>
                  </a:txBody>
                  <a:tcPr/>
                </a:tc>
                <a:tc>
                  <a:txBody>
                    <a:bodyPr/>
                    <a:lstStyle/>
                    <a:p>
                      <a:pPr algn="ctr" fontAlgn="ctr"/>
                      <a:r>
                        <a:rPr lang="en-GB" sz="1100" b="1" i="0" u="none" strike="noStrike" dirty="0">
                          <a:solidFill>
                            <a:srgbClr val="2F5597"/>
                          </a:solidFill>
                          <a:effectLst/>
                          <a:latin typeface="Aptos Narrow" panose="020B0004020202020204" pitchFamily="34" charset="0"/>
                        </a:rPr>
                        <a:t>GRBP-81-10e-Rev.1</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2F5597"/>
                          </a:solidFill>
                          <a:effectLst/>
                          <a:latin typeface="Aptos Narrow" panose="020B0004020202020204" pitchFamily="34" charset="0"/>
                        </a:rPr>
                        <a:t>GRBP-81-11e-Rev.1</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2F5597"/>
                          </a:solidFill>
                          <a:effectLst/>
                          <a:latin typeface="Aptos Narrow" panose="020B0004020202020204" pitchFamily="34" charset="0"/>
                        </a:rPr>
                        <a:t>GRBP-81-12e-Rev.1</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2F5597"/>
                          </a:solidFill>
                          <a:effectLst/>
                          <a:latin typeface="Aptos Narrow" panose="020B0004020202020204" pitchFamily="34" charset="0"/>
                        </a:rPr>
                        <a:t>GRBP-81-</a:t>
                      </a:r>
                      <a:r>
                        <a:rPr lang="en-GB" sz="1100" b="1" i="0" u="none" strike="noStrike" dirty="0">
                          <a:solidFill>
                            <a:srgbClr val="2F5597"/>
                          </a:solidFill>
                          <a:effectLst/>
                          <a:highlight>
                            <a:srgbClr val="FFFF00"/>
                          </a:highlight>
                          <a:latin typeface="Aptos Narrow" panose="020B0004020202020204" pitchFamily="34" charset="0"/>
                        </a:rPr>
                        <a:t>XX</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775982669"/>
                  </a:ext>
                </a:extLst>
              </a:tr>
              <a:tr h="360249">
                <a:tc>
                  <a:txBody>
                    <a:bodyPr/>
                    <a:lstStyle/>
                    <a:p>
                      <a:pPr algn="ctr" fontAlgn="ctr"/>
                      <a:r>
                        <a:rPr lang="en-GB" sz="1100" b="1" i="0" u="none" strike="noStrike" dirty="0">
                          <a:solidFill>
                            <a:srgbClr val="0000FF"/>
                          </a:solidFill>
                          <a:effectLst/>
                          <a:latin typeface="Aptos Narrow" panose="020B0004020202020204" pitchFamily="34" charset="0"/>
                        </a:rPr>
                        <a:t>ZRF marking</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285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endParaRPr lang="en-GB" sz="1100" b="1" i="0" u="none" strike="noStrike" dirty="0">
                        <a:solidFill>
                          <a:srgbClr val="0000FF"/>
                        </a:solidFill>
                        <a:effectLst/>
                        <a:latin typeface="Aptos Narrow" panose="020B0004020202020204" pitchFamily="34" charset="0"/>
                      </a:endParaRP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285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339933"/>
                          </a:solidFill>
                          <a:effectLst/>
                          <a:latin typeface="Aptos Narrow" panose="020B0004020202020204" pitchFamily="34" charset="0"/>
                        </a:rPr>
                        <a:t>M/C suffix</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285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gridSpan="2">
                  <a:txBody>
                    <a:bodyPr/>
                    <a:lstStyle/>
                    <a:p>
                      <a:pPr algn="ctr" fontAlgn="ctr"/>
                      <a:r>
                        <a:rPr lang="en-GB" sz="1100" b="1" i="0" u="none" strike="noStrike" dirty="0">
                          <a:solidFill>
                            <a:srgbClr val="339933"/>
                          </a:solidFill>
                          <a:effectLst/>
                          <a:latin typeface="Aptos Narrow" panose="020B0004020202020204" pitchFamily="34" charset="0"/>
                        </a:rPr>
                        <a:t>ISO/ASTM references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285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hMerge="1">
                  <a:txBody>
                    <a:bodyPr/>
                    <a:lstStyle/>
                    <a:p>
                      <a:endParaRPr lang="en-GB"/>
                    </a:p>
                  </a:txBody>
                  <a:tcPr/>
                </a:tc>
                <a:tc>
                  <a:txBody>
                    <a:bodyPr/>
                    <a:lstStyle/>
                    <a:p>
                      <a:pPr algn="ctr" fontAlgn="ctr"/>
                      <a:endParaRPr lang="en-GB" sz="1100" b="1" i="0" u="none" strike="noStrike" dirty="0">
                        <a:solidFill>
                          <a:srgbClr val="0000FF"/>
                        </a:solidFill>
                        <a:effectLst/>
                        <a:latin typeface="Aptos Narrow" panose="020B0004020202020204" pitchFamily="34" charset="0"/>
                      </a:endParaRP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285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285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endParaRPr lang="en-GB" sz="1100" b="0" i="0" u="none" strike="noStrike" dirty="0">
                        <a:solidFill>
                          <a:srgbClr val="000000"/>
                        </a:solidFill>
                        <a:effectLst/>
                        <a:latin typeface="Aptos Narrow" panose="020B0004020202020204" pitchFamily="34" charset="0"/>
                      </a:endParaRP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285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339933"/>
                          </a:solidFill>
                          <a:effectLst/>
                          <a:latin typeface="Aptos Narrow" panose="020B0004020202020204" pitchFamily="34" charset="0"/>
                        </a:rPr>
                        <a:t>new c3 SRTT siped</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511600067"/>
                  </a:ext>
                </a:extLst>
              </a:tr>
              <a:tr h="120083">
                <a:tc>
                  <a:txBody>
                    <a:bodyPr/>
                    <a:lstStyle/>
                    <a:p>
                      <a:pPr algn="ctr" fontAlgn="ctr"/>
                      <a:endParaRPr lang="en-GB" sz="1100" b="1" i="0" u="none" strike="noStrike" dirty="0">
                        <a:solidFill>
                          <a:srgbClr val="000000"/>
                        </a:solidFill>
                        <a:effectLst/>
                        <a:latin typeface="Aptos Narrow" panose="020B0004020202020204" pitchFamily="34" charset="0"/>
                      </a:endParaRP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339933"/>
                          </a:solidFill>
                          <a:effectLst/>
                          <a:latin typeface="Aptos Narrow" panose="020B0004020202020204" pitchFamily="34" charset="0"/>
                        </a:rPr>
                        <a:t>Free Rolling Tyre</a:t>
                      </a:r>
                    </a:p>
                    <a:p>
                      <a:pPr algn="ctr" fontAlgn="ctr"/>
                      <a:r>
                        <a:rPr lang="en-GB" sz="1100" b="1" i="0" u="none" strike="noStrike" dirty="0">
                          <a:solidFill>
                            <a:srgbClr val="339933"/>
                          </a:solidFill>
                          <a:effectLst/>
                          <a:latin typeface="Aptos Narrow" panose="020B0004020202020204" pitchFamily="34" charset="0"/>
                        </a:rPr>
                        <a:t>front axle, FRT</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endParaRPr lang="en-GB" sz="1100" b="1" i="0" u="none" strike="noStrike">
                        <a:solidFill>
                          <a:srgbClr val="000000"/>
                        </a:solidFill>
                        <a:effectLst/>
                        <a:latin typeface="Aptos Narrow" panose="020B0004020202020204" pitchFamily="34" charset="0"/>
                      </a:endParaRP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endParaRPr lang="en-GB" sz="1100" b="1" i="0" u="none" strike="noStrike">
                        <a:solidFill>
                          <a:srgbClr val="000000"/>
                        </a:solidFill>
                        <a:effectLst/>
                        <a:latin typeface="Aptos Narrow" panose="020B0004020202020204" pitchFamily="34" charset="0"/>
                      </a:endParaRP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endParaRPr lang="en-GB" sz="1100" b="1" i="0" u="none" strike="noStrike">
                        <a:solidFill>
                          <a:srgbClr val="000000"/>
                        </a:solidFill>
                        <a:effectLst/>
                        <a:latin typeface="Aptos Narrow" panose="020B0004020202020204" pitchFamily="34" charset="0"/>
                      </a:endParaRP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0000FF"/>
                          </a:solidFill>
                          <a:effectLst/>
                          <a:latin typeface="Aptos Narrow" panose="020B0004020202020204" pitchFamily="34" charset="0"/>
                        </a:rPr>
                        <a:t>Free Rolling Tyre,</a:t>
                      </a:r>
                    </a:p>
                    <a:p>
                      <a:pPr algn="ctr" fontAlgn="ctr"/>
                      <a:r>
                        <a:rPr lang="en-GB" sz="1100" b="1" i="0" u="none" strike="noStrike" dirty="0">
                          <a:solidFill>
                            <a:srgbClr val="0000FF"/>
                          </a:solidFill>
                          <a:effectLst/>
                          <a:latin typeface="Aptos Narrow" panose="020B0004020202020204" pitchFamily="34" charset="0"/>
                        </a:rPr>
                        <a:t>front axle, FRT</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endParaRPr lang="en-GB" sz="1100" b="0" i="0" u="none" strike="noStrike">
                        <a:solidFill>
                          <a:srgbClr val="000000"/>
                        </a:solidFill>
                        <a:effectLst/>
                        <a:latin typeface="Aptos Narrow" panose="020B0004020202020204" pitchFamily="34" charset="0"/>
                      </a:endParaRP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ptos Narrow" panose="020B0004020202020204" pitchFamily="34" charset="0"/>
                        </a:rPr>
                        <a:t>Free Rolling Tyre, front axle, FRT</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endParaRPr lang="en-GB" sz="1100" b="1" i="0" u="none" strike="noStrike" dirty="0">
                        <a:solidFill>
                          <a:srgbClr val="000000"/>
                        </a:solidFill>
                        <a:effectLst/>
                        <a:latin typeface="Aptos Narrow" panose="020B0004020202020204" pitchFamily="34" charset="0"/>
                      </a:endParaRP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678901213"/>
                  </a:ext>
                </a:extLst>
              </a:tr>
              <a:tr h="120083">
                <a:tc>
                  <a:txBody>
                    <a:bodyPr/>
                    <a:lstStyle/>
                    <a:p>
                      <a:pPr algn="ctr" fontAlgn="ctr"/>
                      <a:r>
                        <a:rPr lang="en-GB" sz="1100" b="1" i="0" u="none" strike="noStrike" dirty="0">
                          <a:solidFill>
                            <a:srgbClr val="000000"/>
                          </a:solidFill>
                          <a:effectLst/>
                          <a:latin typeface="Aptos Narrow" panose="020B0004020202020204" pitchFamily="34" charset="0"/>
                        </a:rPr>
                        <a:t> </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traction tyres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339933"/>
                          </a:solidFill>
                          <a:effectLst/>
                          <a:latin typeface="Aptos Narrow" panose="020B0004020202020204" pitchFamily="34" charset="0"/>
                        </a:rPr>
                        <a:t>traction tyres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2848577940"/>
                  </a:ext>
                </a:extLst>
              </a:tr>
              <a:tr h="615332">
                <a:tc>
                  <a:txBody>
                    <a:bodyPr/>
                    <a:lstStyle/>
                    <a:p>
                      <a:pPr algn="ctr" fontAlgn="ctr"/>
                      <a:r>
                        <a:rPr lang="en-GB" sz="1100" b="1" i="0" u="none" strike="noStrike">
                          <a:solidFill>
                            <a:srgbClr val="000000"/>
                          </a:solidFill>
                          <a:effectLst/>
                          <a:latin typeface="Aptos Narrow" panose="020B0004020202020204" pitchFamily="34" charset="0"/>
                        </a:rPr>
                        <a:t> </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gridSpan="2">
                  <a:txBody>
                    <a:bodyPr/>
                    <a:lstStyle/>
                    <a:p>
                      <a:pPr algn="ctr" fontAlgn="ctr"/>
                      <a:r>
                        <a:rPr lang="en-GB" sz="1100" b="1" i="0" u="none" strike="noStrike" dirty="0">
                          <a:solidFill>
                            <a:srgbClr val="000000"/>
                          </a:solidFill>
                          <a:effectLst/>
                          <a:latin typeface="Aptos Narrow" panose="020B0004020202020204" pitchFamily="34" charset="0"/>
                        </a:rPr>
                        <a:t> </a:t>
                      </a:r>
                      <a:r>
                        <a:rPr lang="en-GB" sz="1100" b="1" i="0" u="heavy" strike="noStrike" baseline="0" dirty="0">
                          <a:solidFill>
                            <a:srgbClr val="7030A0"/>
                          </a:solidFill>
                          <a:effectLst/>
                          <a:uFill>
                            <a:solidFill>
                              <a:srgbClr val="7030A0"/>
                            </a:solidFill>
                          </a:uFill>
                          <a:latin typeface="Aptos Narrow" panose="020B0004020202020204" pitchFamily="34" charset="0"/>
                        </a:rPr>
                        <a:t> </a:t>
                      </a:r>
                      <a:r>
                        <a:rPr lang="en-GB" sz="1100" b="0" i="0" u="heavy" strike="noStrike" baseline="0" dirty="0">
                          <a:solidFill>
                            <a:srgbClr val="7030A0"/>
                          </a:solidFill>
                          <a:effectLst/>
                          <a:uFill>
                            <a:solidFill>
                              <a:srgbClr val="7030A0"/>
                            </a:solidFill>
                          </a:uFill>
                          <a:latin typeface="Aptos Narrow" panose="020B0004020202020204" pitchFamily="34" charset="0"/>
                        </a:rPr>
                        <a:t>tyre for use in severe snow conditions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hMerge="1">
                  <a:txBody>
                    <a:bodyPr/>
                    <a:lstStyle/>
                    <a:p>
                      <a:endParaRPr dirty="0"/>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339933"/>
                          </a:solidFill>
                          <a:effectLst/>
                          <a:latin typeface="Aptos Narrow" panose="020B0004020202020204" pitchFamily="34" charset="0"/>
                        </a:rPr>
                        <a:t>Normal tyre</a:t>
                      </a:r>
                      <a:br>
                        <a:rPr lang="en-GB" sz="1100" b="1" i="0" u="none" strike="noStrike" dirty="0">
                          <a:solidFill>
                            <a:srgbClr val="339933"/>
                          </a:solidFill>
                          <a:effectLst/>
                          <a:latin typeface="Aptos Narrow" panose="020B0004020202020204" pitchFamily="34" charset="0"/>
                        </a:rPr>
                      </a:br>
                      <a:r>
                        <a:rPr lang="en-GB" sz="1100" b="1" i="0" u="none" strike="noStrike" dirty="0">
                          <a:solidFill>
                            <a:srgbClr val="339933"/>
                          </a:solidFill>
                          <a:effectLst/>
                          <a:latin typeface="Aptos Narrow" panose="020B0004020202020204" pitchFamily="34" charset="0"/>
                        </a:rPr>
                        <a:t>snow tyre</a:t>
                      </a:r>
                      <a:br>
                        <a:rPr lang="en-GB" sz="1100" b="1" i="0" u="none" strike="noStrike" dirty="0">
                          <a:solidFill>
                            <a:srgbClr val="339933"/>
                          </a:solidFill>
                          <a:effectLst/>
                          <a:latin typeface="Aptos Narrow" panose="020B0004020202020204" pitchFamily="34" charset="0"/>
                        </a:rPr>
                      </a:br>
                      <a:r>
                        <a:rPr lang="en-GB" sz="1100" b="1" i="0" u="heavy" strike="noStrike" baseline="0" dirty="0">
                          <a:solidFill>
                            <a:srgbClr val="339933"/>
                          </a:solidFill>
                          <a:effectLst/>
                          <a:uFill>
                            <a:solidFill>
                              <a:srgbClr val="7030A0"/>
                            </a:solidFill>
                          </a:uFill>
                          <a:latin typeface="Aptos Narrow" panose="020B0004020202020204" pitchFamily="34" charset="0"/>
                        </a:rPr>
                        <a:t>snow tyre for use in severe </a:t>
                      </a:r>
                      <a:r>
                        <a:rPr lang="en-GB" sz="1100" b="1" i="0" u="heavy" strike="noStrike" kern="1200" baseline="0" dirty="0">
                          <a:solidFill>
                            <a:srgbClr val="339933"/>
                          </a:solidFill>
                          <a:effectLst/>
                          <a:uFill>
                            <a:solidFill>
                              <a:srgbClr val="7030A0"/>
                            </a:solidFill>
                          </a:uFill>
                          <a:latin typeface="Aptos Narrow" panose="020B0004020202020204" pitchFamily="34" charset="0"/>
                          <a:ea typeface="+mn-ea"/>
                          <a:cs typeface="+mn-cs"/>
                        </a:rPr>
                        <a:t>snow conditions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Normal tyre</a:t>
                      </a:r>
                      <a:br>
                        <a:rPr lang="en-GB" sz="1100" b="0" i="0" u="none" strike="noStrike">
                          <a:solidFill>
                            <a:srgbClr val="000000"/>
                          </a:solidFill>
                          <a:effectLst/>
                          <a:latin typeface="Aptos Narrow" panose="020B0004020202020204" pitchFamily="34" charset="0"/>
                        </a:rPr>
                      </a:br>
                      <a:r>
                        <a:rPr lang="en-GB" sz="1100" b="0" i="0" u="none" strike="noStrike">
                          <a:solidFill>
                            <a:srgbClr val="000000"/>
                          </a:solidFill>
                          <a:effectLst/>
                          <a:latin typeface="Aptos Narrow" panose="020B0004020202020204" pitchFamily="34" charset="0"/>
                        </a:rPr>
                        <a:t>snow tyre</a:t>
                      </a:r>
                      <a:br>
                        <a:rPr lang="en-GB" sz="1100" b="0" i="0" u="none" strike="noStrike">
                          <a:solidFill>
                            <a:srgbClr val="000000"/>
                          </a:solidFill>
                          <a:effectLst/>
                          <a:latin typeface="Aptos Narrow" panose="020B0004020202020204" pitchFamily="34" charset="0"/>
                        </a:rPr>
                      </a:br>
                      <a:r>
                        <a:rPr lang="en-GB" sz="1100" b="0" i="0" u="none" strike="noStrike">
                          <a:solidFill>
                            <a:srgbClr val="000000"/>
                          </a:solidFill>
                          <a:effectLst/>
                          <a:latin typeface="Aptos Narrow" panose="020B0004020202020204" pitchFamily="34" charset="0"/>
                        </a:rPr>
                        <a:t>snow tyre for use in severe snow conditions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1"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1035754897"/>
                  </a:ext>
                </a:extLst>
              </a:tr>
              <a:tr h="120083">
                <a:tc>
                  <a:txBody>
                    <a:bodyPr/>
                    <a:lstStyle/>
                    <a:p>
                      <a:pPr algn="ctr" fontAlgn="ctr"/>
                      <a:r>
                        <a:rPr lang="en-GB" sz="1100" b="1" i="0" u="heavy" strike="noStrike" baseline="0" dirty="0">
                          <a:solidFill>
                            <a:srgbClr val="339933"/>
                          </a:solidFill>
                          <a:effectLst/>
                          <a:uFill>
                            <a:solidFill>
                              <a:srgbClr val="7030A0"/>
                            </a:solidFill>
                          </a:uFill>
                          <a:latin typeface="Aptos Narrow" panose="020B0004020202020204" pitchFamily="34" charset="0"/>
                        </a:rPr>
                        <a:t>principal grooves</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heavy" strike="noStrike" baseline="0" dirty="0">
                          <a:solidFill>
                            <a:schemeClr val="tx1"/>
                          </a:solidFill>
                          <a:effectLst/>
                          <a:uFill>
                            <a:solidFill>
                              <a:srgbClr val="7030A0"/>
                            </a:solidFill>
                          </a:uFill>
                          <a:latin typeface="Aptos Narrow" panose="020B0004020202020204" pitchFamily="34" charset="0"/>
                        </a:rPr>
                        <a:t>principal grooves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baseline="0" dirty="0">
                          <a:solidFill>
                            <a:schemeClr val="tx1"/>
                          </a:solidFill>
                          <a:effectLst/>
                          <a:uFill>
                            <a:solidFill>
                              <a:srgbClr val="7030A0"/>
                            </a:solidFill>
                          </a:uFill>
                          <a:latin typeface="Aptos Narrow" panose="020B0004020202020204" pitchFamily="34" charset="0"/>
                        </a:rPr>
                        <a:t>principal grooves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gridSpan="2">
                  <a:txBody>
                    <a:bodyPr/>
                    <a:lstStyle/>
                    <a:p>
                      <a:pPr algn="ctr" fontAlgn="ctr"/>
                      <a:r>
                        <a:rPr lang="en-GB" sz="1100" b="0" i="0" u="heavy" strike="noStrike" baseline="0" dirty="0">
                          <a:solidFill>
                            <a:schemeClr val="tx1"/>
                          </a:solidFill>
                          <a:effectLst/>
                          <a:uFill>
                            <a:solidFill>
                              <a:srgbClr val="7030A0"/>
                            </a:solidFill>
                          </a:uFill>
                          <a:latin typeface="Aptos Narrow" panose="020B0004020202020204" pitchFamily="34" charset="0"/>
                        </a:rPr>
                        <a:t>principal grooves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hMerge="1">
                  <a:txBody>
                    <a:bodyPr/>
                    <a:lstStyle/>
                    <a:p>
                      <a:endParaRPr lang="en-GB"/>
                    </a:p>
                  </a:txBody>
                  <a:tcPr/>
                </a:tc>
                <a:tc>
                  <a:txBody>
                    <a:bodyPr/>
                    <a:lstStyle/>
                    <a:p>
                      <a:pPr algn="ctr" fontAlgn="ctr"/>
                      <a:r>
                        <a:rPr lang="en-GB" sz="1100" b="1" i="0" u="none" strike="noStrike" dirty="0">
                          <a:solidFill>
                            <a:srgbClr val="7030A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heavy" strike="noStrike" kern="1200" cap="none" spc="0" normalizeH="0" baseline="0" noProof="0">
                          <a:ln>
                            <a:noFill/>
                          </a:ln>
                          <a:solidFill>
                            <a:prstClr val="black"/>
                          </a:solidFill>
                          <a:effectLst/>
                          <a:uLnTx/>
                          <a:uFill>
                            <a:solidFill>
                              <a:srgbClr val="7030A0"/>
                            </a:solidFill>
                          </a:uFill>
                          <a:latin typeface="Aptos Narrow" panose="020B0004020202020204" pitchFamily="34" charset="0"/>
                          <a:ea typeface="+mn-ea"/>
                          <a:cs typeface="+mn-cs"/>
                        </a:rPr>
                        <a:t>principal grooves</a:t>
                      </a:r>
                      <a:endParaRPr kumimoji="0" lang="en-GB" sz="1100" b="0" i="0" u="heavy" strike="noStrike" kern="1200" cap="none" spc="0" normalizeH="0" baseline="0" noProof="0" dirty="0">
                        <a:ln>
                          <a:noFill/>
                        </a:ln>
                        <a:solidFill>
                          <a:prstClr val="black"/>
                        </a:solidFill>
                        <a:effectLst/>
                        <a:uLnTx/>
                        <a:uFill>
                          <a:solidFill>
                            <a:srgbClr val="7030A0"/>
                          </a:solidFill>
                        </a:uFill>
                        <a:latin typeface="Aptos Narrow" panose="020B0004020202020204" pitchFamily="34" charset="0"/>
                        <a:ea typeface="+mn-ea"/>
                        <a:cs typeface="+mn-cs"/>
                      </a:endParaRP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i="0" u="heavy" strike="noStrike" kern="1200" cap="none" spc="0" normalizeH="0" baseline="0" noProof="0" dirty="0">
                          <a:ln>
                            <a:noFill/>
                          </a:ln>
                          <a:solidFill>
                            <a:prstClr val="black"/>
                          </a:solidFill>
                          <a:effectLst/>
                          <a:uLnTx/>
                          <a:uFill>
                            <a:solidFill>
                              <a:srgbClr val="7030A0"/>
                            </a:solidFill>
                          </a:uFill>
                          <a:latin typeface="Aptos Narrow" panose="020B0004020202020204" pitchFamily="34" charset="0"/>
                          <a:ea typeface="+mn-ea"/>
                          <a:cs typeface="+mn-cs"/>
                        </a:rPr>
                        <a:t>principal grooves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7030A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1313164512"/>
                  </a:ext>
                </a:extLst>
              </a:tr>
              <a:tr h="120083">
                <a:tc>
                  <a:txBody>
                    <a:bodyPr/>
                    <a:lstStyle/>
                    <a:p>
                      <a:pPr algn="ctr" fontAlgn="b"/>
                      <a:r>
                        <a:rPr lang="en-GB" sz="1100" b="0" i="0" u="none" strike="noStrike" dirty="0">
                          <a:solidFill>
                            <a:srgbClr val="000000"/>
                          </a:solidFill>
                          <a:effectLst/>
                          <a:latin typeface="Aptos Narrow" panose="020B0004020202020204" pitchFamily="34" charset="0"/>
                        </a:rPr>
                        <a:t>tread groove</a:t>
                      </a:r>
                    </a:p>
                  </a:txBody>
                  <a:tcPr marL="5003" marR="5003" marT="5003" marB="0" anchor="b">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gridSpan="2">
                  <a:txBody>
                    <a:bodyPr/>
                    <a:lstStyle/>
                    <a:p>
                      <a:pPr algn="ctr" fontAlgn="b"/>
                      <a:r>
                        <a:rPr lang="en-GB" sz="1100" b="0" i="0" u="none" strike="noStrike" dirty="0">
                          <a:solidFill>
                            <a:srgbClr val="000000"/>
                          </a:solidFill>
                          <a:effectLst/>
                          <a:latin typeface="Aptos Narrow" panose="020B0004020202020204" pitchFamily="34" charset="0"/>
                        </a:rPr>
                        <a:t>tread groove</a:t>
                      </a:r>
                    </a:p>
                  </a:txBody>
                  <a:tcPr marL="5003" marR="5003" marT="5003" marB="0" anchor="b">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hMerge="1">
                  <a:txBody>
                    <a:bodyPr/>
                    <a:lstStyle/>
                    <a:p>
                      <a:endParaRPr lang="en-GB"/>
                    </a:p>
                  </a:txBody>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tread groove</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tread groove</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919744983"/>
                  </a:ext>
                </a:extLst>
              </a:tr>
              <a:tr h="120083">
                <a:tc>
                  <a:txBody>
                    <a:bodyPr/>
                    <a:lstStyle/>
                    <a:p>
                      <a:pPr algn="ctr" fontAlgn="ctr"/>
                      <a:r>
                        <a:rPr lang="en-GB" sz="1100" b="0" i="0" u="none" strike="noStrike">
                          <a:solidFill>
                            <a:srgbClr val="000000"/>
                          </a:solidFill>
                          <a:effectLst/>
                          <a:latin typeface="Aptos Narrow" panose="020B0004020202020204" pitchFamily="34" charset="0"/>
                        </a:rPr>
                        <a:t>tread depth</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tread depth</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1408019304"/>
                  </a:ext>
                </a:extLst>
              </a:tr>
              <a:tr h="120083">
                <a:tc>
                  <a:txBody>
                    <a:bodyPr/>
                    <a:lstStyle/>
                    <a:p>
                      <a:pPr algn="ctr" fontAlgn="ctr"/>
                      <a:r>
                        <a:rPr lang="en-GB" sz="1100" b="0" i="0" u="none" strike="noStrike">
                          <a:solidFill>
                            <a:srgbClr val="000000"/>
                          </a:solidFill>
                          <a:effectLst/>
                          <a:latin typeface="Aptos Narrow" panose="020B0004020202020204" pitchFamily="34" charset="0"/>
                        </a:rPr>
                        <a:t>secondary grooves</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secondary grooves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secondary grooves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3890219880"/>
                  </a:ext>
                </a:extLst>
              </a:tr>
              <a:tr h="163635">
                <a:tc>
                  <a:txBody>
                    <a:bodyPr/>
                    <a:lstStyle/>
                    <a:p>
                      <a:pPr algn="ctr" fontAlgn="ctr"/>
                      <a:r>
                        <a:rPr lang="en-GB" sz="1100" b="0" i="0" u="none" strike="noStrike" dirty="0">
                          <a:solidFill>
                            <a:srgbClr val="000000"/>
                          </a:solidFill>
                          <a:effectLst/>
                          <a:latin typeface="Aptos Narrow" panose="020B0004020202020204" pitchFamily="34" charset="0"/>
                        </a:rPr>
                        <a:t>ISO/ASTM references</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3065797617"/>
                  </a:ext>
                </a:extLst>
              </a:tr>
              <a:tr h="120083">
                <a:tc>
                  <a:txBody>
                    <a:bodyPr/>
                    <a:lstStyle/>
                    <a:p>
                      <a:pPr algn="ctr" fontAlgn="ctr"/>
                      <a:r>
                        <a:rPr lang="en-GB" sz="1100" b="0" i="0" u="none" strike="noStrike">
                          <a:solidFill>
                            <a:srgbClr val="000000"/>
                          </a:solidFill>
                          <a:effectLst/>
                          <a:latin typeface="Aptos Narrow" panose="020B0004020202020204" pitchFamily="34" charset="0"/>
                        </a:rPr>
                        <a:t>POR</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POR</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gridSpan="2">
                  <a:txBody>
                    <a:bodyPr/>
                    <a:lstStyle/>
                    <a:p>
                      <a:pPr algn="ctr" fontAlgn="ctr"/>
                      <a:r>
                        <a:rPr lang="en-GB" sz="1100" b="0" i="0" u="none" strike="noStrike" dirty="0">
                          <a:solidFill>
                            <a:srgbClr val="000000"/>
                          </a:solidFill>
                          <a:effectLst/>
                          <a:latin typeface="Aptos Narrow" panose="020B0004020202020204" pitchFamily="34" charset="0"/>
                        </a:rPr>
                        <a:t>POR</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hMerge="1">
                  <a:txBody>
                    <a:bodyPr/>
                    <a:lstStyle/>
                    <a:p>
                      <a:endParaRPr lang="en-GB"/>
                    </a:p>
                  </a:txBody>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POR</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POR</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1788502487"/>
                  </a:ext>
                </a:extLst>
              </a:tr>
              <a:tr h="0">
                <a:tc>
                  <a:txBody>
                    <a:bodyPr/>
                    <a:lstStyle/>
                    <a:p>
                      <a:pPr algn="ctr" fontAlgn="ctr"/>
                      <a:r>
                        <a:rPr lang="en-GB" sz="1100" b="0" i="0" u="heavy" strike="noStrike" baseline="0" dirty="0">
                          <a:solidFill>
                            <a:srgbClr val="000000"/>
                          </a:solidFill>
                          <a:effectLst/>
                          <a:uFill>
                            <a:solidFill>
                              <a:srgbClr val="7030A0"/>
                            </a:solidFill>
                          </a:uFill>
                          <a:latin typeface="Aptos Narrow" panose="020B0004020202020204" pitchFamily="34" charset="0"/>
                        </a:rPr>
                        <a:t>section width</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heavy" strike="noStrike" baseline="0" dirty="0">
                          <a:solidFill>
                            <a:srgbClr val="7030A0"/>
                          </a:solidFill>
                          <a:effectLst/>
                          <a:uFill>
                            <a:solidFill>
                              <a:srgbClr val="7030A0"/>
                            </a:solidFill>
                          </a:uFill>
                          <a:latin typeface="Aptos Narrow" panose="020B0004020202020204" pitchFamily="34" charset="0"/>
                        </a:rPr>
                        <a:t> section width</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heavy" strike="noStrike" baseline="0" dirty="0">
                          <a:solidFill>
                            <a:srgbClr val="7030A0"/>
                          </a:solidFill>
                          <a:effectLst/>
                          <a:uFill>
                            <a:solidFill>
                              <a:srgbClr val="7030A0"/>
                            </a:solidFill>
                          </a:uFill>
                          <a:latin typeface="Aptos Narrow" panose="020B0004020202020204" pitchFamily="34" charset="0"/>
                        </a:rPr>
                        <a:t> section width</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endParaRPr lang="en-GB" sz="1100" b="0" i="0" u="none" strike="noStrike" dirty="0">
                        <a:solidFill>
                          <a:srgbClr val="000000"/>
                        </a:solidFill>
                        <a:effectLst/>
                        <a:latin typeface="Aptos Narrow" panose="020B0004020202020204" pitchFamily="34" charset="0"/>
                      </a:endParaRP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heavy" strike="noStrike" baseline="0" dirty="0">
                          <a:solidFill>
                            <a:schemeClr val="tx1"/>
                          </a:solidFill>
                          <a:effectLst/>
                          <a:uFill>
                            <a:solidFill>
                              <a:srgbClr val="7030A0"/>
                            </a:solidFill>
                          </a:uFill>
                          <a:latin typeface="Aptos Narrow" panose="020B0004020202020204" pitchFamily="34" charset="0"/>
                        </a:rPr>
                        <a:t>section width</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203525124"/>
                  </a:ext>
                </a:extLst>
              </a:tr>
              <a:tr h="120083">
                <a:tc>
                  <a:txBody>
                    <a:bodyPr/>
                    <a:lstStyle/>
                    <a:p>
                      <a:pPr algn="ctr" fontAlgn="ctr"/>
                      <a:r>
                        <a:rPr lang="en-GB" sz="1100" b="0" i="0" u="none" strike="noStrike">
                          <a:solidFill>
                            <a:srgbClr val="000000"/>
                          </a:solidFill>
                          <a:effectLst/>
                          <a:latin typeface="Aptos Narrow" panose="020B0004020202020204" pitchFamily="34" charset="0"/>
                        </a:rPr>
                        <a:t>overall width</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overall width</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2110145964"/>
                  </a:ext>
                </a:extLst>
              </a:tr>
              <a:tr h="120083">
                <a:tc>
                  <a:txBody>
                    <a:bodyPr/>
                    <a:lstStyle/>
                    <a:p>
                      <a:pPr algn="ctr" fontAlgn="ctr"/>
                      <a:r>
                        <a:rPr lang="en-GB" sz="1100" b="0" i="0" u="none" strike="noStrike">
                          <a:solidFill>
                            <a:srgbClr val="000000"/>
                          </a:solidFill>
                          <a:effectLst/>
                          <a:latin typeface="Aptos Narrow" panose="020B0004020202020204" pitchFamily="34" charset="0"/>
                        </a:rPr>
                        <a:t>Dmax snow</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Dmax snow</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1976207902"/>
                  </a:ext>
                </a:extLst>
              </a:tr>
              <a:tr h="120083">
                <a:tc>
                  <a:txBody>
                    <a:bodyPr/>
                    <a:lstStyle/>
                    <a:p>
                      <a:pPr algn="ctr" fontAlgn="ctr"/>
                      <a:r>
                        <a:rPr lang="en-GB" sz="1100" b="0" i="0" u="none" strike="noStrike">
                          <a:solidFill>
                            <a:srgbClr val="000000"/>
                          </a:solidFill>
                          <a:effectLst/>
                          <a:latin typeface="Aptos Narrow" panose="020B0004020202020204" pitchFamily="34" charset="0"/>
                        </a:rPr>
                        <a:t>nominal rim diameter</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nominal rim diameter</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nominal rim diameter</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nominal rim diameter</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nominal rim diameter</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1247480210"/>
                  </a:ext>
                </a:extLst>
              </a:tr>
              <a:tr h="120083">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Tyre section width specifications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4076675168"/>
                  </a:ext>
                </a:extLst>
              </a:tr>
              <a:tr h="120083">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Tyre outer diameter specifications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3806793460"/>
                  </a:ext>
                </a:extLst>
              </a:tr>
              <a:tr h="120083">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centrifugal radius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3277566314"/>
                  </a:ext>
                </a:extLst>
              </a:tr>
              <a:tr h="120083">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category of use</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3201316588"/>
                  </a:ext>
                </a:extLst>
              </a:tr>
              <a:tr h="120083">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gridSpan="2">
                  <a:txBody>
                    <a:bodyPr/>
                    <a:lstStyle/>
                    <a:p>
                      <a:pPr algn="ctr" fontAlgn="ctr"/>
                      <a:r>
                        <a:rPr lang="en-GB" sz="1100" b="0" i="0" u="none" strike="noStrike">
                          <a:solidFill>
                            <a:srgbClr val="000000"/>
                          </a:solidFill>
                          <a:effectLst/>
                          <a:latin typeface="Aptos Narrow" panose="020B0004020202020204" pitchFamily="34" charset="0"/>
                        </a:rPr>
                        <a:t>transitional provisions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hMerge="1">
                  <a:txBody>
                    <a:bodyPr/>
                    <a:lstStyle/>
                    <a:p>
                      <a:endParaRPr lang="en-GB"/>
                    </a:p>
                  </a:txBody>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transitional provisions</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3995311788"/>
                  </a:ext>
                </a:extLst>
              </a:tr>
              <a:tr h="240166">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contents and paragraph titles</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3283586277"/>
                  </a:ext>
                </a:extLst>
              </a:tr>
              <a:tr h="120083">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scope</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3175" cap="flat" cmpd="sng" algn="ctr">
                      <a:solidFill>
                        <a:srgbClr val="2F5597"/>
                      </a:solidFill>
                      <a:prstDash val="solid"/>
                      <a:round/>
                      <a:headEnd type="none" w="med" len="med"/>
                      <a:tailEnd type="none" w="med" len="med"/>
                    </a:lnB>
                    <a:solidFill>
                      <a:schemeClr val="bg1"/>
                    </a:solidFill>
                  </a:tcPr>
                </a:tc>
                <a:extLst>
                  <a:ext uri="{0D108BD9-81ED-4DB2-BD59-A6C34878D82A}">
                    <a16:rowId xmlns:a16="http://schemas.microsoft.com/office/drawing/2014/main" val="1203734042"/>
                  </a:ext>
                </a:extLst>
              </a:tr>
              <a:tr h="240166">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28575" cap="flat" cmpd="sng" algn="ctr">
                      <a:solidFill>
                        <a:schemeClr val="bg1"/>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table load-capacity variation with speed</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3175" cap="flat" cmpd="sng" algn="ctr">
                      <a:solidFill>
                        <a:srgbClr val="2F5597"/>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 </a:t>
                      </a:r>
                    </a:p>
                  </a:txBody>
                  <a:tcPr marL="5003" marR="5003" marT="5003" marB="0" anchor="ctr">
                    <a:lnL w="3175" cap="flat" cmpd="sng" algn="ctr">
                      <a:solidFill>
                        <a:srgbClr val="2F5597"/>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rgbClr val="2F5597"/>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19174208"/>
                  </a:ext>
                </a:extLst>
              </a:tr>
            </a:tbl>
          </a:graphicData>
        </a:graphic>
      </p:graphicFrame>
    </p:spTree>
    <p:extLst>
      <p:ext uri="{BB962C8B-B14F-4D97-AF65-F5344CB8AC3E}">
        <p14:creationId xmlns:p14="http://schemas.microsoft.com/office/powerpoint/2010/main" val="1276290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0EFE2-95B9-10D2-67AB-0A0DA2E42F82}"/>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273049CD-B90B-33CF-E99E-B1FC3F4BCCFB}"/>
              </a:ext>
            </a:extLst>
          </p:cNvPr>
          <p:cNvSpPr/>
          <p:nvPr/>
        </p:nvSpPr>
        <p:spPr>
          <a:xfrm>
            <a:off x="1131101" y="3976995"/>
            <a:ext cx="228707" cy="6749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D9299D2-B625-3CA7-466C-7E71C5111C9A}"/>
              </a:ext>
            </a:extLst>
          </p:cNvPr>
          <p:cNvSpPr/>
          <p:nvPr/>
        </p:nvSpPr>
        <p:spPr>
          <a:xfrm>
            <a:off x="1084446" y="4881238"/>
            <a:ext cx="228707" cy="6749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9B5F6586-EF44-911F-65E6-65DD119C77CA}"/>
              </a:ext>
            </a:extLst>
          </p:cNvPr>
          <p:cNvGrpSpPr/>
          <p:nvPr/>
        </p:nvGrpSpPr>
        <p:grpSpPr>
          <a:xfrm>
            <a:off x="6096000" y="3266822"/>
            <a:ext cx="5351237" cy="1502249"/>
            <a:chOff x="6096000" y="3266822"/>
            <a:chExt cx="5351237" cy="1502249"/>
          </a:xfrm>
        </p:grpSpPr>
        <p:sp>
          <p:nvSpPr>
            <p:cNvPr id="10" name="TextBox 9">
              <a:extLst>
                <a:ext uri="{FF2B5EF4-FFF2-40B4-BE49-F238E27FC236}">
                  <a16:creationId xmlns:a16="http://schemas.microsoft.com/office/drawing/2014/main" id="{1B54171A-E2BD-15BD-F7D1-CBD79223B2B7}"/>
                </a:ext>
              </a:extLst>
            </p:cNvPr>
            <p:cNvSpPr txBox="1"/>
            <p:nvPr/>
          </p:nvSpPr>
          <p:spPr>
            <a:xfrm>
              <a:off x="6189437" y="3599520"/>
              <a:ext cx="5257800" cy="1169551"/>
            </a:xfrm>
            <a:prstGeom prst="rect">
              <a:avLst/>
            </a:prstGeom>
            <a:solidFill>
              <a:schemeClr val="bg1"/>
            </a:solidFill>
          </p:spPr>
          <p:txBody>
            <a:bodyPr wrap="square">
              <a:spAutoFit/>
            </a:bodyPr>
            <a:lstStyle/>
            <a:p>
              <a:pPr marL="715963" indent="-715963">
                <a:lnSpc>
                  <a:spcPts val="1200"/>
                </a:lnSpc>
                <a:spcAft>
                  <a:spcPts val="600"/>
                </a:spcAft>
              </a:pPr>
              <a:r>
                <a:rPr lang="en-GB" sz="1000" dirty="0">
                  <a:latin typeface="Times New Roman" panose="02020603050405020304" pitchFamily="18" charset="0"/>
                  <a:cs typeface="Times New Roman" panose="02020603050405020304" pitchFamily="18" charset="0"/>
                </a:rPr>
                <a:t>6.7.	In order to be classified as a </a:t>
              </a:r>
              <a:r>
                <a:rPr lang="en-GB" sz="1000" b="1" u="sng" dirty="0">
                  <a:latin typeface="Times New Roman" panose="02020603050405020304" pitchFamily="18" charset="0"/>
                  <a:cs typeface="Times New Roman" panose="02020603050405020304" pitchFamily="18" charset="0"/>
                </a:rPr>
                <a:t>'professional off-road tyre'</a:t>
              </a:r>
              <a:r>
                <a:rPr lang="en-GB" sz="1000" dirty="0">
                  <a:latin typeface="Times New Roman" panose="02020603050405020304" pitchFamily="18" charset="0"/>
                  <a:cs typeface="Times New Roman" panose="02020603050405020304" pitchFamily="18" charset="0"/>
                </a:rPr>
                <a:t>, a </a:t>
              </a:r>
              <a:r>
                <a:rPr lang="en-GB" sz="1000" b="1" u="sng" dirty="0">
                  <a:latin typeface="Times New Roman" panose="02020603050405020304" pitchFamily="18" charset="0"/>
                  <a:cs typeface="Times New Roman" panose="02020603050405020304" pitchFamily="18" charset="0"/>
                </a:rPr>
                <a:t>special use </a:t>
              </a:r>
              <a:r>
                <a:rPr lang="en-GB" sz="1000" dirty="0">
                  <a:latin typeface="Times New Roman" panose="02020603050405020304" pitchFamily="18" charset="0"/>
                  <a:cs typeface="Times New Roman" panose="02020603050405020304" pitchFamily="18" charset="0"/>
                </a:rPr>
                <a:t>tyre shall fulfil the following characteristics additional requirement:</a:t>
              </a:r>
            </a:p>
            <a:p>
              <a:pPr marL="944562" indent="-228600">
                <a:lnSpc>
                  <a:spcPts val="1200"/>
                </a:lnSpc>
                <a:spcAft>
                  <a:spcPts val="600"/>
                </a:spcAft>
                <a:buAutoNum type="alphaLcParenBoth"/>
              </a:pPr>
              <a:r>
                <a:rPr lang="en-GB" sz="1000" b="1" dirty="0">
                  <a:solidFill>
                    <a:schemeClr val="accent4">
                      <a:lumMod val="75000"/>
                    </a:schemeClr>
                  </a:solidFill>
                  <a:latin typeface="Times New Roman" panose="02020603050405020304" pitchFamily="18" charset="0"/>
                  <a:cs typeface="Times New Roman" panose="02020603050405020304" pitchFamily="18" charset="0"/>
                </a:rPr>
                <a:t>For classes C1 and C2 tyres:, the maximum speed category shall be less than or equal to 160 km/h (speed category symbol Q). </a:t>
              </a:r>
            </a:p>
            <a:p>
              <a:pPr marL="944562" indent="-228600">
                <a:lnSpc>
                  <a:spcPts val="1200"/>
                </a:lnSpc>
                <a:spcAft>
                  <a:spcPts val="600"/>
                </a:spcAft>
                <a:buAutoNum type="alphaLcParenBoth"/>
              </a:pPr>
              <a:r>
                <a:rPr lang="en-GB" sz="1000" b="1" dirty="0">
                  <a:solidFill>
                    <a:srgbClr val="0000FF"/>
                  </a:solidFill>
                  <a:latin typeface="Times New Roman" panose="02020603050405020304" pitchFamily="18" charset="0"/>
                  <a:cs typeface="Times New Roman" panose="02020603050405020304" pitchFamily="18" charset="0"/>
                </a:rPr>
                <a:t>For class C3 tyres:, the maximum speed category shall be less than or equal to 110 km/h (speed category symbol K).</a:t>
              </a:r>
            </a:p>
          </p:txBody>
        </p:sp>
        <p:sp>
          <p:nvSpPr>
            <p:cNvPr id="19" name="TextBox 18">
              <a:extLst>
                <a:ext uri="{FF2B5EF4-FFF2-40B4-BE49-F238E27FC236}">
                  <a16:creationId xmlns:a16="http://schemas.microsoft.com/office/drawing/2014/main" id="{980905DE-4F6F-09C9-7943-8192D8736BA1}"/>
                </a:ext>
              </a:extLst>
            </p:cNvPr>
            <p:cNvSpPr txBox="1"/>
            <p:nvPr/>
          </p:nvSpPr>
          <p:spPr>
            <a:xfrm>
              <a:off x="6096000" y="3266822"/>
              <a:ext cx="1004596" cy="255134"/>
            </a:xfrm>
            <a:prstGeom prst="rect">
              <a:avLst/>
            </a:prstGeom>
            <a:noFill/>
          </p:spPr>
          <p:txBody>
            <a:bodyPr wrap="square">
              <a:spAutoFit/>
            </a:bodyPr>
            <a:lstStyle/>
            <a:p>
              <a:pPr marL="719138" indent="-719138">
                <a:lnSpc>
                  <a:spcPts val="1200"/>
                </a:lnSpc>
                <a:spcAft>
                  <a:spcPts val="600"/>
                </a:spcAft>
              </a:pPr>
              <a:r>
                <a:rPr lang="en-GB" sz="1400" b="1" dirty="0">
                  <a:cs typeface="Times New Roman" panose="02020603050405020304" pitchFamily="18" charset="0"/>
                </a:rPr>
                <a:t>Proposal</a:t>
              </a:r>
              <a:endParaRPr lang="en-GB" sz="1400" b="1" dirty="0">
                <a:solidFill>
                  <a:srgbClr val="0000FF"/>
                </a:solidFill>
                <a:cs typeface="Times New Roman" panose="02020603050405020304" pitchFamily="18" charset="0"/>
              </a:endParaRPr>
            </a:p>
          </p:txBody>
        </p:sp>
      </p:grpSp>
      <p:grpSp>
        <p:nvGrpSpPr>
          <p:cNvPr id="20" name="Group 19">
            <a:extLst>
              <a:ext uri="{FF2B5EF4-FFF2-40B4-BE49-F238E27FC236}">
                <a16:creationId xmlns:a16="http://schemas.microsoft.com/office/drawing/2014/main" id="{99F81B07-C62B-1B36-187C-EF5EB1BC5251}"/>
              </a:ext>
            </a:extLst>
          </p:cNvPr>
          <p:cNvGrpSpPr/>
          <p:nvPr/>
        </p:nvGrpSpPr>
        <p:grpSpPr>
          <a:xfrm>
            <a:off x="156804" y="3266822"/>
            <a:ext cx="5266227" cy="2579467"/>
            <a:chOff x="156804" y="3266822"/>
            <a:chExt cx="5266227" cy="2579467"/>
          </a:xfrm>
        </p:grpSpPr>
        <p:sp>
          <p:nvSpPr>
            <p:cNvPr id="16" name="TextBox 15">
              <a:extLst>
                <a:ext uri="{FF2B5EF4-FFF2-40B4-BE49-F238E27FC236}">
                  <a16:creationId xmlns:a16="http://schemas.microsoft.com/office/drawing/2014/main" id="{852C12F7-D600-7573-F67E-016AE2BAF79B}"/>
                </a:ext>
              </a:extLst>
            </p:cNvPr>
            <p:cNvSpPr txBox="1"/>
            <p:nvPr/>
          </p:nvSpPr>
          <p:spPr>
            <a:xfrm>
              <a:off x="156805" y="3599520"/>
              <a:ext cx="5266226" cy="2246769"/>
            </a:xfrm>
            <a:prstGeom prst="rect">
              <a:avLst/>
            </a:prstGeom>
            <a:solidFill>
              <a:schemeClr val="bg1"/>
            </a:solidFill>
          </p:spPr>
          <p:txBody>
            <a:bodyPr wrap="square">
              <a:spAutoFit/>
            </a:bodyPr>
            <a:lstStyle/>
            <a:p>
              <a:pPr marL="715963" indent="-715963">
                <a:lnSpc>
                  <a:spcPts val="1200"/>
                </a:lnSpc>
                <a:spcAft>
                  <a:spcPts val="600"/>
                </a:spcAft>
              </a:pPr>
              <a:r>
                <a:rPr lang="en-GB" sz="1000" dirty="0">
                  <a:latin typeface="Times New Roman" panose="02020603050405020304" pitchFamily="18" charset="0"/>
                  <a:cs typeface="Times New Roman" panose="02020603050405020304" pitchFamily="18" charset="0"/>
                </a:rPr>
                <a:t>6.7.	In order to be classified as a </a:t>
              </a:r>
              <a:r>
                <a:rPr lang="en-GB" sz="1000" b="1" u="sng" dirty="0">
                  <a:latin typeface="Times New Roman" panose="02020603050405020304" pitchFamily="18" charset="0"/>
                  <a:cs typeface="Times New Roman" panose="02020603050405020304" pitchFamily="18" charset="0"/>
                </a:rPr>
                <a:t>"professional off-road tyre"</a:t>
              </a:r>
              <a:r>
                <a:rPr lang="en-GB" sz="1000" dirty="0">
                  <a:latin typeface="Times New Roman" panose="02020603050405020304" pitchFamily="18" charset="0"/>
                  <a:cs typeface="Times New Roman" panose="02020603050405020304" pitchFamily="18" charset="0"/>
                </a:rPr>
                <a:t>, a tyre shall have all of the following characteristics:</a:t>
              </a:r>
            </a:p>
            <a:p>
              <a:pPr marL="715963" indent="-715963">
                <a:lnSpc>
                  <a:spcPts val="1200"/>
                </a:lnSpc>
                <a:spcAft>
                  <a:spcPts val="600"/>
                </a:spcAft>
              </a:pPr>
              <a:r>
                <a:rPr lang="en-GB" sz="1000" dirty="0">
                  <a:latin typeface="Times New Roman" panose="02020603050405020304" pitchFamily="18" charset="0"/>
                  <a:cs typeface="Times New Roman" panose="02020603050405020304" pitchFamily="18" charset="0"/>
                </a:rPr>
                <a:t>	(a)	</a:t>
              </a:r>
              <a:r>
                <a:rPr lang="en-GB" sz="1000" dirty="0">
                  <a:highlight>
                    <a:srgbClr val="FFFF00"/>
                  </a:highlight>
                  <a:latin typeface="Times New Roman" panose="02020603050405020304" pitchFamily="18" charset="0"/>
                  <a:cs typeface="Times New Roman" panose="02020603050405020304" pitchFamily="18" charset="0"/>
                </a:rPr>
                <a:t>For classes C1 and C2 tyres:</a:t>
              </a:r>
            </a:p>
            <a:p>
              <a:pPr marL="895350">
                <a:lnSpc>
                  <a:spcPts val="1200"/>
                </a:lnSpc>
                <a:spcAft>
                  <a:spcPts val="600"/>
                </a:spcAft>
                <a:tabLst>
                  <a:tab pos="1168400" algn="l"/>
                </a:tabLst>
              </a:pPr>
              <a:r>
                <a:rPr lang="en-GB" sz="1000" dirty="0">
                  <a:highlight>
                    <a:srgbClr val="FFFF00"/>
                  </a:highlight>
                  <a:latin typeface="Times New Roman" panose="02020603050405020304" pitchFamily="18" charset="0"/>
                  <a:cs typeface="Times New Roman" panose="02020603050405020304" pitchFamily="18" charset="0"/>
                </a:rPr>
                <a:t>(</a:t>
              </a:r>
              <a:r>
                <a:rPr lang="en-GB" sz="1000" dirty="0" err="1">
                  <a:highlight>
                    <a:srgbClr val="FFFF00"/>
                  </a:highlight>
                  <a:latin typeface="Times New Roman" panose="02020603050405020304" pitchFamily="18" charset="0"/>
                  <a:cs typeface="Times New Roman" panose="02020603050405020304" pitchFamily="18" charset="0"/>
                </a:rPr>
                <a:t>i</a:t>
              </a:r>
              <a:r>
                <a:rPr lang="en-GB" sz="1000" dirty="0">
                  <a:highlight>
                    <a:srgbClr val="FFFF00"/>
                  </a:highlight>
                  <a:latin typeface="Times New Roman" panose="02020603050405020304" pitchFamily="18" charset="0"/>
                  <a:cs typeface="Times New Roman" panose="02020603050405020304" pitchFamily="18" charset="0"/>
                </a:rPr>
                <a:t>)	A tread depth ≥ 11 mm;</a:t>
              </a:r>
            </a:p>
            <a:p>
              <a:pPr marL="895350">
                <a:lnSpc>
                  <a:spcPts val="1200"/>
                </a:lnSpc>
                <a:spcAft>
                  <a:spcPts val="600"/>
                </a:spcAft>
                <a:tabLst>
                  <a:tab pos="1168400" algn="l"/>
                </a:tabLst>
              </a:pPr>
              <a:r>
                <a:rPr lang="en-GB" sz="1000" dirty="0">
                  <a:highlight>
                    <a:srgbClr val="FFFF00"/>
                  </a:highlight>
                  <a:latin typeface="Times New Roman" panose="02020603050405020304" pitchFamily="18" charset="0"/>
                  <a:cs typeface="Times New Roman" panose="02020603050405020304" pitchFamily="18" charset="0"/>
                </a:rPr>
                <a:t>(ii)	A void-to-fill ratio ≥ 35 per cent;</a:t>
              </a:r>
            </a:p>
            <a:p>
              <a:pPr marL="895350">
                <a:lnSpc>
                  <a:spcPts val="1200"/>
                </a:lnSpc>
                <a:spcAft>
                  <a:spcPts val="600"/>
                </a:spcAft>
                <a:tabLst>
                  <a:tab pos="1168400" algn="l"/>
                </a:tabLst>
              </a:pPr>
              <a:r>
                <a:rPr lang="en-GB" sz="1000" b="1" dirty="0">
                  <a:solidFill>
                    <a:schemeClr val="accent4">
                      <a:lumMod val="75000"/>
                    </a:schemeClr>
                  </a:solidFill>
                  <a:latin typeface="Times New Roman" panose="02020603050405020304" pitchFamily="18" charset="0"/>
                  <a:cs typeface="Times New Roman" panose="02020603050405020304" pitchFamily="18" charset="0"/>
                </a:rPr>
                <a:t>(iii)	A maximum speed category symbol of ≤ Q.</a:t>
              </a:r>
            </a:p>
            <a:p>
              <a:pPr marL="715963">
                <a:lnSpc>
                  <a:spcPts val="1200"/>
                </a:lnSpc>
                <a:spcAft>
                  <a:spcPts val="600"/>
                </a:spcAft>
                <a:tabLst>
                  <a:tab pos="895350" algn="l"/>
                  <a:tab pos="1168400" algn="l"/>
                </a:tabLst>
              </a:pPr>
              <a:r>
                <a:rPr lang="en-GB" sz="1000" dirty="0">
                  <a:latin typeface="Times New Roman" panose="02020603050405020304" pitchFamily="18" charset="0"/>
                  <a:cs typeface="Times New Roman" panose="02020603050405020304" pitchFamily="18" charset="0"/>
                </a:rPr>
                <a:t>(b)</a:t>
              </a:r>
              <a:r>
                <a:rPr lang="en-GB" sz="1000" dirty="0">
                  <a:highlight>
                    <a:srgbClr val="00FFFF"/>
                  </a:highlight>
                  <a:latin typeface="Times New Roman" panose="02020603050405020304" pitchFamily="18" charset="0"/>
                  <a:cs typeface="Times New Roman" panose="02020603050405020304" pitchFamily="18" charset="0"/>
                </a:rPr>
                <a:t>	For class C3 tyres:</a:t>
              </a:r>
            </a:p>
            <a:p>
              <a:pPr marL="895350">
                <a:lnSpc>
                  <a:spcPts val="1200"/>
                </a:lnSpc>
                <a:spcAft>
                  <a:spcPts val="600"/>
                </a:spcAft>
                <a:tabLst>
                  <a:tab pos="0" algn="l"/>
                  <a:tab pos="1168400" algn="l"/>
                </a:tabLst>
              </a:pPr>
              <a:r>
                <a:rPr lang="en-GB" sz="1000" dirty="0">
                  <a:highlight>
                    <a:srgbClr val="00FFFF"/>
                  </a:highlight>
                  <a:latin typeface="Times New Roman" panose="02020603050405020304" pitchFamily="18" charset="0"/>
                  <a:cs typeface="Times New Roman" panose="02020603050405020304" pitchFamily="18" charset="0"/>
                </a:rPr>
                <a:t>(</a:t>
              </a:r>
              <a:r>
                <a:rPr lang="en-GB" sz="1000" dirty="0" err="1">
                  <a:highlight>
                    <a:srgbClr val="00FFFF"/>
                  </a:highlight>
                  <a:latin typeface="Times New Roman" panose="02020603050405020304" pitchFamily="18" charset="0"/>
                  <a:cs typeface="Times New Roman" panose="02020603050405020304" pitchFamily="18" charset="0"/>
                </a:rPr>
                <a:t>i</a:t>
              </a:r>
              <a:r>
                <a:rPr lang="en-GB" sz="1000" dirty="0">
                  <a:highlight>
                    <a:srgbClr val="00FFFF"/>
                  </a:highlight>
                  <a:latin typeface="Times New Roman" panose="02020603050405020304" pitchFamily="18" charset="0"/>
                  <a:cs typeface="Times New Roman" panose="02020603050405020304" pitchFamily="18" charset="0"/>
                </a:rPr>
                <a:t>)	A tread depth ≥ 16 mm;</a:t>
              </a:r>
            </a:p>
            <a:p>
              <a:pPr marL="895350">
                <a:lnSpc>
                  <a:spcPts val="1200"/>
                </a:lnSpc>
                <a:spcAft>
                  <a:spcPts val="600"/>
                </a:spcAft>
                <a:tabLst>
                  <a:tab pos="0" algn="l"/>
                  <a:tab pos="1168400" algn="l"/>
                </a:tabLst>
              </a:pPr>
              <a:r>
                <a:rPr lang="en-GB" sz="1000" dirty="0">
                  <a:highlight>
                    <a:srgbClr val="00FFFF"/>
                  </a:highlight>
                  <a:latin typeface="Times New Roman" panose="02020603050405020304" pitchFamily="18" charset="0"/>
                  <a:cs typeface="Times New Roman" panose="02020603050405020304" pitchFamily="18" charset="0"/>
                </a:rPr>
                <a:t>(ii)	A void-to-fill ratio ≥ 35 per cent;</a:t>
              </a:r>
            </a:p>
            <a:p>
              <a:pPr marL="895350">
                <a:lnSpc>
                  <a:spcPts val="1200"/>
                </a:lnSpc>
                <a:spcAft>
                  <a:spcPts val="600"/>
                </a:spcAft>
                <a:tabLst>
                  <a:tab pos="0" algn="l"/>
                  <a:tab pos="1168400" algn="l"/>
                </a:tabLst>
              </a:pPr>
              <a:r>
                <a:rPr lang="en-GB" sz="1000" b="1" dirty="0">
                  <a:solidFill>
                    <a:srgbClr val="0000FF"/>
                  </a:solidFill>
                  <a:latin typeface="Times New Roman" panose="02020603050405020304" pitchFamily="18" charset="0"/>
                  <a:cs typeface="Times New Roman" panose="02020603050405020304" pitchFamily="18" charset="0"/>
                </a:rPr>
                <a:t>(iii)	A maximum speed category symbol of ≤ K.</a:t>
              </a:r>
            </a:p>
          </p:txBody>
        </p:sp>
        <p:sp>
          <p:nvSpPr>
            <p:cNvPr id="18" name="TextBox 17">
              <a:extLst>
                <a:ext uri="{FF2B5EF4-FFF2-40B4-BE49-F238E27FC236}">
                  <a16:creationId xmlns:a16="http://schemas.microsoft.com/office/drawing/2014/main" id="{9CC26D1E-6CD2-2E1F-9ABE-5108024EA945}"/>
                </a:ext>
              </a:extLst>
            </p:cNvPr>
            <p:cNvSpPr txBox="1"/>
            <p:nvPr/>
          </p:nvSpPr>
          <p:spPr>
            <a:xfrm>
              <a:off x="156804" y="3266822"/>
              <a:ext cx="972199" cy="255134"/>
            </a:xfrm>
            <a:prstGeom prst="rect">
              <a:avLst/>
            </a:prstGeom>
            <a:noFill/>
          </p:spPr>
          <p:txBody>
            <a:bodyPr wrap="square">
              <a:spAutoFit/>
            </a:bodyPr>
            <a:lstStyle/>
            <a:p>
              <a:pPr marL="719138" indent="-719138">
                <a:lnSpc>
                  <a:spcPts val="1200"/>
                </a:lnSpc>
                <a:spcAft>
                  <a:spcPts val="600"/>
                </a:spcAft>
              </a:pPr>
              <a:r>
                <a:rPr lang="en-GB" sz="1400" b="1" dirty="0">
                  <a:cs typeface="Times New Roman" panose="02020603050405020304" pitchFamily="18" charset="0"/>
                </a:rPr>
                <a:t>Current</a:t>
              </a:r>
              <a:endParaRPr lang="en-GB" sz="1400" b="1" dirty="0">
                <a:solidFill>
                  <a:srgbClr val="0000FF"/>
                </a:solidFill>
                <a:cs typeface="Times New Roman" panose="02020603050405020304" pitchFamily="18" charset="0"/>
              </a:endParaRPr>
            </a:p>
          </p:txBody>
        </p:sp>
      </p:grpSp>
      <p:sp>
        <p:nvSpPr>
          <p:cNvPr id="12" name="TextBox 11">
            <a:extLst>
              <a:ext uri="{FF2B5EF4-FFF2-40B4-BE49-F238E27FC236}">
                <a16:creationId xmlns:a16="http://schemas.microsoft.com/office/drawing/2014/main" id="{7E2BC73B-4F8C-7F6C-5709-7A816851C12D}"/>
              </a:ext>
            </a:extLst>
          </p:cNvPr>
          <p:cNvSpPr txBox="1"/>
          <p:nvPr/>
        </p:nvSpPr>
        <p:spPr>
          <a:xfrm>
            <a:off x="3067956" y="1766085"/>
            <a:ext cx="5257800" cy="1246495"/>
          </a:xfrm>
          <a:prstGeom prst="rect">
            <a:avLst/>
          </a:prstGeom>
          <a:solidFill>
            <a:schemeClr val="bg1"/>
          </a:solidFill>
        </p:spPr>
        <p:txBody>
          <a:bodyPr wrap="square">
            <a:spAutoFit/>
          </a:bodyPr>
          <a:lstStyle/>
          <a:p>
            <a:pPr marL="715963" indent="-715963" algn="just">
              <a:lnSpc>
                <a:spcPts val="1200"/>
              </a:lnSpc>
              <a:spcAft>
                <a:spcPts val="600"/>
              </a:spcAft>
            </a:pPr>
            <a:r>
              <a:rPr lang="en-GB" sz="1000" dirty="0">
                <a:latin typeface="Times New Roman" panose="02020603050405020304" pitchFamily="18" charset="0"/>
                <a:cs typeface="Times New Roman" panose="02020603050405020304" pitchFamily="18" charset="0"/>
              </a:rPr>
              <a:t>6.6.	In order to be classified as a </a:t>
            </a:r>
            <a:r>
              <a:rPr lang="en-GB" sz="1000" b="1" u="sng" dirty="0">
                <a:latin typeface="Times New Roman" panose="02020603050405020304" pitchFamily="18" charset="0"/>
                <a:cs typeface="Times New Roman" panose="02020603050405020304" pitchFamily="18" charset="0"/>
              </a:rPr>
              <a:t>"special use tyre" </a:t>
            </a:r>
            <a:r>
              <a:rPr lang="en-GB" sz="1000" dirty="0">
                <a:latin typeface="Times New Roman" panose="02020603050405020304" pitchFamily="18" charset="0"/>
                <a:cs typeface="Times New Roman" panose="02020603050405020304" pitchFamily="18" charset="0"/>
              </a:rPr>
              <a:t>a tyre shall have a block tread pattern in which the blocks are larger and more widely spaced than for normal tyres and have the following characteristics:</a:t>
            </a:r>
          </a:p>
          <a:p>
            <a:pPr marL="715963">
              <a:lnSpc>
                <a:spcPts val="1200"/>
              </a:lnSpc>
              <a:spcAft>
                <a:spcPts val="600"/>
              </a:spcAft>
            </a:pPr>
            <a:r>
              <a:rPr lang="en-GB" sz="1000" dirty="0">
                <a:highlight>
                  <a:srgbClr val="FFFF00"/>
                </a:highlight>
                <a:latin typeface="Times New Roman" panose="02020603050405020304" pitchFamily="18" charset="0"/>
                <a:cs typeface="Times New Roman" panose="02020603050405020304" pitchFamily="18" charset="0"/>
              </a:rPr>
              <a:t>For class C1 tyres: a tread depth ≥ 11 mm and void to fill ratio ≥ 35 per cent</a:t>
            </a:r>
          </a:p>
          <a:p>
            <a:pPr marL="715963">
              <a:lnSpc>
                <a:spcPts val="1200"/>
              </a:lnSpc>
              <a:spcAft>
                <a:spcPts val="600"/>
              </a:spcAft>
            </a:pPr>
            <a:r>
              <a:rPr lang="en-GB" sz="1000" dirty="0">
                <a:highlight>
                  <a:srgbClr val="FFFF00"/>
                </a:highlight>
                <a:latin typeface="Times New Roman" panose="02020603050405020304" pitchFamily="18" charset="0"/>
                <a:cs typeface="Times New Roman" panose="02020603050405020304" pitchFamily="18" charset="0"/>
              </a:rPr>
              <a:t>For class C2 tyres: a tread depth ≥ 11 mm and void to fill ratio ≥ 35 per cent</a:t>
            </a:r>
          </a:p>
          <a:p>
            <a:pPr marL="715963">
              <a:lnSpc>
                <a:spcPts val="1200"/>
              </a:lnSpc>
              <a:spcAft>
                <a:spcPts val="600"/>
              </a:spcAft>
            </a:pPr>
            <a:r>
              <a:rPr lang="en-GB" sz="1000" dirty="0">
                <a:highlight>
                  <a:srgbClr val="00FFFF"/>
                </a:highlight>
                <a:latin typeface="Times New Roman" panose="02020603050405020304" pitchFamily="18" charset="0"/>
                <a:cs typeface="Times New Roman" panose="02020603050405020304" pitchFamily="18" charset="0"/>
              </a:rPr>
              <a:t>For class C3 tyres: a tread depth ≥ 16 mm and void to fill ratio ≥ 35 per cent</a:t>
            </a:r>
          </a:p>
        </p:txBody>
      </p:sp>
      <p:sp>
        <p:nvSpPr>
          <p:cNvPr id="3" name="Title 2">
            <a:extLst>
              <a:ext uri="{FF2B5EF4-FFF2-40B4-BE49-F238E27FC236}">
                <a16:creationId xmlns:a16="http://schemas.microsoft.com/office/drawing/2014/main" id="{7CB90080-6E13-5AB2-B670-05839FD85F47}"/>
              </a:ext>
            </a:extLst>
          </p:cNvPr>
          <p:cNvSpPr>
            <a:spLocks noGrp="1"/>
          </p:cNvSpPr>
          <p:nvPr>
            <p:ph type="title"/>
          </p:nvPr>
        </p:nvSpPr>
        <p:spPr>
          <a:xfrm>
            <a:off x="1816" y="8194"/>
            <a:ext cx="10515600" cy="809411"/>
          </a:xfrm>
        </p:spPr>
        <p:txBody>
          <a:bodyPr>
            <a:normAutofit/>
          </a:bodyPr>
          <a:lstStyle/>
          <a:p>
            <a:r>
              <a:rPr lang="en-GB" sz="3600" b="1" dirty="0"/>
              <a:t>2. </a:t>
            </a:r>
            <a:r>
              <a:rPr lang="en-GB" sz="3600" dirty="0"/>
              <a:t>On POR requirements (R117.</a:t>
            </a:r>
            <a:r>
              <a:rPr lang="en-GB" sz="3600" b="1" u="sng" dirty="0"/>
              <a:t>02</a:t>
            </a:r>
            <a:r>
              <a:rPr lang="en-GB" sz="3600" dirty="0"/>
              <a:t>)</a:t>
            </a:r>
          </a:p>
        </p:txBody>
      </p:sp>
      <p:sp>
        <p:nvSpPr>
          <p:cNvPr id="4" name="Date Placeholder 3">
            <a:extLst>
              <a:ext uri="{FF2B5EF4-FFF2-40B4-BE49-F238E27FC236}">
                <a16:creationId xmlns:a16="http://schemas.microsoft.com/office/drawing/2014/main" id="{1659EDFD-D9F2-188A-4437-E8F5D110F3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February 17,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FDF175F-CD15-C095-7B6E-025855CDD2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54BC33D-DC72-B275-993A-3BF659B8FE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D38F14B-3AD3-8042-F9B5-8AC21A09153B}"/>
              </a:ext>
            </a:extLst>
          </p:cNvPr>
          <p:cNvSpPr txBox="1"/>
          <p:nvPr/>
        </p:nvSpPr>
        <p:spPr>
          <a:xfrm>
            <a:off x="2743200" y="2621900"/>
            <a:ext cx="184731" cy="369332"/>
          </a:xfrm>
          <a:prstGeom prst="rect">
            <a:avLst/>
          </a:prstGeom>
          <a:noFill/>
        </p:spPr>
        <p:txBody>
          <a:bodyPr wrap="none" rtlCol="0">
            <a:spAutoFit/>
          </a:bodyPr>
          <a:lstStyle/>
          <a:p>
            <a:endParaRPr lang="en-GB"/>
          </a:p>
        </p:txBody>
      </p:sp>
      <p:grpSp>
        <p:nvGrpSpPr>
          <p:cNvPr id="84" name="Group 83">
            <a:extLst>
              <a:ext uri="{FF2B5EF4-FFF2-40B4-BE49-F238E27FC236}">
                <a16:creationId xmlns:a16="http://schemas.microsoft.com/office/drawing/2014/main" id="{2895896D-B6CC-00C0-4AF5-57E95D2E6621}"/>
              </a:ext>
            </a:extLst>
          </p:cNvPr>
          <p:cNvGrpSpPr/>
          <p:nvPr/>
        </p:nvGrpSpPr>
        <p:grpSpPr>
          <a:xfrm>
            <a:off x="3909527" y="4576527"/>
            <a:ext cx="2279910" cy="646331"/>
            <a:chOff x="3909527" y="4576527"/>
            <a:chExt cx="2279910" cy="646331"/>
          </a:xfrm>
        </p:grpSpPr>
        <p:cxnSp>
          <p:nvCxnSpPr>
            <p:cNvPr id="11" name="Straight Arrow Connector 10">
              <a:extLst>
                <a:ext uri="{FF2B5EF4-FFF2-40B4-BE49-F238E27FC236}">
                  <a16:creationId xmlns:a16="http://schemas.microsoft.com/office/drawing/2014/main" id="{677BE28E-1543-F842-1077-CF036013248E}"/>
                </a:ext>
              </a:extLst>
            </p:cNvPr>
            <p:cNvCxnSpPr>
              <a:cxnSpLocks/>
              <a:stCxn id="8" idx="1"/>
            </p:cNvCxnSpPr>
            <p:nvPr/>
          </p:nvCxnSpPr>
          <p:spPr>
            <a:xfrm flipH="1" flipV="1">
              <a:off x="3909527" y="4807360"/>
              <a:ext cx="420269" cy="92333"/>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09628A-770A-17E9-827B-F617EC417DA5}"/>
                </a:ext>
              </a:extLst>
            </p:cNvPr>
            <p:cNvSpPr txBox="1"/>
            <p:nvPr/>
          </p:nvSpPr>
          <p:spPr>
            <a:xfrm>
              <a:off x="4329796" y="4576527"/>
              <a:ext cx="1859641" cy="646331"/>
            </a:xfrm>
            <a:prstGeom prst="rect">
              <a:avLst/>
            </a:prstGeom>
            <a:noFill/>
          </p:spPr>
          <p:txBody>
            <a:bodyPr wrap="square" rtlCol="0">
              <a:spAutoFit/>
            </a:bodyPr>
            <a:lstStyle/>
            <a:p>
              <a:pPr algn="ctr"/>
              <a:r>
                <a:rPr lang="en-GB" sz="1200" dirty="0">
                  <a:solidFill>
                    <a:schemeClr val="accent4">
                      <a:lumMod val="75000"/>
                    </a:schemeClr>
                  </a:solidFill>
                </a:rPr>
                <a:t>Only difference between C1/C2 special use and C1/C2 POR</a:t>
              </a:r>
            </a:p>
          </p:txBody>
        </p:sp>
      </p:grpSp>
      <p:grpSp>
        <p:nvGrpSpPr>
          <p:cNvPr id="85" name="Group 84">
            <a:extLst>
              <a:ext uri="{FF2B5EF4-FFF2-40B4-BE49-F238E27FC236}">
                <a16:creationId xmlns:a16="http://schemas.microsoft.com/office/drawing/2014/main" id="{2850B1EB-C0EC-06B8-F20A-7FC734F829BF}"/>
              </a:ext>
            </a:extLst>
          </p:cNvPr>
          <p:cNvGrpSpPr/>
          <p:nvPr/>
        </p:nvGrpSpPr>
        <p:grpSpPr>
          <a:xfrm>
            <a:off x="3909527" y="5442493"/>
            <a:ext cx="2279910" cy="461665"/>
            <a:chOff x="3909527" y="5442493"/>
            <a:chExt cx="2279910" cy="461665"/>
          </a:xfrm>
        </p:grpSpPr>
        <p:sp>
          <p:nvSpPr>
            <p:cNvPr id="2" name="TextBox 1">
              <a:extLst>
                <a:ext uri="{FF2B5EF4-FFF2-40B4-BE49-F238E27FC236}">
                  <a16:creationId xmlns:a16="http://schemas.microsoft.com/office/drawing/2014/main" id="{65C4E661-8A21-BAE8-A352-117AC9B213C9}"/>
                </a:ext>
              </a:extLst>
            </p:cNvPr>
            <p:cNvSpPr txBox="1"/>
            <p:nvPr/>
          </p:nvSpPr>
          <p:spPr>
            <a:xfrm>
              <a:off x="4329796" y="5442493"/>
              <a:ext cx="1859641" cy="461665"/>
            </a:xfrm>
            <a:prstGeom prst="rect">
              <a:avLst/>
            </a:prstGeom>
            <a:noFill/>
          </p:spPr>
          <p:txBody>
            <a:bodyPr wrap="square" rtlCol="0">
              <a:spAutoFit/>
            </a:bodyPr>
            <a:lstStyle/>
            <a:p>
              <a:pPr algn="ctr"/>
              <a:r>
                <a:rPr lang="en-GB" sz="1200" dirty="0">
                  <a:solidFill>
                    <a:srgbClr val="0000FF"/>
                  </a:solidFill>
                </a:rPr>
                <a:t>Only difference between C3 special use and C3 POR</a:t>
              </a:r>
            </a:p>
          </p:txBody>
        </p:sp>
        <p:cxnSp>
          <p:nvCxnSpPr>
            <p:cNvPr id="21" name="Straight Arrow Connector 20">
              <a:extLst>
                <a:ext uri="{FF2B5EF4-FFF2-40B4-BE49-F238E27FC236}">
                  <a16:creationId xmlns:a16="http://schemas.microsoft.com/office/drawing/2014/main" id="{583A9BC8-76DB-4A4E-2B48-730E15AB0EEB}"/>
                </a:ext>
              </a:extLst>
            </p:cNvPr>
            <p:cNvCxnSpPr>
              <a:cxnSpLocks/>
              <a:stCxn id="2" idx="1"/>
            </p:cNvCxnSpPr>
            <p:nvPr/>
          </p:nvCxnSpPr>
          <p:spPr>
            <a:xfrm flipH="1" flipV="1">
              <a:off x="3909527" y="5664671"/>
              <a:ext cx="420269" cy="8655"/>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5B967B11-85F4-F211-CE3F-94B3BAFB73B5}"/>
              </a:ext>
            </a:extLst>
          </p:cNvPr>
          <p:cNvGrpSpPr/>
          <p:nvPr/>
        </p:nvGrpSpPr>
        <p:grpSpPr>
          <a:xfrm>
            <a:off x="1131102" y="2464828"/>
            <a:ext cx="2735533" cy="1849658"/>
            <a:chOff x="1131102" y="1998300"/>
            <a:chExt cx="2735533" cy="1849658"/>
          </a:xfrm>
        </p:grpSpPr>
        <p:sp>
          <p:nvSpPr>
            <p:cNvPr id="29" name="TextBox 28">
              <a:extLst>
                <a:ext uri="{FF2B5EF4-FFF2-40B4-BE49-F238E27FC236}">
                  <a16:creationId xmlns:a16="http://schemas.microsoft.com/office/drawing/2014/main" id="{88589BBC-B61C-7666-1F80-2E21E20B0077}"/>
                </a:ext>
              </a:extLst>
            </p:cNvPr>
            <p:cNvSpPr txBox="1"/>
            <p:nvPr/>
          </p:nvSpPr>
          <p:spPr>
            <a:xfrm>
              <a:off x="2098974" y="1998300"/>
              <a:ext cx="968982" cy="276999"/>
            </a:xfrm>
            <a:prstGeom prst="rect">
              <a:avLst/>
            </a:prstGeom>
            <a:noFill/>
          </p:spPr>
          <p:txBody>
            <a:bodyPr wrap="square" rtlCol="0">
              <a:spAutoFit/>
            </a:bodyPr>
            <a:lstStyle/>
            <a:p>
              <a:pPr algn="ctr"/>
              <a:r>
                <a:rPr lang="en-GB" sz="1200" dirty="0">
                  <a:highlight>
                    <a:srgbClr val="FFFF00"/>
                  </a:highlight>
                </a:rPr>
                <a:t>duplication</a:t>
              </a:r>
            </a:p>
          </p:txBody>
        </p:sp>
        <p:cxnSp>
          <p:nvCxnSpPr>
            <p:cNvPr id="30" name="Straight Arrow Connector 29">
              <a:extLst>
                <a:ext uri="{FF2B5EF4-FFF2-40B4-BE49-F238E27FC236}">
                  <a16:creationId xmlns:a16="http://schemas.microsoft.com/office/drawing/2014/main" id="{91F8E911-55F9-9109-9E3D-1EE8A2320E03}"/>
                </a:ext>
              </a:extLst>
            </p:cNvPr>
            <p:cNvCxnSpPr>
              <a:cxnSpLocks/>
              <a:stCxn id="29" idx="3"/>
            </p:cNvCxnSpPr>
            <p:nvPr/>
          </p:nvCxnSpPr>
          <p:spPr>
            <a:xfrm flipV="1">
              <a:off x="3067956" y="2065077"/>
              <a:ext cx="798679" cy="717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BF389904-43E2-8138-799C-CA2DCCC240D8}"/>
                </a:ext>
              </a:extLst>
            </p:cNvPr>
            <p:cNvCxnSpPr>
              <a:cxnSpLocks/>
              <a:stCxn id="29" idx="1"/>
              <a:endCxn id="25" idx="1"/>
            </p:cNvCxnSpPr>
            <p:nvPr/>
          </p:nvCxnSpPr>
          <p:spPr>
            <a:xfrm rot="10800000" flipV="1">
              <a:off x="1131102" y="2136799"/>
              <a:ext cx="967873" cy="1711159"/>
            </a:xfrm>
            <a:prstGeom prst="bentConnector3">
              <a:avLst>
                <a:gd name="adj1" fmla="val 12361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4516A3CD-30D3-AE2B-1BC1-052400A25F18}"/>
              </a:ext>
            </a:extLst>
          </p:cNvPr>
          <p:cNvGrpSpPr/>
          <p:nvPr/>
        </p:nvGrpSpPr>
        <p:grpSpPr>
          <a:xfrm>
            <a:off x="1084446" y="2698396"/>
            <a:ext cx="2782189" cy="2520334"/>
            <a:chOff x="1084446" y="2231868"/>
            <a:chExt cx="2782189" cy="2520334"/>
          </a:xfrm>
        </p:grpSpPr>
        <p:cxnSp>
          <p:nvCxnSpPr>
            <p:cNvPr id="31" name="Straight Arrow Connector 30">
              <a:extLst>
                <a:ext uri="{FF2B5EF4-FFF2-40B4-BE49-F238E27FC236}">
                  <a16:creationId xmlns:a16="http://schemas.microsoft.com/office/drawing/2014/main" id="{C6CC5A96-66E6-9091-747A-936B884D2493}"/>
                </a:ext>
              </a:extLst>
            </p:cNvPr>
            <p:cNvCxnSpPr>
              <a:cxnSpLocks/>
              <a:stCxn id="68" idx="3"/>
            </p:cNvCxnSpPr>
            <p:nvPr/>
          </p:nvCxnSpPr>
          <p:spPr>
            <a:xfrm>
              <a:off x="3067956" y="2370368"/>
              <a:ext cx="7986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5CD5ED69-A671-796F-C35F-22A0AB7B3B0B}"/>
                </a:ext>
              </a:extLst>
            </p:cNvPr>
            <p:cNvCxnSpPr>
              <a:cxnSpLocks/>
              <a:stCxn id="68" idx="1"/>
              <a:endCxn id="26" idx="1"/>
            </p:cNvCxnSpPr>
            <p:nvPr/>
          </p:nvCxnSpPr>
          <p:spPr>
            <a:xfrm rot="10800000" flipV="1">
              <a:off x="1084446" y="2370368"/>
              <a:ext cx="1014528" cy="2381834"/>
            </a:xfrm>
            <a:prstGeom prst="bentConnector3">
              <a:avLst>
                <a:gd name="adj1" fmla="val 12253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442E099-2C35-D03A-266F-563724E120FA}"/>
                </a:ext>
              </a:extLst>
            </p:cNvPr>
            <p:cNvSpPr txBox="1"/>
            <p:nvPr/>
          </p:nvSpPr>
          <p:spPr>
            <a:xfrm>
              <a:off x="2098974" y="2231868"/>
              <a:ext cx="968982" cy="276999"/>
            </a:xfrm>
            <a:prstGeom prst="rect">
              <a:avLst/>
            </a:prstGeom>
            <a:noFill/>
          </p:spPr>
          <p:txBody>
            <a:bodyPr wrap="square" rtlCol="0">
              <a:spAutoFit/>
            </a:bodyPr>
            <a:lstStyle/>
            <a:p>
              <a:pPr algn="ctr"/>
              <a:r>
                <a:rPr lang="en-GB" sz="1200" dirty="0">
                  <a:highlight>
                    <a:srgbClr val="00FFFF"/>
                  </a:highlight>
                </a:rPr>
                <a:t>duplication</a:t>
              </a:r>
            </a:p>
          </p:txBody>
        </p:sp>
      </p:grpSp>
      <p:cxnSp>
        <p:nvCxnSpPr>
          <p:cNvPr id="90" name="Straight Arrow Connector 89">
            <a:extLst>
              <a:ext uri="{FF2B5EF4-FFF2-40B4-BE49-F238E27FC236}">
                <a16:creationId xmlns:a16="http://schemas.microsoft.com/office/drawing/2014/main" id="{974175B5-3190-CB6A-EE7C-ECAC2D05E083}"/>
              </a:ext>
            </a:extLst>
          </p:cNvPr>
          <p:cNvCxnSpPr>
            <a:cxnSpLocks/>
          </p:cNvCxnSpPr>
          <p:nvPr/>
        </p:nvCxnSpPr>
        <p:spPr>
          <a:xfrm flipV="1">
            <a:off x="6189437" y="4138367"/>
            <a:ext cx="710984" cy="668993"/>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0E811BFC-F30A-D4D9-A1FC-B1F835C3BA5C}"/>
              </a:ext>
            </a:extLst>
          </p:cNvPr>
          <p:cNvCxnSpPr>
            <a:cxnSpLocks/>
          </p:cNvCxnSpPr>
          <p:nvPr/>
        </p:nvCxnSpPr>
        <p:spPr>
          <a:xfrm flipV="1">
            <a:off x="6189437" y="4576527"/>
            <a:ext cx="710984" cy="109083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58A475A-6169-8F72-601D-1F4CF5D42FA1}"/>
              </a:ext>
            </a:extLst>
          </p:cNvPr>
          <p:cNvSpPr txBox="1"/>
          <p:nvPr/>
        </p:nvSpPr>
        <p:spPr>
          <a:xfrm>
            <a:off x="3067955" y="1224872"/>
            <a:ext cx="5257801" cy="400110"/>
          </a:xfrm>
          <a:prstGeom prst="rect">
            <a:avLst/>
          </a:prstGeom>
          <a:solidFill>
            <a:schemeClr val="bg1"/>
          </a:solidFill>
        </p:spPr>
        <p:txBody>
          <a:bodyPr wrap="square">
            <a:spAutoFit/>
          </a:bodyPr>
          <a:lstStyle/>
          <a:p>
            <a:pPr marL="715963" indent="-715963" algn="just">
              <a:lnSpc>
                <a:spcPts val="1200"/>
              </a:lnSpc>
              <a:spcAft>
                <a:spcPts val="600"/>
              </a:spcAft>
            </a:pPr>
            <a:r>
              <a:rPr lang="en-GB" sz="1000" dirty="0">
                <a:latin typeface="Times New Roman" panose="02020603050405020304" pitchFamily="18" charset="0"/>
                <a:cs typeface="Times New Roman" panose="02020603050405020304" pitchFamily="18" charset="0"/>
              </a:rPr>
              <a:t>2.15.	</a:t>
            </a:r>
            <a:r>
              <a:rPr lang="en-GB" sz="1000" b="1" u="sng" dirty="0">
                <a:latin typeface="Times New Roman" panose="02020603050405020304" pitchFamily="18" charset="0"/>
                <a:cs typeface="Times New Roman" panose="02020603050405020304" pitchFamily="18" charset="0"/>
              </a:rPr>
              <a:t>"</a:t>
            </a:r>
            <a:r>
              <a:rPr lang="en-GB" sz="1000" b="1" i="1" u="sng" dirty="0">
                <a:latin typeface="Times New Roman" panose="02020603050405020304" pitchFamily="18" charset="0"/>
                <a:cs typeface="Times New Roman" panose="02020603050405020304" pitchFamily="18" charset="0"/>
              </a:rPr>
              <a:t>Professional off-road tyre</a:t>
            </a:r>
            <a:r>
              <a:rPr lang="en-GB" sz="1000" b="1" u="sng" dirty="0">
                <a:latin typeface="Times New Roman" panose="02020603050405020304" pitchFamily="18" charset="0"/>
                <a:cs typeface="Times New Roman" panose="02020603050405020304" pitchFamily="18" charset="0"/>
              </a:rPr>
              <a:t>" is a special use tyre </a:t>
            </a:r>
            <a:r>
              <a:rPr lang="en-GB" sz="1000" dirty="0">
                <a:latin typeface="Times New Roman" panose="02020603050405020304" pitchFamily="18" charset="0"/>
                <a:cs typeface="Times New Roman" panose="02020603050405020304" pitchFamily="18" charset="0"/>
              </a:rPr>
              <a:t>primarily used for service in severe off-road conditions.</a:t>
            </a:r>
            <a:endParaRPr lang="en-GB" sz="1000" dirty="0">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725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8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8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8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1000"/>
                                  </p:stCondLst>
                                  <p:childTnLst>
                                    <p:set>
                                      <p:cBhvr>
                                        <p:cTn id="22" dur="1" fill="hold">
                                          <p:stCondLst>
                                            <p:cond delay="0"/>
                                          </p:stCondLst>
                                        </p:cTn>
                                        <p:tgtEl>
                                          <p:spTgt spid="90"/>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1000"/>
                                  </p:stCondLst>
                                  <p:childTnLst>
                                    <p:set>
                                      <p:cBhvr>
                                        <p:cTn id="25"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B8A901-43E1-26F2-8E76-1F0E9BFFE6BA}"/>
              </a:ext>
            </a:extLst>
          </p:cNvPr>
          <p:cNvSpPr/>
          <p:nvPr/>
        </p:nvSpPr>
        <p:spPr>
          <a:xfrm>
            <a:off x="1131101" y="3976995"/>
            <a:ext cx="228707" cy="6749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6F85D38-67C1-D636-350C-A89E89949F06}"/>
              </a:ext>
            </a:extLst>
          </p:cNvPr>
          <p:cNvSpPr/>
          <p:nvPr/>
        </p:nvSpPr>
        <p:spPr>
          <a:xfrm>
            <a:off x="1084446" y="4881238"/>
            <a:ext cx="228707" cy="6749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6" name="Group 85">
            <a:extLst>
              <a:ext uri="{FF2B5EF4-FFF2-40B4-BE49-F238E27FC236}">
                <a16:creationId xmlns:a16="http://schemas.microsoft.com/office/drawing/2014/main" id="{7F0E9ECC-0A08-F70C-DBBB-691715DB2939}"/>
              </a:ext>
            </a:extLst>
          </p:cNvPr>
          <p:cNvGrpSpPr/>
          <p:nvPr/>
        </p:nvGrpSpPr>
        <p:grpSpPr>
          <a:xfrm>
            <a:off x="6096000" y="3266822"/>
            <a:ext cx="5257800" cy="3026828"/>
            <a:chOff x="5932455" y="3266822"/>
            <a:chExt cx="5257800" cy="3026828"/>
          </a:xfrm>
        </p:grpSpPr>
        <p:sp>
          <p:nvSpPr>
            <p:cNvPr id="15" name="TextBox 14">
              <a:extLst>
                <a:ext uri="{FF2B5EF4-FFF2-40B4-BE49-F238E27FC236}">
                  <a16:creationId xmlns:a16="http://schemas.microsoft.com/office/drawing/2014/main" id="{672D5E45-B21C-A7DD-CFA5-26077393C4A7}"/>
                </a:ext>
              </a:extLst>
            </p:cNvPr>
            <p:cNvSpPr txBox="1"/>
            <p:nvPr/>
          </p:nvSpPr>
          <p:spPr>
            <a:xfrm>
              <a:off x="5932455" y="3585216"/>
              <a:ext cx="5257800" cy="2708434"/>
            </a:xfrm>
            <a:prstGeom prst="rect">
              <a:avLst/>
            </a:prstGeom>
            <a:noFill/>
          </p:spPr>
          <p:txBody>
            <a:bodyPr wrap="square">
              <a:spAutoFit/>
            </a:bodyPr>
            <a:lstStyle/>
            <a:p>
              <a:pPr marL="719138" indent="-719138">
                <a:lnSpc>
                  <a:spcPts val="1200"/>
                </a:lnSpc>
                <a:spcAft>
                  <a:spcPts val="600"/>
                </a:spcAft>
              </a:pPr>
              <a:r>
                <a:rPr lang="en-GB" sz="1000" dirty="0">
                  <a:latin typeface="Times New Roman" panose="02020603050405020304" pitchFamily="18" charset="0"/>
                  <a:cs typeface="Times New Roman" panose="02020603050405020304" pitchFamily="18" charset="0"/>
                </a:rPr>
                <a:t>6.8.	In order to be classified as a </a:t>
              </a:r>
              <a:r>
                <a:rPr lang="en-GB" sz="1000" b="1" u="sng" dirty="0">
                  <a:latin typeface="Times New Roman" panose="02020603050405020304" pitchFamily="18" charset="0"/>
                  <a:cs typeface="Times New Roman" panose="02020603050405020304" pitchFamily="18" charset="0"/>
                </a:rPr>
                <a:t>"professional off-road tyre"</a:t>
              </a:r>
              <a:r>
                <a:rPr lang="en-GB" sz="1000" dirty="0">
                  <a:latin typeface="Times New Roman" panose="02020603050405020304" pitchFamily="18" charset="0"/>
                  <a:cs typeface="Times New Roman" panose="02020603050405020304" pitchFamily="18" charset="0"/>
                </a:rPr>
                <a:t>, a </a:t>
              </a:r>
              <a:r>
                <a:rPr lang="en-GB" sz="1000" b="1" u="sng" dirty="0">
                  <a:latin typeface="Times New Roman" panose="02020603050405020304" pitchFamily="18" charset="0"/>
                  <a:cs typeface="Times New Roman" panose="02020603050405020304" pitchFamily="18" charset="0"/>
                </a:rPr>
                <a:t>special use </a:t>
              </a:r>
              <a:r>
                <a:rPr lang="en-GB" sz="1000" dirty="0">
                  <a:latin typeface="Times New Roman" panose="02020603050405020304" pitchFamily="18" charset="0"/>
                  <a:cs typeface="Times New Roman" panose="02020603050405020304" pitchFamily="18" charset="0"/>
                </a:rPr>
                <a:t>tyre shall have the following characteristics:</a:t>
              </a:r>
            </a:p>
            <a:p>
              <a:pPr marL="719138" indent="-719138">
                <a:lnSpc>
                  <a:spcPts val="1200"/>
                </a:lnSpc>
                <a:spcAft>
                  <a:spcPts val="600"/>
                </a:spcAft>
              </a:pPr>
              <a:r>
                <a:rPr lang="en-GB" sz="1000" dirty="0">
                  <a:latin typeface="Times New Roman" panose="02020603050405020304" pitchFamily="18" charset="0"/>
                  <a:cs typeface="Times New Roman" panose="02020603050405020304" pitchFamily="18" charset="0"/>
                </a:rPr>
                <a:t>	(a)	For class C1 tyres:</a:t>
              </a:r>
            </a:p>
            <a:p>
              <a:pPr marL="895350" defTabSz="5019675">
                <a:lnSpc>
                  <a:spcPts val="1200"/>
                </a:lnSpc>
                <a:spcAft>
                  <a:spcPts val="600"/>
                </a:spcAft>
                <a:tabLst>
                  <a:tab pos="1258888" algn="l"/>
                </a:tabLst>
              </a:pPr>
              <a:r>
                <a:rPr lang="en-GB" sz="1000" dirty="0">
                  <a:latin typeface="Times New Roman" panose="02020603050405020304" pitchFamily="18" charset="0"/>
                  <a:cs typeface="Times New Roman" panose="02020603050405020304" pitchFamily="18" charset="0"/>
                </a:rPr>
                <a:t>(</a:t>
              </a:r>
              <a:r>
                <a:rPr lang="en-GB" sz="1000" dirty="0" err="1">
                  <a:latin typeface="Times New Roman" panose="02020603050405020304" pitchFamily="18" charset="0"/>
                  <a:cs typeface="Times New Roman" panose="02020603050405020304" pitchFamily="18" charset="0"/>
                </a:rPr>
                <a:t>i</a:t>
              </a:r>
              <a:r>
                <a:rPr lang="en-GB" sz="1000" dirty="0">
                  <a:latin typeface="Times New Roman" panose="02020603050405020304" pitchFamily="18" charset="0"/>
                  <a:cs typeface="Times New Roman" panose="02020603050405020304" pitchFamily="18" charset="0"/>
                </a:rPr>
                <a:t>)	A tread depth ≥ 11 mm;</a:t>
              </a:r>
            </a:p>
            <a:p>
              <a:pPr marL="895350" defTabSz="5019675">
                <a:lnSpc>
                  <a:spcPts val="1200"/>
                </a:lnSpc>
                <a:spcAft>
                  <a:spcPts val="600"/>
                </a:spcAft>
                <a:tabLst>
                  <a:tab pos="1258888" algn="l"/>
                </a:tabLst>
              </a:pPr>
              <a:r>
                <a:rPr lang="en-GB" sz="1000" dirty="0">
                  <a:latin typeface="Times New Roman" panose="02020603050405020304" pitchFamily="18" charset="0"/>
                  <a:cs typeface="Times New Roman" panose="02020603050405020304" pitchFamily="18" charset="0"/>
                </a:rPr>
                <a:t>(ii)	A void-to-fill ratio ≥ 35 per cent;</a:t>
              </a:r>
            </a:p>
            <a:p>
              <a:pPr marL="895350" defTabSz="5019675">
                <a:lnSpc>
                  <a:spcPts val="1200"/>
                </a:lnSpc>
                <a:spcAft>
                  <a:spcPts val="600"/>
                </a:spcAft>
                <a:tabLst>
                  <a:tab pos="1258888" algn="l"/>
                </a:tabLst>
              </a:pPr>
              <a:r>
                <a:rPr lang="en-GB" sz="1000" dirty="0">
                  <a:latin typeface="Times New Roman" panose="02020603050405020304" pitchFamily="18" charset="0"/>
                  <a:cs typeface="Times New Roman" panose="02020603050405020304" pitchFamily="18" charset="0"/>
                </a:rPr>
                <a:t>(iii)	A maximum speed category less than or equal to 160 km/h (speed category symbol).</a:t>
              </a:r>
            </a:p>
            <a:p>
              <a:pPr marL="895350" indent="-176213">
                <a:lnSpc>
                  <a:spcPts val="1200"/>
                </a:lnSpc>
                <a:spcAft>
                  <a:spcPts val="600"/>
                </a:spcAft>
              </a:pPr>
              <a:r>
                <a:rPr lang="en-GB" sz="1000" b="1" dirty="0">
                  <a:solidFill>
                    <a:schemeClr val="accent4">
                      <a:lumMod val="75000"/>
                    </a:schemeClr>
                  </a:solidFill>
                  <a:latin typeface="Times New Roman" panose="02020603050405020304" pitchFamily="18" charset="0"/>
                  <a:cs typeface="Times New Roman" panose="02020603050405020304" pitchFamily="18" charset="0"/>
                </a:rPr>
                <a:t>(b)	For class C2 tyres, a maximum speed category less than or equal to 160 km/h (speed category symbol Q).</a:t>
              </a:r>
            </a:p>
            <a:p>
              <a:pPr marL="895350" indent="-176213">
                <a:lnSpc>
                  <a:spcPts val="1200"/>
                </a:lnSpc>
                <a:spcAft>
                  <a:spcPts val="600"/>
                </a:spcAft>
              </a:pPr>
              <a:r>
                <a:rPr lang="en-GB" sz="1000" b="1" dirty="0">
                  <a:solidFill>
                    <a:srgbClr val="0000FF"/>
                  </a:solidFill>
                  <a:latin typeface="Times New Roman" panose="02020603050405020304" pitchFamily="18" charset="0"/>
                  <a:cs typeface="Times New Roman" panose="02020603050405020304" pitchFamily="18" charset="0"/>
                </a:rPr>
                <a:t>(c)	For class C3 tyres:, a maximum speed category less than or equal to 110 km/h (speed category symbol K).</a:t>
              </a:r>
            </a:p>
            <a:p>
              <a:pPr>
                <a:lnSpc>
                  <a:spcPts val="1200"/>
                </a:lnSpc>
                <a:spcAft>
                  <a:spcPts val="600"/>
                </a:spcAft>
              </a:pPr>
              <a:r>
                <a:rPr lang="en-GB" sz="1000" dirty="0">
                  <a:latin typeface="Times New Roman" panose="02020603050405020304" pitchFamily="18" charset="0"/>
                  <a:cs typeface="Times New Roman" panose="02020603050405020304" pitchFamily="18" charset="0"/>
                </a:rPr>
                <a:t>	</a:t>
              </a:r>
            </a:p>
            <a:p>
              <a:pPr>
                <a:lnSpc>
                  <a:spcPts val="1200"/>
                </a:lnSpc>
                <a:spcAft>
                  <a:spcPts val="600"/>
                </a:spcAft>
              </a:pPr>
              <a:endParaRPr lang="en-GB" sz="1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72CD4C2-9AB6-9486-4265-FDC99DA1D981}"/>
                </a:ext>
              </a:extLst>
            </p:cNvPr>
            <p:cNvSpPr txBox="1"/>
            <p:nvPr/>
          </p:nvSpPr>
          <p:spPr>
            <a:xfrm>
              <a:off x="5932455" y="3266822"/>
              <a:ext cx="1070340" cy="255134"/>
            </a:xfrm>
            <a:prstGeom prst="rect">
              <a:avLst/>
            </a:prstGeom>
            <a:noFill/>
          </p:spPr>
          <p:txBody>
            <a:bodyPr wrap="square">
              <a:spAutoFit/>
            </a:bodyPr>
            <a:lstStyle/>
            <a:p>
              <a:pPr marL="719138" indent="-719138">
                <a:lnSpc>
                  <a:spcPts val="1200"/>
                </a:lnSpc>
                <a:spcAft>
                  <a:spcPts val="600"/>
                </a:spcAft>
              </a:pPr>
              <a:r>
                <a:rPr lang="en-GB" sz="1400" b="1" dirty="0">
                  <a:cs typeface="Times New Roman" panose="02020603050405020304" pitchFamily="18" charset="0"/>
                </a:rPr>
                <a:t>Proposal</a:t>
              </a:r>
              <a:endParaRPr lang="en-GB" sz="1400" b="1" dirty="0">
                <a:solidFill>
                  <a:srgbClr val="0000FF"/>
                </a:solidFill>
                <a:cs typeface="Times New Roman" panose="02020603050405020304" pitchFamily="18" charset="0"/>
              </a:endParaRPr>
            </a:p>
          </p:txBody>
        </p:sp>
      </p:grpSp>
      <p:sp>
        <p:nvSpPr>
          <p:cNvPr id="3" name="Title 2">
            <a:extLst>
              <a:ext uri="{FF2B5EF4-FFF2-40B4-BE49-F238E27FC236}">
                <a16:creationId xmlns:a16="http://schemas.microsoft.com/office/drawing/2014/main" id="{4C336230-D80F-38F1-4726-C2D2CD27CEB6}"/>
              </a:ext>
            </a:extLst>
          </p:cNvPr>
          <p:cNvSpPr>
            <a:spLocks noGrp="1"/>
          </p:cNvSpPr>
          <p:nvPr>
            <p:ph type="title"/>
          </p:nvPr>
        </p:nvSpPr>
        <p:spPr>
          <a:xfrm>
            <a:off x="1816" y="0"/>
            <a:ext cx="10515600" cy="809411"/>
          </a:xfrm>
        </p:spPr>
        <p:txBody>
          <a:bodyPr>
            <a:normAutofit/>
          </a:bodyPr>
          <a:lstStyle/>
          <a:p>
            <a:r>
              <a:rPr lang="en-GB" sz="3600" b="1" dirty="0"/>
              <a:t>2. </a:t>
            </a:r>
            <a:r>
              <a:rPr lang="en-GB" sz="3600" dirty="0"/>
              <a:t>On POR requirements (R117.</a:t>
            </a:r>
            <a:r>
              <a:rPr lang="en-GB" sz="3600" b="1" u="sng" dirty="0"/>
              <a:t>04</a:t>
            </a:r>
            <a:r>
              <a:rPr lang="en-GB" sz="3600" dirty="0"/>
              <a:t>)</a:t>
            </a:r>
          </a:p>
        </p:txBody>
      </p:sp>
      <p:sp>
        <p:nvSpPr>
          <p:cNvPr id="4" name="Date Placeholder 3">
            <a:extLst>
              <a:ext uri="{FF2B5EF4-FFF2-40B4-BE49-F238E27FC236}">
                <a16:creationId xmlns:a16="http://schemas.microsoft.com/office/drawing/2014/main" id="{ED4D4316-005F-44E6-1D98-6C6CA28BE6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February 17,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897BB5D-0970-2E44-61C7-2F787132F6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5B9A69A-35FD-C94A-9F68-A54F585780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F2FEFE2-2A85-9482-AE3C-8BC034E8349A}"/>
              </a:ext>
            </a:extLst>
          </p:cNvPr>
          <p:cNvSpPr txBox="1"/>
          <p:nvPr/>
        </p:nvSpPr>
        <p:spPr>
          <a:xfrm>
            <a:off x="2743200" y="2146041"/>
            <a:ext cx="184731" cy="369332"/>
          </a:xfrm>
          <a:prstGeom prst="rect">
            <a:avLst/>
          </a:prstGeom>
          <a:noFill/>
        </p:spPr>
        <p:txBody>
          <a:bodyPr wrap="none" rtlCol="0">
            <a:spAutoFit/>
          </a:bodyPr>
          <a:lstStyle/>
          <a:p>
            <a:endParaRPr lang="en-GB"/>
          </a:p>
        </p:txBody>
      </p:sp>
      <p:sp>
        <p:nvSpPr>
          <p:cNvPr id="9" name="TextBox 8">
            <a:extLst>
              <a:ext uri="{FF2B5EF4-FFF2-40B4-BE49-F238E27FC236}">
                <a16:creationId xmlns:a16="http://schemas.microsoft.com/office/drawing/2014/main" id="{EE519020-6F94-5F73-07FD-DD2036A58534}"/>
              </a:ext>
            </a:extLst>
          </p:cNvPr>
          <p:cNvSpPr txBox="1"/>
          <p:nvPr/>
        </p:nvSpPr>
        <p:spPr>
          <a:xfrm>
            <a:off x="3067956" y="1763401"/>
            <a:ext cx="5172789" cy="1246495"/>
          </a:xfrm>
          <a:prstGeom prst="rect">
            <a:avLst/>
          </a:prstGeom>
          <a:noFill/>
        </p:spPr>
        <p:txBody>
          <a:bodyPr wrap="square">
            <a:spAutoFit/>
          </a:bodyPr>
          <a:lstStyle/>
          <a:p>
            <a:pPr marL="719138" indent="-719138" algn="just">
              <a:lnSpc>
                <a:spcPts val="1200"/>
              </a:lnSpc>
              <a:spcAft>
                <a:spcPts val="600"/>
              </a:spcAft>
            </a:pPr>
            <a:r>
              <a:rPr lang="en-GB" sz="1000" dirty="0">
                <a:latin typeface="Times New Roman" panose="02020603050405020304" pitchFamily="18" charset="0"/>
                <a:cs typeface="Times New Roman" panose="02020603050405020304" pitchFamily="18" charset="0"/>
              </a:rPr>
              <a:t>6.7.	In order to be classified as a </a:t>
            </a:r>
            <a:r>
              <a:rPr lang="en-GB" sz="1000" b="1" u="sng" dirty="0">
                <a:latin typeface="Times New Roman" panose="02020603050405020304" pitchFamily="18" charset="0"/>
                <a:cs typeface="Times New Roman" panose="02020603050405020304" pitchFamily="18" charset="0"/>
              </a:rPr>
              <a:t>"special use tyre" </a:t>
            </a:r>
            <a:r>
              <a:rPr lang="en-GB" sz="1000" dirty="0">
                <a:latin typeface="Times New Roman" panose="02020603050405020304" pitchFamily="18" charset="0"/>
                <a:cs typeface="Times New Roman" panose="02020603050405020304" pitchFamily="18" charset="0"/>
              </a:rPr>
              <a:t>a tyre shall have a block tread pattern in which the blocks are larger and more widely spaced than for normal tyres and have the following characteristics:</a:t>
            </a:r>
          </a:p>
          <a:p>
            <a:pPr marL="719138" algn="just">
              <a:lnSpc>
                <a:spcPts val="1200"/>
              </a:lnSpc>
              <a:spcAft>
                <a:spcPts val="600"/>
              </a:spcAft>
            </a:pPr>
            <a:r>
              <a:rPr lang="en-GB" sz="1000" dirty="0">
                <a:latin typeface="Times New Roman" panose="02020603050405020304" pitchFamily="18" charset="0"/>
                <a:cs typeface="Times New Roman" panose="02020603050405020304" pitchFamily="18" charset="0"/>
              </a:rPr>
              <a:t>For class C1 tyres: a tread depth ≥ </a:t>
            </a:r>
            <a:r>
              <a:rPr lang="en-GB" sz="1000" b="1" dirty="0">
                <a:latin typeface="Times New Roman" panose="02020603050405020304" pitchFamily="18" charset="0"/>
                <a:cs typeface="Times New Roman" panose="02020603050405020304" pitchFamily="18" charset="0"/>
              </a:rPr>
              <a:t>9</a:t>
            </a:r>
            <a:r>
              <a:rPr lang="en-GB" sz="1000" dirty="0">
                <a:latin typeface="Times New Roman" panose="02020603050405020304" pitchFamily="18" charset="0"/>
                <a:cs typeface="Times New Roman" panose="02020603050405020304" pitchFamily="18" charset="0"/>
              </a:rPr>
              <a:t> mm and void to fill ratio ≥ </a:t>
            </a:r>
            <a:r>
              <a:rPr lang="en-GB" sz="1000" b="1" dirty="0">
                <a:latin typeface="Times New Roman" panose="02020603050405020304" pitchFamily="18" charset="0"/>
                <a:cs typeface="Times New Roman" panose="02020603050405020304" pitchFamily="18" charset="0"/>
              </a:rPr>
              <a:t>30</a:t>
            </a:r>
            <a:r>
              <a:rPr lang="en-GB" sz="1000" dirty="0">
                <a:latin typeface="Times New Roman" panose="02020603050405020304" pitchFamily="18" charset="0"/>
                <a:cs typeface="Times New Roman" panose="02020603050405020304" pitchFamily="18" charset="0"/>
              </a:rPr>
              <a:t> per cent</a:t>
            </a:r>
          </a:p>
          <a:p>
            <a:pPr marL="719138" algn="just">
              <a:lnSpc>
                <a:spcPts val="1200"/>
              </a:lnSpc>
              <a:spcAft>
                <a:spcPts val="600"/>
              </a:spcAft>
            </a:pPr>
            <a:r>
              <a:rPr lang="en-GB" sz="1000" dirty="0">
                <a:highlight>
                  <a:srgbClr val="FFFF00"/>
                </a:highlight>
                <a:latin typeface="Times New Roman" panose="02020603050405020304" pitchFamily="18" charset="0"/>
                <a:cs typeface="Times New Roman" panose="02020603050405020304" pitchFamily="18" charset="0"/>
              </a:rPr>
              <a:t>For class C2 tyres: a tread depth ≥ 11 mm and void to fill ratio ≥ 35 per cent</a:t>
            </a:r>
          </a:p>
          <a:p>
            <a:pPr marL="719138" algn="just">
              <a:lnSpc>
                <a:spcPts val="1200"/>
              </a:lnSpc>
              <a:spcAft>
                <a:spcPts val="600"/>
              </a:spcAft>
            </a:pPr>
            <a:r>
              <a:rPr lang="en-GB" sz="1000" dirty="0">
                <a:highlight>
                  <a:srgbClr val="00FFFF"/>
                </a:highlight>
                <a:latin typeface="Times New Roman" panose="02020603050405020304" pitchFamily="18" charset="0"/>
                <a:cs typeface="Times New Roman" panose="02020603050405020304" pitchFamily="18" charset="0"/>
              </a:rPr>
              <a:t>For class C3 tyres: a tread depth ≥ 16 mm and void to fill ratio ≥ 35 per cent</a:t>
            </a:r>
          </a:p>
        </p:txBody>
      </p:sp>
      <p:grpSp>
        <p:nvGrpSpPr>
          <p:cNvPr id="92" name="Group 91">
            <a:extLst>
              <a:ext uri="{FF2B5EF4-FFF2-40B4-BE49-F238E27FC236}">
                <a16:creationId xmlns:a16="http://schemas.microsoft.com/office/drawing/2014/main" id="{09BF665B-2C6B-2866-1744-EC29D86644C7}"/>
              </a:ext>
            </a:extLst>
          </p:cNvPr>
          <p:cNvGrpSpPr/>
          <p:nvPr/>
        </p:nvGrpSpPr>
        <p:grpSpPr>
          <a:xfrm>
            <a:off x="156804" y="3266822"/>
            <a:ext cx="5172790" cy="2565163"/>
            <a:chOff x="156804" y="3266822"/>
            <a:chExt cx="5172790" cy="2565163"/>
          </a:xfrm>
        </p:grpSpPr>
        <p:sp>
          <p:nvSpPr>
            <p:cNvPr id="13" name="TextBox 12">
              <a:extLst>
                <a:ext uri="{FF2B5EF4-FFF2-40B4-BE49-F238E27FC236}">
                  <a16:creationId xmlns:a16="http://schemas.microsoft.com/office/drawing/2014/main" id="{85668899-2A63-B505-8930-45958C366AA4}"/>
                </a:ext>
              </a:extLst>
            </p:cNvPr>
            <p:cNvSpPr txBox="1"/>
            <p:nvPr/>
          </p:nvSpPr>
          <p:spPr>
            <a:xfrm>
              <a:off x="156805" y="3585216"/>
              <a:ext cx="5172789" cy="2246769"/>
            </a:xfrm>
            <a:prstGeom prst="rect">
              <a:avLst/>
            </a:prstGeom>
            <a:noFill/>
          </p:spPr>
          <p:txBody>
            <a:bodyPr wrap="square">
              <a:spAutoFit/>
            </a:bodyPr>
            <a:lstStyle/>
            <a:p>
              <a:pPr marL="719138" indent="-719138">
                <a:lnSpc>
                  <a:spcPts val="1200"/>
                </a:lnSpc>
                <a:spcAft>
                  <a:spcPts val="600"/>
                </a:spcAft>
              </a:pPr>
              <a:r>
                <a:rPr lang="en-GB" sz="1000" dirty="0">
                  <a:latin typeface="Times New Roman" panose="02020603050405020304" pitchFamily="18" charset="0"/>
                  <a:cs typeface="Times New Roman" panose="02020603050405020304" pitchFamily="18" charset="0"/>
                </a:rPr>
                <a:t>6.8.	In order to be classified as a </a:t>
              </a:r>
              <a:r>
                <a:rPr lang="en-GB" sz="1000" b="1" u="sng" dirty="0">
                  <a:latin typeface="Times New Roman" panose="02020603050405020304" pitchFamily="18" charset="0"/>
                  <a:cs typeface="Times New Roman" panose="02020603050405020304" pitchFamily="18" charset="0"/>
                </a:rPr>
                <a:t>"professional off-road tyre"</a:t>
              </a:r>
              <a:r>
                <a:rPr lang="en-GB" sz="1000" dirty="0">
                  <a:latin typeface="Times New Roman" panose="02020603050405020304" pitchFamily="18" charset="0"/>
                  <a:cs typeface="Times New Roman" panose="02020603050405020304" pitchFamily="18" charset="0"/>
                </a:rPr>
                <a:t>, a tyre shall have all of the following characteristics:</a:t>
              </a:r>
            </a:p>
            <a:p>
              <a:pPr marL="719138" defTabSz="447675">
                <a:lnSpc>
                  <a:spcPts val="1200"/>
                </a:lnSpc>
                <a:spcAft>
                  <a:spcPts val="600"/>
                </a:spcAft>
              </a:pPr>
              <a:r>
                <a:rPr lang="en-GB" sz="1000" dirty="0">
                  <a:latin typeface="Times New Roman" panose="02020603050405020304" pitchFamily="18" charset="0"/>
                  <a:cs typeface="Times New Roman" panose="02020603050405020304" pitchFamily="18" charset="0"/>
                </a:rPr>
                <a:t>(a)	For classes C1 and </a:t>
              </a:r>
              <a:r>
                <a:rPr lang="en-GB" sz="1000" dirty="0">
                  <a:highlight>
                    <a:srgbClr val="FFFF00"/>
                  </a:highlight>
                  <a:latin typeface="Times New Roman" panose="02020603050405020304" pitchFamily="18" charset="0"/>
                  <a:cs typeface="Times New Roman" panose="02020603050405020304" pitchFamily="18" charset="0"/>
                </a:rPr>
                <a:t>C2 tyres:</a:t>
              </a:r>
            </a:p>
            <a:p>
              <a:pPr marL="895350" defTabSz="628650">
                <a:lnSpc>
                  <a:spcPts val="1200"/>
                </a:lnSpc>
                <a:spcAft>
                  <a:spcPts val="600"/>
                </a:spcAft>
              </a:pPr>
              <a:r>
                <a:rPr lang="en-GB" sz="1000" dirty="0">
                  <a:highlight>
                    <a:srgbClr val="FFFF00"/>
                  </a:highlight>
                  <a:latin typeface="Times New Roman" panose="02020603050405020304" pitchFamily="18" charset="0"/>
                  <a:cs typeface="Times New Roman" panose="02020603050405020304" pitchFamily="18" charset="0"/>
                </a:rPr>
                <a:t>(</a:t>
              </a:r>
              <a:r>
                <a:rPr lang="en-GB" sz="1000" dirty="0" err="1">
                  <a:highlight>
                    <a:srgbClr val="FFFF00"/>
                  </a:highlight>
                  <a:latin typeface="Times New Roman" panose="02020603050405020304" pitchFamily="18" charset="0"/>
                  <a:cs typeface="Times New Roman" panose="02020603050405020304" pitchFamily="18" charset="0"/>
                </a:rPr>
                <a:t>i</a:t>
              </a:r>
              <a:r>
                <a:rPr lang="en-GB" sz="1000" dirty="0">
                  <a:highlight>
                    <a:srgbClr val="FFFF00"/>
                  </a:highlight>
                  <a:latin typeface="Times New Roman" panose="02020603050405020304" pitchFamily="18" charset="0"/>
                  <a:cs typeface="Times New Roman" panose="02020603050405020304" pitchFamily="18" charset="0"/>
                </a:rPr>
                <a:t>)	A tread depth ≥ 11 mm;</a:t>
              </a:r>
            </a:p>
            <a:p>
              <a:pPr marL="895350" defTabSz="628650">
                <a:lnSpc>
                  <a:spcPts val="1200"/>
                </a:lnSpc>
                <a:spcAft>
                  <a:spcPts val="600"/>
                </a:spcAft>
              </a:pPr>
              <a:r>
                <a:rPr lang="en-GB" sz="1000" dirty="0">
                  <a:highlight>
                    <a:srgbClr val="FFFF00"/>
                  </a:highlight>
                  <a:latin typeface="Times New Roman" panose="02020603050405020304" pitchFamily="18" charset="0"/>
                  <a:cs typeface="Times New Roman" panose="02020603050405020304" pitchFamily="18" charset="0"/>
                </a:rPr>
                <a:t>(ii)	A void-to-fill ratio ≥ 35 per cent;</a:t>
              </a:r>
            </a:p>
            <a:p>
              <a:pPr marL="895350" lvl="1" defTabSz="628650">
                <a:lnSpc>
                  <a:spcPts val="1200"/>
                </a:lnSpc>
                <a:spcAft>
                  <a:spcPts val="600"/>
                </a:spcAft>
                <a:buAutoNum type="romanLcParenBoth" startAt="3"/>
              </a:pPr>
              <a:r>
                <a:rPr lang="en-GB" sz="1000" b="1" dirty="0">
                  <a:solidFill>
                    <a:schemeClr val="accent4">
                      <a:lumMod val="75000"/>
                    </a:schemeClr>
                  </a:solidFill>
                  <a:latin typeface="Times New Roman" panose="02020603050405020304" pitchFamily="18" charset="0"/>
                  <a:cs typeface="Times New Roman" panose="02020603050405020304" pitchFamily="18" charset="0"/>
                </a:rPr>
                <a:t>	A maximum speed category symbol of ≤ Q.</a:t>
              </a:r>
            </a:p>
            <a:p>
              <a:pPr marL="719138">
                <a:lnSpc>
                  <a:spcPts val="1200"/>
                </a:lnSpc>
                <a:spcAft>
                  <a:spcPts val="600"/>
                </a:spcAft>
              </a:pPr>
              <a:r>
                <a:rPr lang="en-GB" sz="1000" dirty="0">
                  <a:latin typeface="Times New Roman" panose="02020603050405020304" pitchFamily="18" charset="0"/>
                  <a:cs typeface="Times New Roman" panose="02020603050405020304" pitchFamily="18" charset="0"/>
                </a:rPr>
                <a:t>(b)	</a:t>
              </a:r>
              <a:r>
                <a:rPr lang="en-GB" sz="1000" dirty="0">
                  <a:highlight>
                    <a:srgbClr val="00FFFF"/>
                  </a:highlight>
                  <a:latin typeface="Times New Roman" panose="02020603050405020304" pitchFamily="18" charset="0"/>
                  <a:cs typeface="Times New Roman" panose="02020603050405020304" pitchFamily="18" charset="0"/>
                </a:rPr>
                <a:t>For class C3 tyres:</a:t>
              </a:r>
            </a:p>
            <a:p>
              <a:pPr marL="895350" defTabSz="630238">
                <a:lnSpc>
                  <a:spcPts val="1200"/>
                </a:lnSpc>
                <a:spcAft>
                  <a:spcPts val="600"/>
                </a:spcAft>
              </a:pPr>
              <a:r>
                <a:rPr lang="en-GB" sz="1000" dirty="0">
                  <a:highlight>
                    <a:srgbClr val="00FFFF"/>
                  </a:highlight>
                  <a:latin typeface="Times New Roman" panose="02020603050405020304" pitchFamily="18" charset="0"/>
                  <a:cs typeface="Times New Roman" panose="02020603050405020304" pitchFamily="18" charset="0"/>
                </a:rPr>
                <a:t>(</a:t>
              </a:r>
              <a:r>
                <a:rPr lang="en-GB" sz="1000" dirty="0" err="1">
                  <a:highlight>
                    <a:srgbClr val="00FFFF"/>
                  </a:highlight>
                  <a:latin typeface="Times New Roman" panose="02020603050405020304" pitchFamily="18" charset="0"/>
                  <a:cs typeface="Times New Roman" panose="02020603050405020304" pitchFamily="18" charset="0"/>
                </a:rPr>
                <a:t>i</a:t>
              </a:r>
              <a:r>
                <a:rPr lang="en-GB" sz="1000" dirty="0">
                  <a:highlight>
                    <a:srgbClr val="00FFFF"/>
                  </a:highlight>
                  <a:latin typeface="Times New Roman" panose="02020603050405020304" pitchFamily="18" charset="0"/>
                  <a:cs typeface="Times New Roman" panose="02020603050405020304" pitchFamily="18" charset="0"/>
                </a:rPr>
                <a:t>)	A tread depth ≥ 16 mm;</a:t>
              </a:r>
            </a:p>
            <a:p>
              <a:pPr marL="895350" defTabSz="630238">
                <a:lnSpc>
                  <a:spcPts val="1200"/>
                </a:lnSpc>
                <a:spcAft>
                  <a:spcPts val="600"/>
                </a:spcAft>
              </a:pPr>
              <a:r>
                <a:rPr lang="en-GB" sz="1000" dirty="0">
                  <a:highlight>
                    <a:srgbClr val="00FFFF"/>
                  </a:highlight>
                  <a:latin typeface="Times New Roman" panose="02020603050405020304" pitchFamily="18" charset="0"/>
                  <a:cs typeface="Times New Roman" panose="02020603050405020304" pitchFamily="18" charset="0"/>
                </a:rPr>
                <a:t>(ii)	A void-to-fill ratio ≥ 35 per cent;</a:t>
              </a:r>
            </a:p>
            <a:p>
              <a:pPr marL="895350" defTabSz="630238">
                <a:lnSpc>
                  <a:spcPts val="1200"/>
                </a:lnSpc>
                <a:spcAft>
                  <a:spcPts val="600"/>
                </a:spcAft>
              </a:pPr>
              <a:r>
                <a:rPr lang="en-GB" sz="1000" b="1" dirty="0">
                  <a:solidFill>
                    <a:srgbClr val="0000FF"/>
                  </a:solidFill>
                  <a:latin typeface="Times New Roman" panose="02020603050405020304" pitchFamily="18" charset="0"/>
                  <a:cs typeface="Times New Roman" panose="02020603050405020304" pitchFamily="18" charset="0"/>
                </a:rPr>
                <a:t>(iii)	A maximum speed category symbol of ≤ K.</a:t>
              </a:r>
            </a:p>
          </p:txBody>
        </p:sp>
        <p:sp>
          <p:nvSpPr>
            <p:cNvPr id="17" name="TextBox 16">
              <a:extLst>
                <a:ext uri="{FF2B5EF4-FFF2-40B4-BE49-F238E27FC236}">
                  <a16:creationId xmlns:a16="http://schemas.microsoft.com/office/drawing/2014/main" id="{AB6DDBF2-5A7F-6173-9A1F-8D791A6F2C10}"/>
                </a:ext>
              </a:extLst>
            </p:cNvPr>
            <p:cNvSpPr txBox="1"/>
            <p:nvPr/>
          </p:nvSpPr>
          <p:spPr>
            <a:xfrm>
              <a:off x="156804" y="3266822"/>
              <a:ext cx="944207" cy="255134"/>
            </a:xfrm>
            <a:prstGeom prst="rect">
              <a:avLst/>
            </a:prstGeom>
            <a:noFill/>
          </p:spPr>
          <p:txBody>
            <a:bodyPr wrap="square">
              <a:spAutoFit/>
            </a:bodyPr>
            <a:lstStyle/>
            <a:p>
              <a:pPr marL="719138" indent="-719138">
                <a:lnSpc>
                  <a:spcPts val="1200"/>
                </a:lnSpc>
                <a:spcAft>
                  <a:spcPts val="600"/>
                </a:spcAft>
              </a:pPr>
              <a:r>
                <a:rPr lang="en-GB" sz="1400" b="1" dirty="0">
                  <a:cs typeface="Times New Roman" panose="02020603050405020304" pitchFamily="18" charset="0"/>
                </a:rPr>
                <a:t>Current</a:t>
              </a:r>
              <a:endParaRPr lang="en-GB" sz="1400" b="1" dirty="0">
                <a:solidFill>
                  <a:srgbClr val="0000FF"/>
                </a:solidFill>
                <a:cs typeface="Times New Roman" panose="02020603050405020304" pitchFamily="18" charset="0"/>
              </a:endParaRPr>
            </a:p>
          </p:txBody>
        </p:sp>
      </p:grpSp>
      <p:grpSp>
        <p:nvGrpSpPr>
          <p:cNvPr id="84" name="Group 83">
            <a:extLst>
              <a:ext uri="{FF2B5EF4-FFF2-40B4-BE49-F238E27FC236}">
                <a16:creationId xmlns:a16="http://schemas.microsoft.com/office/drawing/2014/main" id="{8EAF8F9F-4D99-5F84-DC01-DAF55C9239E2}"/>
              </a:ext>
            </a:extLst>
          </p:cNvPr>
          <p:cNvGrpSpPr/>
          <p:nvPr/>
        </p:nvGrpSpPr>
        <p:grpSpPr>
          <a:xfrm>
            <a:off x="3909527" y="4576527"/>
            <a:ext cx="2279910" cy="461665"/>
            <a:chOff x="3909527" y="4576527"/>
            <a:chExt cx="2279910" cy="461665"/>
          </a:xfrm>
        </p:grpSpPr>
        <p:cxnSp>
          <p:nvCxnSpPr>
            <p:cNvPr id="11" name="Straight Arrow Connector 10">
              <a:extLst>
                <a:ext uri="{FF2B5EF4-FFF2-40B4-BE49-F238E27FC236}">
                  <a16:creationId xmlns:a16="http://schemas.microsoft.com/office/drawing/2014/main" id="{952508BC-19B8-F9B2-3930-5423B98CBF81}"/>
                </a:ext>
              </a:extLst>
            </p:cNvPr>
            <p:cNvCxnSpPr>
              <a:cxnSpLocks/>
              <a:stCxn id="8" idx="1"/>
            </p:cNvCxnSpPr>
            <p:nvPr/>
          </p:nvCxnSpPr>
          <p:spPr>
            <a:xfrm flipH="1">
              <a:off x="3909527" y="4807360"/>
              <a:ext cx="420269" cy="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919CBFC-F59D-2B24-1A5C-9D9400129DF3}"/>
                </a:ext>
              </a:extLst>
            </p:cNvPr>
            <p:cNvSpPr txBox="1"/>
            <p:nvPr/>
          </p:nvSpPr>
          <p:spPr>
            <a:xfrm>
              <a:off x="4329796" y="4576527"/>
              <a:ext cx="1859641" cy="461665"/>
            </a:xfrm>
            <a:prstGeom prst="rect">
              <a:avLst/>
            </a:prstGeom>
            <a:noFill/>
          </p:spPr>
          <p:txBody>
            <a:bodyPr wrap="square" rtlCol="0">
              <a:spAutoFit/>
            </a:bodyPr>
            <a:lstStyle/>
            <a:p>
              <a:pPr algn="ctr"/>
              <a:r>
                <a:rPr lang="en-GB" sz="1200" dirty="0">
                  <a:solidFill>
                    <a:schemeClr val="accent4">
                      <a:lumMod val="75000"/>
                    </a:schemeClr>
                  </a:solidFill>
                </a:rPr>
                <a:t>Only difference between C2 special use and C2 POR</a:t>
              </a:r>
            </a:p>
          </p:txBody>
        </p:sp>
      </p:grpSp>
      <p:grpSp>
        <p:nvGrpSpPr>
          <p:cNvPr id="85" name="Group 84">
            <a:extLst>
              <a:ext uri="{FF2B5EF4-FFF2-40B4-BE49-F238E27FC236}">
                <a16:creationId xmlns:a16="http://schemas.microsoft.com/office/drawing/2014/main" id="{703DE8DC-6363-C93B-E315-69446E51AD38}"/>
              </a:ext>
            </a:extLst>
          </p:cNvPr>
          <p:cNvGrpSpPr/>
          <p:nvPr/>
        </p:nvGrpSpPr>
        <p:grpSpPr>
          <a:xfrm>
            <a:off x="3909527" y="5442493"/>
            <a:ext cx="2279910" cy="461665"/>
            <a:chOff x="3909527" y="5442493"/>
            <a:chExt cx="2279910" cy="461665"/>
          </a:xfrm>
        </p:grpSpPr>
        <p:sp>
          <p:nvSpPr>
            <p:cNvPr id="2" name="TextBox 1">
              <a:extLst>
                <a:ext uri="{FF2B5EF4-FFF2-40B4-BE49-F238E27FC236}">
                  <a16:creationId xmlns:a16="http://schemas.microsoft.com/office/drawing/2014/main" id="{4F8998A8-E36C-1003-1736-BF4DBA146681}"/>
                </a:ext>
              </a:extLst>
            </p:cNvPr>
            <p:cNvSpPr txBox="1"/>
            <p:nvPr/>
          </p:nvSpPr>
          <p:spPr>
            <a:xfrm>
              <a:off x="4329796" y="5442493"/>
              <a:ext cx="1859641" cy="461665"/>
            </a:xfrm>
            <a:prstGeom prst="rect">
              <a:avLst/>
            </a:prstGeom>
            <a:noFill/>
          </p:spPr>
          <p:txBody>
            <a:bodyPr wrap="square" rtlCol="0">
              <a:spAutoFit/>
            </a:bodyPr>
            <a:lstStyle/>
            <a:p>
              <a:pPr algn="ctr"/>
              <a:r>
                <a:rPr lang="en-GB" sz="1200" dirty="0">
                  <a:solidFill>
                    <a:srgbClr val="0000FF"/>
                  </a:solidFill>
                </a:rPr>
                <a:t>Only difference between C3 special use and C3 POR</a:t>
              </a:r>
            </a:p>
          </p:txBody>
        </p:sp>
        <p:cxnSp>
          <p:nvCxnSpPr>
            <p:cNvPr id="21" name="Straight Arrow Connector 20">
              <a:extLst>
                <a:ext uri="{FF2B5EF4-FFF2-40B4-BE49-F238E27FC236}">
                  <a16:creationId xmlns:a16="http://schemas.microsoft.com/office/drawing/2014/main" id="{5D038340-82B5-FAB5-FCAF-0F6046BF5FD0}"/>
                </a:ext>
              </a:extLst>
            </p:cNvPr>
            <p:cNvCxnSpPr>
              <a:cxnSpLocks/>
              <a:stCxn id="2" idx="1"/>
            </p:cNvCxnSpPr>
            <p:nvPr/>
          </p:nvCxnSpPr>
          <p:spPr>
            <a:xfrm flipH="1" flipV="1">
              <a:off x="3909527" y="5664671"/>
              <a:ext cx="420269" cy="8655"/>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51CE3288-4E6D-B239-2562-392603BE0906}"/>
              </a:ext>
            </a:extLst>
          </p:cNvPr>
          <p:cNvGrpSpPr/>
          <p:nvPr/>
        </p:nvGrpSpPr>
        <p:grpSpPr>
          <a:xfrm>
            <a:off x="1131102" y="2502152"/>
            <a:ext cx="2735533" cy="1812334"/>
            <a:chOff x="1131102" y="1998300"/>
            <a:chExt cx="2735533" cy="1812334"/>
          </a:xfrm>
        </p:grpSpPr>
        <p:sp>
          <p:nvSpPr>
            <p:cNvPr id="29" name="TextBox 28">
              <a:extLst>
                <a:ext uri="{FF2B5EF4-FFF2-40B4-BE49-F238E27FC236}">
                  <a16:creationId xmlns:a16="http://schemas.microsoft.com/office/drawing/2014/main" id="{D297C603-BBBD-1C6A-40D7-337323EEA492}"/>
                </a:ext>
              </a:extLst>
            </p:cNvPr>
            <p:cNvSpPr txBox="1"/>
            <p:nvPr/>
          </p:nvSpPr>
          <p:spPr>
            <a:xfrm>
              <a:off x="2098974" y="1998300"/>
              <a:ext cx="968982" cy="276999"/>
            </a:xfrm>
            <a:prstGeom prst="rect">
              <a:avLst/>
            </a:prstGeom>
            <a:noFill/>
          </p:spPr>
          <p:txBody>
            <a:bodyPr wrap="square" rtlCol="0">
              <a:spAutoFit/>
            </a:bodyPr>
            <a:lstStyle/>
            <a:p>
              <a:pPr algn="ctr"/>
              <a:r>
                <a:rPr lang="en-GB" sz="1200" dirty="0">
                  <a:highlight>
                    <a:srgbClr val="FFFF00"/>
                  </a:highlight>
                </a:rPr>
                <a:t>duplication</a:t>
              </a:r>
            </a:p>
          </p:txBody>
        </p:sp>
        <p:cxnSp>
          <p:nvCxnSpPr>
            <p:cNvPr id="30" name="Straight Arrow Connector 29">
              <a:extLst>
                <a:ext uri="{FF2B5EF4-FFF2-40B4-BE49-F238E27FC236}">
                  <a16:creationId xmlns:a16="http://schemas.microsoft.com/office/drawing/2014/main" id="{EDCA4F90-B620-4FD6-E4EF-6C28251330D7}"/>
                </a:ext>
              </a:extLst>
            </p:cNvPr>
            <p:cNvCxnSpPr>
              <a:cxnSpLocks/>
              <a:stCxn id="29" idx="3"/>
            </p:cNvCxnSpPr>
            <p:nvPr/>
          </p:nvCxnSpPr>
          <p:spPr>
            <a:xfrm>
              <a:off x="3067956" y="2136800"/>
              <a:ext cx="798679" cy="35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76A9DD4F-DC43-43C2-E473-E6DA504E6ECE}"/>
                </a:ext>
              </a:extLst>
            </p:cNvPr>
            <p:cNvCxnSpPr>
              <a:cxnSpLocks/>
              <a:stCxn id="29" idx="1"/>
              <a:endCxn id="16" idx="1"/>
            </p:cNvCxnSpPr>
            <p:nvPr/>
          </p:nvCxnSpPr>
          <p:spPr>
            <a:xfrm rot="10800000" flipV="1">
              <a:off x="1131102" y="2136799"/>
              <a:ext cx="967873" cy="1673835"/>
            </a:xfrm>
            <a:prstGeom prst="bentConnector3">
              <a:avLst>
                <a:gd name="adj1" fmla="val 12361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73C89075-5F20-FBB3-0450-158438569EE5}"/>
              </a:ext>
            </a:extLst>
          </p:cNvPr>
          <p:cNvGrpSpPr/>
          <p:nvPr/>
        </p:nvGrpSpPr>
        <p:grpSpPr>
          <a:xfrm>
            <a:off x="1084446" y="2735720"/>
            <a:ext cx="2782189" cy="2483010"/>
            <a:chOff x="1084446" y="2231868"/>
            <a:chExt cx="2782189" cy="2483010"/>
          </a:xfrm>
        </p:grpSpPr>
        <p:cxnSp>
          <p:nvCxnSpPr>
            <p:cNvPr id="31" name="Straight Arrow Connector 30">
              <a:extLst>
                <a:ext uri="{FF2B5EF4-FFF2-40B4-BE49-F238E27FC236}">
                  <a16:creationId xmlns:a16="http://schemas.microsoft.com/office/drawing/2014/main" id="{61DBF163-5D88-AF35-A298-8D472DEA915E}"/>
                </a:ext>
              </a:extLst>
            </p:cNvPr>
            <p:cNvCxnSpPr>
              <a:cxnSpLocks/>
              <a:stCxn id="68" idx="3"/>
            </p:cNvCxnSpPr>
            <p:nvPr/>
          </p:nvCxnSpPr>
          <p:spPr>
            <a:xfrm>
              <a:off x="3067956" y="2370368"/>
              <a:ext cx="7986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32EE5291-97FC-971A-F1D6-CD522666CB53}"/>
                </a:ext>
              </a:extLst>
            </p:cNvPr>
            <p:cNvCxnSpPr>
              <a:cxnSpLocks/>
              <a:stCxn id="68" idx="1"/>
              <a:endCxn id="20" idx="1"/>
            </p:cNvCxnSpPr>
            <p:nvPr/>
          </p:nvCxnSpPr>
          <p:spPr>
            <a:xfrm rot="10800000" flipV="1">
              <a:off x="1084446" y="2370368"/>
              <a:ext cx="1014528" cy="2344510"/>
            </a:xfrm>
            <a:prstGeom prst="bentConnector3">
              <a:avLst>
                <a:gd name="adj1" fmla="val 12253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CD4D1B3-BA28-CC41-ED42-C6E94D33BCD4}"/>
                </a:ext>
              </a:extLst>
            </p:cNvPr>
            <p:cNvSpPr txBox="1"/>
            <p:nvPr/>
          </p:nvSpPr>
          <p:spPr>
            <a:xfrm>
              <a:off x="2098974" y="2231868"/>
              <a:ext cx="968982" cy="276999"/>
            </a:xfrm>
            <a:prstGeom prst="rect">
              <a:avLst/>
            </a:prstGeom>
            <a:noFill/>
          </p:spPr>
          <p:txBody>
            <a:bodyPr wrap="square" rtlCol="0">
              <a:spAutoFit/>
            </a:bodyPr>
            <a:lstStyle/>
            <a:p>
              <a:pPr algn="ctr"/>
              <a:r>
                <a:rPr lang="en-GB" sz="1200" dirty="0">
                  <a:highlight>
                    <a:srgbClr val="00FFFF"/>
                  </a:highlight>
                </a:rPr>
                <a:t>duplication</a:t>
              </a:r>
            </a:p>
          </p:txBody>
        </p:sp>
      </p:grpSp>
      <p:cxnSp>
        <p:nvCxnSpPr>
          <p:cNvPr id="90" name="Straight Arrow Connector 89">
            <a:extLst>
              <a:ext uri="{FF2B5EF4-FFF2-40B4-BE49-F238E27FC236}">
                <a16:creationId xmlns:a16="http://schemas.microsoft.com/office/drawing/2014/main" id="{E34D3C63-3282-C863-0369-710499B5E048}"/>
              </a:ext>
            </a:extLst>
          </p:cNvPr>
          <p:cNvCxnSpPr>
            <a:cxnSpLocks/>
          </p:cNvCxnSpPr>
          <p:nvPr/>
        </p:nvCxnSpPr>
        <p:spPr>
          <a:xfrm>
            <a:off x="6189437" y="4807360"/>
            <a:ext cx="608293" cy="398336"/>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B21C855B-23C6-F257-8C5B-8C449F46B5F7}"/>
              </a:ext>
            </a:extLst>
          </p:cNvPr>
          <p:cNvCxnSpPr>
            <a:cxnSpLocks/>
          </p:cNvCxnSpPr>
          <p:nvPr/>
        </p:nvCxnSpPr>
        <p:spPr>
          <a:xfrm flipV="1">
            <a:off x="6189437" y="5589122"/>
            <a:ext cx="608293" cy="78239"/>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4311394-EA78-E2A6-87AE-DAB1021ED599}"/>
              </a:ext>
            </a:extLst>
          </p:cNvPr>
          <p:cNvSpPr txBox="1"/>
          <p:nvPr/>
        </p:nvSpPr>
        <p:spPr>
          <a:xfrm>
            <a:off x="3067955" y="1224872"/>
            <a:ext cx="5172789" cy="400110"/>
          </a:xfrm>
          <a:prstGeom prst="rect">
            <a:avLst/>
          </a:prstGeom>
          <a:solidFill>
            <a:schemeClr val="bg1"/>
          </a:solidFill>
        </p:spPr>
        <p:txBody>
          <a:bodyPr wrap="square">
            <a:spAutoFit/>
          </a:bodyPr>
          <a:lstStyle/>
          <a:p>
            <a:pPr marL="715963" indent="-715963" algn="just">
              <a:lnSpc>
                <a:spcPts val="1200"/>
              </a:lnSpc>
              <a:spcAft>
                <a:spcPts val="600"/>
              </a:spcAft>
            </a:pPr>
            <a:r>
              <a:rPr lang="en-GB" sz="1000" dirty="0">
                <a:latin typeface="Times New Roman" panose="02020603050405020304" pitchFamily="18" charset="0"/>
                <a:cs typeface="Times New Roman" panose="02020603050405020304" pitchFamily="18" charset="0"/>
              </a:rPr>
              <a:t>2.15.	</a:t>
            </a:r>
            <a:r>
              <a:rPr lang="en-GB" sz="1000" b="1" u="sng" dirty="0">
                <a:latin typeface="Times New Roman" panose="02020603050405020304" pitchFamily="18" charset="0"/>
                <a:cs typeface="Times New Roman" panose="02020603050405020304" pitchFamily="18" charset="0"/>
              </a:rPr>
              <a:t>"</a:t>
            </a:r>
            <a:r>
              <a:rPr lang="en-GB" sz="1000" b="1" i="1" u="sng" dirty="0">
                <a:latin typeface="Times New Roman" panose="02020603050405020304" pitchFamily="18" charset="0"/>
                <a:cs typeface="Times New Roman" panose="02020603050405020304" pitchFamily="18" charset="0"/>
              </a:rPr>
              <a:t>Professional off-road tyre</a:t>
            </a:r>
            <a:r>
              <a:rPr lang="en-GB" sz="1000" b="1" u="sng" dirty="0">
                <a:latin typeface="Times New Roman" panose="02020603050405020304" pitchFamily="18" charset="0"/>
                <a:cs typeface="Times New Roman" panose="02020603050405020304" pitchFamily="18" charset="0"/>
              </a:rPr>
              <a:t>" is a special use tyre </a:t>
            </a:r>
            <a:r>
              <a:rPr lang="en-GB" sz="1000" dirty="0">
                <a:latin typeface="Times New Roman" panose="02020603050405020304" pitchFamily="18" charset="0"/>
                <a:cs typeface="Times New Roman" panose="02020603050405020304" pitchFamily="18" charset="0"/>
              </a:rPr>
              <a:t>primarily used for service in severe off-road conditions.</a:t>
            </a:r>
            <a:endParaRPr lang="en-GB" sz="1000" dirty="0">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253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8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8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8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1000"/>
                                  </p:stCondLst>
                                  <p:childTnLst>
                                    <p:set>
                                      <p:cBhvr>
                                        <p:cTn id="22" dur="1" fill="hold">
                                          <p:stCondLst>
                                            <p:cond delay="0"/>
                                          </p:stCondLst>
                                        </p:cTn>
                                        <p:tgtEl>
                                          <p:spTgt spid="90"/>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1000"/>
                                  </p:stCondLst>
                                  <p:childTnLst>
                                    <p:set>
                                      <p:cBhvr>
                                        <p:cTn id="25"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740859-8ED0-DF1F-6A87-3932EF2C9A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February 17,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918E7D-3340-1823-4731-6874F9E3C3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63FB95A-93BB-15D0-ED46-90B5674930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2">
            <a:extLst>
              <a:ext uri="{FF2B5EF4-FFF2-40B4-BE49-F238E27FC236}">
                <a16:creationId xmlns:a16="http://schemas.microsoft.com/office/drawing/2014/main" id="{71BC6A51-709C-A0DF-22BC-EF1AD9B854D9}"/>
              </a:ext>
            </a:extLst>
          </p:cNvPr>
          <p:cNvSpPr>
            <a:spLocks noGrp="1"/>
          </p:cNvSpPr>
          <p:nvPr>
            <p:ph type="title"/>
          </p:nvPr>
        </p:nvSpPr>
        <p:spPr>
          <a:xfrm>
            <a:off x="0" y="0"/>
            <a:ext cx="10515600" cy="809411"/>
          </a:xfrm>
        </p:spPr>
        <p:txBody>
          <a:bodyPr>
            <a:normAutofit/>
          </a:bodyPr>
          <a:lstStyle/>
          <a:p>
            <a:r>
              <a:rPr lang="en-GB" sz="3600" b="1" dirty="0"/>
              <a:t>3.</a:t>
            </a:r>
            <a:r>
              <a:rPr lang="en-GB" sz="3600" dirty="0"/>
              <a:t> On principal groove revised definitions</a:t>
            </a:r>
          </a:p>
        </p:txBody>
      </p:sp>
      <p:sp>
        <p:nvSpPr>
          <p:cNvPr id="8" name="TextBox 7">
            <a:extLst>
              <a:ext uri="{FF2B5EF4-FFF2-40B4-BE49-F238E27FC236}">
                <a16:creationId xmlns:a16="http://schemas.microsoft.com/office/drawing/2014/main" id="{84F6DABC-3AF0-1341-BFA4-D8019D505570}"/>
              </a:ext>
            </a:extLst>
          </p:cNvPr>
          <p:cNvSpPr txBox="1"/>
          <p:nvPr/>
        </p:nvSpPr>
        <p:spPr>
          <a:xfrm>
            <a:off x="755780" y="737118"/>
            <a:ext cx="10002546" cy="830997"/>
          </a:xfrm>
          <a:prstGeom prst="rect">
            <a:avLst/>
          </a:prstGeom>
          <a:noFill/>
        </p:spPr>
        <p:txBody>
          <a:bodyPr wrap="none" rtlCol="0">
            <a:spAutoFit/>
          </a:bodyPr>
          <a:lstStyle/>
          <a:p>
            <a:r>
              <a:rPr lang="en-GB" sz="2400" dirty="0"/>
              <a:t>Tyre </a:t>
            </a:r>
            <a:r>
              <a:rPr lang="en-GB" sz="2400"/>
              <a:t>tread patterns </a:t>
            </a:r>
            <a:r>
              <a:rPr lang="en-GB" sz="2400" dirty="0"/>
              <a:t>depend on the application and on the type </a:t>
            </a:r>
            <a:r>
              <a:rPr lang="en-GB" sz="2400"/>
              <a:t>of vehicle</a:t>
            </a:r>
            <a:endParaRPr lang="en-GB" sz="2400" dirty="0"/>
          </a:p>
          <a:p>
            <a:pPr marL="342900" indent="-342900">
              <a:buFont typeface="Wingdings" panose="05000000000000000000" pitchFamily="2" charset="2"/>
              <a:buChar char="à"/>
            </a:pPr>
            <a:r>
              <a:rPr lang="en-GB" sz="2400" dirty="0">
                <a:sym typeface="Wingdings" panose="05000000000000000000" pitchFamily="2" charset="2"/>
              </a:rPr>
              <a:t>Principal groove definition cannot be the same in all tyre related regulations</a:t>
            </a:r>
          </a:p>
        </p:txBody>
      </p:sp>
      <p:sp>
        <p:nvSpPr>
          <p:cNvPr id="9" name="TextBox 8">
            <a:extLst>
              <a:ext uri="{FF2B5EF4-FFF2-40B4-BE49-F238E27FC236}">
                <a16:creationId xmlns:a16="http://schemas.microsoft.com/office/drawing/2014/main" id="{8932CDEE-FB1E-0EFB-43F4-E3A5E3718C03}"/>
              </a:ext>
            </a:extLst>
          </p:cNvPr>
          <p:cNvSpPr txBox="1"/>
          <p:nvPr/>
        </p:nvSpPr>
        <p:spPr>
          <a:xfrm>
            <a:off x="381083" y="5515176"/>
            <a:ext cx="1127232" cy="461665"/>
          </a:xfrm>
          <a:prstGeom prst="rect">
            <a:avLst/>
          </a:prstGeom>
          <a:noFill/>
        </p:spPr>
        <p:txBody>
          <a:bodyPr wrap="none" rtlCol="0">
            <a:spAutoFit/>
          </a:bodyPr>
          <a:lstStyle/>
          <a:p>
            <a:r>
              <a:rPr lang="en-GB" sz="2400" dirty="0"/>
              <a:t>UN R30</a:t>
            </a:r>
          </a:p>
        </p:txBody>
      </p:sp>
      <p:sp>
        <p:nvSpPr>
          <p:cNvPr id="10" name="TextBox 9">
            <a:extLst>
              <a:ext uri="{FF2B5EF4-FFF2-40B4-BE49-F238E27FC236}">
                <a16:creationId xmlns:a16="http://schemas.microsoft.com/office/drawing/2014/main" id="{43699BBA-6B9C-9561-76BC-CE4E67F7CB24}"/>
              </a:ext>
            </a:extLst>
          </p:cNvPr>
          <p:cNvSpPr txBox="1"/>
          <p:nvPr/>
        </p:nvSpPr>
        <p:spPr>
          <a:xfrm>
            <a:off x="3504988" y="5523698"/>
            <a:ext cx="1127232" cy="461665"/>
          </a:xfrm>
          <a:prstGeom prst="rect">
            <a:avLst/>
          </a:prstGeom>
          <a:noFill/>
        </p:spPr>
        <p:txBody>
          <a:bodyPr wrap="none" rtlCol="0">
            <a:spAutoFit/>
          </a:bodyPr>
          <a:lstStyle/>
          <a:p>
            <a:r>
              <a:rPr lang="en-GB" sz="2400" dirty="0"/>
              <a:t>UN R54</a:t>
            </a:r>
          </a:p>
        </p:txBody>
      </p:sp>
      <p:sp>
        <p:nvSpPr>
          <p:cNvPr id="11" name="TextBox 10">
            <a:extLst>
              <a:ext uri="{FF2B5EF4-FFF2-40B4-BE49-F238E27FC236}">
                <a16:creationId xmlns:a16="http://schemas.microsoft.com/office/drawing/2014/main" id="{CCA9F829-49AB-4BFC-D58D-7594A687065A}"/>
              </a:ext>
            </a:extLst>
          </p:cNvPr>
          <p:cNvSpPr txBox="1"/>
          <p:nvPr/>
        </p:nvSpPr>
        <p:spPr>
          <a:xfrm>
            <a:off x="8715431" y="5523698"/>
            <a:ext cx="1127232" cy="461665"/>
          </a:xfrm>
          <a:prstGeom prst="rect">
            <a:avLst/>
          </a:prstGeom>
          <a:noFill/>
        </p:spPr>
        <p:txBody>
          <a:bodyPr wrap="none" rtlCol="0">
            <a:spAutoFit/>
          </a:bodyPr>
          <a:lstStyle/>
          <a:p>
            <a:r>
              <a:rPr lang="en-GB" sz="2400" dirty="0"/>
              <a:t>UN R75</a:t>
            </a:r>
          </a:p>
        </p:txBody>
      </p:sp>
      <p:pic>
        <p:nvPicPr>
          <p:cNvPr id="2" name="Picture 1" descr="A close-up of a tire&#10;&#10;Description automatically generated">
            <a:extLst>
              <a:ext uri="{FF2B5EF4-FFF2-40B4-BE49-F238E27FC236}">
                <a16:creationId xmlns:a16="http://schemas.microsoft.com/office/drawing/2014/main" id="{D8F014BE-DE8F-F5F7-866B-81B338F4A652}"/>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t="40094" r="60150" b="35430"/>
          <a:stretch>
            <a:fillRect/>
          </a:stretch>
        </p:blipFill>
        <p:spPr bwMode="auto">
          <a:xfrm>
            <a:off x="133488" y="2773715"/>
            <a:ext cx="1587500" cy="1330960"/>
          </a:xfrm>
          <a:prstGeom prst="rect">
            <a:avLst/>
          </a:prstGeom>
          <a:noFill/>
          <a:ln>
            <a:noFill/>
          </a:ln>
          <a:extLst>
            <a:ext uri="{53640926-AAD7-44D8-BBD7-CCE9431645EC}">
              <a14:shadowObscured xmlns:a14="http://schemas.microsoft.com/office/drawing/2010/main"/>
            </a:ext>
          </a:extLst>
        </p:spPr>
      </p:pic>
      <p:pic>
        <p:nvPicPr>
          <p:cNvPr id="3" name="Picture 2" descr="A close-up of a tire&#10;&#10;Description automatically generated">
            <a:extLst>
              <a:ext uri="{FF2B5EF4-FFF2-40B4-BE49-F238E27FC236}">
                <a16:creationId xmlns:a16="http://schemas.microsoft.com/office/drawing/2014/main" id="{6F9B6C48-DC3C-9FFB-9E63-3B444CF3F52D}"/>
              </a:ext>
            </a:extLst>
          </p:cNvPr>
          <p:cNvPicPr>
            <a:picLocks noChangeAspect="1"/>
          </p:cNvPicPr>
          <p:nvPr/>
        </p:nvPicPr>
        <p:blipFill rotWithShape="1">
          <a:blip r:embed="rId4">
            <a:extLst>
              <a:ext uri="{28A0092B-C50C-407E-A947-70E740481C1C}">
                <a14:useLocalDpi xmlns:a14="http://schemas.microsoft.com/office/drawing/2010/main" val="0"/>
              </a:ext>
            </a:extLst>
          </a:blip>
          <a:srcRect l="4072" t="36527" r="54304" b="36755"/>
          <a:stretch/>
        </p:blipFill>
        <p:spPr bwMode="auto">
          <a:xfrm>
            <a:off x="1720987" y="2772763"/>
            <a:ext cx="1552575" cy="1332865"/>
          </a:xfrm>
          <a:prstGeom prst="rect">
            <a:avLst/>
          </a:prstGeom>
          <a:noFill/>
          <a:ln>
            <a:noFill/>
          </a:ln>
          <a:extLst>
            <a:ext uri="{53640926-AAD7-44D8-BBD7-CCE9431645EC}">
              <a14:shadowObscured xmlns:a14="http://schemas.microsoft.com/office/drawing/2010/main"/>
            </a:ext>
          </a:extLst>
        </p:spPr>
      </p:pic>
      <p:pic>
        <p:nvPicPr>
          <p:cNvPr id="16" name="Picture 15" descr="A close-up of a tire&#10;&#10;Description automatically generated">
            <a:extLst>
              <a:ext uri="{FF2B5EF4-FFF2-40B4-BE49-F238E27FC236}">
                <a16:creationId xmlns:a16="http://schemas.microsoft.com/office/drawing/2014/main" id="{8DD88416-E050-593E-CF67-8C4DF5C346C0}"/>
              </a:ext>
            </a:extLst>
          </p:cNvPr>
          <p:cNvPicPr>
            <a:picLocks noChangeAspect="1"/>
          </p:cNvPicPr>
          <p:nvPr/>
        </p:nvPicPr>
        <p:blipFill rotWithShape="1">
          <a:blip r:embed="rId5">
            <a:extLst>
              <a:ext uri="{28A0092B-C50C-407E-A947-70E740481C1C}">
                <a14:useLocalDpi xmlns:a14="http://schemas.microsoft.com/office/drawing/2010/main" val="0"/>
              </a:ext>
            </a:extLst>
          </a:blip>
          <a:srcRect t="40622" r="67333" b="38537"/>
          <a:stretch/>
        </p:blipFill>
        <p:spPr bwMode="auto">
          <a:xfrm>
            <a:off x="168412" y="4104675"/>
            <a:ext cx="1552575" cy="1327150"/>
          </a:xfrm>
          <a:prstGeom prst="rect">
            <a:avLst/>
          </a:prstGeom>
          <a:noFill/>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7CF1E003-0FCE-D18C-8213-BD5FAF0DAE84}"/>
              </a:ext>
            </a:extLst>
          </p:cNvPr>
          <p:cNvSpPr txBox="1"/>
          <p:nvPr/>
        </p:nvSpPr>
        <p:spPr>
          <a:xfrm>
            <a:off x="7297126" y="2204397"/>
            <a:ext cx="4125745" cy="461665"/>
          </a:xfrm>
          <a:prstGeom prst="rect">
            <a:avLst/>
          </a:prstGeom>
          <a:noFill/>
        </p:spPr>
        <p:txBody>
          <a:bodyPr wrap="none" rtlCol="0">
            <a:spAutoFit/>
          </a:bodyPr>
          <a:lstStyle/>
          <a:p>
            <a:r>
              <a:rPr lang="en-GB" sz="2400" dirty="0"/>
              <a:t>Few grooves in the central zone</a:t>
            </a:r>
          </a:p>
        </p:txBody>
      </p:sp>
      <p:pic>
        <p:nvPicPr>
          <p:cNvPr id="25" name="Picture 24">
            <a:extLst>
              <a:ext uri="{FF2B5EF4-FFF2-40B4-BE49-F238E27FC236}">
                <a16:creationId xmlns:a16="http://schemas.microsoft.com/office/drawing/2014/main" id="{93ACB383-92FA-94CD-45E2-82F3F09BEE5B}"/>
              </a:ext>
            </a:extLst>
          </p:cNvPr>
          <p:cNvPicPr>
            <a:picLocks noChangeAspect="1"/>
          </p:cNvPicPr>
          <p:nvPr/>
        </p:nvPicPr>
        <p:blipFill>
          <a:blip r:embed="rId6"/>
          <a:stretch>
            <a:fillRect/>
          </a:stretch>
        </p:blipFill>
        <p:spPr>
          <a:xfrm>
            <a:off x="3328107" y="2772764"/>
            <a:ext cx="1444072" cy="1331912"/>
          </a:xfrm>
          <a:prstGeom prst="rect">
            <a:avLst/>
          </a:prstGeom>
        </p:spPr>
      </p:pic>
      <p:pic>
        <p:nvPicPr>
          <p:cNvPr id="27" name="Picture 26">
            <a:extLst>
              <a:ext uri="{FF2B5EF4-FFF2-40B4-BE49-F238E27FC236}">
                <a16:creationId xmlns:a16="http://schemas.microsoft.com/office/drawing/2014/main" id="{B6D2F170-E26D-3336-51B0-7988EB2B13B3}"/>
              </a:ext>
            </a:extLst>
          </p:cNvPr>
          <p:cNvPicPr>
            <a:picLocks noChangeAspect="1"/>
          </p:cNvPicPr>
          <p:nvPr/>
        </p:nvPicPr>
        <p:blipFill>
          <a:blip r:embed="rId7"/>
          <a:stretch>
            <a:fillRect/>
          </a:stretch>
        </p:blipFill>
        <p:spPr>
          <a:xfrm>
            <a:off x="3328106" y="4115077"/>
            <a:ext cx="1444071" cy="1352739"/>
          </a:xfrm>
          <a:prstGeom prst="rect">
            <a:avLst/>
          </a:prstGeom>
        </p:spPr>
      </p:pic>
      <p:pic>
        <p:nvPicPr>
          <p:cNvPr id="35" name="Picture 34">
            <a:extLst>
              <a:ext uri="{FF2B5EF4-FFF2-40B4-BE49-F238E27FC236}">
                <a16:creationId xmlns:a16="http://schemas.microsoft.com/office/drawing/2014/main" id="{25D8EC20-1775-FF5B-55A3-7C610F7B75B4}"/>
              </a:ext>
            </a:extLst>
          </p:cNvPr>
          <p:cNvPicPr>
            <a:picLocks noChangeAspect="1"/>
          </p:cNvPicPr>
          <p:nvPr/>
        </p:nvPicPr>
        <p:blipFill>
          <a:blip r:embed="rId8"/>
          <a:stretch>
            <a:fillRect/>
          </a:stretch>
        </p:blipFill>
        <p:spPr>
          <a:xfrm>
            <a:off x="5778665" y="2801051"/>
            <a:ext cx="1015411" cy="1991003"/>
          </a:xfrm>
          <a:prstGeom prst="rect">
            <a:avLst/>
          </a:prstGeom>
        </p:spPr>
      </p:pic>
      <p:pic>
        <p:nvPicPr>
          <p:cNvPr id="37" name="Picture 36">
            <a:extLst>
              <a:ext uri="{FF2B5EF4-FFF2-40B4-BE49-F238E27FC236}">
                <a16:creationId xmlns:a16="http://schemas.microsoft.com/office/drawing/2014/main" id="{597F2295-CA3F-76FA-E365-A6C032F19397}"/>
              </a:ext>
            </a:extLst>
          </p:cNvPr>
          <p:cNvPicPr>
            <a:picLocks noChangeAspect="1"/>
          </p:cNvPicPr>
          <p:nvPr/>
        </p:nvPicPr>
        <p:blipFill>
          <a:blip r:embed="rId9"/>
          <a:stretch>
            <a:fillRect/>
          </a:stretch>
        </p:blipFill>
        <p:spPr>
          <a:xfrm>
            <a:off x="4888891" y="2801051"/>
            <a:ext cx="838317" cy="1991003"/>
          </a:xfrm>
          <a:prstGeom prst="rect">
            <a:avLst/>
          </a:prstGeom>
        </p:spPr>
      </p:pic>
      <p:pic>
        <p:nvPicPr>
          <p:cNvPr id="15" name="Picture 14">
            <a:extLst>
              <a:ext uri="{FF2B5EF4-FFF2-40B4-BE49-F238E27FC236}">
                <a16:creationId xmlns:a16="http://schemas.microsoft.com/office/drawing/2014/main" id="{0374F8A0-3475-6D48-3CF0-2A226406C248}"/>
              </a:ext>
            </a:extLst>
          </p:cNvPr>
          <p:cNvPicPr>
            <a:picLocks noChangeAspect="1"/>
          </p:cNvPicPr>
          <p:nvPr/>
        </p:nvPicPr>
        <p:blipFill>
          <a:blip r:embed="rId10"/>
          <a:stretch>
            <a:fillRect/>
          </a:stretch>
        </p:blipFill>
        <p:spPr>
          <a:xfrm>
            <a:off x="7618443" y="2801051"/>
            <a:ext cx="3048425" cy="1991003"/>
          </a:xfrm>
          <a:prstGeom prst="rect">
            <a:avLst/>
          </a:prstGeom>
        </p:spPr>
      </p:pic>
      <p:sp>
        <p:nvSpPr>
          <p:cNvPr id="17" name="TextBox 16">
            <a:extLst>
              <a:ext uri="{FF2B5EF4-FFF2-40B4-BE49-F238E27FC236}">
                <a16:creationId xmlns:a16="http://schemas.microsoft.com/office/drawing/2014/main" id="{89800946-C1D8-1F65-E993-F52A8BC91666}"/>
              </a:ext>
            </a:extLst>
          </p:cNvPr>
          <p:cNvSpPr txBox="1"/>
          <p:nvPr/>
        </p:nvSpPr>
        <p:spPr>
          <a:xfrm>
            <a:off x="1508315" y="2204397"/>
            <a:ext cx="4333684" cy="461665"/>
          </a:xfrm>
          <a:prstGeom prst="rect">
            <a:avLst/>
          </a:prstGeom>
          <a:noFill/>
        </p:spPr>
        <p:txBody>
          <a:bodyPr wrap="square" rtlCol="0">
            <a:spAutoFit/>
          </a:bodyPr>
          <a:lstStyle/>
          <a:p>
            <a:r>
              <a:rPr lang="en-GB" sz="2400" dirty="0"/>
              <a:t>No circumferential grooves</a:t>
            </a:r>
          </a:p>
        </p:txBody>
      </p:sp>
      <p:sp>
        <p:nvSpPr>
          <p:cNvPr id="18" name="TextBox 17">
            <a:extLst>
              <a:ext uri="{FF2B5EF4-FFF2-40B4-BE49-F238E27FC236}">
                <a16:creationId xmlns:a16="http://schemas.microsoft.com/office/drawing/2014/main" id="{E420D11A-ACFF-7546-817B-5D9ADAEBC1E2}"/>
              </a:ext>
            </a:extLst>
          </p:cNvPr>
          <p:cNvSpPr txBox="1"/>
          <p:nvPr/>
        </p:nvSpPr>
        <p:spPr>
          <a:xfrm>
            <a:off x="5163592" y="5523698"/>
            <a:ext cx="1127232" cy="461665"/>
          </a:xfrm>
          <a:prstGeom prst="rect">
            <a:avLst/>
          </a:prstGeom>
          <a:noFill/>
        </p:spPr>
        <p:txBody>
          <a:bodyPr wrap="none" rtlCol="0">
            <a:spAutoFit/>
          </a:bodyPr>
          <a:lstStyle/>
          <a:p>
            <a:r>
              <a:rPr lang="en-GB" sz="2400" dirty="0"/>
              <a:t>UN R75</a:t>
            </a:r>
          </a:p>
        </p:txBody>
      </p:sp>
    </p:spTree>
    <p:extLst>
      <p:ext uri="{BB962C8B-B14F-4D97-AF65-F5344CB8AC3E}">
        <p14:creationId xmlns:p14="http://schemas.microsoft.com/office/powerpoint/2010/main" val="516106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3"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62E2372-91C1-E422-0CC3-33CA94E241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February 17,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A4DAD8-A892-FF5B-3B01-3EF9DCACD7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E8B329B-CB9E-997A-1C12-A073BF7A3B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2">
            <a:extLst>
              <a:ext uri="{FF2B5EF4-FFF2-40B4-BE49-F238E27FC236}">
                <a16:creationId xmlns:a16="http://schemas.microsoft.com/office/drawing/2014/main" id="{768143C2-D6AA-D454-DBD0-29836C275152}"/>
              </a:ext>
            </a:extLst>
          </p:cNvPr>
          <p:cNvSpPr>
            <a:spLocks noGrp="1"/>
          </p:cNvSpPr>
          <p:nvPr>
            <p:ph type="title"/>
          </p:nvPr>
        </p:nvSpPr>
        <p:spPr>
          <a:xfrm>
            <a:off x="0" y="0"/>
            <a:ext cx="10515600" cy="809411"/>
          </a:xfrm>
        </p:spPr>
        <p:txBody>
          <a:bodyPr>
            <a:normAutofit/>
          </a:bodyPr>
          <a:lstStyle/>
          <a:p>
            <a:r>
              <a:rPr lang="en-GB" sz="3600" b="1" dirty="0"/>
              <a:t>3.</a:t>
            </a:r>
            <a:r>
              <a:rPr lang="en-GB" sz="3600" dirty="0"/>
              <a:t> On principal groove revised definitions</a:t>
            </a:r>
          </a:p>
        </p:txBody>
      </p:sp>
      <p:graphicFrame>
        <p:nvGraphicFramePr>
          <p:cNvPr id="11" name="Table 10">
            <a:extLst>
              <a:ext uri="{FF2B5EF4-FFF2-40B4-BE49-F238E27FC236}">
                <a16:creationId xmlns:a16="http://schemas.microsoft.com/office/drawing/2014/main" id="{D0DAC582-19D4-A2D2-055B-8E613DBA742A}"/>
              </a:ext>
            </a:extLst>
          </p:cNvPr>
          <p:cNvGraphicFramePr>
            <a:graphicFrameLocks noGrp="1"/>
          </p:cNvGraphicFramePr>
          <p:nvPr>
            <p:extLst>
              <p:ext uri="{D42A27DB-BD31-4B8C-83A1-F6EECF244321}">
                <p14:modId xmlns:p14="http://schemas.microsoft.com/office/powerpoint/2010/main" val="3063152415"/>
              </p:ext>
            </p:extLst>
          </p:nvPr>
        </p:nvGraphicFramePr>
        <p:xfrm>
          <a:off x="417804" y="719666"/>
          <a:ext cx="10681995" cy="4712616"/>
        </p:xfrm>
        <a:graphic>
          <a:graphicData uri="http://schemas.openxmlformats.org/drawingml/2006/table">
            <a:tbl>
              <a:tblPr firstRow="1" bandRow="1">
                <a:tableStyleId>{5C22544A-7EE6-4342-B048-85BDC9FD1C3A}</a:tableStyleId>
              </a:tblPr>
              <a:tblGrid>
                <a:gridCol w="4574074">
                  <a:extLst>
                    <a:ext uri="{9D8B030D-6E8A-4147-A177-3AD203B41FA5}">
                      <a16:colId xmlns:a16="http://schemas.microsoft.com/office/drawing/2014/main" val="2638060211"/>
                    </a:ext>
                  </a:extLst>
                </a:gridCol>
                <a:gridCol w="1380930">
                  <a:extLst>
                    <a:ext uri="{9D8B030D-6E8A-4147-A177-3AD203B41FA5}">
                      <a16:colId xmlns:a16="http://schemas.microsoft.com/office/drawing/2014/main" val="1022555890"/>
                    </a:ext>
                  </a:extLst>
                </a:gridCol>
                <a:gridCol w="4726991">
                  <a:extLst>
                    <a:ext uri="{9D8B030D-6E8A-4147-A177-3AD203B41FA5}">
                      <a16:colId xmlns:a16="http://schemas.microsoft.com/office/drawing/2014/main" val="144052440"/>
                    </a:ext>
                  </a:extLst>
                </a:gridCol>
              </a:tblGrid>
              <a:tr h="370840">
                <a:tc>
                  <a:txBody>
                    <a:bodyPr/>
                    <a:lstStyle/>
                    <a:p>
                      <a:pPr algn="ctr"/>
                      <a:r>
                        <a:rPr lang="en-GB" sz="1600" dirty="0"/>
                        <a:t>Current definition</a:t>
                      </a:r>
                    </a:p>
                  </a:txBody>
                  <a:tcPr anchor="ctr"/>
                </a:tc>
                <a:tc>
                  <a:txBody>
                    <a:bodyPr/>
                    <a:lstStyle/>
                    <a:p>
                      <a:pPr algn="ctr"/>
                      <a:endParaRPr lang="en-GB" sz="1600"/>
                    </a:p>
                  </a:txBody>
                  <a:tcPr anchor="ctr">
                    <a:lnB w="38100" cap="flat" cmpd="sng" algn="ctr">
                      <a:solidFill>
                        <a:schemeClr val="bg1"/>
                      </a:solidFill>
                      <a:prstDash val="solid"/>
                      <a:round/>
                      <a:headEnd type="none" w="med" len="med"/>
                      <a:tailEnd type="none" w="med" len="med"/>
                    </a:lnB>
                  </a:tcPr>
                </a:tc>
                <a:tc>
                  <a:txBody>
                    <a:bodyPr/>
                    <a:lstStyle/>
                    <a:p>
                      <a:pPr algn="ctr"/>
                      <a:r>
                        <a:rPr lang="en-GB" sz="1600" dirty="0"/>
                        <a:t>Proposed definition</a:t>
                      </a:r>
                    </a:p>
                  </a:txBody>
                  <a:tcPr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98830398"/>
                  </a:ext>
                </a:extLst>
              </a:tr>
              <a:tr h="370840">
                <a:tc>
                  <a:txBody>
                    <a:bodyPr/>
                    <a:lstStyle/>
                    <a:p>
                      <a:r>
                        <a:rPr lang="en-GB" sz="1600" dirty="0"/>
                        <a:t>"Principal groove" means the wide grooves situated in the central zone of the tread.</a:t>
                      </a:r>
                    </a:p>
                  </a:txBody>
                  <a:tcPr anchor="ctr">
                    <a:lnR w="38100" cap="flat" cmpd="sng" algn="ctr">
                      <a:solidFill>
                        <a:schemeClr val="bg1"/>
                      </a:solidFill>
                      <a:prstDash val="solid"/>
                      <a:round/>
                      <a:headEnd type="none" w="med" len="med"/>
                      <a:tailEnd type="none" w="med" len="med"/>
                    </a:lnR>
                  </a:tcPr>
                </a:tc>
                <a:tc>
                  <a:txBody>
                    <a:bodyPr/>
                    <a:lstStyle/>
                    <a:p>
                      <a:r>
                        <a:rPr lang="en-GB" sz="1600" dirty="0"/>
                        <a:t>UNR75</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GB" sz="1600" dirty="0"/>
                        <a:t>"Principal grooves" means the wide tread grooves of the tyre.</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7475711"/>
                  </a:ext>
                </a:extLst>
              </a:tr>
              <a:tr h="532398">
                <a:tc>
                  <a:txBody>
                    <a:bodyPr/>
                    <a:lstStyle/>
                    <a:p>
                      <a:pPr algn="ctr"/>
                      <a:r>
                        <a:rPr lang="en-GB" sz="1600" dirty="0"/>
                        <a:t>-</a:t>
                      </a:r>
                    </a:p>
                  </a:txBody>
                  <a:tcPr anchor="ctr">
                    <a:lnR w="381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UNR54</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rowSpan="5">
                  <a:txBody>
                    <a:bodyPr/>
                    <a:lstStyle/>
                    <a:p>
                      <a:r>
                        <a:rPr lang="en-GB" sz="1600" b="0" dirty="0"/>
                        <a:t>"Principal grooves" means the wide tread grooves positioned in the central zone of the tyre tread. The central zone </a:t>
                      </a:r>
                      <a:r>
                        <a:rPr lang="en-GB" sz="1600" b="0" strike="sngStrike" dirty="0">
                          <a:solidFill>
                            <a:srgbClr val="7030A0"/>
                          </a:solidFill>
                        </a:rPr>
                        <a:t>i</a:t>
                      </a:r>
                      <a:r>
                        <a:rPr lang="en-GB" sz="1600" b="0" dirty="0">
                          <a:solidFill>
                            <a:srgbClr val="7030A0"/>
                          </a:solidFill>
                        </a:rPr>
                        <a:t>s </a:t>
                      </a:r>
                      <a:r>
                        <a:rPr lang="en-GB" sz="1600" b="0" dirty="0"/>
                        <a:t>the area on the tread </a:t>
                      </a:r>
                      <a:r>
                        <a:rPr lang="en-GB" sz="1600" b="0" dirty="0">
                          <a:solidFill>
                            <a:srgbClr val="7030A0"/>
                          </a:solidFill>
                        </a:rPr>
                        <a:t>which comprises of 75 per cent of the width of the tread measured </a:t>
                      </a:r>
                      <a:r>
                        <a:rPr lang="en-GB" sz="1600" b="0" dirty="0"/>
                        <a:t>symmetrically</a:t>
                      </a:r>
                      <a:r>
                        <a:rPr lang="en-GB" sz="1600" b="0" dirty="0">
                          <a:solidFill>
                            <a:srgbClr val="7030A0"/>
                          </a:solidFill>
                        </a:rPr>
                        <a:t> </a:t>
                      </a:r>
                      <a:r>
                        <a:rPr lang="en-GB" sz="1600" b="0" dirty="0"/>
                        <a:t>from the centre line.</a:t>
                      </a:r>
                    </a:p>
                    <a:p>
                      <a:endParaRPr lang="en-GB" sz="1600" b="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3074882"/>
                  </a:ext>
                </a:extLst>
              </a:tr>
              <a:tr h="649224">
                <a:tc rowSpan="2">
                  <a:txBody>
                    <a:bodyPr/>
                    <a:lstStyle/>
                    <a:p>
                      <a:r>
                        <a:rPr lang="en-GB" sz="1600" dirty="0"/>
                        <a:t>"Principal grooves" means the wide circumferential grooves positioned in the central zone of the tyre tread, which have the tread-wear indicators located in the base.</a:t>
                      </a:r>
                      <a:endParaRPr lang="en-GB" dirty="0"/>
                    </a:p>
                  </a:txBody>
                  <a:tcPr anchor="ctr">
                    <a:lnR w="38100" cap="flat" cmpd="sng" algn="ctr">
                      <a:solidFill>
                        <a:schemeClr val="bg1"/>
                      </a:solidFill>
                      <a:prstDash val="solid"/>
                      <a:round/>
                      <a:headEnd type="none" w="med" len="med"/>
                      <a:tailEnd type="none" w="med" len="med"/>
                    </a:lnR>
                  </a:tcPr>
                </a:tc>
                <a:tc>
                  <a:txBody>
                    <a:bodyPr/>
                    <a:lstStyle/>
                    <a:p>
                      <a:r>
                        <a:rPr lang="en-GB" sz="1600" dirty="0"/>
                        <a:t>UNR30</a:t>
                      </a:r>
                    </a:p>
                  </a:txBody>
                  <a:tcPr anchor="ctr">
                    <a:lnL w="381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vMerge="1">
                  <a:txBody>
                    <a:bodyPr/>
                    <a:lstStyle/>
                    <a:p>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9832006"/>
                  </a:ext>
                </a:extLst>
              </a:tr>
              <a:tr h="526434">
                <a:tc vMerge="1">
                  <a:txBody>
                    <a:bodyPr/>
                    <a:lstStyle/>
                    <a:p>
                      <a:endParaRPr dirty="0"/>
                    </a:p>
                  </a:txBody>
                  <a:tcPr anchor="ctr">
                    <a:lnR w="28575" cap="flat" cmpd="sng" algn="ctr">
                      <a:solidFill>
                        <a:schemeClr val="bg1"/>
                      </a:solidFill>
                      <a:prstDash val="solid"/>
                      <a:round/>
                      <a:headEnd type="none" w="med" len="med"/>
                      <a:tailEnd type="none" w="med" len="med"/>
                    </a:lnR>
                  </a:tcPr>
                </a:tc>
                <a:tc>
                  <a:txBody>
                    <a:bodyPr/>
                    <a:lstStyle/>
                    <a:p>
                      <a:r>
                        <a:rPr lang="en-GB" sz="1600" dirty="0"/>
                        <a:t>UNR108</a:t>
                      </a:r>
                      <a:endParaRPr lang="en-GB" dirty="0"/>
                    </a:p>
                  </a:txBody>
                  <a:tcPr anchor="ctr">
                    <a:lnL w="381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vMerge="1">
                  <a:txBody>
                    <a:bodyPr/>
                    <a:lstStyle/>
                    <a:p>
                      <a:endParaRPr lang="en-GB" sz="1600" dirty="0"/>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62174489"/>
                  </a:ext>
                </a:extLst>
              </a:tr>
              <a:tr h="569167">
                <a:tc rowSpan="3">
                  <a:txBody>
                    <a:bodyPr/>
                    <a:lstStyle/>
                    <a:p>
                      <a:r>
                        <a:rPr lang="en-GB" sz="1600" dirty="0"/>
                        <a:t>"Principal grooves" means the wide circumferential grooves positioned in the central zone of the tyre tread, which, in the case of passenger and light truck (commercial) tyres, have the treadwear indicators located in the base.</a:t>
                      </a:r>
                    </a:p>
                  </a:txBody>
                  <a:tcPr anchor="ctr">
                    <a:lnR w="38100" cap="flat" cmpd="sng" algn="ctr">
                      <a:solidFill>
                        <a:schemeClr val="bg1"/>
                      </a:solidFill>
                      <a:prstDash val="solid"/>
                      <a:round/>
                      <a:headEnd type="none" w="med" len="med"/>
                      <a:tailEnd type="none" w="med" len="med"/>
                    </a:lnR>
                  </a:tcPr>
                </a:tc>
                <a:tc>
                  <a:txBody>
                    <a:bodyPr/>
                    <a:lstStyle/>
                    <a:p>
                      <a:r>
                        <a:rPr lang="en-GB" sz="1600" dirty="0"/>
                        <a:t>UNR109</a:t>
                      </a:r>
                    </a:p>
                  </a:txBody>
                  <a:tcPr anchor="ctr">
                    <a:lnL w="381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vMerge="1">
                  <a:txBody>
                    <a:bodyPr/>
                    <a:lstStyle/>
                    <a:p>
                      <a:endParaRPr lang="en-GB" dirty="0"/>
                    </a:p>
                  </a:txBody>
                  <a:tcP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99153523"/>
                  </a:ext>
                </a:extLst>
              </a:tr>
              <a:tr h="662473">
                <a:tc vMerge="1">
                  <a:txBody>
                    <a:bodyPr/>
                    <a:lstStyle/>
                    <a:p>
                      <a:endParaRPr lang="en-GB" dirty="0"/>
                    </a:p>
                  </a:txBody>
                  <a:tcPr/>
                </a:tc>
                <a:tc>
                  <a:txBody>
                    <a:bodyPr/>
                    <a:lstStyle/>
                    <a:p>
                      <a:r>
                        <a:rPr lang="en-GB" sz="1600" dirty="0"/>
                        <a:t>UNR117.02</a:t>
                      </a:r>
                    </a:p>
                  </a:txBody>
                  <a:tcPr anchor="ctr">
                    <a:lnL w="3810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lang="en-GB" dirty="0"/>
                    </a:p>
                  </a:txBody>
                  <a:tcP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09398148"/>
                  </a:ext>
                </a:extLst>
              </a:tr>
              <a:tr h="370840">
                <a:tc vMerge="1">
                  <a:txBody>
                    <a:bodyPr/>
                    <a:lstStyle/>
                    <a:p>
                      <a:endParaRPr lang="en-GB" dirty="0"/>
                    </a:p>
                  </a:txBody>
                  <a:tcPr/>
                </a:tc>
                <a:tc>
                  <a:txBody>
                    <a:bodyPr/>
                    <a:lstStyle/>
                    <a:p>
                      <a:r>
                        <a:rPr lang="en-GB" sz="1600" dirty="0"/>
                        <a:t>UNR117.04</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GB" sz="1600" dirty="0"/>
                        <a:t>"Principal grooves" means the wide tread grooves positioned in the central zone of the tyre tread, as defined in Annex 9 to this Regulation.</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75466078"/>
                  </a:ext>
                </a:extLst>
              </a:tr>
            </a:tbl>
          </a:graphicData>
        </a:graphic>
      </p:graphicFrame>
    </p:spTree>
    <p:extLst>
      <p:ext uri="{BB962C8B-B14F-4D97-AF65-F5344CB8AC3E}">
        <p14:creationId xmlns:p14="http://schemas.microsoft.com/office/powerpoint/2010/main" val="1224623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027494-1893-60A8-D54F-7409D381F008}"/>
              </a:ext>
            </a:extLst>
          </p:cNvPr>
          <p:cNvSpPr>
            <a:spLocks noGrp="1"/>
          </p:cNvSpPr>
          <p:nvPr>
            <p:ph type="title"/>
          </p:nvPr>
        </p:nvSpPr>
        <p:spPr/>
        <p:txBody>
          <a:bodyPr/>
          <a:lstStyle/>
          <a:p>
            <a:pPr algn="ctr"/>
            <a:r>
              <a:rPr lang="en-GB" dirty="0"/>
              <a:t>Thank you</a:t>
            </a:r>
          </a:p>
        </p:txBody>
      </p:sp>
      <p:sp>
        <p:nvSpPr>
          <p:cNvPr id="4" name="Date Placeholder 3">
            <a:extLst>
              <a:ext uri="{FF2B5EF4-FFF2-40B4-BE49-F238E27FC236}">
                <a16:creationId xmlns:a16="http://schemas.microsoft.com/office/drawing/2014/main" id="{06A76378-0E2A-B32E-1E47-94BE667BEB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11442-9EA8-43C1-A90A-E8091E9236D0}" type="datetime2">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Monday, February 17, 2025</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5ECC20D-0DDD-B198-C31F-2C87CB64CD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a:ea typeface="+mn-ea"/>
                <a:cs typeface="+mn-cs"/>
              </a:rPr>
              <a:t>The European Tyre and Rim Technical Organization</a:t>
            </a: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1D478CE-0DA3-0E87-FD75-3B013DD28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45D9-6A50-447E-9A04-3B3C9EFFC6F0}"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59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eate a new document." ma:contentTypeScope="" ma:versionID="364dcc34b3dbd037beb8fbdf20dd4dbf">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c61a1fe3ab451427ff51e40490038fa6"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D6A4210B-CF63-4C7B-ABB4-51CF1D3130A6}"/>
</file>

<file path=customXml/itemProps2.xml><?xml version="1.0" encoding="utf-8"?>
<ds:datastoreItem xmlns:ds="http://schemas.openxmlformats.org/officeDocument/2006/customXml" ds:itemID="{57E2D6FC-2AB2-4CA5-B2DE-B075DC630D41}"/>
</file>

<file path=customXml/itemProps3.xml><?xml version="1.0" encoding="utf-8"?>
<ds:datastoreItem xmlns:ds="http://schemas.openxmlformats.org/officeDocument/2006/customXml" ds:itemID="{C4AA6C4B-3E34-4F8D-A1D4-CD89038551DB}"/>
</file>

<file path=docProps/app.xml><?xml version="1.0" encoding="utf-8"?>
<Properties xmlns="http://schemas.openxmlformats.org/officeDocument/2006/extended-properties" xmlns:vt="http://schemas.openxmlformats.org/officeDocument/2006/docPropsVTypes">
  <Template/>
  <TotalTime>1429</TotalTime>
  <Words>1482</Words>
  <Application>Microsoft Office PowerPoint</Application>
  <PresentationFormat>Widescreen</PresentationFormat>
  <Paragraphs>316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 Narrow</vt:lpstr>
      <vt:lpstr>Arial</vt:lpstr>
      <vt:lpstr>Calibri</vt:lpstr>
      <vt:lpstr>Calibri Light</vt:lpstr>
      <vt:lpstr>Times New Roman</vt:lpstr>
      <vt:lpstr>Wingdings</vt:lpstr>
      <vt:lpstr>1_Office Theme</vt:lpstr>
      <vt:lpstr>Supporting material to ETRTO working documents</vt:lpstr>
      <vt:lpstr>Contents</vt:lpstr>
      <vt:lpstr>1. Elements triggering ETRTO amendment proposals</vt:lpstr>
      <vt:lpstr>2. On POR requirements (R117.02)</vt:lpstr>
      <vt:lpstr>2. On POR requirements (R117.04)</vt:lpstr>
      <vt:lpstr>3. On principal groove revised definitions</vt:lpstr>
      <vt:lpstr>3. On principal groove revised definitions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dc:creator>
  <cp:lastModifiedBy>Marco Tosca</cp:lastModifiedBy>
  <cp:revision>41</cp:revision>
  <dcterms:created xsi:type="dcterms:W3CDTF">2025-01-08T12:12:31Z</dcterms:created>
  <dcterms:modified xsi:type="dcterms:W3CDTF">2025-02-17T19:01:22Z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ies>
</file>