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2" r:id="rId2"/>
    <p:sldId id="344" r:id="rId3"/>
    <p:sldId id="346" r:id="rId4"/>
    <p:sldId id="350" r:id="rId5"/>
    <p:sldId id="345" r:id="rId6"/>
    <p:sldId id="348" r:id="rId7"/>
    <p:sldId id="351" r:id="rId8"/>
    <p:sldId id="352" r:id="rId9"/>
    <p:sldId id="349" r:id="rId10"/>
    <p:sldId id="338" r:id="rId11"/>
  </p:sldIdLst>
  <p:sldSz cx="12192000" cy="6858000"/>
  <p:notesSz cx="6761163" cy="985678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EF"/>
    <a:srgbClr val="EEF7F8"/>
    <a:srgbClr val="E2F0F2"/>
    <a:srgbClr val="FFFF00"/>
    <a:srgbClr val="92D050"/>
    <a:srgbClr val="FFCC99"/>
    <a:srgbClr val="000000"/>
    <a:srgbClr val="FFFF66"/>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0" autoAdjust="0"/>
    <p:restoredTop sz="94737" autoAdjust="0"/>
  </p:normalViewPr>
  <p:slideViewPr>
    <p:cSldViewPr>
      <p:cViewPr varScale="1">
        <p:scale>
          <a:sx n="63" d="100"/>
          <a:sy n="63" d="100"/>
        </p:scale>
        <p:origin x="596"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8" d="100"/>
          <a:sy n="78"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ya Dzyubynska" userId="f4f859e7-6337-41e0-8d45-db71a7c269ca" providerId="ADAL" clId="{4ADEE3D4-44A2-4D8C-8DA5-53918D72DA69}"/>
    <pc:docChg chg="modSld">
      <pc:chgData name="Nadiya Dzyubynska" userId="f4f859e7-6337-41e0-8d45-db71a7c269ca" providerId="ADAL" clId="{4ADEE3D4-44A2-4D8C-8DA5-53918D72DA69}" dt="2025-06-24T08:57:10.467" v="4" actId="20577"/>
      <pc:docMkLst>
        <pc:docMk/>
      </pc:docMkLst>
      <pc:sldChg chg="modSp mod">
        <pc:chgData name="Nadiya Dzyubynska" userId="f4f859e7-6337-41e0-8d45-db71a7c269ca" providerId="ADAL" clId="{4ADEE3D4-44A2-4D8C-8DA5-53918D72DA69}" dt="2025-06-24T08:57:10.467" v="4" actId="20577"/>
        <pc:sldMkLst>
          <pc:docMk/>
          <pc:sldMk cId="3924583908" sldId="322"/>
        </pc:sldMkLst>
        <pc:graphicFrameChg chg="modGraphic">
          <ac:chgData name="Nadiya Dzyubynska" userId="f4f859e7-6337-41e0-8d45-db71a7c269ca" providerId="ADAL" clId="{4ADEE3D4-44A2-4D8C-8DA5-53918D72DA69}" dt="2025-06-24T08:57:10.467" v="4" actId="20577"/>
          <ac:graphicFrameMkLst>
            <pc:docMk/>
            <pc:sldMk cId="3924583908" sldId="322"/>
            <ac:graphicFrameMk id="5" creationId="{3A1B7FF2-1D74-A191-6C16-6A2089E08A3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55DF59-0F53-4050-AF5E-93585945D414}"/>
              </a:ext>
            </a:extLst>
          </p:cNvPr>
          <p:cNvSpPr>
            <a:spLocks noGrp="1"/>
          </p:cNvSpPr>
          <p:nvPr>
            <p:ph type="hdr" sz="quarter"/>
          </p:nvPr>
        </p:nvSpPr>
        <p:spPr>
          <a:xfrm>
            <a:off x="0" y="0"/>
            <a:ext cx="2930525" cy="49371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CF9FE615-1A8E-46A9-928A-77BADCFDED86}"/>
              </a:ext>
            </a:extLst>
          </p:cNvPr>
          <p:cNvSpPr>
            <a:spLocks noGrp="1"/>
          </p:cNvSpPr>
          <p:nvPr>
            <p:ph type="dt" sz="quarter" idx="1"/>
          </p:nvPr>
        </p:nvSpPr>
        <p:spPr>
          <a:xfrm>
            <a:off x="3829050" y="0"/>
            <a:ext cx="2930525" cy="493713"/>
          </a:xfrm>
          <a:prstGeom prst="rect">
            <a:avLst/>
          </a:prstGeom>
        </p:spPr>
        <p:txBody>
          <a:bodyPr vert="horz" lIns="91440" tIns="45720" rIns="91440" bIns="45720" rtlCol="0"/>
          <a:lstStyle>
            <a:lvl1pPr algn="r">
              <a:defRPr sz="1200"/>
            </a:lvl1pPr>
          </a:lstStyle>
          <a:p>
            <a:fld id="{C54D0299-3734-408F-BE89-7B5D604F3AE9}" type="datetimeFigureOut">
              <a:rPr lang="fr-FR" smtClean="0"/>
              <a:t>24/06/2025</a:t>
            </a:fld>
            <a:endParaRPr lang="fr-FR"/>
          </a:p>
        </p:txBody>
      </p:sp>
      <p:sp>
        <p:nvSpPr>
          <p:cNvPr id="4" name="Espace réservé du pied de page 3">
            <a:extLst>
              <a:ext uri="{FF2B5EF4-FFF2-40B4-BE49-F238E27FC236}">
                <a16:creationId xmlns:a16="http://schemas.microsoft.com/office/drawing/2014/main" id="{A4F20359-3716-4F65-9039-AF43318B20E6}"/>
              </a:ext>
            </a:extLst>
          </p:cNvPr>
          <p:cNvSpPr>
            <a:spLocks noGrp="1"/>
          </p:cNvSpPr>
          <p:nvPr>
            <p:ph type="ftr" sz="quarter" idx="2"/>
          </p:nvPr>
        </p:nvSpPr>
        <p:spPr>
          <a:xfrm>
            <a:off x="0" y="9363075"/>
            <a:ext cx="2930525" cy="49371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8B55E68-307C-4842-94B4-6ED33D51A791}"/>
              </a:ext>
            </a:extLst>
          </p:cNvPr>
          <p:cNvSpPr>
            <a:spLocks noGrp="1"/>
          </p:cNvSpPr>
          <p:nvPr>
            <p:ph type="sldNum" sz="quarter" idx="3"/>
          </p:nvPr>
        </p:nvSpPr>
        <p:spPr>
          <a:xfrm>
            <a:off x="3829050" y="9363075"/>
            <a:ext cx="2930525" cy="493713"/>
          </a:xfrm>
          <a:prstGeom prst="rect">
            <a:avLst/>
          </a:prstGeom>
        </p:spPr>
        <p:txBody>
          <a:bodyPr vert="horz" lIns="91440" tIns="45720" rIns="91440" bIns="45720" rtlCol="0" anchor="b"/>
          <a:lstStyle>
            <a:lvl1pPr algn="r">
              <a:defRPr sz="1200"/>
            </a:lvl1pPr>
          </a:lstStyle>
          <a:p>
            <a:fld id="{986FC91E-EDAE-45FA-B21E-72AE395D1EE3}" type="slidenum">
              <a:rPr lang="fr-FR" smtClean="0"/>
              <a:t>‹#›</a:t>
            </a:fld>
            <a:endParaRPr lang="fr-FR"/>
          </a:p>
        </p:txBody>
      </p:sp>
    </p:spTree>
    <p:extLst>
      <p:ext uri="{BB962C8B-B14F-4D97-AF65-F5344CB8AC3E}">
        <p14:creationId xmlns:p14="http://schemas.microsoft.com/office/powerpoint/2010/main" val="182463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a:defRPr sz="1200"/>
            </a:lvl1pPr>
          </a:lstStyle>
          <a:p>
            <a:endParaRPr lang="fr-FR" altLang="ja-JP"/>
          </a:p>
        </p:txBody>
      </p:sp>
      <p:sp>
        <p:nvSpPr>
          <p:cNvPr id="29699" name="Rectangle 3"/>
          <p:cNvSpPr>
            <a:spLocks noGrp="1" noChangeArrowheads="1"/>
          </p:cNvSpPr>
          <p:nvPr>
            <p:ph type="dt" idx="1"/>
          </p:nvPr>
        </p:nvSpPr>
        <p:spPr bwMode="auto">
          <a:xfrm>
            <a:off x="3830638" y="0"/>
            <a:ext cx="2928937" cy="493713"/>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a:defRPr sz="1200"/>
            </a:lvl1pPr>
          </a:lstStyle>
          <a:p>
            <a:endParaRPr lang="fr-FR" altLang="ja-JP"/>
          </a:p>
        </p:txBody>
      </p:sp>
      <p:sp>
        <p:nvSpPr>
          <p:cNvPr id="29700" name="Rectangle 4"/>
          <p:cNvSpPr>
            <a:spLocks noGrp="1" noRot="1" noChangeAspect="1" noChangeArrowheads="1" noTextEdit="1"/>
          </p:cNvSpPr>
          <p:nvPr>
            <p:ph type="sldImg" idx="2"/>
          </p:nvPr>
        </p:nvSpPr>
        <p:spPr bwMode="auto">
          <a:xfrm>
            <a:off x="96838" y="739775"/>
            <a:ext cx="6569075" cy="36957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76275" y="4681538"/>
            <a:ext cx="5408613" cy="44354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fr-FR" altLang="ja-JP"/>
              <a:t>Cliquez pour modifier les styles du texte du masque</a:t>
            </a:r>
          </a:p>
          <a:p>
            <a:pPr lvl="1"/>
            <a:r>
              <a:rPr lang="fr-FR" altLang="ja-JP"/>
              <a:t>Deuxième niveau</a:t>
            </a:r>
          </a:p>
          <a:p>
            <a:pPr lvl="2"/>
            <a:r>
              <a:rPr lang="fr-FR" altLang="ja-JP"/>
              <a:t>Troisième niveau</a:t>
            </a:r>
          </a:p>
          <a:p>
            <a:pPr lvl="3"/>
            <a:r>
              <a:rPr lang="fr-FR" altLang="ja-JP"/>
              <a:t>Quatrième niveau</a:t>
            </a:r>
          </a:p>
          <a:p>
            <a:pPr lvl="4"/>
            <a:r>
              <a:rPr lang="fr-FR" altLang="ja-JP"/>
              <a:t>Cinquième niveau</a:t>
            </a:r>
          </a:p>
        </p:txBody>
      </p:sp>
      <p:sp>
        <p:nvSpPr>
          <p:cNvPr id="29702" name="Rectangle 6"/>
          <p:cNvSpPr>
            <a:spLocks noGrp="1" noChangeArrowheads="1"/>
          </p:cNvSpPr>
          <p:nvPr>
            <p:ph type="ftr" sz="quarter" idx="4"/>
          </p:nvPr>
        </p:nvSpPr>
        <p:spPr bwMode="auto">
          <a:xfrm>
            <a:off x="0" y="9361488"/>
            <a:ext cx="2928938"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a:defRPr sz="1200"/>
            </a:lvl1pPr>
          </a:lstStyle>
          <a:p>
            <a:endParaRPr lang="fr-FR" altLang="ja-JP"/>
          </a:p>
        </p:txBody>
      </p:sp>
      <p:sp>
        <p:nvSpPr>
          <p:cNvPr id="29703" name="Rectangle 7"/>
          <p:cNvSpPr>
            <a:spLocks noGrp="1" noChangeArrowheads="1"/>
          </p:cNvSpPr>
          <p:nvPr>
            <p:ph type="sldNum" sz="quarter" idx="5"/>
          </p:nvPr>
        </p:nvSpPr>
        <p:spPr bwMode="auto">
          <a:xfrm>
            <a:off x="3830638" y="9361488"/>
            <a:ext cx="2928937" cy="493712"/>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a:defRPr sz="1200"/>
            </a:lvl1pPr>
          </a:lstStyle>
          <a:p>
            <a:fld id="{41FE2CFF-C77F-45F5-8196-7FFE9E57B434}" type="slidenum">
              <a:rPr lang="ja-JP" altLang="fr-FR"/>
              <a:pPr/>
              <a:t>‹#›</a:t>
            </a:fld>
            <a:endParaRPr lang="fr-FR" altLang="ja-JP"/>
          </a:p>
        </p:txBody>
      </p:sp>
    </p:spTree>
    <p:extLst>
      <p:ext uri="{BB962C8B-B14F-4D97-AF65-F5344CB8AC3E}">
        <p14:creationId xmlns:p14="http://schemas.microsoft.com/office/powerpoint/2010/main" val="2382730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dirty="0"/>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dirty="0"/>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r>
              <a:rPr lang="ja-JP" altLang="fr-FR"/>
              <a:t>YvdS - 28 May 06</a:t>
            </a:r>
            <a:endParaRPr lang="fr-FR"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3" name="Image 2">
            <a:extLst>
              <a:ext uri="{FF2B5EF4-FFF2-40B4-BE49-F238E27FC236}">
                <a16:creationId xmlns:a16="http://schemas.microsoft.com/office/drawing/2014/main" id="{59B46A37-F33C-41AB-9E4D-A2DA39E86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9672" y="116632"/>
            <a:ext cx="2844000" cy="907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nece.org/transport/vehicle-regulations/faq"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unece.org/transport/vehicle-regulations/faq"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988" y="1935495"/>
            <a:ext cx="8998024" cy="1470025"/>
          </a:xfrm>
        </p:spPr>
        <p:txBody>
          <a:bodyPr/>
          <a:lstStyle/>
          <a:p>
            <a:r>
              <a:rPr lang="en-US" sz="3600" b="1" dirty="0"/>
              <a:t>World Forum for Harmonization of Vehicle Regulations</a:t>
            </a:r>
          </a:p>
        </p:txBody>
      </p:sp>
      <p:sp>
        <p:nvSpPr>
          <p:cNvPr id="3" name="Subtitle 2"/>
          <p:cNvSpPr>
            <a:spLocks noGrp="1"/>
          </p:cNvSpPr>
          <p:nvPr>
            <p:ph type="subTitle" idx="1"/>
          </p:nvPr>
        </p:nvSpPr>
        <p:spPr>
          <a:xfrm>
            <a:off x="1828800" y="3861047"/>
            <a:ext cx="8534400" cy="2698973"/>
          </a:xfrm>
        </p:spPr>
        <p:txBody>
          <a:bodyPr/>
          <a:lstStyle/>
          <a:p>
            <a:r>
              <a:rPr lang="en-US" dirty="0"/>
              <a:t>Streamlining the regulatory activity at WP.29</a:t>
            </a:r>
          </a:p>
          <a:p>
            <a:endParaRPr lang="en-US" sz="2400" dirty="0"/>
          </a:p>
          <a:p>
            <a:endParaRPr lang="en-US" sz="2400" dirty="0"/>
          </a:p>
          <a:p>
            <a:endParaRPr lang="en-US" sz="2400" dirty="0"/>
          </a:p>
          <a:p>
            <a:endParaRPr lang="en-US" sz="2400" dirty="0"/>
          </a:p>
          <a:p>
            <a:r>
              <a:rPr lang="en-US" sz="1800" dirty="0"/>
              <a:t>Alberto MUSSO -- Chair of OICA Technical Committee</a:t>
            </a:r>
          </a:p>
        </p:txBody>
      </p:sp>
      <p:graphicFrame>
        <p:nvGraphicFramePr>
          <p:cNvPr id="5" name="Tabella 4">
            <a:extLst>
              <a:ext uri="{FF2B5EF4-FFF2-40B4-BE49-F238E27FC236}">
                <a16:creationId xmlns:a16="http://schemas.microsoft.com/office/drawing/2014/main" id="{3A1B7FF2-1D74-A191-6C16-6A2089E08A3D}"/>
              </a:ext>
            </a:extLst>
          </p:cNvPr>
          <p:cNvGraphicFramePr>
            <a:graphicFrameLocks noGrp="1"/>
          </p:cNvGraphicFramePr>
          <p:nvPr>
            <p:extLst>
              <p:ext uri="{D42A27DB-BD31-4B8C-83A1-F6EECF244321}">
                <p14:modId xmlns:p14="http://schemas.microsoft.com/office/powerpoint/2010/main" val="332673495"/>
              </p:ext>
            </p:extLst>
          </p:nvPr>
        </p:nvGraphicFramePr>
        <p:xfrm>
          <a:off x="3287688" y="297979"/>
          <a:ext cx="8712968" cy="754757"/>
        </p:xfrm>
        <a:graphic>
          <a:graphicData uri="http://schemas.openxmlformats.org/drawingml/2006/table">
            <a:tbl>
              <a:tblPr firstRow="1" firstCol="1" bandRow="1">
                <a:tableStyleId>{5C22544A-7EE6-4342-B048-85BDC9FD1C3A}</a:tableStyleId>
              </a:tblPr>
              <a:tblGrid>
                <a:gridCol w="4356484">
                  <a:extLst>
                    <a:ext uri="{9D8B030D-6E8A-4147-A177-3AD203B41FA5}">
                      <a16:colId xmlns:a16="http://schemas.microsoft.com/office/drawing/2014/main" val="3480068303"/>
                    </a:ext>
                  </a:extLst>
                </a:gridCol>
                <a:gridCol w="4356484">
                  <a:extLst>
                    <a:ext uri="{9D8B030D-6E8A-4147-A177-3AD203B41FA5}">
                      <a16:colId xmlns:a16="http://schemas.microsoft.com/office/drawing/2014/main" val="141755943"/>
                    </a:ext>
                  </a:extLst>
                </a:gridCol>
              </a:tblGrid>
              <a:tr h="754757">
                <a:tc>
                  <a:txBody>
                    <a:bodyPr/>
                    <a:lstStyle/>
                    <a:p>
                      <a:pPr>
                        <a:lnSpc>
                          <a:spcPct val="100000"/>
                        </a:lnSpc>
                        <a:buNone/>
                      </a:pPr>
                      <a:r>
                        <a:rPr lang="en-GB" sz="1400" dirty="0">
                          <a:solidFill>
                            <a:schemeClr val="tx1"/>
                          </a:solidFill>
                          <a:effectLst/>
                        </a:rPr>
                        <a:t>Submitted by the experts from OICA</a:t>
                      </a:r>
                      <a:endParaRPr lang="it-IT" sz="1400" dirty="0">
                        <a:solidFill>
                          <a:schemeClr val="tx1"/>
                        </a:solidFill>
                        <a:effectLst/>
                      </a:endParaRPr>
                    </a:p>
                    <a:p>
                      <a:pPr>
                        <a:lnSpc>
                          <a:spcPct val="100000"/>
                        </a:lnSpc>
                        <a:buNone/>
                      </a:pPr>
                      <a:r>
                        <a:rPr lang="en-GB" sz="1400" dirty="0">
                          <a:solidFill>
                            <a:schemeClr val="tx1"/>
                          </a:solidFill>
                          <a:effectLst/>
                        </a:rPr>
                        <a:t> </a:t>
                      </a:r>
                      <a:endParaRPr lang="it-IT" sz="1400" dirty="0">
                        <a:solidFill>
                          <a:schemeClr val="tx1"/>
                        </a:solidFill>
                        <a:effectLst/>
                        <a:latin typeface="Times New Roman" panose="02020603050405020304" pitchFamily="18" charset="0"/>
                        <a:ea typeface="MS Mincho" panose="02020609040205080304" pitchFamily="49" charset="-128"/>
                      </a:endParaRPr>
                    </a:p>
                  </a:txBody>
                  <a:tcPr marL="68580" marR="68580" marT="9525" marB="0">
                    <a:noFill/>
                  </a:tcPr>
                </a:tc>
                <a:tc>
                  <a:txBody>
                    <a:bodyPr/>
                    <a:lstStyle/>
                    <a:p>
                      <a:pPr algn="r">
                        <a:lnSpc>
                          <a:spcPct val="100000"/>
                        </a:lnSpc>
                        <a:buNone/>
                      </a:pPr>
                      <a:r>
                        <a:rPr lang="en-GB" sz="1400" u="sng" dirty="0">
                          <a:solidFill>
                            <a:schemeClr val="tx1"/>
                          </a:solidFill>
                          <a:effectLst/>
                        </a:rPr>
                        <a:t>Informal document </a:t>
                      </a:r>
                      <a:r>
                        <a:rPr lang="en-GB" sz="1400" dirty="0">
                          <a:solidFill>
                            <a:schemeClr val="tx1"/>
                          </a:solidFill>
                          <a:effectLst/>
                        </a:rPr>
                        <a:t>WP</a:t>
                      </a:r>
                      <a:r>
                        <a:rPr lang="en-GB" sz="1400">
                          <a:solidFill>
                            <a:schemeClr val="tx1"/>
                          </a:solidFill>
                          <a:effectLst/>
                        </a:rPr>
                        <a:t>.29-196-26</a:t>
                      </a:r>
                      <a:endParaRPr lang="it-IT" sz="1400" dirty="0">
                        <a:solidFill>
                          <a:schemeClr val="tx1"/>
                        </a:solidFill>
                        <a:effectLst/>
                      </a:endParaRPr>
                    </a:p>
                    <a:p>
                      <a:pPr algn="r">
                        <a:lnSpc>
                          <a:spcPct val="100000"/>
                        </a:lnSpc>
                        <a:buNone/>
                      </a:pPr>
                      <a:r>
                        <a:rPr lang="en-GB" sz="1400" dirty="0">
                          <a:solidFill>
                            <a:schemeClr val="tx1"/>
                          </a:solidFill>
                          <a:effectLst/>
                        </a:rPr>
                        <a:t>196</a:t>
                      </a:r>
                      <a:r>
                        <a:rPr lang="en-GB" sz="1400" baseline="30000" dirty="0">
                          <a:solidFill>
                            <a:schemeClr val="tx1"/>
                          </a:solidFill>
                          <a:effectLst/>
                        </a:rPr>
                        <a:t>th</a:t>
                      </a:r>
                      <a:r>
                        <a:rPr lang="en-GB" sz="1400" dirty="0">
                          <a:solidFill>
                            <a:schemeClr val="tx1"/>
                          </a:solidFill>
                          <a:effectLst/>
                        </a:rPr>
                        <a:t> WP.29, 24-27 June 2025</a:t>
                      </a:r>
                      <a:endParaRPr lang="it-IT" sz="1400" dirty="0">
                        <a:solidFill>
                          <a:schemeClr val="tx1"/>
                        </a:solidFill>
                        <a:effectLst/>
                      </a:endParaRPr>
                    </a:p>
                    <a:p>
                      <a:pPr algn="r">
                        <a:lnSpc>
                          <a:spcPct val="100000"/>
                        </a:lnSpc>
                        <a:buNone/>
                      </a:pPr>
                      <a:r>
                        <a:rPr lang="en-GB" sz="1400" dirty="0">
                          <a:solidFill>
                            <a:schemeClr val="tx1"/>
                          </a:solidFill>
                          <a:effectLst/>
                        </a:rPr>
                        <a:t>Agenda item 2.</a:t>
                      </a:r>
                      <a:endParaRPr lang="it-IT" sz="1400" dirty="0">
                        <a:solidFill>
                          <a:schemeClr val="tx1"/>
                        </a:solidFill>
                        <a:effectLst/>
                        <a:latin typeface="Times New Roman" panose="02020603050405020304" pitchFamily="18" charset="0"/>
                        <a:ea typeface="MS Mincho" panose="02020609040205080304" pitchFamily="49" charset="-128"/>
                      </a:endParaRPr>
                    </a:p>
                  </a:txBody>
                  <a:tcPr marL="68580" marR="68580" marT="9525" marB="0">
                    <a:noFill/>
                  </a:tcPr>
                </a:tc>
                <a:extLst>
                  <a:ext uri="{0D108BD9-81ED-4DB2-BD59-A6C34878D82A}">
                    <a16:rowId xmlns:a16="http://schemas.microsoft.com/office/drawing/2014/main" val="2292989776"/>
                  </a:ext>
                </a:extLst>
              </a:tr>
            </a:tbl>
          </a:graphicData>
        </a:graphic>
      </p:graphicFrame>
      <p:cxnSp>
        <p:nvCxnSpPr>
          <p:cNvPr id="9" name="Connettore diritto 8">
            <a:extLst>
              <a:ext uri="{FF2B5EF4-FFF2-40B4-BE49-F238E27FC236}">
                <a16:creationId xmlns:a16="http://schemas.microsoft.com/office/drawing/2014/main" id="{7F78FC69-9E64-E499-1695-F00F7F3FA877}"/>
              </a:ext>
            </a:extLst>
          </p:cNvPr>
          <p:cNvCxnSpPr>
            <a:cxnSpLocks/>
          </p:cNvCxnSpPr>
          <p:nvPr/>
        </p:nvCxnSpPr>
        <p:spPr>
          <a:xfrm>
            <a:off x="3287688" y="1052736"/>
            <a:ext cx="87129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58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55F94BD-7017-484B-A6FB-3FCF447C1A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0344" y="1052736"/>
            <a:ext cx="10111311" cy="5688691"/>
          </a:xfrm>
          <a:prstGeom prst="rect">
            <a:avLst/>
          </a:prstGeom>
        </p:spPr>
      </p:pic>
      <p:sp>
        <p:nvSpPr>
          <p:cNvPr id="6" name="Textfeld 1">
            <a:extLst>
              <a:ext uri="{FF2B5EF4-FFF2-40B4-BE49-F238E27FC236}">
                <a16:creationId xmlns:a16="http://schemas.microsoft.com/office/drawing/2014/main" id="{2ED5027A-2289-437E-8FD6-630DAA1D8283}"/>
              </a:ext>
            </a:extLst>
          </p:cNvPr>
          <p:cNvSpPr txBox="1">
            <a:spLocks noChangeArrowheads="1"/>
          </p:cNvSpPr>
          <p:nvPr/>
        </p:nvSpPr>
        <p:spPr bwMode="auto">
          <a:xfrm>
            <a:off x="3918594" y="5674022"/>
            <a:ext cx="49137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700" b="1" dirty="0">
                <a:solidFill>
                  <a:schemeClr val="bg1"/>
                </a:solidFill>
                <a:ea typeface="宋体" charset="-122"/>
              </a:rPr>
              <a:t>Thank you !</a:t>
            </a:r>
          </a:p>
          <a:p>
            <a:pPr algn="ctr"/>
            <a:r>
              <a:rPr lang="en-US" sz="2700" b="1" dirty="0">
                <a:solidFill>
                  <a:schemeClr val="bg1"/>
                </a:solidFill>
                <a:ea typeface="宋体" charset="-122"/>
              </a:rPr>
              <a:t>Questions are welcome</a:t>
            </a:r>
          </a:p>
        </p:txBody>
      </p:sp>
    </p:spTree>
    <p:extLst>
      <p:ext uri="{BB962C8B-B14F-4D97-AF65-F5344CB8AC3E}">
        <p14:creationId xmlns:p14="http://schemas.microsoft.com/office/powerpoint/2010/main" val="230776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672" y="274638"/>
            <a:ext cx="8438728" cy="562074"/>
          </a:xfrm>
          <a:noFill/>
        </p:spPr>
        <p:txBody>
          <a:bodyPr/>
          <a:lstStyle/>
          <a:p>
            <a:r>
              <a:rPr lang="en-GB" sz="2800" b="1" dirty="0"/>
              <a:t>Why does the WP.29 exist?</a:t>
            </a:r>
          </a:p>
        </p:txBody>
      </p:sp>
      <p:sp>
        <p:nvSpPr>
          <p:cNvPr id="2" name="Espace réservé du contenu 2">
            <a:extLst>
              <a:ext uri="{FF2B5EF4-FFF2-40B4-BE49-F238E27FC236}">
                <a16:creationId xmlns:a16="http://schemas.microsoft.com/office/drawing/2014/main" id="{9E9AFEB6-60DF-9837-6576-E1B7BDE08E5D}"/>
              </a:ext>
            </a:extLst>
          </p:cNvPr>
          <p:cNvSpPr txBox="1">
            <a:spLocks/>
          </p:cNvSpPr>
          <p:nvPr/>
        </p:nvSpPr>
        <p:spPr>
          <a:xfrm>
            <a:off x="609600" y="1700808"/>
            <a:ext cx="10972800" cy="3096344"/>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800" kern="0" dirty="0"/>
              <a:t>In March 2000, WP.29 became the</a:t>
            </a:r>
            <a:br>
              <a:rPr lang="en-US" sz="2800" b="1" kern="0" dirty="0"/>
            </a:br>
            <a:r>
              <a:rPr lang="en-US" sz="2800" b="1" kern="0" dirty="0"/>
              <a:t>"</a:t>
            </a:r>
            <a:r>
              <a:rPr lang="en-US" sz="2800" b="1" u="sng" kern="0" dirty="0"/>
              <a:t>World Forum for Harmonization of Vehicle Regulations</a:t>
            </a:r>
            <a:r>
              <a:rPr lang="en-US" sz="2800" b="1" kern="0" dirty="0"/>
              <a:t>"</a:t>
            </a:r>
          </a:p>
          <a:p>
            <a:pPr marL="0" indent="0">
              <a:spcBef>
                <a:spcPts val="1350"/>
              </a:spcBef>
              <a:buNone/>
            </a:pPr>
            <a:endParaRPr lang="en-US" sz="2800" b="1" kern="0" dirty="0"/>
          </a:p>
          <a:p>
            <a:pPr>
              <a:spcBef>
                <a:spcPts val="1350"/>
              </a:spcBef>
            </a:pPr>
            <a:r>
              <a:rPr lang="en-US" sz="2800" kern="0" dirty="0"/>
              <a:t>The objective of the WP.29 is to initiate and pursue actions</a:t>
            </a:r>
            <a:br>
              <a:rPr lang="en-US" sz="2800" kern="0" dirty="0"/>
            </a:br>
            <a:r>
              <a:rPr lang="en-US" sz="2800" b="1" u="sng" kern="0" dirty="0"/>
              <a:t>aimed at the worldwide harmonization or development of technical regulations for vehicles</a:t>
            </a:r>
          </a:p>
        </p:txBody>
      </p:sp>
      <p:sp>
        <p:nvSpPr>
          <p:cNvPr id="3" name="Espace réservé du contenu 2">
            <a:extLst>
              <a:ext uri="{FF2B5EF4-FFF2-40B4-BE49-F238E27FC236}">
                <a16:creationId xmlns:a16="http://schemas.microsoft.com/office/drawing/2014/main" id="{378EBDBC-4412-FEA5-22C0-2485A302CE41}"/>
              </a:ext>
            </a:extLst>
          </p:cNvPr>
          <p:cNvSpPr txBox="1">
            <a:spLocks/>
          </p:cNvSpPr>
          <p:nvPr/>
        </p:nvSpPr>
        <p:spPr>
          <a:xfrm>
            <a:off x="609600" y="5877272"/>
            <a:ext cx="10972800" cy="79208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kern="0" dirty="0">
                <a:hlinkClick r:id="rId3"/>
              </a:rPr>
              <a:t>https://unece.org/transport/vehicle-regulations/faq</a:t>
            </a:r>
            <a:br>
              <a:rPr lang="en-US" sz="2400" kern="0" dirty="0"/>
            </a:br>
            <a:r>
              <a:rPr lang="en-US" sz="2400" kern="0" dirty="0"/>
              <a:t>What is WP.29?</a:t>
            </a:r>
          </a:p>
          <a:p>
            <a:pPr marL="0" indent="0">
              <a:spcBef>
                <a:spcPts val="1350"/>
              </a:spcBef>
              <a:buNone/>
            </a:pPr>
            <a:endParaRPr lang="en-US" sz="1200" kern="0" dirty="0"/>
          </a:p>
        </p:txBody>
      </p:sp>
    </p:spTree>
    <p:extLst>
      <p:ext uri="{BB962C8B-B14F-4D97-AF65-F5344CB8AC3E}">
        <p14:creationId xmlns:p14="http://schemas.microsoft.com/office/powerpoint/2010/main" val="216070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E3BF-0527-AA27-EC3C-35E1549FFF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BE89FA-CB05-9761-3FF4-5174D42442DC}"/>
              </a:ext>
            </a:extLst>
          </p:cNvPr>
          <p:cNvSpPr>
            <a:spLocks noGrp="1"/>
          </p:cNvSpPr>
          <p:nvPr>
            <p:ph type="title"/>
          </p:nvPr>
        </p:nvSpPr>
        <p:spPr>
          <a:xfrm>
            <a:off x="3143672" y="274638"/>
            <a:ext cx="8438728" cy="562074"/>
          </a:xfrm>
          <a:noFill/>
        </p:spPr>
        <p:txBody>
          <a:bodyPr/>
          <a:lstStyle/>
          <a:p>
            <a:r>
              <a:rPr lang="en-GB" sz="2800" b="1" dirty="0"/>
              <a:t>What are WP.29’s most important goals?</a:t>
            </a:r>
          </a:p>
        </p:txBody>
      </p:sp>
      <p:sp>
        <p:nvSpPr>
          <p:cNvPr id="2" name="Espace réservé du contenu 2">
            <a:extLst>
              <a:ext uri="{FF2B5EF4-FFF2-40B4-BE49-F238E27FC236}">
                <a16:creationId xmlns:a16="http://schemas.microsoft.com/office/drawing/2014/main" id="{DA8AF347-A83A-A7F3-8F01-5A4AB429969B}"/>
              </a:ext>
            </a:extLst>
          </p:cNvPr>
          <p:cNvSpPr txBox="1">
            <a:spLocks/>
          </p:cNvSpPr>
          <p:nvPr/>
        </p:nvSpPr>
        <p:spPr>
          <a:xfrm>
            <a:off x="609600" y="1628800"/>
            <a:ext cx="10972800" cy="367240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800" kern="0" dirty="0"/>
              <a:t>…there is the </a:t>
            </a:r>
            <a:r>
              <a:rPr lang="en-US" sz="2800" b="1" u="sng" kern="0" dirty="0"/>
              <a:t>need to harmonize</a:t>
            </a:r>
            <a:r>
              <a:rPr lang="en-US" sz="2800" kern="0" dirty="0"/>
              <a:t> the different national technical requirements for vehicles and to elaborate a unique international regulation</a:t>
            </a:r>
          </a:p>
          <a:p>
            <a:pPr>
              <a:spcBef>
                <a:spcPts val="1350"/>
              </a:spcBef>
            </a:pPr>
            <a:endParaRPr lang="en-US" sz="2800" b="1" u="sng" kern="0" dirty="0"/>
          </a:p>
          <a:p>
            <a:pPr>
              <a:spcBef>
                <a:spcPts val="1350"/>
              </a:spcBef>
            </a:pPr>
            <a:r>
              <a:rPr lang="en-US" sz="2800" kern="0" dirty="0"/>
              <a:t>…these regulations have to be </a:t>
            </a:r>
            <a:r>
              <a:rPr lang="en-US" sz="2800" b="1" u="sng" kern="0" dirty="0"/>
              <a:t>continuously adapted to the technical progress</a:t>
            </a:r>
            <a:r>
              <a:rPr lang="en-US" sz="2800" kern="0" dirty="0"/>
              <a:t> and to the new requirements regarding safety and environmental protection</a:t>
            </a:r>
          </a:p>
        </p:txBody>
      </p:sp>
      <p:sp>
        <p:nvSpPr>
          <p:cNvPr id="5" name="Espace réservé du contenu 2">
            <a:extLst>
              <a:ext uri="{FF2B5EF4-FFF2-40B4-BE49-F238E27FC236}">
                <a16:creationId xmlns:a16="http://schemas.microsoft.com/office/drawing/2014/main" id="{DA462756-F741-1D49-328C-BFC18FA6394F}"/>
              </a:ext>
            </a:extLst>
          </p:cNvPr>
          <p:cNvSpPr txBox="1">
            <a:spLocks/>
          </p:cNvSpPr>
          <p:nvPr/>
        </p:nvSpPr>
        <p:spPr>
          <a:xfrm>
            <a:off x="609600" y="5877272"/>
            <a:ext cx="10972800" cy="79208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kern="0" dirty="0">
                <a:hlinkClick r:id="rId3"/>
              </a:rPr>
              <a:t>https://unece.org/transport/vehicle-regulations/faq</a:t>
            </a:r>
            <a:br>
              <a:rPr lang="en-US" sz="2400" kern="0" dirty="0"/>
            </a:br>
            <a:r>
              <a:rPr lang="en-US" sz="2400" kern="0" dirty="0"/>
              <a:t>What is “Harmonization of Vehicle Regulations”?</a:t>
            </a:r>
          </a:p>
          <a:p>
            <a:pPr marL="0" indent="0">
              <a:spcBef>
                <a:spcPts val="1350"/>
              </a:spcBef>
              <a:buNone/>
            </a:pPr>
            <a:endParaRPr lang="en-US" sz="1200" kern="0" dirty="0"/>
          </a:p>
        </p:txBody>
      </p:sp>
    </p:spTree>
    <p:extLst>
      <p:ext uri="{BB962C8B-B14F-4D97-AF65-F5344CB8AC3E}">
        <p14:creationId xmlns:p14="http://schemas.microsoft.com/office/powerpoint/2010/main" val="23988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4F16-67E2-D8CF-63F8-DDEBA635C1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2F1034-0BC0-0048-B10C-0FADE11D7A71}"/>
              </a:ext>
            </a:extLst>
          </p:cNvPr>
          <p:cNvSpPr>
            <a:spLocks noGrp="1"/>
          </p:cNvSpPr>
          <p:nvPr>
            <p:ph type="title"/>
          </p:nvPr>
        </p:nvSpPr>
        <p:spPr>
          <a:xfrm>
            <a:off x="3143672" y="274638"/>
            <a:ext cx="8438728" cy="562074"/>
          </a:xfrm>
          <a:noFill/>
        </p:spPr>
        <p:txBody>
          <a:bodyPr/>
          <a:lstStyle/>
          <a:p>
            <a:r>
              <a:rPr lang="en-GB" sz="2800" b="1" dirty="0"/>
              <a:t>Facts: what does the WP.29 do?</a:t>
            </a:r>
          </a:p>
        </p:txBody>
      </p:sp>
      <p:pic>
        <p:nvPicPr>
          <p:cNvPr id="5" name="Immagine 4">
            <a:extLst>
              <a:ext uri="{FF2B5EF4-FFF2-40B4-BE49-F238E27FC236}">
                <a16:creationId xmlns:a16="http://schemas.microsoft.com/office/drawing/2014/main" id="{3D2B7DE3-670E-0D51-AC62-3F3113AB42D8}"/>
              </a:ext>
            </a:extLst>
          </p:cNvPr>
          <p:cNvPicPr>
            <a:picLocks noChangeAspect="1"/>
          </p:cNvPicPr>
          <p:nvPr/>
        </p:nvPicPr>
        <p:blipFill>
          <a:blip r:embed="rId2"/>
          <a:stretch>
            <a:fillRect/>
          </a:stretch>
        </p:blipFill>
        <p:spPr>
          <a:xfrm>
            <a:off x="263345" y="1163933"/>
            <a:ext cx="9183445" cy="5518211"/>
          </a:xfrm>
          <a:prstGeom prst="rect">
            <a:avLst/>
          </a:prstGeom>
        </p:spPr>
      </p:pic>
      <p:sp>
        <p:nvSpPr>
          <p:cNvPr id="7" name="CasellaDiTesto 6">
            <a:extLst>
              <a:ext uri="{FF2B5EF4-FFF2-40B4-BE49-F238E27FC236}">
                <a16:creationId xmlns:a16="http://schemas.microsoft.com/office/drawing/2014/main" id="{66D4767D-1621-23B0-8F25-C86B9749BADD}"/>
              </a:ext>
            </a:extLst>
          </p:cNvPr>
          <p:cNvSpPr txBox="1"/>
          <p:nvPr/>
        </p:nvSpPr>
        <p:spPr>
          <a:xfrm>
            <a:off x="4655840" y="1844824"/>
            <a:ext cx="576064" cy="830997"/>
          </a:xfrm>
          <a:prstGeom prst="rect">
            <a:avLst/>
          </a:prstGeom>
          <a:noFill/>
        </p:spPr>
        <p:txBody>
          <a:bodyPr wrap="square" rtlCol="0">
            <a:spAutoFit/>
          </a:bodyPr>
          <a:lstStyle/>
          <a:p>
            <a:r>
              <a:rPr lang="it-IT" sz="4800" dirty="0"/>
              <a:t>*</a:t>
            </a:r>
          </a:p>
        </p:txBody>
      </p:sp>
      <p:sp>
        <p:nvSpPr>
          <p:cNvPr id="8" name="CasellaDiTesto 7">
            <a:extLst>
              <a:ext uri="{FF2B5EF4-FFF2-40B4-BE49-F238E27FC236}">
                <a16:creationId xmlns:a16="http://schemas.microsoft.com/office/drawing/2014/main" id="{CE6A904B-F170-0C33-AF43-EFED8BBB0F80}"/>
              </a:ext>
            </a:extLst>
          </p:cNvPr>
          <p:cNvSpPr txBox="1"/>
          <p:nvPr/>
        </p:nvSpPr>
        <p:spPr>
          <a:xfrm>
            <a:off x="9624400" y="1168139"/>
            <a:ext cx="2304255" cy="3785652"/>
          </a:xfrm>
          <a:prstGeom prst="rect">
            <a:avLst/>
          </a:prstGeom>
          <a:noFill/>
        </p:spPr>
        <p:txBody>
          <a:bodyPr wrap="square" rtlCol="0">
            <a:spAutoFit/>
          </a:bodyPr>
          <a:lstStyle/>
          <a:p>
            <a:r>
              <a:rPr lang="it-IT" sz="1600" dirty="0"/>
              <a:t>At WP.29/177, on March 2019, a </a:t>
            </a:r>
            <a:r>
              <a:rPr lang="it-IT" sz="1600" dirty="0" err="1"/>
              <a:t>very</a:t>
            </a:r>
            <a:r>
              <a:rPr lang="it-IT" sz="1600" dirty="0"/>
              <a:t> high </a:t>
            </a:r>
            <a:r>
              <a:rPr lang="it-IT" sz="1600" dirty="0" err="1"/>
              <a:t>number</a:t>
            </a:r>
            <a:r>
              <a:rPr lang="it-IT" sz="1600" dirty="0"/>
              <a:t> (20) of new </a:t>
            </a:r>
            <a:r>
              <a:rPr lang="it-IT" sz="1600" dirty="0" err="1"/>
              <a:t>series</a:t>
            </a:r>
            <a:r>
              <a:rPr lang="it-IT" sz="1600" dirty="0"/>
              <a:t> of </a:t>
            </a:r>
            <a:r>
              <a:rPr lang="it-IT" sz="1600" dirty="0" err="1"/>
              <a:t>amendments</a:t>
            </a:r>
            <a:r>
              <a:rPr lang="it-IT" sz="1600" dirty="0"/>
              <a:t> to UN </a:t>
            </a:r>
            <a:r>
              <a:rPr lang="it-IT" sz="1600" dirty="0" err="1"/>
              <a:t>Regs</a:t>
            </a:r>
            <a:r>
              <a:rPr lang="it-IT" sz="1600" dirty="0"/>
              <a:t> </a:t>
            </a:r>
            <a:r>
              <a:rPr lang="it-IT" sz="1600" dirty="0" err="1"/>
              <a:t>have</a:t>
            </a:r>
            <a:r>
              <a:rPr lang="it-IT" sz="1600" dirty="0"/>
              <a:t> </a:t>
            </a:r>
            <a:r>
              <a:rPr lang="it-IT" sz="1600" dirty="0" err="1"/>
              <a:t>been</a:t>
            </a:r>
            <a:r>
              <a:rPr lang="it-IT" sz="1600" dirty="0"/>
              <a:t> </a:t>
            </a:r>
            <a:r>
              <a:rPr lang="it-IT" sz="1600" dirty="0" err="1"/>
              <a:t>published</a:t>
            </a:r>
            <a:r>
              <a:rPr lang="it-IT" sz="1600" dirty="0"/>
              <a:t>.</a:t>
            </a:r>
          </a:p>
          <a:p>
            <a:r>
              <a:rPr lang="it-IT" sz="1600" dirty="0" err="1"/>
              <a:t>Those</a:t>
            </a:r>
            <a:r>
              <a:rPr lang="it-IT" sz="1600" dirty="0"/>
              <a:t> new </a:t>
            </a:r>
            <a:r>
              <a:rPr lang="it-IT" sz="1600" dirty="0" err="1"/>
              <a:t>series</a:t>
            </a:r>
            <a:r>
              <a:rPr lang="it-IT" sz="1600" dirty="0"/>
              <a:t> </a:t>
            </a:r>
            <a:r>
              <a:rPr lang="it-IT" sz="1600" dirty="0" err="1"/>
              <a:t>were</a:t>
            </a:r>
            <a:r>
              <a:rPr lang="it-IT" sz="1600" dirty="0"/>
              <a:t> </a:t>
            </a:r>
            <a:r>
              <a:rPr lang="it-IT" sz="1600" dirty="0" err="1"/>
              <a:t>needed</a:t>
            </a:r>
            <a:r>
              <a:rPr lang="it-IT" sz="1600" dirty="0"/>
              <a:t> just to introduce </a:t>
            </a:r>
            <a:r>
              <a:rPr lang="it-IT" sz="1600" dirty="0" err="1"/>
              <a:t>TPs</a:t>
            </a:r>
            <a:r>
              <a:rPr lang="it-IT" sz="1600" dirty="0"/>
              <a:t> to </a:t>
            </a:r>
            <a:r>
              <a:rPr lang="it-IT" sz="1600" dirty="0" err="1"/>
              <a:t>Regs</a:t>
            </a:r>
            <a:r>
              <a:rPr lang="it-IT" sz="1600" dirty="0"/>
              <a:t> </a:t>
            </a:r>
            <a:r>
              <a:rPr lang="it-IT" sz="1600" dirty="0" err="1"/>
              <a:t>which</a:t>
            </a:r>
            <a:r>
              <a:rPr lang="it-IT" sz="1600" dirty="0"/>
              <a:t> </a:t>
            </a:r>
            <a:r>
              <a:rPr lang="it-IT" sz="1600" dirty="0" err="1"/>
              <a:t>were</a:t>
            </a:r>
            <a:r>
              <a:rPr lang="it-IT" sz="1600" dirty="0"/>
              <a:t> to be </a:t>
            </a:r>
            <a:r>
              <a:rPr lang="it-IT" sz="1600" dirty="0" err="1"/>
              <a:t>replaced</a:t>
            </a:r>
            <a:r>
              <a:rPr lang="it-IT" sz="1600" dirty="0"/>
              <a:t> by UN R148, R149 and R150 for the </a:t>
            </a:r>
            <a:r>
              <a:rPr lang="it-IT" sz="1600" dirty="0" err="1"/>
              <a:t>simplification</a:t>
            </a:r>
            <a:r>
              <a:rPr lang="it-IT" sz="1600" dirty="0"/>
              <a:t> of lighting </a:t>
            </a:r>
            <a:r>
              <a:rPr lang="it-IT" sz="1600" dirty="0" err="1"/>
              <a:t>regulations</a:t>
            </a:r>
            <a:r>
              <a:rPr lang="it-IT" sz="1600" dirty="0"/>
              <a:t>.</a:t>
            </a:r>
          </a:p>
        </p:txBody>
      </p:sp>
      <p:cxnSp>
        <p:nvCxnSpPr>
          <p:cNvPr id="10" name="Connettore diritto 9">
            <a:extLst>
              <a:ext uri="{FF2B5EF4-FFF2-40B4-BE49-F238E27FC236}">
                <a16:creationId xmlns:a16="http://schemas.microsoft.com/office/drawing/2014/main" id="{46AEC122-0ED0-C2F7-E19E-13F9AB0889E1}"/>
              </a:ext>
            </a:extLst>
          </p:cNvPr>
          <p:cNvCxnSpPr>
            <a:cxnSpLocks/>
          </p:cNvCxnSpPr>
          <p:nvPr/>
        </p:nvCxnSpPr>
        <p:spPr>
          <a:xfrm flipV="1">
            <a:off x="1199456" y="2996952"/>
            <a:ext cx="7560840" cy="144016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7585C6C-EC94-4B00-C524-C5D6A1C8CF9F}"/>
              </a:ext>
            </a:extLst>
          </p:cNvPr>
          <p:cNvCxnSpPr>
            <a:cxnSpLocks/>
          </p:cNvCxnSpPr>
          <p:nvPr/>
        </p:nvCxnSpPr>
        <p:spPr>
          <a:xfrm flipV="1">
            <a:off x="1199456" y="3140968"/>
            <a:ext cx="7560840" cy="1512168"/>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Connettore diritto 2">
            <a:extLst>
              <a:ext uri="{FF2B5EF4-FFF2-40B4-BE49-F238E27FC236}">
                <a16:creationId xmlns:a16="http://schemas.microsoft.com/office/drawing/2014/main" id="{5C2F8359-E608-60C4-BBAD-F0F82216ABC5}"/>
              </a:ext>
            </a:extLst>
          </p:cNvPr>
          <p:cNvCxnSpPr>
            <a:cxnSpLocks/>
          </p:cNvCxnSpPr>
          <p:nvPr/>
        </p:nvCxnSpPr>
        <p:spPr>
          <a:xfrm>
            <a:off x="10656000" y="5877272"/>
            <a:ext cx="92640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B338B5DC-00F0-475F-F411-CA85DD13BDEE}"/>
              </a:ext>
            </a:extLst>
          </p:cNvPr>
          <p:cNvCxnSpPr>
            <a:cxnSpLocks/>
          </p:cNvCxnSpPr>
          <p:nvPr/>
        </p:nvCxnSpPr>
        <p:spPr>
          <a:xfrm>
            <a:off x="10656000" y="6264000"/>
            <a:ext cx="926400"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716282C-D70C-4911-7DFA-CF2AAF77B3D4}"/>
              </a:ext>
            </a:extLst>
          </p:cNvPr>
          <p:cNvSpPr txBox="1"/>
          <p:nvPr/>
        </p:nvSpPr>
        <p:spPr>
          <a:xfrm>
            <a:off x="9696401" y="5068341"/>
            <a:ext cx="1656184" cy="1384995"/>
          </a:xfrm>
          <a:prstGeom prst="rect">
            <a:avLst/>
          </a:prstGeom>
          <a:noFill/>
        </p:spPr>
        <p:txBody>
          <a:bodyPr wrap="square" rtlCol="0">
            <a:spAutoFit/>
          </a:bodyPr>
          <a:lstStyle/>
          <a:p>
            <a:r>
              <a:rPr lang="it-IT" sz="1600" b="1" u="sng" dirty="0" err="1"/>
              <a:t>Slope</a:t>
            </a:r>
            <a:r>
              <a:rPr lang="it-IT" sz="1600" b="1" u="sng" dirty="0"/>
              <a:t> of linear </a:t>
            </a:r>
            <a:r>
              <a:rPr lang="it-IT" sz="1600" b="1" u="sng" dirty="0" err="1"/>
              <a:t>regressions</a:t>
            </a:r>
            <a:r>
              <a:rPr lang="it-IT" sz="1600" b="1" u="sng" dirty="0"/>
              <a:t>:</a:t>
            </a:r>
          </a:p>
          <a:p>
            <a:pPr marL="285750" indent="-285750">
              <a:spcBef>
                <a:spcPts val="1200"/>
              </a:spcBef>
              <a:buFontTx/>
              <a:buChar char="-"/>
            </a:pPr>
            <a:r>
              <a:rPr lang="it-IT" sz="1600" dirty="0"/>
              <a:t>1,68</a:t>
            </a:r>
          </a:p>
          <a:p>
            <a:pPr marL="285750" indent="-285750">
              <a:spcBef>
                <a:spcPts val="1200"/>
              </a:spcBef>
              <a:buFontTx/>
              <a:buChar char="-"/>
            </a:pPr>
            <a:r>
              <a:rPr lang="it-IT" sz="1600" dirty="0"/>
              <a:t>1,80</a:t>
            </a:r>
          </a:p>
        </p:txBody>
      </p:sp>
    </p:spTree>
    <p:extLst>
      <p:ext uri="{BB962C8B-B14F-4D97-AF65-F5344CB8AC3E}">
        <p14:creationId xmlns:p14="http://schemas.microsoft.com/office/powerpoint/2010/main" val="2581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E891-A36F-D095-443D-B1A46BC5C2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91A835-7A72-7DF1-49A3-8F5F5AB23274}"/>
              </a:ext>
            </a:extLst>
          </p:cNvPr>
          <p:cNvSpPr>
            <a:spLocks noGrp="1"/>
          </p:cNvSpPr>
          <p:nvPr>
            <p:ph type="title"/>
          </p:nvPr>
        </p:nvSpPr>
        <p:spPr>
          <a:xfrm>
            <a:off x="3143672" y="274638"/>
            <a:ext cx="8438728" cy="562074"/>
          </a:xfrm>
          <a:noFill/>
        </p:spPr>
        <p:txBody>
          <a:bodyPr/>
          <a:lstStyle/>
          <a:p>
            <a:r>
              <a:rPr lang="en-GB" sz="2800" b="1" dirty="0"/>
              <a:t>Facts: what does the WP.29 do?</a:t>
            </a:r>
          </a:p>
        </p:txBody>
      </p:sp>
      <p:sp>
        <p:nvSpPr>
          <p:cNvPr id="13" name="Espace réservé du contenu 2">
            <a:extLst>
              <a:ext uri="{FF2B5EF4-FFF2-40B4-BE49-F238E27FC236}">
                <a16:creationId xmlns:a16="http://schemas.microsoft.com/office/drawing/2014/main" id="{A952A770-B1DE-DAEE-4284-91DCC3EC2E8E}"/>
              </a:ext>
            </a:extLst>
          </p:cNvPr>
          <p:cNvSpPr txBox="1">
            <a:spLocks/>
          </p:cNvSpPr>
          <p:nvPr/>
        </p:nvSpPr>
        <p:spPr>
          <a:xfrm>
            <a:off x="609600" y="1412776"/>
            <a:ext cx="10972800"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1350"/>
              </a:spcBef>
              <a:buNone/>
            </a:pPr>
            <a:r>
              <a:rPr lang="en-US" sz="2400" kern="0" dirty="0"/>
              <a:t>Number of active Working Groups (IWG; TF; SIG; ad hoc Groups)</a:t>
            </a:r>
          </a:p>
          <a:p>
            <a:pPr marL="0" indent="0">
              <a:spcBef>
                <a:spcPts val="1350"/>
              </a:spcBef>
              <a:buNone/>
            </a:pPr>
            <a:endParaRPr lang="en-US" sz="1200" kern="0" dirty="0"/>
          </a:p>
        </p:txBody>
      </p:sp>
      <p:sp>
        <p:nvSpPr>
          <p:cNvPr id="14" name="Espace réservé du contenu 2">
            <a:extLst>
              <a:ext uri="{FF2B5EF4-FFF2-40B4-BE49-F238E27FC236}">
                <a16:creationId xmlns:a16="http://schemas.microsoft.com/office/drawing/2014/main" id="{F750D062-7E28-E3E0-743F-CFFF431D4AB8}"/>
              </a:ext>
            </a:extLst>
          </p:cNvPr>
          <p:cNvSpPr txBox="1">
            <a:spLocks/>
          </p:cNvSpPr>
          <p:nvPr/>
        </p:nvSpPr>
        <p:spPr>
          <a:xfrm>
            <a:off x="3853744" y="1988840"/>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400" kern="0" dirty="0"/>
              <a:t>1</a:t>
            </a:r>
            <a:r>
              <a:rPr lang="en-US" sz="2400" kern="0" baseline="30000" dirty="0"/>
              <a:t>st</a:t>
            </a:r>
            <a:r>
              <a:rPr lang="en-US" sz="2400" kern="0" dirty="0"/>
              <a:t> Level: </a:t>
            </a:r>
          </a:p>
          <a:p>
            <a:pPr marL="0" indent="0">
              <a:spcBef>
                <a:spcPts val="1350"/>
              </a:spcBef>
              <a:buNone/>
            </a:pPr>
            <a:endParaRPr lang="en-US" sz="1200" kern="0" dirty="0"/>
          </a:p>
        </p:txBody>
      </p:sp>
      <p:sp>
        <p:nvSpPr>
          <p:cNvPr id="15" name="Espace réservé du contenu 2">
            <a:extLst>
              <a:ext uri="{FF2B5EF4-FFF2-40B4-BE49-F238E27FC236}">
                <a16:creationId xmlns:a16="http://schemas.microsoft.com/office/drawing/2014/main" id="{BFC0A6B2-968A-C07B-667B-B679D5532443}"/>
              </a:ext>
            </a:extLst>
          </p:cNvPr>
          <p:cNvSpPr txBox="1">
            <a:spLocks/>
          </p:cNvSpPr>
          <p:nvPr/>
        </p:nvSpPr>
        <p:spPr>
          <a:xfrm>
            <a:off x="3853744" y="2564904"/>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400" kern="0" dirty="0"/>
              <a:t>2</a:t>
            </a:r>
            <a:r>
              <a:rPr lang="en-US" sz="2400" kern="0" baseline="30000" dirty="0"/>
              <a:t>nd</a:t>
            </a:r>
            <a:r>
              <a:rPr lang="en-US" sz="2400" kern="0" dirty="0"/>
              <a:t> Level: </a:t>
            </a:r>
          </a:p>
          <a:p>
            <a:pPr marL="0" indent="0">
              <a:spcBef>
                <a:spcPts val="1350"/>
              </a:spcBef>
              <a:buNone/>
            </a:pPr>
            <a:endParaRPr lang="en-US" sz="1200" kern="0" dirty="0"/>
          </a:p>
        </p:txBody>
      </p:sp>
      <p:sp>
        <p:nvSpPr>
          <p:cNvPr id="16" name="Espace réservé du contenu 2">
            <a:extLst>
              <a:ext uri="{FF2B5EF4-FFF2-40B4-BE49-F238E27FC236}">
                <a16:creationId xmlns:a16="http://schemas.microsoft.com/office/drawing/2014/main" id="{6543D274-A342-6E4A-8DCB-95A60DBEBB51}"/>
              </a:ext>
            </a:extLst>
          </p:cNvPr>
          <p:cNvSpPr txBox="1">
            <a:spLocks/>
          </p:cNvSpPr>
          <p:nvPr/>
        </p:nvSpPr>
        <p:spPr>
          <a:xfrm>
            <a:off x="3853744" y="3140968"/>
            <a:ext cx="2030016"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400" kern="0" dirty="0"/>
              <a:t>Total: </a:t>
            </a:r>
          </a:p>
          <a:p>
            <a:pPr marL="0" indent="0">
              <a:spcBef>
                <a:spcPts val="1350"/>
              </a:spcBef>
              <a:buNone/>
            </a:pPr>
            <a:endParaRPr lang="en-US" sz="1200" kern="0" dirty="0"/>
          </a:p>
        </p:txBody>
      </p:sp>
      <p:sp>
        <p:nvSpPr>
          <p:cNvPr id="17" name="Espace réservé du contenu 2">
            <a:extLst>
              <a:ext uri="{FF2B5EF4-FFF2-40B4-BE49-F238E27FC236}">
                <a16:creationId xmlns:a16="http://schemas.microsoft.com/office/drawing/2014/main" id="{DC3B448D-8A3E-C434-AB72-EA73D09B74F9}"/>
              </a:ext>
            </a:extLst>
          </p:cNvPr>
          <p:cNvSpPr txBox="1">
            <a:spLocks/>
          </p:cNvSpPr>
          <p:nvPr/>
        </p:nvSpPr>
        <p:spPr>
          <a:xfrm>
            <a:off x="609600" y="4077072"/>
            <a:ext cx="10972800"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1350"/>
              </a:spcBef>
              <a:buNone/>
            </a:pPr>
            <a:r>
              <a:rPr lang="en-US" sz="2400" kern="0" dirty="0"/>
              <a:t>Number of meetings (physical; virtual; hybrid) from foundation</a:t>
            </a:r>
          </a:p>
          <a:p>
            <a:pPr marL="0" indent="0">
              <a:spcBef>
                <a:spcPts val="1350"/>
              </a:spcBef>
              <a:buNone/>
            </a:pPr>
            <a:endParaRPr lang="en-US" sz="1200" kern="0" dirty="0"/>
          </a:p>
        </p:txBody>
      </p:sp>
      <p:sp>
        <p:nvSpPr>
          <p:cNvPr id="18" name="Espace réservé du contenu 2">
            <a:extLst>
              <a:ext uri="{FF2B5EF4-FFF2-40B4-BE49-F238E27FC236}">
                <a16:creationId xmlns:a16="http://schemas.microsoft.com/office/drawing/2014/main" id="{73B0FDA3-61CE-C405-86A5-5AE6DF739BCE}"/>
              </a:ext>
            </a:extLst>
          </p:cNvPr>
          <p:cNvSpPr txBox="1">
            <a:spLocks/>
          </p:cNvSpPr>
          <p:nvPr/>
        </p:nvSpPr>
        <p:spPr>
          <a:xfrm>
            <a:off x="3853744" y="4643885"/>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400" kern="0" dirty="0"/>
              <a:t>Total: </a:t>
            </a:r>
          </a:p>
          <a:p>
            <a:pPr marL="0" indent="0">
              <a:spcBef>
                <a:spcPts val="1350"/>
              </a:spcBef>
              <a:buNone/>
            </a:pPr>
            <a:endParaRPr lang="en-US" sz="1200" kern="0" dirty="0"/>
          </a:p>
        </p:txBody>
      </p:sp>
      <p:sp>
        <p:nvSpPr>
          <p:cNvPr id="19" name="Espace réservé du contenu 2">
            <a:extLst>
              <a:ext uri="{FF2B5EF4-FFF2-40B4-BE49-F238E27FC236}">
                <a16:creationId xmlns:a16="http://schemas.microsoft.com/office/drawing/2014/main" id="{F1520944-B466-3CBC-9A5B-9CD30763901B}"/>
              </a:ext>
            </a:extLst>
          </p:cNvPr>
          <p:cNvSpPr txBox="1">
            <a:spLocks/>
          </p:cNvSpPr>
          <p:nvPr/>
        </p:nvSpPr>
        <p:spPr>
          <a:xfrm>
            <a:off x="6415032" y="1988840"/>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kern="0" dirty="0"/>
              <a:t>39</a:t>
            </a:r>
          </a:p>
          <a:p>
            <a:pPr marL="0" indent="0">
              <a:spcBef>
                <a:spcPts val="1350"/>
              </a:spcBef>
              <a:buNone/>
            </a:pPr>
            <a:endParaRPr lang="en-US" sz="1200" kern="0" dirty="0"/>
          </a:p>
        </p:txBody>
      </p:sp>
      <p:sp>
        <p:nvSpPr>
          <p:cNvPr id="20" name="Espace réservé du contenu 2">
            <a:extLst>
              <a:ext uri="{FF2B5EF4-FFF2-40B4-BE49-F238E27FC236}">
                <a16:creationId xmlns:a16="http://schemas.microsoft.com/office/drawing/2014/main" id="{4B3B8BFC-5B19-A74D-01B4-334F34D8F416}"/>
              </a:ext>
            </a:extLst>
          </p:cNvPr>
          <p:cNvSpPr txBox="1">
            <a:spLocks/>
          </p:cNvSpPr>
          <p:nvPr/>
        </p:nvSpPr>
        <p:spPr>
          <a:xfrm>
            <a:off x="6415032" y="2564904"/>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kern="0" dirty="0"/>
              <a:t>20</a:t>
            </a:r>
          </a:p>
          <a:p>
            <a:pPr marL="0" indent="0">
              <a:spcBef>
                <a:spcPts val="1350"/>
              </a:spcBef>
              <a:buNone/>
            </a:pPr>
            <a:endParaRPr lang="en-US" sz="1200" kern="0" dirty="0"/>
          </a:p>
        </p:txBody>
      </p:sp>
      <p:sp>
        <p:nvSpPr>
          <p:cNvPr id="21" name="Espace réservé du contenu 2">
            <a:extLst>
              <a:ext uri="{FF2B5EF4-FFF2-40B4-BE49-F238E27FC236}">
                <a16:creationId xmlns:a16="http://schemas.microsoft.com/office/drawing/2014/main" id="{36D27B26-B597-387B-2D00-4EFD54CA125B}"/>
              </a:ext>
            </a:extLst>
          </p:cNvPr>
          <p:cNvSpPr txBox="1">
            <a:spLocks/>
          </p:cNvSpPr>
          <p:nvPr/>
        </p:nvSpPr>
        <p:spPr>
          <a:xfrm>
            <a:off x="6415032" y="3140968"/>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b="1" kern="0" dirty="0">
                <a:solidFill>
                  <a:srgbClr val="FF0000"/>
                </a:solidFill>
              </a:rPr>
              <a:t>59</a:t>
            </a:r>
            <a:r>
              <a:rPr lang="en-US" sz="2400" kern="0" dirty="0"/>
              <a:t> </a:t>
            </a:r>
          </a:p>
          <a:p>
            <a:pPr marL="0" indent="0">
              <a:spcBef>
                <a:spcPts val="1350"/>
              </a:spcBef>
              <a:buNone/>
            </a:pPr>
            <a:endParaRPr lang="en-US" sz="1200" kern="0" dirty="0"/>
          </a:p>
        </p:txBody>
      </p:sp>
      <p:sp>
        <p:nvSpPr>
          <p:cNvPr id="22" name="Espace réservé du contenu 2">
            <a:extLst>
              <a:ext uri="{FF2B5EF4-FFF2-40B4-BE49-F238E27FC236}">
                <a16:creationId xmlns:a16="http://schemas.microsoft.com/office/drawing/2014/main" id="{97B629A6-8D44-DC81-9D7E-FD96DDFA8A0A}"/>
              </a:ext>
            </a:extLst>
          </p:cNvPr>
          <p:cNvSpPr txBox="1">
            <a:spLocks/>
          </p:cNvSpPr>
          <p:nvPr/>
        </p:nvSpPr>
        <p:spPr>
          <a:xfrm>
            <a:off x="6415032" y="4635688"/>
            <a:ext cx="2057232"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b="1" kern="0" dirty="0">
                <a:solidFill>
                  <a:srgbClr val="FF0000"/>
                </a:solidFill>
              </a:rPr>
              <a:t>1342</a:t>
            </a:r>
          </a:p>
          <a:p>
            <a:pPr marL="0" indent="0">
              <a:spcBef>
                <a:spcPts val="1350"/>
              </a:spcBef>
              <a:buNone/>
            </a:pPr>
            <a:endParaRPr lang="en-US" sz="1200" kern="0" dirty="0"/>
          </a:p>
        </p:txBody>
      </p:sp>
      <p:sp>
        <p:nvSpPr>
          <p:cNvPr id="23" name="Espace réservé du contenu 2">
            <a:extLst>
              <a:ext uri="{FF2B5EF4-FFF2-40B4-BE49-F238E27FC236}">
                <a16:creationId xmlns:a16="http://schemas.microsoft.com/office/drawing/2014/main" id="{F55891A8-0FB4-64AF-A7B1-0CD8BFDB50E6}"/>
              </a:ext>
            </a:extLst>
          </p:cNvPr>
          <p:cNvSpPr txBox="1">
            <a:spLocks/>
          </p:cNvSpPr>
          <p:nvPr/>
        </p:nvSpPr>
        <p:spPr>
          <a:xfrm>
            <a:off x="609600" y="5496250"/>
            <a:ext cx="10972800"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1350"/>
              </a:spcBef>
              <a:buNone/>
            </a:pPr>
            <a:r>
              <a:rPr lang="en-US" sz="2400" kern="0" dirty="0"/>
              <a:t>Oldest Working Group: GRPE/PMP (06/2004)</a:t>
            </a:r>
          </a:p>
          <a:p>
            <a:pPr marL="0" indent="0">
              <a:spcBef>
                <a:spcPts val="1350"/>
              </a:spcBef>
              <a:buNone/>
            </a:pPr>
            <a:endParaRPr lang="en-US" sz="1200" kern="0" dirty="0"/>
          </a:p>
        </p:txBody>
      </p:sp>
      <p:sp>
        <p:nvSpPr>
          <p:cNvPr id="24" name="Espace réservé du contenu 2">
            <a:extLst>
              <a:ext uri="{FF2B5EF4-FFF2-40B4-BE49-F238E27FC236}">
                <a16:creationId xmlns:a16="http://schemas.microsoft.com/office/drawing/2014/main" id="{6C2AE302-7C3E-9A2C-D88E-E2993E3AE230}"/>
              </a:ext>
            </a:extLst>
          </p:cNvPr>
          <p:cNvSpPr txBox="1">
            <a:spLocks/>
          </p:cNvSpPr>
          <p:nvPr/>
        </p:nvSpPr>
        <p:spPr>
          <a:xfrm>
            <a:off x="610385" y="5949280"/>
            <a:ext cx="10972800" cy="432048"/>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1350"/>
              </a:spcBef>
              <a:buNone/>
            </a:pPr>
            <a:r>
              <a:rPr lang="en-US" sz="2400" kern="0" dirty="0"/>
              <a:t>Most meetings: GRPE/EVE (85)</a:t>
            </a:r>
          </a:p>
          <a:p>
            <a:pPr marL="0" indent="0">
              <a:spcBef>
                <a:spcPts val="1350"/>
              </a:spcBef>
              <a:buNone/>
            </a:pPr>
            <a:endParaRPr lang="en-US" sz="1200" kern="0" dirty="0"/>
          </a:p>
        </p:txBody>
      </p:sp>
    </p:spTree>
    <p:extLst>
      <p:ext uri="{BB962C8B-B14F-4D97-AF65-F5344CB8AC3E}">
        <p14:creationId xmlns:p14="http://schemas.microsoft.com/office/powerpoint/2010/main" val="8562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A747-DF49-5D85-4D92-CEEC4B6A27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15FBAD-DD92-1CEC-3124-03533B05A841}"/>
              </a:ext>
            </a:extLst>
          </p:cNvPr>
          <p:cNvSpPr>
            <a:spLocks noGrp="1"/>
          </p:cNvSpPr>
          <p:nvPr>
            <p:ph type="title"/>
          </p:nvPr>
        </p:nvSpPr>
        <p:spPr>
          <a:xfrm>
            <a:off x="3143672" y="274638"/>
            <a:ext cx="8438728" cy="562074"/>
          </a:xfrm>
          <a:noFill/>
        </p:spPr>
        <p:txBody>
          <a:bodyPr/>
          <a:lstStyle/>
          <a:p>
            <a:r>
              <a:rPr lang="en-GB" sz="2800" b="1" dirty="0"/>
              <a:t>Common perception: actual overload at WP.29</a:t>
            </a:r>
          </a:p>
        </p:txBody>
      </p:sp>
      <p:sp>
        <p:nvSpPr>
          <p:cNvPr id="2" name="Espace réservé du contenu 2">
            <a:extLst>
              <a:ext uri="{FF2B5EF4-FFF2-40B4-BE49-F238E27FC236}">
                <a16:creationId xmlns:a16="http://schemas.microsoft.com/office/drawing/2014/main" id="{36FB014B-B3A4-B612-1937-AB77E7BDEC9D}"/>
              </a:ext>
            </a:extLst>
          </p:cNvPr>
          <p:cNvSpPr txBox="1">
            <a:spLocks/>
          </p:cNvSpPr>
          <p:nvPr/>
        </p:nvSpPr>
        <p:spPr>
          <a:xfrm>
            <a:off x="609600" y="1196752"/>
            <a:ext cx="10972800" cy="5328592"/>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350"/>
              </a:spcBef>
            </a:pPr>
            <a:r>
              <a:rPr lang="en-US" sz="2400" kern="0" dirty="0"/>
              <a:t>With the increase in the number and size of regulations that require maintenance, the workload at WP.29 has grown substantially</a:t>
            </a:r>
          </a:p>
          <a:p>
            <a:pPr>
              <a:spcBef>
                <a:spcPts val="1350"/>
              </a:spcBef>
            </a:pPr>
            <a:endParaRPr lang="en-US" sz="2400" kern="0" dirty="0"/>
          </a:p>
          <a:p>
            <a:pPr>
              <a:spcBef>
                <a:spcPts val="1350"/>
              </a:spcBef>
            </a:pPr>
            <a:r>
              <a:rPr lang="en-US" sz="2400" kern="0" dirty="0"/>
              <a:t>Decisions to establish new working groups, task forces or special interest groups sometimes have not been based on rational criteria</a:t>
            </a:r>
          </a:p>
          <a:p>
            <a:pPr>
              <a:spcBef>
                <a:spcPts val="1350"/>
              </a:spcBef>
            </a:pPr>
            <a:endParaRPr lang="en-US" sz="2400" kern="0" dirty="0"/>
          </a:p>
          <a:p>
            <a:pPr>
              <a:spcBef>
                <a:spcPts val="1350"/>
              </a:spcBef>
            </a:pPr>
            <a:r>
              <a:rPr lang="en-US" sz="2400" kern="0" dirty="0"/>
              <a:t>At times, this has led to experts focusing on low-benefit regulatory measures, diverting their efforts from more critical aspects</a:t>
            </a:r>
          </a:p>
          <a:p>
            <a:pPr>
              <a:spcBef>
                <a:spcPts val="1350"/>
              </a:spcBef>
            </a:pPr>
            <a:endParaRPr lang="en-US" sz="2400" kern="0" dirty="0"/>
          </a:p>
          <a:p>
            <a:pPr>
              <a:spcBef>
                <a:spcPts val="1350"/>
              </a:spcBef>
            </a:pPr>
            <a:r>
              <a:rPr lang="en-US" sz="2400" kern="0" dirty="0"/>
              <a:t>In some cases, this misallocation of resources hampers the ability to address truly important regulatory issues effectively</a:t>
            </a:r>
          </a:p>
        </p:txBody>
      </p:sp>
    </p:spTree>
    <p:extLst>
      <p:ext uri="{BB962C8B-B14F-4D97-AF65-F5344CB8AC3E}">
        <p14:creationId xmlns:p14="http://schemas.microsoft.com/office/powerpoint/2010/main" val="333444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B143-5D24-1392-E81A-2BBFAE4ACA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63B15F-26C4-CB5C-D0FB-05D684D2C00D}"/>
              </a:ext>
            </a:extLst>
          </p:cNvPr>
          <p:cNvSpPr>
            <a:spLocks noGrp="1"/>
          </p:cNvSpPr>
          <p:nvPr>
            <p:ph type="title"/>
          </p:nvPr>
        </p:nvSpPr>
        <p:spPr>
          <a:xfrm>
            <a:off x="3143672" y="274638"/>
            <a:ext cx="8438728" cy="562074"/>
          </a:xfrm>
          <a:noFill/>
        </p:spPr>
        <p:txBody>
          <a:bodyPr/>
          <a:lstStyle/>
          <a:p>
            <a:r>
              <a:rPr lang="en-GB" sz="2800" b="1" dirty="0"/>
              <a:t>CP’s suggestions</a:t>
            </a:r>
          </a:p>
        </p:txBody>
      </p:sp>
      <p:sp>
        <p:nvSpPr>
          <p:cNvPr id="2" name="Espace réservé du contenu 2">
            <a:extLst>
              <a:ext uri="{FF2B5EF4-FFF2-40B4-BE49-F238E27FC236}">
                <a16:creationId xmlns:a16="http://schemas.microsoft.com/office/drawing/2014/main" id="{7BC7D356-BBAD-D924-3801-96A7373483D8}"/>
              </a:ext>
            </a:extLst>
          </p:cNvPr>
          <p:cNvSpPr txBox="1">
            <a:spLocks/>
          </p:cNvSpPr>
          <p:nvPr/>
        </p:nvSpPr>
        <p:spPr>
          <a:xfrm>
            <a:off x="609600" y="1196752"/>
            <a:ext cx="10972800" cy="5328592"/>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spcBef>
                <a:spcPts val="1350"/>
              </a:spcBef>
              <a:buAutoNum type="arabicParenR"/>
            </a:pPr>
            <a:r>
              <a:rPr lang="en-US" sz="2400" dirty="0"/>
              <a:t>Perform a Cost/Benefit Analysis before proposing a new item of work;</a:t>
            </a:r>
          </a:p>
          <a:p>
            <a:pPr marL="457200" indent="-457200">
              <a:spcBef>
                <a:spcPts val="1350"/>
              </a:spcBef>
              <a:buAutoNum type="arabicParenR"/>
            </a:pPr>
            <a:r>
              <a:rPr lang="en-US" sz="2400" dirty="0"/>
              <a:t>Perform a Gap Analysis before proposing a new item of work;</a:t>
            </a:r>
          </a:p>
          <a:p>
            <a:pPr marL="457200" indent="-457200">
              <a:spcBef>
                <a:spcPts val="1350"/>
              </a:spcBef>
              <a:buAutoNum type="arabicParenR"/>
            </a:pPr>
            <a:r>
              <a:rPr lang="en-US" sz="2400" dirty="0"/>
              <a:t>Set a minimum number of Contracting Parties being needed as sponsors before starting a new activity;</a:t>
            </a:r>
          </a:p>
          <a:p>
            <a:pPr marL="457200" indent="-457200">
              <a:spcBef>
                <a:spcPts val="1350"/>
              </a:spcBef>
              <a:buAutoNum type="arabicParenR"/>
            </a:pPr>
            <a:r>
              <a:rPr lang="en-US" sz="2400" dirty="0"/>
              <a:t>Improve the PoW document with real weighting of the different priorities;</a:t>
            </a:r>
          </a:p>
          <a:p>
            <a:pPr marL="457200" indent="-457200">
              <a:spcBef>
                <a:spcPts val="1350"/>
              </a:spcBef>
              <a:buAutoNum type="arabicParenR"/>
            </a:pPr>
            <a:r>
              <a:rPr lang="en-US" sz="2400" dirty="0"/>
              <a:t>Adopt metrics to assess priority;</a:t>
            </a:r>
          </a:p>
          <a:p>
            <a:pPr marL="457200" indent="-457200">
              <a:spcBef>
                <a:spcPts val="1350"/>
              </a:spcBef>
              <a:buAutoNum type="arabicParenR"/>
            </a:pPr>
            <a:r>
              <a:rPr lang="en-US" sz="2400" dirty="0"/>
              <a:t>Share good practices between the 58A and the 98A;</a:t>
            </a:r>
          </a:p>
          <a:p>
            <a:pPr marL="457200" indent="-457200">
              <a:spcBef>
                <a:spcPts val="1350"/>
              </a:spcBef>
              <a:buAutoNum type="arabicParenR"/>
            </a:pPr>
            <a:r>
              <a:rPr lang="en-US" sz="2400" dirty="0"/>
              <a:t>Focus WP.29 efforts on Management Systems at OEM level in a view to let the 58A and the 98A converge and be future-proof;</a:t>
            </a:r>
          </a:p>
          <a:p>
            <a:pPr marL="457200" indent="-457200">
              <a:spcBef>
                <a:spcPts val="1350"/>
              </a:spcBef>
              <a:buAutoNum type="arabicParenR"/>
            </a:pPr>
            <a:r>
              <a:rPr lang="en-US" sz="2400" dirty="0"/>
              <a:t>Combine different Regulations (and new Series of Amendments) with the same EiF dates in a single package every e.g. [3]-years.</a:t>
            </a:r>
            <a:endParaRPr lang="en-US" sz="2400" kern="0" dirty="0"/>
          </a:p>
        </p:txBody>
      </p:sp>
    </p:spTree>
    <p:extLst>
      <p:ext uri="{BB962C8B-B14F-4D97-AF65-F5344CB8AC3E}">
        <p14:creationId xmlns:p14="http://schemas.microsoft.com/office/powerpoint/2010/main" val="242550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E25C-C21F-D236-1DD0-FD0BE0FF6E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78A494-F898-9442-B911-9A6ED0EEC7CA}"/>
              </a:ext>
            </a:extLst>
          </p:cNvPr>
          <p:cNvSpPr>
            <a:spLocks noGrp="1"/>
          </p:cNvSpPr>
          <p:nvPr>
            <p:ph type="title"/>
          </p:nvPr>
        </p:nvSpPr>
        <p:spPr>
          <a:xfrm>
            <a:off x="3143672" y="274638"/>
            <a:ext cx="8438728" cy="562074"/>
          </a:xfrm>
          <a:noFill/>
        </p:spPr>
        <p:txBody>
          <a:bodyPr/>
          <a:lstStyle/>
          <a:p>
            <a:r>
              <a:rPr lang="en-GB" sz="2800" b="1" dirty="0"/>
              <a:t>OICA’s suggestions</a:t>
            </a:r>
          </a:p>
        </p:txBody>
      </p:sp>
      <p:sp>
        <p:nvSpPr>
          <p:cNvPr id="2" name="Espace réservé du contenu 2">
            <a:extLst>
              <a:ext uri="{FF2B5EF4-FFF2-40B4-BE49-F238E27FC236}">
                <a16:creationId xmlns:a16="http://schemas.microsoft.com/office/drawing/2014/main" id="{759E3755-0FD2-62E0-B63E-2F685AFE8664}"/>
              </a:ext>
            </a:extLst>
          </p:cNvPr>
          <p:cNvSpPr txBox="1">
            <a:spLocks/>
          </p:cNvSpPr>
          <p:nvPr/>
        </p:nvSpPr>
        <p:spPr>
          <a:xfrm>
            <a:off x="609600" y="1412776"/>
            <a:ext cx="10972800" cy="5328592"/>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2400" dirty="0"/>
              <a:t>To enhance the efficiency of WP.29, OICA would suggest to work together with the aim of identifying a few general criteria that would serve as a basis for a streamlined regulatory activity in the coming years.</a:t>
            </a:r>
          </a:p>
          <a:p>
            <a:pPr marL="0" indent="0">
              <a:spcBef>
                <a:spcPts val="1350"/>
              </a:spcBef>
              <a:buNone/>
            </a:pPr>
            <a:r>
              <a:rPr lang="en-US" sz="2400" b="1" u="sng" dirty="0"/>
              <a:t>Focusing on improvements in safety, emissions, security</a:t>
            </a:r>
            <a:br>
              <a:rPr lang="en-US" sz="2400" b="1" u="sng" dirty="0"/>
            </a:br>
            <a:r>
              <a:rPr lang="en-US" sz="2400" dirty="0"/>
              <a:t>Prioritizing regulations that significantly and demonstrably enhance vehicle safety, reduce emissions, or increase security</a:t>
            </a:r>
          </a:p>
          <a:p>
            <a:pPr marL="0" indent="0">
              <a:spcBef>
                <a:spcPts val="1350"/>
              </a:spcBef>
              <a:buNone/>
            </a:pPr>
            <a:r>
              <a:rPr lang="en-US" sz="2400" b="1" u="sng" dirty="0"/>
              <a:t>Keeping harmonization as the main goal of our activity</a:t>
            </a:r>
            <a:br>
              <a:rPr lang="en-US" sz="2400" b="1" u="sng" dirty="0"/>
            </a:br>
            <a:r>
              <a:rPr lang="en-US" sz="2400" dirty="0"/>
              <a:t>Ensuring consistency and compatibility of regulations across different regions to streamline compliance activity</a:t>
            </a:r>
          </a:p>
          <a:p>
            <a:pPr marL="0" indent="0">
              <a:spcBef>
                <a:spcPts val="1350"/>
              </a:spcBef>
              <a:buNone/>
            </a:pPr>
            <a:r>
              <a:rPr lang="en-US" sz="2400" b="1" u="sng" dirty="0"/>
              <a:t>Ensuring regulatory stability</a:t>
            </a:r>
            <a:br>
              <a:rPr lang="en-US" sz="2400" b="1" u="sng" dirty="0"/>
            </a:br>
            <a:r>
              <a:rPr lang="en-US" sz="2400" dirty="0"/>
              <a:t>Maintaining stable and predictable regulatory environments to support</a:t>
            </a:r>
            <a:br>
              <a:rPr lang="en-US" sz="2400" dirty="0"/>
            </a:br>
            <a:r>
              <a:rPr lang="en-US" sz="2400" dirty="0"/>
              <a:t>long-term planning and investment</a:t>
            </a:r>
            <a:endParaRPr lang="en-US" sz="2400" kern="0" dirty="0"/>
          </a:p>
        </p:txBody>
      </p:sp>
    </p:spTree>
    <p:extLst>
      <p:ext uri="{BB962C8B-B14F-4D97-AF65-F5344CB8AC3E}">
        <p14:creationId xmlns:p14="http://schemas.microsoft.com/office/powerpoint/2010/main" val="96023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D0758-7F5D-0292-4C87-DB1A58964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EF2F7B-6132-880D-7E90-D536B4309CFF}"/>
              </a:ext>
            </a:extLst>
          </p:cNvPr>
          <p:cNvSpPr>
            <a:spLocks noGrp="1"/>
          </p:cNvSpPr>
          <p:nvPr>
            <p:ph type="title"/>
          </p:nvPr>
        </p:nvSpPr>
        <p:spPr>
          <a:xfrm>
            <a:off x="3143672" y="274638"/>
            <a:ext cx="8438728" cy="562074"/>
          </a:xfrm>
          <a:noFill/>
        </p:spPr>
        <p:txBody>
          <a:bodyPr/>
          <a:lstStyle/>
          <a:p>
            <a:r>
              <a:rPr lang="en-GB" sz="2800" b="1" dirty="0"/>
              <a:t>Next steps</a:t>
            </a:r>
          </a:p>
        </p:txBody>
      </p:sp>
      <p:sp>
        <p:nvSpPr>
          <p:cNvPr id="2" name="Espace réservé du contenu 2">
            <a:extLst>
              <a:ext uri="{FF2B5EF4-FFF2-40B4-BE49-F238E27FC236}">
                <a16:creationId xmlns:a16="http://schemas.microsoft.com/office/drawing/2014/main" id="{6214B5A9-2684-0B3F-553A-53DE981829CD}"/>
              </a:ext>
            </a:extLst>
          </p:cNvPr>
          <p:cNvSpPr txBox="1">
            <a:spLocks/>
          </p:cNvSpPr>
          <p:nvPr/>
        </p:nvSpPr>
        <p:spPr>
          <a:xfrm>
            <a:off x="609600" y="1988840"/>
            <a:ext cx="10972800" cy="3456384"/>
          </a:xfrm>
          <a:prstGeom prst="rect">
            <a:avLst/>
          </a:prstGeom>
        </p:spPr>
        <p:txBody>
          <a:bodyPr/>
          <a:lst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2"/>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1350"/>
              </a:spcBef>
              <a:buNone/>
            </a:pPr>
            <a:r>
              <a:rPr lang="en-US" sz="3600" dirty="0"/>
              <a:t>OICA is willing to undertake further actions in this regard, in collaboration with the Contracting Parties and the other NGOs to help all stakeholders allocate the existing resources to the most impactful areas, balancing the need for progress with practical constraints</a:t>
            </a:r>
            <a:endParaRPr lang="en-US" sz="3600" kern="0" dirty="0"/>
          </a:p>
        </p:txBody>
      </p:sp>
    </p:spTree>
    <p:extLst>
      <p:ext uri="{BB962C8B-B14F-4D97-AF65-F5344CB8AC3E}">
        <p14:creationId xmlns:p14="http://schemas.microsoft.com/office/powerpoint/2010/main" val="41336250"/>
      </p:ext>
    </p:extLst>
  </p:cSld>
  <p:clrMapOvr>
    <a:masterClrMapping/>
  </p:clrMapOvr>
</p:sld>
</file>

<file path=ppt/theme/theme1.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Masque Présentation OICA</Template>
  <TotalTime>0</TotalTime>
  <Words>716</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宋体</vt:lpstr>
      <vt:lpstr>Arial</vt:lpstr>
      <vt:lpstr>Times New Roman</vt:lpstr>
      <vt:lpstr>Wingdings</vt:lpstr>
      <vt:lpstr>Masque présentation OICA</vt:lpstr>
      <vt:lpstr>World Forum for Harmonization of Vehicle Regulations</vt:lpstr>
      <vt:lpstr>Why does the WP.29 exist?</vt:lpstr>
      <vt:lpstr>What are WP.29’s most important goals?</vt:lpstr>
      <vt:lpstr>Facts: what does the WP.29 do?</vt:lpstr>
      <vt:lpstr>Facts: what does the WP.29 do?</vt:lpstr>
      <vt:lpstr>Common perception: actual overload at WP.29</vt:lpstr>
      <vt:lpstr>CP’s suggestions</vt:lpstr>
      <vt:lpstr>OICA’s suggestions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Jocelyne Nziendolo</dc:creator>
  <cp:lastModifiedBy>Nadiya</cp:lastModifiedBy>
  <cp:revision>292</cp:revision>
  <dcterms:created xsi:type="dcterms:W3CDTF">2018-05-24T09:21:32Z</dcterms:created>
  <dcterms:modified xsi:type="dcterms:W3CDTF">2025-06-24T08:57:16Z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2021-11-08T13:28:59Z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8b36bc44-3a6f-44ca-b92c-55729d65f69a</vt:lpwstr>
  </property>
  <property fmtid="{D5CDD505-2E9C-101B-9397-08002B2CF9AE}" pid="8" name="MSIP_Label_19540963-e559-4020-8a90-fe8a502c2801_ContentBits">
    <vt:lpwstr>0</vt:lpwstr>
  </property>
</Properties>
</file>