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84" r:id="rId2"/>
    <p:sldId id="281" r:id="rId3"/>
    <p:sldId id="282" r:id="rId4"/>
    <p:sldId id="283" r:id="rId5"/>
    <p:sldId id="285" r:id="rId6"/>
    <p:sldId id="286" r:id="rId7"/>
    <p:sldId id="287" r:id="rId8"/>
    <p:sldId id="288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88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64" userDrawn="1">
          <p15:clr>
            <a:srgbClr val="A4A3A4"/>
          </p15:clr>
        </p15:guide>
        <p15:guide id="4" pos="7416" userDrawn="1">
          <p15:clr>
            <a:srgbClr val="A4A3A4"/>
          </p15:clr>
        </p15:guide>
        <p15:guide id="5" orient="horz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4040"/>
    <a:srgbClr val="124057"/>
    <a:srgbClr val="3B8D61"/>
    <a:srgbClr val="165751"/>
    <a:srgbClr val="94BF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91D7B3-355B-428E-8E40-746E71AE779C}" v="1" dt="2025-10-24T12:01:57.5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65" autoAdjust="0"/>
    <p:restoredTop sz="94660"/>
  </p:normalViewPr>
  <p:slideViewPr>
    <p:cSldViewPr snapToGrid="0" showGuides="1">
      <p:cViewPr varScale="1">
        <p:scale>
          <a:sx n="79" d="100"/>
          <a:sy n="79" d="100"/>
        </p:scale>
        <p:origin x="955" y="-336"/>
      </p:cViewPr>
      <p:guideLst>
        <p:guide orient="horz" pos="888"/>
        <p:guide pos="3840"/>
        <p:guide pos="264"/>
        <p:guide pos="7416"/>
        <p:guide orient="horz"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livier Pletinckx" userId="31b170ba-4a46-4d1b-9eda-e6c0df4f57f1" providerId="ADAL" clId="{D4524834-C287-4529-9A5B-82909617840C}"/>
    <pc:docChg chg="delSld modSld">
      <pc:chgData name="Olivier Pletinckx" userId="31b170ba-4a46-4d1b-9eda-e6c0df4f57f1" providerId="ADAL" clId="{D4524834-C287-4529-9A5B-82909617840C}" dt="2025-10-24T12:02:42.943" v="16" actId="255"/>
      <pc:docMkLst>
        <pc:docMk/>
      </pc:docMkLst>
      <pc:sldChg chg="modSp mod">
        <pc:chgData name="Olivier Pletinckx" userId="31b170ba-4a46-4d1b-9eda-e6c0df4f57f1" providerId="ADAL" clId="{D4524834-C287-4529-9A5B-82909617840C}" dt="2025-10-24T12:02:42.943" v="16" actId="255"/>
        <pc:sldMkLst>
          <pc:docMk/>
          <pc:sldMk cId="1336294973" sldId="284"/>
        </pc:sldMkLst>
        <pc:spChg chg="mod">
          <ac:chgData name="Olivier Pletinckx" userId="31b170ba-4a46-4d1b-9eda-e6c0df4f57f1" providerId="ADAL" clId="{D4524834-C287-4529-9A5B-82909617840C}" dt="2025-10-24T12:02:42.943" v="16" actId="255"/>
          <ac:spMkLst>
            <pc:docMk/>
            <pc:sldMk cId="1336294973" sldId="284"/>
            <ac:spMk id="8" creationId="{385FB431-7B14-4614-BB3B-FA17C1F6C41E}"/>
          </ac:spMkLst>
        </pc:spChg>
      </pc:sldChg>
      <pc:sldChg chg="del">
        <pc:chgData name="Olivier Pletinckx" userId="31b170ba-4a46-4d1b-9eda-e6c0df4f57f1" providerId="ADAL" clId="{D4524834-C287-4529-9A5B-82909617840C}" dt="2025-10-23T14:21:47.659" v="0" actId="47"/>
        <pc:sldMkLst>
          <pc:docMk/>
          <pc:sldMk cId="188755020" sldId="289"/>
        </pc:sldMkLst>
      </pc:sldChg>
      <pc:sldChg chg="del">
        <pc:chgData name="Olivier Pletinckx" userId="31b170ba-4a46-4d1b-9eda-e6c0df4f57f1" providerId="ADAL" clId="{D4524834-C287-4529-9A5B-82909617840C}" dt="2025-10-23T14:21:47.659" v="0" actId="47"/>
        <pc:sldMkLst>
          <pc:docMk/>
          <pc:sldMk cId="2200817505" sldId="29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2AC746-2885-46C2-A78C-6FA4C904595B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0C95C4-B7C0-4FB8-AFBF-30D3F14EBFD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7340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406CF-520C-4382-8F07-0C8A0CA553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BD802E-4D8E-4FA6-A063-72E78C7F39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DBDD0E-9C13-4AA2-9B76-4ED46F599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93E60-39B7-4EB3-8A7C-9315B1448306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02FD72-A355-4ECD-80BE-B760D9EAD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A26990-84CB-4C6A-B6D1-1845D00CD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A5F3C-F0A9-42FF-BB7C-DD95C97F844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684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8BA7D-6E1E-4CCE-84D3-A449EECDE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65F2FB-0534-4089-8C40-50596E76D2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A376C1-73A7-4346-A8AA-8D731172A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93E60-39B7-4EB3-8A7C-9315B1448306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453FBC-BA5E-4BA3-9F99-A95D9635D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F02C76-9FA2-4701-B7DF-67B74EC24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A5F3C-F0A9-42FF-BB7C-DD95C97F844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806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EF6AD6-AE89-4303-9620-A3913B9F72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3EEDD3-2AAD-45EA-843D-6295731DF8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E82336-8F63-4511-B2FA-FD9A1C55A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93E60-39B7-4EB3-8A7C-9315B1448306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C10E75-0F5E-4C55-A856-26D8299A1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2C8E1C-E56E-438C-9E67-FB4C26DBD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A5F3C-F0A9-42FF-BB7C-DD95C97F844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685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9FC4F-3529-4E51-B8F4-C5A4F74DB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B7D4A8-C503-4495-94B7-B90D901223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607C62-FE3F-4E51-8AE8-4FB5B89E6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93E60-39B7-4EB3-8A7C-9315B1448306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5BE0E-BC90-4162-A1F1-8A8FABFBC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A51848-FF9F-47A5-9639-1243847BC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A5F3C-F0A9-42FF-BB7C-DD95C97F844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353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76336-1312-4B28-80EE-DCB90E0D7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ECF866-FB6E-490D-B6A3-A6247BFE46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857956-564B-436C-AB0A-8C3907E64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93E60-39B7-4EB3-8A7C-9315B1448306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CDFB70-75E7-4DEA-AE06-D41581894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03184A-9D2C-4CE5-9EBD-C4BF91D52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A5F3C-F0A9-42FF-BB7C-DD95C97F844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199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D2E30-9FD1-44FD-AF35-C4E52511F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893BB3-4EB3-4ACF-BB2A-EB4C0D2318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248D7F-8040-4441-9386-E54F2FC1D2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960D49-71A1-4D4A-9E19-0BB9109BA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93E60-39B7-4EB3-8A7C-9315B1448306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7F22FF-D4FD-48D9-9C67-05146C9F5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E18671-3140-414D-998D-CC34A0DFC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A5F3C-F0A9-42FF-BB7C-DD95C97F844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641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C932B-072D-4948-A9CC-1631C52C0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E068DE-3FBD-414A-8678-ECD4170F9E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4CF24E-EE3E-4AF9-B8D1-B8C2E94749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B5A0F9-B7F4-45A6-8637-E086C2697B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2F49C9-E702-48C6-9180-AA8653389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1079B9-87F3-4707-B6BD-6D8DF5DE1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93E60-39B7-4EB3-8A7C-9315B1448306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DC746E-AD4D-4765-A3E5-2A6159AEE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D6FD5C-89C9-4245-8CD0-059CF0363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A5F3C-F0A9-42FF-BB7C-DD95C97F844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612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6A1DC-716E-4E60-8F56-78EE0DAE9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B7C98C-92C1-4F68-840D-8EF5C621A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93E60-39B7-4EB3-8A7C-9315B1448306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89F644-04B3-40B9-A8C3-D7305D3BD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CF177D-4C65-4A70-BB8C-933756F72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A5F3C-F0A9-42FF-BB7C-DD95C97F844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23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F25E0F-D106-4F86-B3EC-06A808ACC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93E60-39B7-4EB3-8A7C-9315B1448306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2F46A8-AC21-4442-8592-049C31E8F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AACEE6-2F93-422C-8337-43BF9CC65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A5F3C-F0A9-42FF-BB7C-DD95C97F844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470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8F3FA-CDB9-4D21-BE7F-DC85DC31F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189C9-1432-428A-8273-C4A9D7891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E2CBDF-9EED-49C8-BFA6-38682A82E6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EC7C7B-07E2-462F-BEF0-7AC9A479F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93E60-39B7-4EB3-8A7C-9315B1448306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CFCF3F-2A4B-42ED-A709-02CECE41A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5E85B6-9793-4484-BDD7-933D73C9A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A5F3C-F0A9-42FF-BB7C-DD95C97F844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313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F40B0-182E-4C23-ADC5-081E0A353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7418B5-75A4-4CD5-9A58-47BE4618E0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848DFA-4D05-46CF-8E06-055B042934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AD1506-9CD6-4C13-9A2B-8321F38C8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93E60-39B7-4EB3-8A7C-9315B1448306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15EFD2-5E26-47FB-A6C7-3AD987B5B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C7A4BB-E74B-4AF0-8BAF-CE7764291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A5F3C-F0A9-42FF-BB7C-DD95C97F844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793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656F54-D3AD-4EE7-BA35-0303F342F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95737F-8E41-4CB7-B165-FE498E144B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5552CB-6B22-408B-93EE-29DE2E3849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E93E60-39B7-4EB3-8A7C-9315B1448306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54DDF9-0E40-451F-A53B-635C33E9D4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1BCA76-CD1C-4753-AED1-2F4F4DB93F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A5F3C-F0A9-42FF-BB7C-DD95C97F844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436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unece.org/transport/documents/2024/11/working-documents/cita-proposal-amendments-un-regulation-no-13-heavy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hyperlink" Target="https://unece.org/transport/documents/2024/11/working-documents/cita-proposal-amendments-un-regulation-no-13-h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chemeClr val="bg2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385FB431-7B14-4614-BB3B-FA17C1F6C41E}"/>
              </a:ext>
            </a:extLst>
          </p:cNvPr>
          <p:cNvSpPr txBox="1"/>
          <p:nvPr/>
        </p:nvSpPr>
        <p:spPr>
          <a:xfrm>
            <a:off x="1308100" y="2676205"/>
            <a:ext cx="9575800" cy="4093428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Electrical Transmission Braking System (ETBS)</a:t>
            </a:r>
          </a:p>
          <a:p>
            <a:pPr algn="ctr"/>
            <a:endParaRPr lang="en-US" sz="4000" dirty="0">
              <a:solidFill>
                <a:srgbClr val="FF0000"/>
              </a:solidFill>
              <a:latin typeface="+mj-lt"/>
            </a:endParaRPr>
          </a:p>
          <a:p>
            <a:pPr algn="ctr"/>
            <a:r>
              <a:rPr lang="en-US" sz="4800" dirty="0">
                <a:solidFill>
                  <a:schemeClr val="accent2"/>
                </a:solidFill>
                <a:latin typeface="+mj-lt"/>
              </a:rPr>
              <a:t>UN REG 13 &amp; 13-H</a:t>
            </a:r>
          </a:p>
          <a:p>
            <a:pPr algn="ctr"/>
            <a:endParaRPr lang="en-US" dirty="0">
              <a:solidFill>
                <a:schemeClr val="accent2"/>
              </a:solidFill>
            </a:endParaRPr>
          </a:p>
          <a:p>
            <a:pPr algn="ctr"/>
            <a:r>
              <a:rPr lang="en-US" sz="3200" b="1" dirty="0">
                <a:solidFill>
                  <a:schemeClr val="accent2"/>
                </a:solidFill>
              </a:rPr>
              <a:t>PTI 41-03</a:t>
            </a:r>
          </a:p>
          <a:p>
            <a:pPr algn="ctr"/>
            <a:endParaRPr lang="en-US" sz="4800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1" name="Diamond 10">
            <a:extLst>
              <a:ext uri="{FF2B5EF4-FFF2-40B4-BE49-F238E27FC236}">
                <a16:creationId xmlns:a16="http://schemas.microsoft.com/office/drawing/2014/main" id="{1DF0CF75-5E68-4C70-9BB0-5A3DF8E2BBBD}"/>
              </a:ext>
            </a:extLst>
          </p:cNvPr>
          <p:cNvSpPr/>
          <p:nvPr/>
        </p:nvSpPr>
        <p:spPr>
          <a:xfrm>
            <a:off x="10883900" y="5092700"/>
            <a:ext cx="2616200" cy="2616200"/>
          </a:xfrm>
          <a:prstGeom prst="diamond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Diamond 12">
            <a:extLst>
              <a:ext uri="{FF2B5EF4-FFF2-40B4-BE49-F238E27FC236}">
                <a16:creationId xmlns:a16="http://schemas.microsoft.com/office/drawing/2014/main" id="{80947DE4-4F9B-427E-B00E-6BF2217F9596}"/>
              </a:ext>
            </a:extLst>
          </p:cNvPr>
          <p:cNvSpPr/>
          <p:nvPr/>
        </p:nvSpPr>
        <p:spPr>
          <a:xfrm>
            <a:off x="-1308100" y="5092700"/>
            <a:ext cx="2616200" cy="2616200"/>
          </a:xfrm>
          <a:prstGeom prst="diamond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Diamond 13">
            <a:extLst>
              <a:ext uri="{FF2B5EF4-FFF2-40B4-BE49-F238E27FC236}">
                <a16:creationId xmlns:a16="http://schemas.microsoft.com/office/drawing/2014/main" id="{2197A090-AD0D-4C80-AECC-244468A684AC}"/>
              </a:ext>
            </a:extLst>
          </p:cNvPr>
          <p:cNvSpPr/>
          <p:nvPr/>
        </p:nvSpPr>
        <p:spPr>
          <a:xfrm>
            <a:off x="10883900" y="-897680"/>
            <a:ext cx="2616200" cy="2616200"/>
          </a:xfrm>
          <a:prstGeom prst="diamond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Diamond 14">
            <a:extLst>
              <a:ext uri="{FF2B5EF4-FFF2-40B4-BE49-F238E27FC236}">
                <a16:creationId xmlns:a16="http://schemas.microsoft.com/office/drawing/2014/main" id="{CD21FB71-65B6-49C3-8DFF-3E710B67B06C}"/>
              </a:ext>
            </a:extLst>
          </p:cNvPr>
          <p:cNvSpPr/>
          <p:nvPr/>
        </p:nvSpPr>
        <p:spPr>
          <a:xfrm>
            <a:off x="-1308100" y="-897680"/>
            <a:ext cx="2616200" cy="2616200"/>
          </a:xfrm>
          <a:prstGeom prst="diamond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8793" y="108856"/>
            <a:ext cx="4294414" cy="2684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294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08C15872-DC75-4611-BC78-4D9DCB0C6305}"/>
              </a:ext>
            </a:extLst>
          </p:cNvPr>
          <p:cNvSpPr/>
          <p:nvPr/>
        </p:nvSpPr>
        <p:spPr>
          <a:xfrm>
            <a:off x="0" y="0"/>
            <a:ext cx="12192000" cy="12014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7F219181-196C-4547-BCE0-6BBCC218A09B}"/>
              </a:ext>
            </a:extLst>
          </p:cNvPr>
          <p:cNvSpPr/>
          <p:nvPr/>
        </p:nvSpPr>
        <p:spPr>
          <a:xfrm>
            <a:off x="5251450" y="2372370"/>
            <a:ext cx="1689100" cy="16891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14" t="12132" r="22660" b="16465"/>
          <a:stretch/>
        </p:blipFill>
        <p:spPr>
          <a:xfrm>
            <a:off x="10920734" y="137687"/>
            <a:ext cx="1116958" cy="926068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1A0F1860-C649-846E-9EB0-1D0B7D218E84}"/>
              </a:ext>
            </a:extLst>
          </p:cNvPr>
          <p:cNvSpPr/>
          <p:nvPr/>
        </p:nvSpPr>
        <p:spPr>
          <a:xfrm>
            <a:off x="419100" y="1507032"/>
            <a:ext cx="11429189" cy="153888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just"/>
            <a:r>
              <a:rPr lang="en-US" sz="32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GRVA meeting in January (Geneva) : </a:t>
            </a:r>
          </a:p>
          <a:p>
            <a:pPr algn="just"/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CITA presented 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 Reg 13 &amp; 13-H amendment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through 2 formal documents:</a:t>
            </a:r>
          </a:p>
          <a:p>
            <a:pPr algn="just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(CITA) Proposal for amendments to UN Regulation No. 13 (Heavy Vehicle Braking) | UNECE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(CITA) Proposal for amendments to UN Regulation No. 13-H (Braking of passenger cars) | UNECE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BDC8CB31-23B8-6A68-1F5A-2119D23F765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87336" y="3373562"/>
            <a:ext cx="7617328" cy="265390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" name="TextBox 7">
            <a:extLst>
              <a:ext uri="{FF2B5EF4-FFF2-40B4-BE49-F238E27FC236}">
                <a16:creationId xmlns:a16="http://schemas.microsoft.com/office/drawing/2014/main" id="{7C8B2262-2D32-EE55-246D-73711B991025}"/>
              </a:ext>
            </a:extLst>
          </p:cNvPr>
          <p:cNvSpPr txBox="1"/>
          <p:nvPr/>
        </p:nvSpPr>
        <p:spPr>
          <a:xfrm>
            <a:off x="419100" y="266474"/>
            <a:ext cx="11353800" cy="615553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en-US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UN REG 13 &amp; 13-H </a:t>
            </a:r>
            <a:r>
              <a:rPr lang="en-US" sz="3200" dirty="0">
                <a:solidFill>
                  <a:schemeClr val="accent2"/>
                </a:solidFill>
                <a:latin typeface="+mj-lt"/>
              </a:rPr>
              <a:t>Electrical Transmission Braking</a:t>
            </a:r>
          </a:p>
        </p:txBody>
      </p:sp>
    </p:spTree>
    <p:extLst>
      <p:ext uri="{BB962C8B-B14F-4D97-AF65-F5344CB8AC3E}">
        <p14:creationId xmlns:p14="http://schemas.microsoft.com/office/powerpoint/2010/main" val="2039382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08C15872-DC75-4611-BC78-4D9DCB0C6305}"/>
              </a:ext>
            </a:extLst>
          </p:cNvPr>
          <p:cNvSpPr/>
          <p:nvPr/>
        </p:nvSpPr>
        <p:spPr>
          <a:xfrm>
            <a:off x="0" y="0"/>
            <a:ext cx="12192000" cy="12014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7F219181-196C-4547-BCE0-6BBCC218A09B}"/>
              </a:ext>
            </a:extLst>
          </p:cNvPr>
          <p:cNvSpPr/>
          <p:nvPr/>
        </p:nvSpPr>
        <p:spPr>
          <a:xfrm>
            <a:off x="5251450" y="2372370"/>
            <a:ext cx="1689100" cy="16891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14" t="12132" r="22660" b="16465"/>
          <a:stretch/>
        </p:blipFill>
        <p:spPr>
          <a:xfrm>
            <a:off x="10920734" y="137687"/>
            <a:ext cx="1116958" cy="926068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1A0F1860-C649-846E-9EB0-1D0B7D218E84}"/>
              </a:ext>
            </a:extLst>
          </p:cNvPr>
          <p:cNvSpPr/>
          <p:nvPr/>
        </p:nvSpPr>
        <p:spPr>
          <a:xfrm>
            <a:off x="381404" y="1277572"/>
            <a:ext cx="11656288" cy="5293757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just"/>
            <a:r>
              <a:rPr lang="en-US" sz="32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CITA proposal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eed for </a:t>
            </a:r>
            <a:r>
              <a:rPr lang="en-US" sz="2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harmonization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of braking system tests.</a:t>
            </a:r>
          </a:p>
          <a:p>
            <a:pPr marL="457200" indent="-457200" algn="just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exclusion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of countries using one other method.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mprovement to allow all countries currently using the data available via the OBD to still benefit from this information </a:t>
            </a:r>
            <a:r>
              <a:rPr lang="en-US" sz="2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without any additional investment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à"/>
            </a:pP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fr-BE" sz="32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Clarifications</a:t>
            </a:r>
            <a:endParaRPr lang="en-GB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en-GB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C</a:t>
            </a:r>
            <a:r>
              <a:rPr lang="en-GB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urrent </a:t>
            </a:r>
            <a:r>
              <a:rPr lang="en-GB" sz="2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proposal not new </a:t>
            </a:r>
            <a:r>
              <a:rPr lang="en-GB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but consists of an improvement of the existing one.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en-GB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OBD </a:t>
            </a:r>
            <a:r>
              <a:rPr lang="en-GB" sz="28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scantool</a:t>
            </a:r>
            <a:r>
              <a:rPr lang="en-GB" sz="2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already implemented in PTI </a:t>
            </a:r>
            <a:r>
              <a:rPr lang="en-GB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 </a:t>
            </a:r>
            <a:r>
              <a:rPr lang="en-GB" sz="2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 cybersecurity risks</a:t>
            </a:r>
            <a:r>
              <a:rPr lang="en-GB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fr-BE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GB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mendment introduction = </a:t>
            </a:r>
            <a:r>
              <a:rPr lang="en-GB" sz="2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best time </a:t>
            </a:r>
            <a:r>
              <a:rPr lang="en-GB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before future technology on the roads.</a:t>
            </a:r>
          </a:p>
          <a:p>
            <a:pPr lvl="0" algn="just"/>
            <a:endParaRPr lang="en-GB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n-US" sz="3200" b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POSITIVE</a:t>
            </a:r>
            <a:r>
              <a:rPr lang="en-US" sz="2800" b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reactions from </a:t>
            </a:r>
            <a:r>
              <a:rPr lang="en-GB" sz="2800" b="1" u="sng" dirty="0">
                <a:latin typeface="Calibri" panose="020F0502020204030204" pitchFamily="34" charset="0"/>
                <a:ea typeface="Calibri" panose="020F0502020204030204" pitchFamily="34" charset="0"/>
              </a:rPr>
              <a:t>EC</a:t>
            </a:r>
            <a:r>
              <a:rPr lang="en-GB" sz="2800" u="sng" dirty="0"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en-GB" sz="2800" b="1" u="sng" dirty="0">
                <a:latin typeface="Calibri" panose="020F0502020204030204" pitchFamily="34" charset="0"/>
                <a:ea typeface="Calibri" panose="020F0502020204030204" pitchFamily="34" charset="0"/>
              </a:rPr>
              <a:t>Slovakia</a:t>
            </a:r>
            <a:r>
              <a:rPr lang="en-GB" sz="2800" u="sng" dirty="0"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en-GB" sz="2800" b="1" u="sng" dirty="0">
                <a:latin typeface="Calibri" panose="020F0502020204030204" pitchFamily="34" charset="0"/>
                <a:ea typeface="Calibri" panose="020F0502020204030204" pitchFamily="34" charset="0"/>
              </a:rPr>
              <a:t>Germany, Spain and the Netherlands</a:t>
            </a:r>
            <a:endParaRPr lang="en-GB" sz="28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7">
            <a:extLst>
              <a:ext uri="{FF2B5EF4-FFF2-40B4-BE49-F238E27FC236}">
                <a16:creationId xmlns:a16="http://schemas.microsoft.com/office/drawing/2014/main" id="{B8A2F921-1ACA-0CD4-8156-8EAA2C8435AE}"/>
              </a:ext>
            </a:extLst>
          </p:cNvPr>
          <p:cNvSpPr txBox="1"/>
          <p:nvPr/>
        </p:nvSpPr>
        <p:spPr>
          <a:xfrm>
            <a:off x="419100" y="266474"/>
            <a:ext cx="11353800" cy="615553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en-US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UN REG 13 &amp; 13-H </a:t>
            </a:r>
            <a:r>
              <a:rPr lang="en-US" sz="3200" dirty="0">
                <a:solidFill>
                  <a:schemeClr val="accent2"/>
                </a:solidFill>
                <a:latin typeface="+mj-lt"/>
              </a:rPr>
              <a:t>Electrical Transmission Braking</a:t>
            </a:r>
          </a:p>
        </p:txBody>
      </p:sp>
    </p:spTree>
    <p:extLst>
      <p:ext uri="{BB962C8B-B14F-4D97-AF65-F5344CB8AC3E}">
        <p14:creationId xmlns:p14="http://schemas.microsoft.com/office/powerpoint/2010/main" val="1889878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08C15872-DC75-4611-BC78-4D9DCB0C6305}"/>
              </a:ext>
            </a:extLst>
          </p:cNvPr>
          <p:cNvSpPr/>
          <p:nvPr/>
        </p:nvSpPr>
        <p:spPr>
          <a:xfrm>
            <a:off x="0" y="0"/>
            <a:ext cx="12192000" cy="12014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85FB431-7B14-4614-BB3B-FA17C1F6C41E}"/>
              </a:ext>
            </a:extLst>
          </p:cNvPr>
          <p:cNvSpPr txBox="1"/>
          <p:nvPr/>
        </p:nvSpPr>
        <p:spPr>
          <a:xfrm>
            <a:off x="419100" y="266474"/>
            <a:ext cx="11353800" cy="615553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en-US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UN REG 13 &amp; 13-H </a:t>
            </a:r>
            <a:r>
              <a:rPr lang="en-US" sz="3200" dirty="0">
                <a:solidFill>
                  <a:schemeClr val="accent2"/>
                </a:solidFill>
                <a:latin typeface="+mj-lt"/>
              </a:rPr>
              <a:t>Electrical Transmission Braking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7F219181-196C-4547-BCE0-6BBCC218A09B}"/>
              </a:ext>
            </a:extLst>
          </p:cNvPr>
          <p:cNvSpPr/>
          <p:nvPr/>
        </p:nvSpPr>
        <p:spPr>
          <a:xfrm>
            <a:off x="5251450" y="2372370"/>
            <a:ext cx="1689100" cy="16891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14" t="12132" r="22660" b="16465"/>
          <a:stretch/>
        </p:blipFill>
        <p:spPr>
          <a:xfrm>
            <a:off x="10920734" y="137687"/>
            <a:ext cx="1116958" cy="926068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1A0F1860-C649-846E-9EB0-1D0B7D218E84}"/>
              </a:ext>
            </a:extLst>
          </p:cNvPr>
          <p:cNvSpPr/>
          <p:nvPr/>
        </p:nvSpPr>
        <p:spPr>
          <a:xfrm>
            <a:off x="381405" y="1467916"/>
            <a:ext cx="11429189" cy="221599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just"/>
            <a:r>
              <a:rPr lang="en-US" sz="3200" b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GRVA meeting in June (Bangkok) :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Enable </a:t>
            </a:r>
            <a:r>
              <a:rPr lang="en-US" sz="2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live reading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of brake demand values </a:t>
            </a:r>
            <a:r>
              <a:rPr lang="en-US" sz="2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via OBD and display 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during PTI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Improve road safety by ensuring accurate brake performance assessment</a:t>
            </a:r>
          </a:p>
          <a:p>
            <a:pPr algn="just"/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n-US" sz="32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Scope: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 R13 – Doc 2025/43e &amp; UN R13-H – Doc 2025/44e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3BD332B6-2BD1-B1B2-66CF-B1ED6B3B5B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3714" y="3786141"/>
            <a:ext cx="3511175" cy="2834569"/>
          </a:xfrm>
          <a:prstGeom prst="rect">
            <a:avLst/>
          </a:prstGeom>
          <a:ln>
            <a:solidFill>
              <a:srgbClr val="404040"/>
            </a:solidFill>
          </a:ln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CAF4C45B-FCD7-E42F-4D72-CC4E7ABF15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50072" y="3786141"/>
            <a:ext cx="3528026" cy="2834569"/>
          </a:xfrm>
          <a:prstGeom prst="rect">
            <a:avLst/>
          </a:prstGeom>
          <a:ln>
            <a:solidFill>
              <a:srgbClr val="404040"/>
            </a:solidFill>
          </a:ln>
        </p:spPr>
      </p:pic>
    </p:spTree>
    <p:extLst>
      <p:ext uri="{BB962C8B-B14F-4D97-AF65-F5344CB8AC3E}">
        <p14:creationId xmlns:p14="http://schemas.microsoft.com/office/powerpoint/2010/main" val="412063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08C15872-DC75-4611-BC78-4D9DCB0C6305}"/>
              </a:ext>
            </a:extLst>
          </p:cNvPr>
          <p:cNvSpPr/>
          <p:nvPr/>
        </p:nvSpPr>
        <p:spPr>
          <a:xfrm>
            <a:off x="0" y="0"/>
            <a:ext cx="12192000" cy="12014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85FB431-7B14-4614-BB3B-FA17C1F6C41E}"/>
              </a:ext>
            </a:extLst>
          </p:cNvPr>
          <p:cNvSpPr txBox="1"/>
          <p:nvPr/>
        </p:nvSpPr>
        <p:spPr>
          <a:xfrm>
            <a:off x="419100" y="266474"/>
            <a:ext cx="11353800" cy="615553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en-US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UN REG 13 &amp; 13-H </a:t>
            </a:r>
            <a:r>
              <a:rPr lang="en-US" sz="3200" dirty="0">
                <a:solidFill>
                  <a:schemeClr val="accent2"/>
                </a:solidFill>
                <a:latin typeface="+mj-lt"/>
              </a:rPr>
              <a:t>Electrical Transmission Braking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7F219181-196C-4547-BCE0-6BBCC218A09B}"/>
              </a:ext>
            </a:extLst>
          </p:cNvPr>
          <p:cNvSpPr/>
          <p:nvPr/>
        </p:nvSpPr>
        <p:spPr>
          <a:xfrm>
            <a:off x="5251450" y="2372370"/>
            <a:ext cx="1689100" cy="16891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14" t="12132" r="22660" b="16465"/>
          <a:stretch/>
        </p:blipFill>
        <p:spPr>
          <a:xfrm>
            <a:off x="10920734" y="137687"/>
            <a:ext cx="1116958" cy="926068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1A0F1860-C649-846E-9EB0-1D0B7D218E84}"/>
              </a:ext>
            </a:extLst>
          </p:cNvPr>
          <p:cNvSpPr/>
          <p:nvPr/>
        </p:nvSpPr>
        <p:spPr>
          <a:xfrm>
            <a:off x="343711" y="1303445"/>
            <a:ext cx="11429189" cy="541686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just"/>
            <a:r>
              <a:rPr lang="en-US" sz="32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Key Provisions:</a:t>
            </a:r>
          </a:p>
          <a:p>
            <a:pPr marL="457200" indent="-457200" algn="just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New OBD definition 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including real-time live values</a:t>
            </a:r>
          </a:p>
          <a:p>
            <a:pPr marL="457200" indent="-457200" algn="just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Brake demand values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914400" lvl="1" indent="-457200" algn="just">
              <a:buFont typeface="Wingdings" panose="05000000000000000000" pitchFamily="2" charset="2"/>
              <a:buChar char="Ø"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Visible from driver’s seat during roller brake test</a:t>
            </a:r>
          </a:p>
          <a:p>
            <a:pPr marL="914400" lvl="1" indent="-457200" algn="just">
              <a:buFont typeface="Wingdings" panose="05000000000000000000" pitchFamily="2" charset="2"/>
              <a:buChar char="Ø"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Accessible via OBD connector with a scan tool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mplementation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914400" lvl="1" indent="-457200" algn="just">
              <a:buFont typeface="Wingdings" panose="05000000000000000000" pitchFamily="2" charset="2"/>
              <a:buChar char="Ø"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type approval extensions; transitional ~3 years</a:t>
            </a:r>
          </a:p>
          <a:p>
            <a:pPr marL="914400" lvl="1" indent="-457200" algn="just">
              <a:buFont typeface="Wingdings" panose="05000000000000000000" pitchFamily="2" charset="2"/>
              <a:buChar char="Ø"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 manipulation of values – read-only</a:t>
            </a:r>
          </a:p>
          <a:p>
            <a:pPr marL="914400" lvl="1" indent="-457200" algn="just">
              <a:buFont typeface="Wingdings" panose="05000000000000000000" pitchFamily="2" charset="2"/>
              <a:buChar char="Ø"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Optional immediate application (12.1.2.1 in square brackets)</a:t>
            </a:r>
          </a:p>
          <a:p>
            <a:pPr algn="just"/>
            <a:endParaRPr lang="en-US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n-US" sz="32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Impact: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Harmonizes PTI for LDV &amp; HDV brake-by-wire systems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Enhances inspection efficiency &amp; road safety without extra burden</a:t>
            </a:r>
          </a:p>
        </p:txBody>
      </p:sp>
    </p:spTree>
    <p:extLst>
      <p:ext uri="{BB962C8B-B14F-4D97-AF65-F5344CB8AC3E}">
        <p14:creationId xmlns:p14="http://schemas.microsoft.com/office/powerpoint/2010/main" val="1985220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08C15872-DC75-4611-BC78-4D9DCB0C6305}"/>
              </a:ext>
            </a:extLst>
          </p:cNvPr>
          <p:cNvSpPr/>
          <p:nvPr/>
        </p:nvSpPr>
        <p:spPr>
          <a:xfrm>
            <a:off x="0" y="0"/>
            <a:ext cx="12192000" cy="12014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85FB431-7B14-4614-BB3B-FA17C1F6C41E}"/>
              </a:ext>
            </a:extLst>
          </p:cNvPr>
          <p:cNvSpPr txBox="1"/>
          <p:nvPr/>
        </p:nvSpPr>
        <p:spPr>
          <a:xfrm>
            <a:off x="419100" y="266474"/>
            <a:ext cx="11353800" cy="615553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en-US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UN REG 13 &amp; 13-H </a:t>
            </a:r>
            <a:r>
              <a:rPr lang="en-US" sz="3200" dirty="0">
                <a:solidFill>
                  <a:schemeClr val="accent2"/>
                </a:solidFill>
                <a:latin typeface="+mj-lt"/>
              </a:rPr>
              <a:t>Electrical Transmission Braking</a:t>
            </a: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14" t="12132" r="22660" b="16465"/>
          <a:stretch/>
        </p:blipFill>
        <p:spPr>
          <a:xfrm>
            <a:off x="10920734" y="137687"/>
            <a:ext cx="1116958" cy="926068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1A0F1860-C649-846E-9EB0-1D0B7D218E84}"/>
              </a:ext>
            </a:extLst>
          </p:cNvPr>
          <p:cNvSpPr/>
          <p:nvPr/>
        </p:nvSpPr>
        <p:spPr>
          <a:xfrm>
            <a:off x="381405" y="1467916"/>
            <a:ext cx="11429189" cy="221599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just"/>
            <a:r>
              <a:rPr lang="en-US" sz="3200" b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GRVA meeting in September (Geneva) :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Proposal submitted by </a:t>
            </a:r>
            <a:r>
              <a:rPr lang="en-US" sz="2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CITA, OICA and CLEPA 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amend UN R13 &amp; R13-H regarding Electrical Transmission Braking Systems (ETBS)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n-US" sz="32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Scope: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Amendments to 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 R13 – Doc 2025/43 &amp; UN R13H – Doc 2025/44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7AFFE1E-EEAF-ADBC-F899-B28BC25534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7387" y="3965605"/>
            <a:ext cx="3730475" cy="262592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397614DC-DC02-8775-CC5F-A62C411AEC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14140" y="4566325"/>
            <a:ext cx="3507901" cy="142447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193681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08C15872-DC75-4611-BC78-4D9DCB0C6305}"/>
              </a:ext>
            </a:extLst>
          </p:cNvPr>
          <p:cNvSpPr/>
          <p:nvPr/>
        </p:nvSpPr>
        <p:spPr>
          <a:xfrm>
            <a:off x="0" y="0"/>
            <a:ext cx="12192000" cy="12014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85FB431-7B14-4614-BB3B-FA17C1F6C41E}"/>
              </a:ext>
            </a:extLst>
          </p:cNvPr>
          <p:cNvSpPr txBox="1"/>
          <p:nvPr/>
        </p:nvSpPr>
        <p:spPr>
          <a:xfrm>
            <a:off x="419100" y="266474"/>
            <a:ext cx="11353800" cy="615553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en-US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UN REG 13 &amp; 13-H </a:t>
            </a:r>
            <a:r>
              <a:rPr lang="en-US" sz="3200" dirty="0">
                <a:solidFill>
                  <a:schemeClr val="accent2"/>
                </a:solidFill>
                <a:latin typeface="+mj-lt"/>
              </a:rPr>
              <a:t>Electrical Transmission Braking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7F219181-196C-4547-BCE0-6BBCC218A09B}"/>
              </a:ext>
            </a:extLst>
          </p:cNvPr>
          <p:cNvSpPr/>
          <p:nvPr/>
        </p:nvSpPr>
        <p:spPr>
          <a:xfrm>
            <a:off x="5251450" y="2372370"/>
            <a:ext cx="1689100" cy="16891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14" t="12132" r="22660" b="16465"/>
          <a:stretch/>
        </p:blipFill>
        <p:spPr>
          <a:xfrm>
            <a:off x="10920734" y="137687"/>
            <a:ext cx="1116958" cy="926068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1A0F1860-C649-846E-9EB0-1D0B7D218E84}"/>
              </a:ext>
            </a:extLst>
          </p:cNvPr>
          <p:cNvSpPr/>
          <p:nvPr/>
        </p:nvSpPr>
        <p:spPr>
          <a:xfrm>
            <a:off x="343711" y="1599257"/>
            <a:ext cx="11693981" cy="492442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just"/>
            <a:r>
              <a:rPr lang="en-US" sz="32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Key Provisions:</a:t>
            </a:r>
          </a:p>
          <a:p>
            <a:pPr marL="447675" lvl="0" indent="-447675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BE" altLang="en-BE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Introduction</a:t>
            </a:r>
            <a:r>
              <a:rPr lang="en-BE" altLang="en-BE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of a </a:t>
            </a:r>
            <a:r>
              <a:rPr lang="en-BE" altLang="en-BE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neutral term “electronic vehicle interface”, </a:t>
            </a:r>
            <a:r>
              <a:rPr lang="en-BE" altLang="en-BE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replacing references to the OBD connector, to allow access to real-time brake demand values via any interface.</a:t>
            </a:r>
          </a:p>
          <a:p>
            <a:pPr marL="447675" lvl="0" indent="-447675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Tx/>
              <a:buChar char="•"/>
            </a:pPr>
            <a:r>
              <a:rPr lang="fr-BE" altLang="en-BE" sz="28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Brake</a:t>
            </a:r>
            <a:r>
              <a:rPr lang="fr-BE" altLang="en-BE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</a:t>
            </a:r>
            <a:r>
              <a:rPr lang="en-BE" altLang="en-BE" sz="28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emand</a:t>
            </a:r>
            <a:r>
              <a:rPr lang="en-BE" altLang="en-BE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values </a:t>
            </a:r>
            <a:r>
              <a:rPr lang="en-BE" altLang="en-BE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must be:</a:t>
            </a:r>
          </a:p>
          <a:p>
            <a:pPr marL="914400" lvl="1" indent="-4572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fr-BE" altLang="en-BE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BE" altLang="en-BE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Displayed on the vehicle dashboard (visible to driver) during test.</a:t>
            </a:r>
          </a:p>
          <a:p>
            <a:pPr marL="914400" lvl="1" indent="-4572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fr-BE" altLang="en-BE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BE" altLang="en-BE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Accessible via an off-board device (e.g. OBD port when available).</a:t>
            </a:r>
          </a:p>
          <a:p>
            <a:pPr marL="447675" lvl="0" indent="-447675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Tx/>
              <a:buChar char="•"/>
            </a:pPr>
            <a:r>
              <a:rPr lang="en-BE" altLang="en-BE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Alignment with terminology </a:t>
            </a:r>
            <a:r>
              <a:rPr lang="en-BE" altLang="en-BE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UN R156 (software updates) and UN R157 (ALKS) ensures regulatory consistency.</a:t>
            </a:r>
          </a:p>
          <a:p>
            <a:pPr marL="447675" lvl="0" indent="-447675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BE" altLang="en-BE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Includes a </a:t>
            </a:r>
            <a:r>
              <a:rPr lang="en-BE" altLang="en-BE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24-month transitional period </a:t>
            </a:r>
            <a:r>
              <a:rPr lang="en-BE" altLang="en-BE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manufacturers to adapt, without requiring a new amendment series.</a:t>
            </a:r>
          </a:p>
          <a:p>
            <a:pPr algn="just"/>
            <a:endParaRPr lang="en-US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877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08C15872-DC75-4611-BC78-4D9DCB0C6305}"/>
              </a:ext>
            </a:extLst>
          </p:cNvPr>
          <p:cNvSpPr/>
          <p:nvPr/>
        </p:nvSpPr>
        <p:spPr>
          <a:xfrm>
            <a:off x="0" y="0"/>
            <a:ext cx="12192000" cy="12014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85FB431-7B14-4614-BB3B-FA17C1F6C41E}"/>
              </a:ext>
            </a:extLst>
          </p:cNvPr>
          <p:cNvSpPr txBox="1"/>
          <p:nvPr/>
        </p:nvSpPr>
        <p:spPr>
          <a:xfrm>
            <a:off x="419100" y="266474"/>
            <a:ext cx="11353800" cy="615553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en-US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UN REG 13 &amp; 13-H </a:t>
            </a:r>
            <a:r>
              <a:rPr lang="en-US" sz="3200" dirty="0">
                <a:solidFill>
                  <a:schemeClr val="accent2"/>
                </a:solidFill>
                <a:latin typeface="+mj-lt"/>
              </a:rPr>
              <a:t>Electrical Transmission Braking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7F219181-196C-4547-BCE0-6BBCC218A09B}"/>
              </a:ext>
            </a:extLst>
          </p:cNvPr>
          <p:cNvSpPr/>
          <p:nvPr/>
        </p:nvSpPr>
        <p:spPr>
          <a:xfrm>
            <a:off x="5251450" y="2372370"/>
            <a:ext cx="1689100" cy="16891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14" t="12132" r="22660" b="16465"/>
          <a:stretch/>
        </p:blipFill>
        <p:spPr>
          <a:xfrm>
            <a:off x="10920734" y="137687"/>
            <a:ext cx="1116958" cy="926068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1A0F1860-C649-846E-9EB0-1D0B7D218E84}"/>
              </a:ext>
            </a:extLst>
          </p:cNvPr>
          <p:cNvSpPr/>
          <p:nvPr/>
        </p:nvSpPr>
        <p:spPr>
          <a:xfrm>
            <a:off x="343711" y="1683359"/>
            <a:ext cx="11429189" cy="2339102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just"/>
            <a:endParaRPr lang="en-US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n-US" sz="32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Impact – Next steps:</a:t>
            </a:r>
          </a:p>
          <a:p>
            <a:pPr marL="357188" lvl="0" indent="-357188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BE" altLang="en-BE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revised proposal, developed after discussions between UK, Denmark, OICA and CITA, gained </a:t>
            </a:r>
            <a:r>
              <a:rPr lang="en-BE" altLang="en-BE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support</a:t>
            </a:r>
            <a:r>
              <a:rPr lang="en-BE" altLang="en-BE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from Sweden, UK, Denmark, Germany and Spain.</a:t>
            </a:r>
          </a:p>
          <a:p>
            <a:pPr marL="357188" lvl="0" indent="-357188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BE" altLang="en-BE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document was </a:t>
            </a:r>
            <a:r>
              <a:rPr lang="en-BE" altLang="en-BE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approved by GRVA </a:t>
            </a:r>
            <a:r>
              <a:rPr lang="en-BE" altLang="en-BE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will be forwarded to WP.29 in March 2026.</a:t>
            </a:r>
          </a:p>
        </p:txBody>
      </p:sp>
    </p:spTree>
    <p:extLst>
      <p:ext uri="{BB962C8B-B14F-4D97-AF65-F5344CB8AC3E}">
        <p14:creationId xmlns:p14="http://schemas.microsoft.com/office/powerpoint/2010/main" val="22679401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chemeClr val="bg2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385FB431-7B14-4614-BB3B-FA17C1F6C41E}"/>
              </a:ext>
            </a:extLst>
          </p:cNvPr>
          <p:cNvSpPr txBox="1"/>
          <p:nvPr/>
        </p:nvSpPr>
        <p:spPr>
          <a:xfrm>
            <a:off x="1638300" y="3465416"/>
            <a:ext cx="8915400" cy="1231106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8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THANK</a:t>
            </a:r>
            <a:r>
              <a:rPr lang="en-US" sz="80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8000" dirty="0">
                <a:solidFill>
                  <a:schemeClr val="accent2"/>
                </a:solidFill>
                <a:latin typeface="+mj-lt"/>
              </a:rPr>
              <a:t>YOU</a:t>
            </a:r>
          </a:p>
        </p:txBody>
      </p:sp>
      <p:sp>
        <p:nvSpPr>
          <p:cNvPr id="11" name="Diamond 10">
            <a:extLst>
              <a:ext uri="{FF2B5EF4-FFF2-40B4-BE49-F238E27FC236}">
                <a16:creationId xmlns:a16="http://schemas.microsoft.com/office/drawing/2014/main" id="{1DF0CF75-5E68-4C70-9BB0-5A3DF8E2BBBD}"/>
              </a:ext>
            </a:extLst>
          </p:cNvPr>
          <p:cNvSpPr/>
          <p:nvPr/>
        </p:nvSpPr>
        <p:spPr>
          <a:xfrm>
            <a:off x="10883900" y="5092700"/>
            <a:ext cx="2616200" cy="2616200"/>
          </a:xfrm>
          <a:prstGeom prst="diamond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iamond 12">
            <a:extLst>
              <a:ext uri="{FF2B5EF4-FFF2-40B4-BE49-F238E27FC236}">
                <a16:creationId xmlns:a16="http://schemas.microsoft.com/office/drawing/2014/main" id="{80947DE4-4F9B-427E-B00E-6BF2217F9596}"/>
              </a:ext>
            </a:extLst>
          </p:cNvPr>
          <p:cNvSpPr/>
          <p:nvPr/>
        </p:nvSpPr>
        <p:spPr>
          <a:xfrm>
            <a:off x="-1308100" y="5092700"/>
            <a:ext cx="2616200" cy="2616200"/>
          </a:xfrm>
          <a:prstGeom prst="diamond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iamond 13">
            <a:extLst>
              <a:ext uri="{FF2B5EF4-FFF2-40B4-BE49-F238E27FC236}">
                <a16:creationId xmlns:a16="http://schemas.microsoft.com/office/drawing/2014/main" id="{2197A090-AD0D-4C80-AECC-244468A684AC}"/>
              </a:ext>
            </a:extLst>
          </p:cNvPr>
          <p:cNvSpPr/>
          <p:nvPr/>
        </p:nvSpPr>
        <p:spPr>
          <a:xfrm>
            <a:off x="4787900" y="-897680"/>
            <a:ext cx="2616200" cy="2616200"/>
          </a:xfrm>
          <a:prstGeom prst="diamond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8793" y="1404260"/>
            <a:ext cx="4294414" cy="2684009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D85EC427-1A11-4B5B-A8E6-06E1EE6D2916}"/>
              </a:ext>
            </a:extLst>
          </p:cNvPr>
          <p:cNvSpPr/>
          <p:nvPr/>
        </p:nvSpPr>
        <p:spPr>
          <a:xfrm>
            <a:off x="4826228" y="5128812"/>
            <a:ext cx="139700" cy="89297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A47CD9D-4A80-4641-8717-5CF4ACB2C064}"/>
              </a:ext>
            </a:extLst>
          </p:cNvPr>
          <p:cNvSpPr/>
          <p:nvPr/>
        </p:nvSpPr>
        <p:spPr>
          <a:xfrm>
            <a:off x="5062236" y="5097303"/>
            <a:ext cx="3474885" cy="923330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r>
              <a:rPr lang="en-US" b="1" dirty="0"/>
              <a:t>www.citainsp.org</a:t>
            </a:r>
          </a:p>
          <a:p>
            <a:r>
              <a:rPr lang="fr-FR" sz="1400" dirty="0"/>
              <a:t>Rue du Commerce 123 - 1000 Brussels, </a:t>
            </a:r>
            <a:r>
              <a:rPr lang="fr-FR" sz="1400" dirty="0" err="1"/>
              <a:t>Belgium</a:t>
            </a:r>
            <a:endParaRPr lang="fr-FR" sz="1400" dirty="0"/>
          </a:p>
          <a:p>
            <a:r>
              <a:rPr lang="en-US" sz="1400" dirty="0"/>
              <a:t>+32 (0)2 469 06 70</a:t>
            </a:r>
          </a:p>
          <a:p>
            <a:r>
              <a:rPr lang="en-US" sz="1400" dirty="0"/>
              <a:t>secretariat@citainsp.org</a:t>
            </a:r>
          </a:p>
        </p:txBody>
      </p:sp>
    </p:spTree>
    <p:extLst>
      <p:ext uri="{BB962C8B-B14F-4D97-AF65-F5344CB8AC3E}">
        <p14:creationId xmlns:p14="http://schemas.microsoft.com/office/powerpoint/2010/main" val="4165320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8">
      <a:dk1>
        <a:sysClr val="windowText" lastClr="000000"/>
      </a:dk1>
      <a:lt1>
        <a:sysClr val="window" lastClr="FFFFFF"/>
      </a:lt1>
      <a:dk2>
        <a:srgbClr val="757070"/>
      </a:dk2>
      <a:lt2>
        <a:srgbClr val="E7E6E6"/>
      </a:lt2>
      <a:accent1>
        <a:srgbClr val="2980B8"/>
      </a:accent1>
      <a:accent2>
        <a:srgbClr val="13A183"/>
      </a:accent2>
      <a:accent3>
        <a:srgbClr val="9EBC60"/>
      </a:accent3>
      <a:accent4>
        <a:srgbClr val="F49A0E"/>
      </a:accent4>
      <a:accent5>
        <a:srgbClr val="C64A3C"/>
      </a:accent5>
      <a:accent6>
        <a:srgbClr val="FFC000"/>
      </a:accent6>
      <a:hlink>
        <a:srgbClr val="954F72"/>
      </a:hlink>
      <a:folHlink>
        <a:srgbClr val="44546A"/>
      </a:folHlink>
    </a:clrScheme>
    <a:fontScheme name="Modern 03">
      <a:majorFont>
        <a:latin typeface="Segoe U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1663</TotalTime>
  <Words>573</Words>
  <Application>Microsoft Office PowerPoint</Application>
  <PresentationFormat>Grand écran</PresentationFormat>
  <Paragraphs>65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Segoe UI</vt:lpstr>
      <vt:lpstr>Wingdings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Nugroho Ade</dc:creator>
  <cp:lastModifiedBy>Olivier Pletinckx</cp:lastModifiedBy>
  <cp:revision>76</cp:revision>
  <dcterms:created xsi:type="dcterms:W3CDTF">2018-07-04T04:33:07Z</dcterms:created>
  <dcterms:modified xsi:type="dcterms:W3CDTF">2025-10-24T12:02:44Z</dcterms:modified>
</cp:coreProperties>
</file>