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10"/>
  </p:notesMasterIdLst>
  <p:sldIdLst>
    <p:sldId id="331" r:id="rId5"/>
    <p:sldId id="351" r:id="rId6"/>
    <p:sldId id="354" r:id="rId7"/>
    <p:sldId id="355" r:id="rId8"/>
    <p:sldId id="356" r:id="rId9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OUVERNEMENT" id="{0B896E98-F45E-4768-8620-EDDF394BE181}">
          <p14:sldIdLst>
            <p14:sldId id="331"/>
            <p14:sldId id="351"/>
            <p14:sldId id="354"/>
            <p14:sldId id="355"/>
            <p14:sldId id="3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77" autoAdjust="0"/>
    <p:restoredTop sz="94660"/>
  </p:normalViewPr>
  <p:slideViewPr>
    <p:cSldViewPr showGuides="1">
      <p:cViewPr varScale="1">
        <p:scale>
          <a:sx n="64" d="100"/>
          <a:sy n="64" d="100"/>
        </p:scale>
        <p:origin x="1186" y="82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05/03/2025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3919897"/>
            <a:ext cx="3240000" cy="900000"/>
          </a:xfr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59999"/>
            <a:ext cx="3780000" cy="270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dirty="0"/>
              <a:t>07/02/2025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2346046"/>
            <a:ext cx="8424000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80000" y="179999"/>
            <a:ext cx="2163052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891968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064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dirty="0"/>
              <a:t>24/02/2025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359998" y="1836000"/>
            <a:ext cx="8424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90000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836000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614000" y="4783500"/>
            <a:ext cx="117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720000" cy="54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798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en-US" sz="2200" b="1" dirty="0"/>
              <a:t>Supervision of the safety of airbags and other pyrotechnic systems of motor vehicles</a:t>
            </a:r>
            <a:endParaRPr lang="fr-FR" sz="2200" b="1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06/03/2025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Bureau de la réglementation technique et de l’homologation des véhicules</a:t>
            </a:r>
          </a:p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10" name="Espace réservé du pied de page 7">
            <a:extLst>
              <a:ext uri="{FF2B5EF4-FFF2-40B4-BE49-F238E27FC236}">
                <a16:creationId xmlns:a16="http://schemas.microsoft.com/office/drawing/2014/main" id="{03FEC4E5-D964-4513-B13E-7AFBAED625BF}"/>
              </a:ext>
            </a:extLst>
          </p:cNvPr>
          <p:cNvSpPr txBox="1">
            <a:spLocks/>
          </p:cNvSpPr>
          <p:nvPr/>
        </p:nvSpPr>
        <p:spPr bwMode="gray">
          <a:xfrm>
            <a:off x="720000" y="3919897"/>
            <a:ext cx="8244488" cy="90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/>
              <a:t>Direction générale de l’Energie et du Climat</a:t>
            </a:r>
          </a:p>
          <a:p>
            <a:r>
              <a:rPr lang="fr-FR" sz="1100" dirty="0"/>
              <a:t>Sous-direction de la sécurité et des émissions des véhicules</a:t>
            </a:r>
          </a:p>
          <a:p>
            <a:r>
              <a:rPr lang="fr-FR" sz="1100" dirty="0"/>
              <a:t>Bureau de la réglementation technique et de l’homologation des véhicules</a:t>
            </a: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881E9068-1129-45A3-8C0F-F2ECB5259C40}"/>
              </a:ext>
            </a:extLst>
          </p:cNvPr>
          <p:cNvSpPr txBox="1"/>
          <p:nvPr/>
        </p:nvSpPr>
        <p:spPr>
          <a:xfrm>
            <a:off x="2699792" y="236472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</a:rPr>
              <a:t>Transmitted</a:t>
            </a:r>
            <a:r>
              <a:rPr lang="en-US" sz="1600" dirty="0">
                <a:effectLst/>
                <a:latin typeface="Arial" panose="020B0604020202020204" pitchFamily="34" charset="0"/>
              </a:rPr>
              <a:t> by the expert </a:t>
            </a:r>
            <a:r>
              <a:rPr lang="en-US" sz="1600" dirty="0">
                <a:latin typeface="Arial" panose="020B0604020202020204" pitchFamily="34" charset="0"/>
              </a:rPr>
              <a:t>of </a:t>
            </a:r>
            <a:r>
              <a:rPr lang="en-US" sz="1600" dirty="0">
                <a:effectLst/>
                <a:latin typeface="Arial" panose="020B0604020202020204" pitchFamily="34" charset="0"/>
              </a:rPr>
              <a:t>France</a:t>
            </a:r>
          </a:p>
          <a:p>
            <a:endParaRPr lang="en-US" sz="1600" dirty="0"/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58BF672E-E524-43D7-B82A-FA9663E1AC78}"/>
              </a:ext>
            </a:extLst>
          </p:cNvPr>
          <p:cNvSpPr txBox="1"/>
          <p:nvPr/>
        </p:nvSpPr>
        <p:spPr>
          <a:xfrm>
            <a:off x="5796136" y="180000"/>
            <a:ext cx="3347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>
                <a:effectLst/>
                <a:latin typeface="Arial" panose="020B0604020202020204" pitchFamily="34" charset="0"/>
              </a:rPr>
              <a:t>Informal document</a:t>
            </a:r>
            <a:r>
              <a:rPr lang="en-US" sz="1600" dirty="0">
                <a:effectLst/>
                <a:latin typeface="Arial" panose="020B0604020202020204" pitchFamily="34" charset="0"/>
              </a:rPr>
              <a:t> </a:t>
            </a:r>
            <a:r>
              <a:rPr lang="en-US" sz="1600" b="1" dirty="0">
                <a:effectLst/>
                <a:latin typeface="Arial" panose="020B0604020202020204" pitchFamily="34" charset="0"/>
              </a:rPr>
              <a:t>WP.29-195-21</a:t>
            </a:r>
          </a:p>
          <a:p>
            <a:r>
              <a:rPr lang="en-US" sz="1600" dirty="0">
                <a:effectLst/>
                <a:latin typeface="Arial" panose="020B0604020202020204" pitchFamily="34" charset="0"/>
              </a:rPr>
              <a:t>195</a:t>
            </a:r>
            <a:r>
              <a:rPr lang="en-US" sz="1600" baseline="30000" dirty="0">
                <a:effectLst/>
                <a:latin typeface="Arial" panose="020B0604020202020204" pitchFamily="34" charset="0"/>
              </a:rPr>
              <a:t>th</a:t>
            </a:r>
            <a:r>
              <a:rPr lang="en-US" sz="1600" dirty="0">
                <a:effectLst/>
                <a:latin typeface="Arial" panose="020B0604020202020204" pitchFamily="34" charset="0"/>
              </a:rPr>
              <a:t> WP.29, 4 to 7 March 2025</a:t>
            </a:r>
          </a:p>
          <a:p>
            <a:r>
              <a:rPr lang="en-US" sz="1600" dirty="0">
                <a:effectLst/>
                <a:latin typeface="Arial" panose="020B0604020202020204" pitchFamily="34" charset="0"/>
              </a:rPr>
              <a:t>Agenda item 8.1</a:t>
            </a:r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60000" y="654750"/>
            <a:ext cx="8424000" cy="720000"/>
          </a:xfrm>
        </p:spPr>
        <p:txBody>
          <a:bodyPr/>
          <a:lstStyle/>
          <a:p>
            <a:r>
              <a:rPr lang="fr-FR" dirty="0"/>
              <a:t>Background (1)</a:t>
            </a:r>
            <a:br>
              <a:rPr lang="fr-FR" dirty="0"/>
            </a:b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321737" y="1024724"/>
            <a:ext cx="8424000" cy="178874"/>
          </a:xfrm>
        </p:spPr>
        <p:txBody>
          <a:bodyPr/>
          <a:lstStyle/>
          <a:p>
            <a:pPr marL="228600" indent="-228600">
              <a:buAutoNum type="arabicPeriod"/>
            </a:pPr>
            <a:endParaRPr lang="fr-FR" dirty="0"/>
          </a:p>
          <a:p>
            <a:pPr marL="228600" indent="-228600">
              <a:buAutoNum type="arabicPeriod"/>
            </a:pPr>
            <a:endParaRPr lang="fr-FR" dirty="0"/>
          </a:p>
          <a:p>
            <a:pPr marL="228600" indent="-228600">
              <a:buAutoNum type="arabicPeriod"/>
            </a:pPr>
            <a:endParaRPr lang="fr-FR" dirty="0"/>
          </a:p>
          <a:p>
            <a:pPr marL="228600" indent="-228600">
              <a:buAutoNum type="arabicPeriod"/>
            </a:pPr>
            <a:endParaRPr lang="fr-FR" dirty="0"/>
          </a:p>
          <a:p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06/03/2025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Bureau de la réglementation technique et de l’homologation des véhicules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1FC26F7-AB8E-4791-8B5D-4EC4CDEF5688}"/>
              </a:ext>
            </a:extLst>
          </p:cNvPr>
          <p:cNvSpPr txBox="1"/>
          <p:nvPr/>
        </p:nvSpPr>
        <p:spPr>
          <a:xfrm>
            <a:off x="539552" y="1203598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/>
              <a:t>The French authorities highlight to WP.29 the problem of premature ageing of certain airbags present in vehicles </a:t>
            </a:r>
            <a:r>
              <a:rPr lang="en-US" dirty="0"/>
              <a:t>in France and other countries.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n-US" dirty="0"/>
              <a:t>Manufacturers have experienced and are still experiencing a massive </a:t>
            </a:r>
            <a:r>
              <a:rPr lang="en-US" b="1" dirty="0"/>
              <a:t>safety problem linked to airbags</a:t>
            </a:r>
            <a:r>
              <a:rPr lang="en-US" dirty="0"/>
              <a:t>, from the supplier Takata, which were fitted to vehicles approved according to current regulations, and are still in circulation in France (metropolitan and overseas) and other countries.</a:t>
            </a:r>
            <a:endParaRPr lang="fr-FR" dirty="0"/>
          </a:p>
          <a:p>
            <a:pPr algn="just"/>
            <a:endParaRPr lang="fr-FR" dirty="0"/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4326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60000" y="654750"/>
            <a:ext cx="8424000" cy="720000"/>
          </a:xfrm>
        </p:spPr>
        <p:txBody>
          <a:bodyPr/>
          <a:lstStyle/>
          <a:p>
            <a:r>
              <a:rPr lang="fr-FR" dirty="0"/>
              <a:t>Background (2)</a:t>
            </a:r>
            <a:br>
              <a:rPr lang="fr-FR" dirty="0"/>
            </a:b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321737" y="1024724"/>
            <a:ext cx="8424000" cy="178874"/>
          </a:xfrm>
        </p:spPr>
        <p:txBody>
          <a:bodyPr/>
          <a:lstStyle/>
          <a:p>
            <a:pPr marL="228600" indent="-228600">
              <a:buAutoNum type="arabicPeriod"/>
            </a:pPr>
            <a:endParaRPr lang="fr-FR" dirty="0"/>
          </a:p>
          <a:p>
            <a:pPr marL="228600" indent="-228600">
              <a:buAutoNum type="arabicPeriod"/>
            </a:pPr>
            <a:endParaRPr lang="fr-FR" dirty="0"/>
          </a:p>
          <a:p>
            <a:pPr marL="228600" indent="-228600">
              <a:buAutoNum type="arabicPeriod"/>
            </a:pPr>
            <a:endParaRPr lang="fr-FR" dirty="0"/>
          </a:p>
          <a:p>
            <a:pPr marL="228600" indent="-228600">
              <a:buAutoNum type="arabicPeriod"/>
            </a:pPr>
            <a:endParaRPr lang="fr-FR" dirty="0"/>
          </a:p>
          <a:p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06/03/2025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Bureau de la réglementation technique et de l’homologation des véhicules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1FC26F7-AB8E-4791-8B5D-4EC4CDEF5688}"/>
              </a:ext>
            </a:extLst>
          </p:cNvPr>
          <p:cNvSpPr txBox="1"/>
          <p:nvPr/>
        </p:nvSpPr>
        <p:spPr>
          <a:xfrm>
            <a:off x="467544" y="1091862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/>
              <a:t>Cause of this safety issue is a chemical degradation of the active ingredient</a:t>
            </a:r>
            <a:r>
              <a:rPr lang="en-US" dirty="0"/>
              <a:t>, which is composed of ammonium nitrate in a stabilized phase, which is sensitive to moisture. This </a:t>
            </a:r>
            <a:r>
              <a:rPr lang="en-US" b="1" dirty="0"/>
              <a:t>degradation is accelerated by high temperature and humidity conditions</a:t>
            </a:r>
            <a:r>
              <a:rPr lang="en-US" dirty="0"/>
              <a:t>, </a:t>
            </a:r>
            <a:r>
              <a:rPr lang="en-US" b="1" dirty="0"/>
              <a:t>which can cause faster than expected gas generation when the airbag inflator deploys </a:t>
            </a:r>
            <a:r>
              <a:rPr lang="en-US" dirty="0"/>
              <a:t>in the event of an impact.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This </a:t>
            </a:r>
            <a:r>
              <a:rPr lang="en-US" b="1" dirty="0"/>
              <a:t>results in overpressure causing the gas generator to burst and metal fragments to be released</a:t>
            </a:r>
            <a:r>
              <a:rPr lang="en-US" dirty="0"/>
              <a:t>. In addition to destroying the protective function of the airbag, which increases the risk of injury in the event of an impact, the </a:t>
            </a:r>
            <a:r>
              <a:rPr lang="en-US" b="1" dirty="0"/>
              <a:t>projection of metal components at very high speeds can significantly injure the driver or occupants </a:t>
            </a:r>
            <a:r>
              <a:rPr lang="en-US" dirty="0"/>
              <a:t>of the vehicle, which can be fatal.</a:t>
            </a:r>
            <a:endParaRPr lang="fr-FR" dirty="0"/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9076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60000" y="654750"/>
            <a:ext cx="8424000" cy="720000"/>
          </a:xfrm>
        </p:spPr>
        <p:txBody>
          <a:bodyPr/>
          <a:lstStyle/>
          <a:p>
            <a:r>
              <a:rPr lang="fr-FR" dirty="0" err="1"/>
              <a:t>Request</a:t>
            </a:r>
            <a:r>
              <a:rPr lang="fr-FR" dirty="0"/>
              <a:t> of action (1)</a:t>
            </a:r>
            <a:br>
              <a:rPr lang="fr-FR" dirty="0"/>
            </a:b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321737" y="1024724"/>
            <a:ext cx="8424000" cy="178874"/>
          </a:xfrm>
        </p:spPr>
        <p:txBody>
          <a:bodyPr/>
          <a:lstStyle/>
          <a:p>
            <a:pPr marL="228600" indent="-228600">
              <a:buAutoNum type="arabicPeriod"/>
            </a:pPr>
            <a:endParaRPr lang="fr-FR" dirty="0"/>
          </a:p>
          <a:p>
            <a:pPr marL="228600" indent="-228600">
              <a:buAutoNum type="arabicPeriod"/>
            </a:pPr>
            <a:endParaRPr lang="fr-FR" dirty="0"/>
          </a:p>
          <a:p>
            <a:pPr marL="228600" indent="-228600">
              <a:buAutoNum type="arabicPeriod"/>
            </a:pPr>
            <a:endParaRPr lang="fr-FR" dirty="0"/>
          </a:p>
          <a:p>
            <a:pPr marL="228600" indent="-228600">
              <a:buAutoNum type="arabicPeriod"/>
            </a:pPr>
            <a:endParaRPr lang="fr-FR" dirty="0"/>
          </a:p>
          <a:p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06/03/2025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Bureau de la réglementation technique et de l’homologation des véhicules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1FC26F7-AB8E-4791-8B5D-4EC4CDEF5688}"/>
              </a:ext>
            </a:extLst>
          </p:cNvPr>
          <p:cNvSpPr txBox="1"/>
          <p:nvPr/>
        </p:nvSpPr>
        <p:spPr>
          <a:xfrm>
            <a:off x="467544" y="1142102"/>
            <a:ext cx="7848872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00" b="1" dirty="0"/>
              <a:t>This issue raises more generally the guarantees provided for the durability and maintenance of performance over time of this type of safety system.</a:t>
            </a:r>
          </a:p>
          <a:p>
            <a:pPr algn="just"/>
            <a:endParaRPr lang="en-US" sz="1700" dirty="0"/>
          </a:p>
          <a:p>
            <a:pPr algn="just"/>
            <a:r>
              <a:rPr lang="en-US" sz="1700" b="1" dirty="0"/>
              <a:t>In order to prevent any similar risk in the future</a:t>
            </a:r>
            <a:r>
              <a:rPr lang="en-US" sz="1700" dirty="0"/>
              <a:t>, the French authorities are calling on UNECE, for an initiative to ensure, or even supervise the safety of airbags (and by extension, of </a:t>
            </a:r>
            <a:r>
              <a:rPr lang="en-US" sz="1700" b="1" dirty="0"/>
              <a:t>all pyrotechnic systems</a:t>
            </a:r>
            <a:r>
              <a:rPr lang="en-US" sz="1700" dirty="0"/>
              <a:t> in vehicles).</a:t>
            </a:r>
          </a:p>
          <a:p>
            <a:pPr algn="just"/>
            <a:endParaRPr lang="en-US" sz="1700" dirty="0"/>
          </a:p>
          <a:p>
            <a:pPr algn="just"/>
            <a:r>
              <a:rPr lang="en-US" sz="1700" dirty="0"/>
              <a:t>This framework would </a:t>
            </a:r>
            <a:r>
              <a:rPr lang="en-US" sz="1700" b="1" dirty="0"/>
              <a:t>aim</a:t>
            </a:r>
            <a:r>
              <a:rPr lang="en-US" sz="1700" dirty="0"/>
              <a:t> in particular </a:t>
            </a:r>
            <a:r>
              <a:rPr lang="en-US" sz="1700" b="1" dirty="0"/>
              <a:t>to guarantee their durability and the maintenance of their performance over time</a:t>
            </a:r>
            <a:r>
              <a:rPr lang="en-US" sz="1700" dirty="0"/>
              <a:t>, whatever the characteristics of the vehicle concerned and the environmental conditions encountered.</a:t>
            </a:r>
          </a:p>
        </p:txBody>
      </p:sp>
    </p:spTree>
    <p:extLst>
      <p:ext uri="{BB962C8B-B14F-4D97-AF65-F5344CB8AC3E}">
        <p14:creationId xmlns:p14="http://schemas.microsoft.com/office/powerpoint/2010/main" val="3250552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60000" y="654750"/>
            <a:ext cx="8424000" cy="720000"/>
          </a:xfrm>
        </p:spPr>
        <p:txBody>
          <a:bodyPr/>
          <a:lstStyle/>
          <a:p>
            <a:r>
              <a:rPr lang="fr-FR" dirty="0" err="1"/>
              <a:t>Request</a:t>
            </a:r>
            <a:r>
              <a:rPr lang="fr-FR" dirty="0"/>
              <a:t> of action (2)</a:t>
            </a:r>
            <a:br>
              <a:rPr lang="fr-FR" dirty="0"/>
            </a:b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321737" y="1024724"/>
            <a:ext cx="8424000" cy="178874"/>
          </a:xfrm>
        </p:spPr>
        <p:txBody>
          <a:bodyPr/>
          <a:lstStyle/>
          <a:p>
            <a:pPr marL="228600" indent="-228600">
              <a:buAutoNum type="arabicPeriod"/>
            </a:pPr>
            <a:endParaRPr lang="fr-FR" dirty="0"/>
          </a:p>
          <a:p>
            <a:pPr marL="228600" indent="-228600">
              <a:buAutoNum type="arabicPeriod"/>
            </a:pPr>
            <a:endParaRPr lang="fr-FR" dirty="0"/>
          </a:p>
          <a:p>
            <a:pPr marL="228600" indent="-228600">
              <a:buAutoNum type="arabicPeriod"/>
            </a:pPr>
            <a:endParaRPr lang="fr-FR" dirty="0"/>
          </a:p>
          <a:p>
            <a:pPr marL="228600" indent="-228600">
              <a:buAutoNum type="arabicPeriod"/>
            </a:pPr>
            <a:endParaRPr lang="fr-FR" dirty="0"/>
          </a:p>
          <a:p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06/03/2025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Bureau de la réglementation technique et de l’homologation des véhicules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1FC26F7-AB8E-4791-8B5D-4EC4CDEF5688}"/>
              </a:ext>
            </a:extLst>
          </p:cNvPr>
          <p:cNvSpPr txBox="1"/>
          <p:nvPr/>
        </p:nvSpPr>
        <p:spPr>
          <a:xfrm>
            <a:off x="467544" y="1142102"/>
            <a:ext cx="78488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/>
          </a:p>
          <a:p>
            <a:pPr algn="just"/>
            <a:r>
              <a:rPr lang="en-US" dirty="0"/>
              <a:t>UNECE have already established UNR 114 for replacement airbags, which call a ISO standard (ISO 12097-2 (Establishes uniform test methods and requirements for airbag modules in road vehicles – one part is dedicated to Thermal humidity cycling test).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One opened question is on an application of requirements for products to be installed as original equipment on new cars.</a:t>
            </a:r>
          </a:p>
          <a:p>
            <a:pPr algn="just"/>
            <a:endParaRPr lang="en-US" dirty="0"/>
          </a:p>
          <a:p>
            <a:pPr algn="just"/>
            <a:r>
              <a:rPr lang="en-US" b="1" dirty="0">
                <a:sym typeface="Wingdings" panose="05000000000000000000" pitchFamily="2" charset="2"/>
              </a:rPr>
              <a:t> French authorities suggest to start this discussion with the experts of GRSP, at its next session in May.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349480397"/>
      </p:ext>
    </p:extLst>
  </p:cSld>
  <p:clrMapOvr>
    <a:masterClrMapping/>
  </p:clrMapOvr>
</p:sld>
</file>

<file path=ppt/theme/theme1.xml><?xml version="1.0" encoding="utf-8"?>
<a:theme xmlns:a="http://schemas.openxmlformats.org/drawingml/2006/main" name="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9" ma:contentTypeDescription="Create a new document." ma:contentTypeScope="" ma:versionID="364dcc34b3dbd037beb8fbdf20dd4dbf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c61a1fe3ab451427ff51e40490038fa6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75E1D6-E77A-46AF-B7D0-B05DF606DD04}">
  <ds:schemaRefs>
    <ds:schemaRef ds:uri="http://schemas.microsoft.com/office/2006/metadata/properties"/>
    <ds:schemaRef ds:uri="http://schemas.microsoft.com/office/infopath/2007/PartnerControls"/>
    <ds:schemaRef ds:uri="acccb6d4-dbe5-46d2-b4d3-5733603d8cc6"/>
    <ds:schemaRef ds:uri="985ec44e-1bab-4c0b-9df0-6ba128686fc9"/>
  </ds:schemaRefs>
</ds:datastoreItem>
</file>

<file path=customXml/itemProps2.xml><?xml version="1.0" encoding="utf-8"?>
<ds:datastoreItem xmlns:ds="http://schemas.openxmlformats.org/officeDocument/2006/customXml" ds:itemID="{1FC578DE-1841-4122-A0FB-3D7A906FB5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93A6B3-1EB2-4DDB-8934-DF4D8BD216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f9e35db-544f-4f60-bdcc-5ea416e6dc70}" enabled="0" method="" siteId="{0f9e35db-544f-4f60-bdcc-5ea416e6dc7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ppt_gouvernement_marianne</Template>
  <TotalTime>2601</TotalTime>
  <Words>531</Words>
  <Application>Microsoft Office PowerPoint</Application>
  <PresentationFormat>On-screen Show (16:9)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Marianne</vt:lpstr>
      <vt:lpstr>Wingdings</vt:lpstr>
      <vt:lpstr>GOUVERNEMENT</vt:lpstr>
      <vt:lpstr>PowerPoint Presentation</vt:lpstr>
      <vt:lpstr>Background (1) </vt:lpstr>
      <vt:lpstr>Background (2) </vt:lpstr>
      <vt:lpstr>Request of action (1) </vt:lpstr>
      <vt:lpstr>Request of action (2) </vt:lpstr>
    </vt:vector>
  </TitlesOfParts>
  <Manager>Client</Manager>
  <Company>Client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TAPI Florence</dc:creator>
  <cp:lastModifiedBy>Konstantin Glukhenkiy</cp:lastModifiedBy>
  <cp:revision>72</cp:revision>
  <dcterms:created xsi:type="dcterms:W3CDTF">2025-01-22T09:23:56Z</dcterms:created>
  <dcterms:modified xsi:type="dcterms:W3CDTF">2025-03-05T14:12:18Z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  <property fmtid="{D5CDD505-2E9C-101B-9397-08002B2CF9AE}" pid="3" name="MediaServiceImageTags">
    <vt:lpwstr/>
  </property>
  <property fmtid="{D5CDD505-2E9C-101B-9397-08002B2CF9AE}" pid="4" name="gba66df640194346a5267c50f24d4797">
    <vt:lpwstr/>
  </property>
  <property fmtid="{D5CDD505-2E9C-101B-9397-08002B2CF9AE}" pid="5" name="Office_x0020_of_x0020_Origin">
    <vt:lpwstr/>
  </property>
  <property fmtid="{D5CDD505-2E9C-101B-9397-08002B2CF9AE}" pid="6" name="Office of Origin">
    <vt:lpwstr/>
  </property>
</Properties>
</file>